
<file path=[Content_Types].xml><?xml version="1.0" encoding="utf-8"?>
<Types xmlns="http://schemas.openxmlformats.org/package/2006/content-types">
  <Default Extension="xml" ContentType="application/xml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45"/>
  </p:notesMasterIdLst>
  <p:sldIdLst>
    <p:sldId id="256" r:id="rId2"/>
    <p:sldId id="283" r:id="rId3"/>
    <p:sldId id="336" r:id="rId4"/>
    <p:sldId id="337" r:id="rId5"/>
    <p:sldId id="338" r:id="rId6"/>
    <p:sldId id="340" r:id="rId7"/>
    <p:sldId id="342" r:id="rId8"/>
    <p:sldId id="341" r:id="rId9"/>
    <p:sldId id="344" r:id="rId10"/>
    <p:sldId id="294" r:id="rId11"/>
    <p:sldId id="343" r:id="rId12"/>
    <p:sldId id="347" r:id="rId13"/>
    <p:sldId id="286" r:id="rId14"/>
    <p:sldId id="262" r:id="rId15"/>
    <p:sldId id="264" r:id="rId16"/>
    <p:sldId id="287" r:id="rId17"/>
    <p:sldId id="299" r:id="rId18"/>
    <p:sldId id="304" r:id="rId19"/>
    <p:sldId id="303" r:id="rId20"/>
    <p:sldId id="306" r:id="rId21"/>
    <p:sldId id="305" r:id="rId22"/>
    <p:sldId id="313" r:id="rId23"/>
    <p:sldId id="349" r:id="rId24"/>
    <p:sldId id="350" r:id="rId25"/>
    <p:sldId id="351" r:id="rId26"/>
    <p:sldId id="317" r:id="rId27"/>
    <p:sldId id="353" r:id="rId28"/>
    <p:sldId id="354" r:id="rId29"/>
    <p:sldId id="355" r:id="rId30"/>
    <p:sldId id="320" r:id="rId31"/>
    <p:sldId id="309" r:id="rId32"/>
    <p:sldId id="310" r:id="rId33"/>
    <p:sldId id="358" r:id="rId34"/>
    <p:sldId id="359" r:id="rId35"/>
    <p:sldId id="360" r:id="rId36"/>
    <p:sldId id="328" r:id="rId37"/>
    <p:sldId id="329" r:id="rId38"/>
    <p:sldId id="364" r:id="rId39"/>
    <p:sldId id="333" r:id="rId40"/>
    <p:sldId id="270" r:id="rId41"/>
    <p:sldId id="325" r:id="rId42"/>
    <p:sldId id="362" r:id="rId43"/>
    <p:sldId id="279" r:id="rId44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A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D4A8E53C-ED60-434C-8E96-41E1C770C5B2}">
  <a:tblStyle styleId="{D4A8E53C-ED60-434C-8E96-41E1C770C5B2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Énfasis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Estilo claro 2 - Énfasis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Estilo oscuro 2 - Énfasis 1/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8603FDC-E32A-4AB5-989C-0864C3EAD2B8}" styleName="Estilo temático 2 - Énfasis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Estilo claro 3 - Énfasis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736" autoAdjust="0"/>
  </p:normalViewPr>
  <p:slideViewPr>
    <p:cSldViewPr snapToGrid="0" snapToObjects="1">
      <p:cViewPr>
        <p:scale>
          <a:sx n="63" d="100"/>
          <a:sy n="63" d="100"/>
        </p:scale>
        <p:origin x="-26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870F2D-D84D-E648-869C-AEEAD9DFDCBF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7E44DC-D113-CB47-B991-29EE46930A00}">
      <dgm:prSet phldrT="[Texto]" custT="1"/>
      <dgm:spPr/>
      <dgm:t>
        <a:bodyPr/>
        <a:lstStyle/>
        <a:p>
          <a:r>
            <a:rPr lang="en-US" sz="1400" b="1" dirty="0" smtClean="0"/>
            <a:t>Crowdsourcing</a:t>
          </a:r>
          <a:endParaRPr lang="en-US" sz="1400" b="1" dirty="0"/>
        </a:p>
      </dgm:t>
    </dgm:pt>
    <dgm:pt modelId="{4E571A95-9DF0-FB46-BB15-99D663CE17DE}" type="parTrans" cxnId="{987A4514-9A5C-464D-99B9-2C89868374D1}">
      <dgm:prSet/>
      <dgm:spPr/>
      <dgm:t>
        <a:bodyPr/>
        <a:lstStyle/>
        <a:p>
          <a:endParaRPr lang="en-US" sz="1400"/>
        </a:p>
      </dgm:t>
    </dgm:pt>
    <dgm:pt modelId="{09FC99B9-C5FF-CC42-8900-5838A59E412D}" type="sibTrans" cxnId="{987A4514-9A5C-464D-99B9-2C89868374D1}">
      <dgm:prSet/>
      <dgm:spPr/>
      <dgm:t>
        <a:bodyPr/>
        <a:lstStyle/>
        <a:p>
          <a:endParaRPr lang="en-US" sz="1400"/>
        </a:p>
      </dgm:t>
    </dgm:pt>
    <dgm:pt modelId="{539209BD-B2D5-E340-9469-CE12F6D13ADF}">
      <dgm:prSet phldrT="[Texto]" custT="1"/>
      <dgm:spPr/>
      <dgm:t>
        <a:bodyPr/>
        <a:lstStyle/>
        <a:p>
          <a:r>
            <a:rPr lang="en-US" sz="1400" b="1" dirty="0" smtClean="0"/>
            <a:t>Decrease number of  judgments</a:t>
          </a:r>
          <a:endParaRPr lang="en-US" sz="1400" b="1" dirty="0"/>
        </a:p>
      </dgm:t>
    </dgm:pt>
    <dgm:pt modelId="{2886EFB4-21A5-A245-8155-76E2B3009790}" type="parTrans" cxnId="{38924DF1-7D28-E44A-A3E1-9EEC1155C317}">
      <dgm:prSet/>
      <dgm:spPr/>
      <dgm:t>
        <a:bodyPr/>
        <a:lstStyle/>
        <a:p>
          <a:endParaRPr lang="en-US" sz="1400"/>
        </a:p>
      </dgm:t>
    </dgm:pt>
    <dgm:pt modelId="{3B9FE3FD-E1DA-2E4E-AC47-40FF52FEB0D1}" type="sibTrans" cxnId="{38924DF1-7D28-E44A-A3E1-9EEC1155C317}">
      <dgm:prSet/>
      <dgm:spPr/>
      <dgm:t>
        <a:bodyPr/>
        <a:lstStyle/>
        <a:p>
          <a:endParaRPr lang="en-US" sz="1400"/>
        </a:p>
      </dgm:t>
    </dgm:pt>
    <dgm:pt modelId="{8B124C2D-86E3-3545-8C1F-CFE89F0C53B5}">
      <dgm:prSet phldrT="[Texto]" custT="1"/>
      <dgm:spPr/>
      <dgm:t>
        <a:bodyPr/>
        <a:lstStyle/>
        <a:p>
          <a:r>
            <a:rPr lang="en-US" sz="1400" b="1" dirty="0" smtClean="0"/>
            <a:t>Evaluate Systems with incomplete judgments</a:t>
          </a:r>
          <a:endParaRPr lang="en-US" sz="1400" b="1" dirty="0"/>
        </a:p>
      </dgm:t>
    </dgm:pt>
    <dgm:pt modelId="{127DDB74-AC5D-2342-81C3-9DEA97013A43}" type="parTrans" cxnId="{E9A857C6-B78B-2240-AA61-FDCD9547203F}">
      <dgm:prSet/>
      <dgm:spPr/>
      <dgm:t>
        <a:bodyPr/>
        <a:lstStyle/>
        <a:p>
          <a:endParaRPr lang="en-US" sz="1400"/>
        </a:p>
      </dgm:t>
    </dgm:pt>
    <dgm:pt modelId="{D0940728-9D0F-914A-97F9-876ECC7E509A}" type="sibTrans" cxnId="{E9A857C6-B78B-2240-AA61-FDCD9547203F}">
      <dgm:prSet/>
      <dgm:spPr/>
      <dgm:t>
        <a:bodyPr/>
        <a:lstStyle/>
        <a:p>
          <a:endParaRPr lang="en-US" sz="1400"/>
        </a:p>
      </dgm:t>
    </dgm:pt>
    <dgm:pt modelId="{A648FCAF-B7DB-1F48-AF88-5E6F4C67ECD0}" type="pres">
      <dgm:prSet presAssocID="{12870F2D-D84D-E648-869C-AEEAD9DFDCBF}" presName="Name0" presStyleCnt="0">
        <dgm:presLayoutVars>
          <dgm:dir/>
          <dgm:resizeHandles val="exact"/>
        </dgm:presLayoutVars>
      </dgm:prSet>
      <dgm:spPr/>
    </dgm:pt>
    <dgm:pt modelId="{14076483-FABC-BA44-B1C2-3C21A3089B1A}" type="pres">
      <dgm:prSet presAssocID="{12870F2D-D84D-E648-869C-AEEAD9DFDCBF}" presName="arrow" presStyleLbl="bgShp" presStyleIdx="0" presStyleCnt="1"/>
      <dgm:spPr/>
    </dgm:pt>
    <dgm:pt modelId="{70ADC6B8-9226-3948-BE97-B782F687CBC1}" type="pres">
      <dgm:prSet presAssocID="{12870F2D-D84D-E648-869C-AEEAD9DFDCBF}" presName="points" presStyleCnt="0"/>
      <dgm:spPr/>
    </dgm:pt>
    <dgm:pt modelId="{DB2F9BA4-F82C-8942-97D0-95455004A60D}" type="pres">
      <dgm:prSet presAssocID="{D57E44DC-D113-CB47-B991-29EE46930A00}" presName="compositeA" presStyleCnt="0"/>
      <dgm:spPr/>
    </dgm:pt>
    <dgm:pt modelId="{8587063F-9B43-9247-87EC-0F7ECE5FA645}" type="pres">
      <dgm:prSet presAssocID="{D57E44DC-D113-CB47-B991-29EE46930A00}" presName="textA" presStyleLbl="revTx" presStyleIdx="0" presStyleCnt="3" custScaleX="3120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7418F3-18A9-8849-B2D2-0D5106C04D05}" type="pres">
      <dgm:prSet presAssocID="{D57E44DC-D113-CB47-B991-29EE46930A00}" presName="circleA" presStyleLbl="node1" presStyleIdx="0" presStyleCnt="3"/>
      <dgm:spPr/>
    </dgm:pt>
    <dgm:pt modelId="{9AD8F976-C841-5F4C-8D1B-1D05F88B7579}" type="pres">
      <dgm:prSet presAssocID="{D57E44DC-D113-CB47-B991-29EE46930A00}" presName="spaceA" presStyleCnt="0"/>
      <dgm:spPr/>
    </dgm:pt>
    <dgm:pt modelId="{E71D0947-D3D8-3B4A-BA3D-1A8943B580C5}" type="pres">
      <dgm:prSet presAssocID="{09FC99B9-C5FF-CC42-8900-5838A59E412D}" presName="space" presStyleCnt="0"/>
      <dgm:spPr/>
    </dgm:pt>
    <dgm:pt modelId="{3443AA94-22DD-7E4F-BD7A-54916F9C5EDD}" type="pres">
      <dgm:prSet presAssocID="{539209BD-B2D5-E340-9469-CE12F6D13ADF}" presName="compositeB" presStyleCnt="0"/>
      <dgm:spPr/>
    </dgm:pt>
    <dgm:pt modelId="{A344E0B8-34CC-3047-BD7F-810B2B8C4E43}" type="pres">
      <dgm:prSet presAssocID="{539209BD-B2D5-E340-9469-CE12F6D13ADF}" presName="textB" presStyleLbl="revTx" presStyleIdx="1" presStyleCnt="3" custScaleX="2944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DBA80D-8641-2548-9468-D7E02B0F698E}" type="pres">
      <dgm:prSet presAssocID="{539209BD-B2D5-E340-9469-CE12F6D13ADF}" presName="circleB" presStyleLbl="node1" presStyleIdx="1" presStyleCnt="3"/>
      <dgm:spPr/>
    </dgm:pt>
    <dgm:pt modelId="{E04D00BF-5B1E-8E48-965B-0D86F6F874D2}" type="pres">
      <dgm:prSet presAssocID="{539209BD-B2D5-E340-9469-CE12F6D13ADF}" presName="spaceB" presStyleCnt="0"/>
      <dgm:spPr/>
    </dgm:pt>
    <dgm:pt modelId="{139182C3-C07D-854D-A1E1-499CBDB7F95D}" type="pres">
      <dgm:prSet presAssocID="{3B9FE3FD-E1DA-2E4E-AC47-40FF52FEB0D1}" presName="space" presStyleCnt="0"/>
      <dgm:spPr/>
    </dgm:pt>
    <dgm:pt modelId="{0C61B486-FD33-1348-BDB8-12A7452A11B5}" type="pres">
      <dgm:prSet presAssocID="{8B124C2D-86E3-3545-8C1F-CFE89F0C53B5}" presName="compositeA" presStyleCnt="0"/>
      <dgm:spPr/>
    </dgm:pt>
    <dgm:pt modelId="{FD9027A6-4F42-8944-9C70-8D4FA3EF65AA}" type="pres">
      <dgm:prSet presAssocID="{8B124C2D-86E3-3545-8C1F-CFE89F0C53B5}" presName="textA" presStyleLbl="revTx" presStyleIdx="2" presStyleCnt="3" custScaleX="6076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5C97D5-E8F6-3E45-AA6E-3078E2D3530C}" type="pres">
      <dgm:prSet presAssocID="{8B124C2D-86E3-3545-8C1F-CFE89F0C53B5}" presName="circleA" presStyleLbl="node1" presStyleIdx="2" presStyleCnt="3"/>
      <dgm:spPr/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hlinkshowjump?jump=nextslide"/>
          </dgm14:cNvPr>
        </a:ext>
      </dgm:extLst>
    </dgm:pt>
    <dgm:pt modelId="{5E2B7ECF-A2F1-A746-A4B8-6AAE07A5AF4B}" type="pres">
      <dgm:prSet presAssocID="{8B124C2D-86E3-3545-8C1F-CFE89F0C53B5}" presName="spaceA" presStyleCnt="0"/>
      <dgm:spPr/>
    </dgm:pt>
  </dgm:ptLst>
  <dgm:cxnLst>
    <dgm:cxn modelId="{A618E3E0-4489-7349-B24B-CEA6D3B13616}" type="presOf" srcId="{D57E44DC-D113-CB47-B991-29EE46930A00}" destId="{8587063F-9B43-9247-87EC-0F7ECE5FA645}" srcOrd="0" destOrd="0" presId="urn:microsoft.com/office/officeart/2005/8/layout/hProcess11"/>
    <dgm:cxn modelId="{38924DF1-7D28-E44A-A3E1-9EEC1155C317}" srcId="{12870F2D-D84D-E648-869C-AEEAD9DFDCBF}" destId="{539209BD-B2D5-E340-9469-CE12F6D13ADF}" srcOrd="1" destOrd="0" parTransId="{2886EFB4-21A5-A245-8155-76E2B3009790}" sibTransId="{3B9FE3FD-E1DA-2E4E-AC47-40FF52FEB0D1}"/>
    <dgm:cxn modelId="{FC138B7A-F6A1-CC42-B5E2-E7B6F2EE3C51}" type="presOf" srcId="{539209BD-B2D5-E340-9469-CE12F6D13ADF}" destId="{A344E0B8-34CC-3047-BD7F-810B2B8C4E43}" srcOrd="0" destOrd="0" presId="urn:microsoft.com/office/officeart/2005/8/layout/hProcess11"/>
    <dgm:cxn modelId="{987A4514-9A5C-464D-99B9-2C89868374D1}" srcId="{12870F2D-D84D-E648-869C-AEEAD9DFDCBF}" destId="{D57E44DC-D113-CB47-B991-29EE46930A00}" srcOrd="0" destOrd="0" parTransId="{4E571A95-9DF0-FB46-BB15-99D663CE17DE}" sibTransId="{09FC99B9-C5FF-CC42-8900-5838A59E412D}"/>
    <dgm:cxn modelId="{90DDC27A-AF7B-8A4F-BE89-39A1FA9656A2}" type="presOf" srcId="{12870F2D-D84D-E648-869C-AEEAD9DFDCBF}" destId="{A648FCAF-B7DB-1F48-AF88-5E6F4C67ECD0}" srcOrd="0" destOrd="0" presId="urn:microsoft.com/office/officeart/2005/8/layout/hProcess11"/>
    <dgm:cxn modelId="{E9A857C6-B78B-2240-AA61-FDCD9547203F}" srcId="{12870F2D-D84D-E648-869C-AEEAD9DFDCBF}" destId="{8B124C2D-86E3-3545-8C1F-CFE89F0C53B5}" srcOrd="2" destOrd="0" parTransId="{127DDB74-AC5D-2342-81C3-9DEA97013A43}" sibTransId="{D0940728-9D0F-914A-97F9-876ECC7E509A}"/>
    <dgm:cxn modelId="{965FFC48-C845-BB47-9555-79BC2DE08C6E}" type="presOf" srcId="{8B124C2D-86E3-3545-8C1F-CFE89F0C53B5}" destId="{FD9027A6-4F42-8944-9C70-8D4FA3EF65AA}" srcOrd="0" destOrd="0" presId="urn:microsoft.com/office/officeart/2005/8/layout/hProcess11"/>
    <dgm:cxn modelId="{30514AD2-F0B5-E34E-805F-0AD19DEC387C}" type="presParOf" srcId="{A648FCAF-B7DB-1F48-AF88-5E6F4C67ECD0}" destId="{14076483-FABC-BA44-B1C2-3C21A3089B1A}" srcOrd="0" destOrd="0" presId="urn:microsoft.com/office/officeart/2005/8/layout/hProcess11"/>
    <dgm:cxn modelId="{ECDDE33D-A687-5E47-9AD5-746408DD33FA}" type="presParOf" srcId="{A648FCAF-B7DB-1F48-AF88-5E6F4C67ECD0}" destId="{70ADC6B8-9226-3948-BE97-B782F687CBC1}" srcOrd="1" destOrd="0" presId="urn:microsoft.com/office/officeart/2005/8/layout/hProcess11"/>
    <dgm:cxn modelId="{A55C217E-7895-AA45-A067-68AB14721E45}" type="presParOf" srcId="{70ADC6B8-9226-3948-BE97-B782F687CBC1}" destId="{DB2F9BA4-F82C-8942-97D0-95455004A60D}" srcOrd="0" destOrd="0" presId="urn:microsoft.com/office/officeart/2005/8/layout/hProcess11"/>
    <dgm:cxn modelId="{F9BBB862-EF5B-0746-9230-C3BF78B4981C}" type="presParOf" srcId="{DB2F9BA4-F82C-8942-97D0-95455004A60D}" destId="{8587063F-9B43-9247-87EC-0F7ECE5FA645}" srcOrd="0" destOrd="0" presId="urn:microsoft.com/office/officeart/2005/8/layout/hProcess11"/>
    <dgm:cxn modelId="{9A65D210-171D-9341-AE3A-4CDBC9B2BD61}" type="presParOf" srcId="{DB2F9BA4-F82C-8942-97D0-95455004A60D}" destId="{567418F3-18A9-8849-B2D2-0D5106C04D05}" srcOrd="1" destOrd="0" presId="urn:microsoft.com/office/officeart/2005/8/layout/hProcess11"/>
    <dgm:cxn modelId="{D11083BE-87CF-0B4F-9519-DB5A1A9C6EFF}" type="presParOf" srcId="{DB2F9BA4-F82C-8942-97D0-95455004A60D}" destId="{9AD8F976-C841-5F4C-8D1B-1D05F88B7579}" srcOrd="2" destOrd="0" presId="urn:microsoft.com/office/officeart/2005/8/layout/hProcess11"/>
    <dgm:cxn modelId="{E2CB7211-7F08-0B46-8231-3C9E9419D2ED}" type="presParOf" srcId="{70ADC6B8-9226-3948-BE97-B782F687CBC1}" destId="{E71D0947-D3D8-3B4A-BA3D-1A8943B580C5}" srcOrd="1" destOrd="0" presId="urn:microsoft.com/office/officeart/2005/8/layout/hProcess11"/>
    <dgm:cxn modelId="{3E0713BF-76DE-6C42-88BE-D67323756C9F}" type="presParOf" srcId="{70ADC6B8-9226-3948-BE97-B782F687CBC1}" destId="{3443AA94-22DD-7E4F-BD7A-54916F9C5EDD}" srcOrd="2" destOrd="0" presId="urn:microsoft.com/office/officeart/2005/8/layout/hProcess11"/>
    <dgm:cxn modelId="{67468295-710E-274D-B6E1-28D340B4BA91}" type="presParOf" srcId="{3443AA94-22DD-7E4F-BD7A-54916F9C5EDD}" destId="{A344E0B8-34CC-3047-BD7F-810B2B8C4E43}" srcOrd="0" destOrd="0" presId="urn:microsoft.com/office/officeart/2005/8/layout/hProcess11"/>
    <dgm:cxn modelId="{4A7D2E3B-7AA0-3744-8F0D-EDEDA98BC1CA}" type="presParOf" srcId="{3443AA94-22DD-7E4F-BD7A-54916F9C5EDD}" destId="{08DBA80D-8641-2548-9468-D7E02B0F698E}" srcOrd="1" destOrd="0" presId="urn:microsoft.com/office/officeart/2005/8/layout/hProcess11"/>
    <dgm:cxn modelId="{E8210A5D-5296-2640-9A7E-32C9C063813C}" type="presParOf" srcId="{3443AA94-22DD-7E4F-BD7A-54916F9C5EDD}" destId="{E04D00BF-5B1E-8E48-965B-0D86F6F874D2}" srcOrd="2" destOrd="0" presId="urn:microsoft.com/office/officeart/2005/8/layout/hProcess11"/>
    <dgm:cxn modelId="{34B0AAE4-45EA-1B49-BE5C-DA26DAA57C92}" type="presParOf" srcId="{70ADC6B8-9226-3948-BE97-B782F687CBC1}" destId="{139182C3-C07D-854D-A1E1-499CBDB7F95D}" srcOrd="3" destOrd="0" presId="urn:microsoft.com/office/officeart/2005/8/layout/hProcess11"/>
    <dgm:cxn modelId="{CD741182-2CB5-944A-8773-B96B61C8A6E5}" type="presParOf" srcId="{70ADC6B8-9226-3948-BE97-B782F687CBC1}" destId="{0C61B486-FD33-1348-BDB8-12A7452A11B5}" srcOrd="4" destOrd="0" presId="urn:microsoft.com/office/officeart/2005/8/layout/hProcess11"/>
    <dgm:cxn modelId="{5BB53F58-CA1B-8647-9D0C-981DF3F0D34D}" type="presParOf" srcId="{0C61B486-FD33-1348-BDB8-12A7452A11B5}" destId="{FD9027A6-4F42-8944-9C70-8D4FA3EF65AA}" srcOrd="0" destOrd="0" presId="urn:microsoft.com/office/officeart/2005/8/layout/hProcess11"/>
    <dgm:cxn modelId="{F20E68F1-13FF-9446-863C-93EF52056050}" type="presParOf" srcId="{0C61B486-FD33-1348-BDB8-12A7452A11B5}" destId="{235C97D5-E8F6-3E45-AA6E-3078E2D3530C}" srcOrd="1" destOrd="0" presId="urn:microsoft.com/office/officeart/2005/8/layout/hProcess11"/>
    <dgm:cxn modelId="{CA5FE421-719E-F844-BE5A-FADE6634805C}" type="presParOf" srcId="{0C61B486-FD33-1348-BDB8-12A7452A11B5}" destId="{5E2B7ECF-A2F1-A746-A4B8-6AAE07A5AF4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870F2D-D84D-E648-869C-AEEAD9DFDCBF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</dgm:pt>
    <dgm:pt modelId="{D57E44DC-D113-CB47-B991-29EE46930A00}">
      <dgm:prSet phldrT="[Texto]" custT="1"/>
      <dgm:spPr/>
      <dgm:t>
        <a:bodyPr/>
        <a:lstStyle/>
        <a:p>
          <a:r>
            <a:rPr lang="en-US" sz="1400" b="1" dirty="0" err="1" smtClean="0"/>
            <a:t>Crowdsorcing</a:t>
          </a:r>
          <a:endParaRPr lang="en-US" sz="1400" b="1" dirty="0"/>
        </a:p>
      </dgm:t>
    </dgm:pt>
    <dgm:pt modelId="{4E571A95-9DF0-FB46-BB15-99D663CE17DE}" type="parTrans" cxnId="{987A4514-9A5C-464D-99B9-2C89868374D1}">
      <dgm:prSet/>
      <dgm:spPr/>
      <dgm:t>
        <a:bodyPr/>
        <a:lstStyle/>
        <a:p>
          <a:endParaRPr lang="en-US" sz="1400"/>
        </a:p>
      </dgm:t>
    </dgm:pt>
    <dgm:pt modelId="{09FC99B9-C5FF-CC42-8900-5838A59E412D}" type="sibTrans" cxnId="{987A4514-9A5C-464D-99B9-2C89868374D1}">
      <dgm:prSet/>
      <dgm:spPr/>
      <dgm:t>
        <a:bodyPr/>
        <a:lstStyle/>
        <a:p>
          <a:endParaRPr lang="en-US" sz="1400"/>
        </a:p>
      </dgm:t>
    </dgm:pt>
    <dgm:pt modelId="{539209BD-B2D5-E340-9469-CE12F6D13ADF}">
      <dgm:prSet phldrT="[Texto]" custT="1"/>
      <dgm:spPr/>
      <dgm:t>
        <a:bodyPr/>
        <a:lstStyle/>
        <a:p>
          <a:r>
            <a:rPr lang="en-US" sz="1400" b="1" dirty="0" smtClean="0"/>
            <a:t>Decrease number of  judgments</a:t>
          </a:r>
          <a:endParaRPr lang="en-US" sz="1400" b="1" dirty="0"/>
        </a:p>
      </dgm:t>
    </dgm:pt>
    <dgm:pt modelId="{2886EFB4-21A5-A245-8155-76E2B3009790}" type="parTrans" cxnId="{38924DF1-7D28-E44A-A3E1-9EEC1155C317}">
      <dgm:prSet/>
      <dgm:spPr/>
      <dgm:t>
        <a:bodyPr/>
        <a:lstStyle/>
        <a:p>
          <a:endParaRPr lang="en-US" sz="1400"/>
        </a:p>
      </dgm:t>
    </dgm:pt>
    <dgm:pt modelId="{3B9FE3FD-E1DA-2E4E-AC47-40FF52FEB0D1}" type="sibTrans" cxnId="{38924DF1-7D28-E44A-A3E1-9EEC1155C317}">
      <dgm:prSet/>
      <dgm:spPr/>
      <dgm:t>
        <a:bodyPr/>
        <a:lstStyle/>
        <a:p>
          <a:endParaRPr lang="en-US" sz="1400"/>
        </a:p>
      </dgm:t>
    </dgm:pt>
    <dgm:pt modelId="{8B124C2D-86E3-3545-8C1F-CFE89F0C53B5}">
      <dgm:prSet phldrT="[Texto]" custT="1"/>
      <dgm:spPr/>
      <dgm:t>
        <a:bodyPr/>
        <a:lstStyle/>
        <a:p>
          <a:r>
            <a:rPr lang="en-US" sz="1400" b="1" dirty="0" smtClean="0"/>
            <a:t>Systems with incomplete judgments</a:t>
          </a:r>
          <a:endParaRPr lang="en-US" sz="1400" b="1" dirty="0"/>
        </a:p>
      </dgm:t>
    </dgm:pt>
    <dgm:pt modelId="{127DDB74-AC5D-2342-81C3-9DEA97013A43}" type="parTrans" cxnId="{E9A857C6-B78B-2240-AA61-FDCD9547203F}">
      <dgm:prSet/>
      <dgm:spPr/>
      <dgm:t>
        <a:bodyPr/>
        <a:lstStyle/>
        <a:p>
          <a:endParaRPr lang="en-US" sz="1400"/>
        </a:p>
      </dgm:t>
    </dgm:pt>
    <dgm:pt modelId="{D0940728-9D0F-914A-97F9-876ECC7E509A}" type="sibTrans" cxnId="{E9A857C6-B78B-2240-AA61-FDCD9547203F}">
      <dgm:prSet/>
      <dgm:spPr/>
      <dgm:t>
        <a:bodyPr/>
        <a:lstStyle/>
        <a:p>
          <a:endParaRPr lang="en-US" sz="1400"/>
        </a:p>
      </dgm:t>
    </dgm:pt>
    <dgm:pt modelId="{EE27A1F5-FDF2-6146-8A2C-FD2F37C3E0D5}">
      <dgm:prSet phldrT="[Texto]" custT="1"/>
      <dgm:spPr/>
      <dgm:t>
        <a:bodyPr/>
        <a:lstStyle/>
        <a:p>
          <a:r>
            <a:rPr lang="en-US" sz="1400" b="1" dirty="0" smtClean="0">
              <a:solidFill>
                <a:srgbClr val="000000"/>
              </a:solidFill>
              <a:latin typeface="Arial"/>
              <a:cs typeface="Arial"/>
            </a:rPr>
            <a:t>Probabilistic Evaluation</a:t>
          </a:r>
          <a:endParaRPr lang="en-US" sz="1400" b="1" dirty="0">
            <a:solidFill>
              <a:srgbClr val="000000"/>
            </a:solidFill>
            <a:latin typeface="Arial"/>
            <a:cs typeface="Arial"/>
          </a:endParaRPr>
        </a:p>
      </dgm:t>
    </dgm:pt>
    <dgm:pt modelId="{995F616D-E80F-E647-9FAD-673C88BC55A1}" type="parTrans" cxnId="{F7A0EB48-5583-BD4F-BA02-177909E20379}">
      <dgm:prSet/>
      <dgm:spPr/>
      <dgm:t>
        <a:bodyPr/>
        <a:lstStyle/>
        <a:p>
          <a:endParaRPr lang="en-US" sz="1400"/>
        </a:p>
      </dgm:t>
    </dgm:pt>
    <dgm:pt modelId="{A9E8AD3E-7755-3642-A9A0-A3DC9466E680}" type="sibTrans" cxnId="{F7A0EB48-5583-BD4F-BA02-177909E20379}">
      <dgm:prSet/>
      <dgm:spPr/>
      <dgm:t>
        <a:bodyPr/>
        <a:lstStyle/>
        <a:p>
          <a:endParaRPr lang="en-US" sz="1400"/>
        </a:p>
      </dgm:t>
    </dgm:pt>
    <dgm:pt modelId="{A648FCAF-B7DB-1F48-AF88-5E6F4C67ECD0}" type="pres">
      <dgm:prSet presAssocID="{12870F2D-D84D-E648-869C-AEEAD9DFDCBF}" presName="Name0" presStyleCnt="0">
        <dgm:presLayoutVars>
          <dgm:dir/>
          <dgm:resizeHandles val="exact"/>
        </dgm:presLayoutVars>
      </dgm:prSet>
      <dgm:spPr/>
    </dgm:pt>
    <dgm:pt modelId="{14076483-FABC-BA44-B1C2-3C21A3089B1A}" type="pres">
      <dgm:prSet presAssocID="{12870F2D-D84D-E648-869C-AEEAD9DFDCBF}" presName="arrow" presStyleLbl="bgShp" presStyleIdx="0" presStyleCnt="1"/>
      <dgm:spPr/>
    </dgm:pt>
    <dgm:pt modelId="{70ADC6B8-9226-3948-BE97-B782F687CBC1}" type="pres">
      <dgm:prSet presAssocID="{12870F2D-D84D-E648-869C-AEEAD9DFDCBF}" presName="points" presStyleCnt="0"/>
      <dgm:spPr/>
    </dgm:pt>
    <dgm:pt modelId="{DB2F9BA4-F82C-8942-97D0-95455004A60D}" type="pres">
      <dgm:prSet presAssocID="{D57E44DC-D113-CB47-B991-29EE46930A00}" presName="compositeA" presStyleCnt="0"/>
      <dgm:spPr/>
    </dgm:pt>
    <dgm:pt modelId="{8587063F-9B43-9247-87EC-0F7ECE5FA645}" type="pres">
      <dgm:prSet presAssocID="{D57E44DC-D113-CB47-B991-29EE46930A00}" presName="textA" presStyleLbl="revTx" presStyleIdx="0" presStyleCnt="4" custScaleX="3120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7418F3-18A9-8849-B2D2-0D5106C04D05}" type="pres">
      <dgm:prSet presAssocID="{D57E44DC-D113-CB47-B991-29EE46930A00}" presName="circleA" presStyleLbl="node1" presStyleIdx="0" presStyleCnt="4"/>
      <dgm:spPr/>
    </dgm:pt>
    <dgm:pt modelId="{9AD8F976-C841-5F4C-8D1B-1D05F88B7579}" type="pres">
      <dgm:prSet presAssocID="{D57E44DC-D113-CB47-B991-29EE46930A00}" presName="spaceA" presStyleCnt="0"/>
      <dgm:spPr/>
    </dgm:pt>
    <dgm:pt modelId="{E71D0947-D3D8-3B4A-BA3D-1A8943B580C5}" type="pres">
      <dgm:prSet presAssocID="{09FC99B9-C5FF-CC42-8900-5838A59E412D}" presName="space" presStyleCnt="0"/>
      <dgm:spPr/>
    </dgm:pt>
    <dgm:pt modelId="{3443AA94-22DD-7E4F-BD7A-54916F9C5EDD}" type="pres">
      <dgm:prSet presAssocID="{539209BD-B2D5-E340-9469-CE12F6D13ADF}" presName="compositeB" presStyleCnt="0"/>
      <dgm:spPr/>
    </dgm:pt>
    <dgm:pt modelId="{A344E0B8-34CC-3047-BD7F-810B2B8C4E43}" type="pres">
      <dgm:prSet presAssocID="{539209BD-B2D5-E340-9469-CE12F6D13ADF}" presName="textB" presStyleLbl="revTx" presStyleIdx="1" presStyleCnt="4" custScaleX="5251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DBA80D-8641-2548-9468-D7E02B0F698E}" type="pres">
      <dgm:prSet presAssocID="{539209BD-B2D5-E340-9469-CE12F6D13ADF}" presName="circleB" presStyleLbl="node1" presStyleIdx="1" presStyleCnt="4"/>
      <dgm:spPr/>
    </dgm:pt>
    <dgm:pt modelId="{E04D00BF-5B1E-8E48-965B-0D86F6F874D2}" type="pres">
      <dgm:prSet presAssocID="{539209BD-B2D5-E340-9469-CE12F6D13ADF}" presName="spaceB" presStyleCnt="0"/>
      <dgm:spPr/>
    </dgm:pt>
    <dgm:pt modelId="{139182C3-C07D-854D-A1E1-499CBDB7F95D}" type="pres">
      <dgm:prSet presAssocID="{3B9FE3FD-E1DA-2E4E-AC47-40FF52FEB0D1}" presName="space" presStyleCnt="0"/>
      <dgm:spPr/>
    </dgm:pt>
    <dgm:pt modelId="{0C61B486-FD33-1348-BDB8-12A7452A11B5}" type="pres">
      <dgm:prSet presAssocID="{8B124C2D-86E3-3545-8C1F-CFE89F0C53B5}" presName="compositeA" presStyleCnt="0"/>
      <dgm:spPr/>
    </dgm:pt>
    <dgm:pt modelId="{FD9027A6-4F42-8944-9C70-8D4FA3EF65AA}" type="pres">
      <dgm:prSet presAssocID="{8B124C2D-86E3-3545-8C1F-CFE89F0C53B5}" presName="textA" presStyleLbl="revTx" presStyleIdx="2" presStyleCnt="4" custScaleX="6076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5C97D5-E8F6-3E45-AA6E-3078E2D3530C}" type="pres">
      <dgm:prSet presAssocID="{8B124C2D-86E3-3545-8C1F-CFE89F0C53B5}" presName="circleA" presStyleLbl="node1" presStyleIdx="2" presStyleCnt="4"/>
      <dgm:spPr/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hlinkshowjump?jump=nextslide"/>
          </dgm14:cNvPr>
        </a:ext>
      </dgm:extLst>
    </dgm:pt>
    <dgm:pt modelId="{5E2B7ECF-A2F1-A746-A4B8-6AAE07A5AF4B}" type="pres">
      <dgm:prSet presAssocID="{8B124C2D-86E3-3545-8C1F-CFE89F0C53B5}" presName="spaceA" presStyleCnt="0"/>
      <dgm:spPr/>
    </dgm:pt>
    <dgm:pt modelId="{D573A96A-4C75-4F42-B375-911F8192CC87}" type="pres">
      <dgm:prSet presAssocID="{D0940728-9D0F-914A-97F9-876ECC7E509A}" presName="space" presStyleCnt="0"/>
      <dgm:spPr/>
    </dgm:pt>
    <dgm:pt modelId="{FB3FD798-5DD9-994C-8FE0-F579CF31DC81}" type="pres">
      <dgm:prSet presAssocID="{EE27A1F5-FDF2-6146-8A2C-FD2F37C3E0D5}" presName="compositeB" presStyleCnt="0"/>
      <dgm:spPr/>
    </dgm:pt>
    <dgm:pt modelId="{EEDEB90D-E5DD-884F-B36E-A067E5CA1606}" type="pres">
      <dgm:prSet presAssocID="{EE27A1F5-FDF2-6146-8A2C-FD2F37C3E0D5}" presName="textB" presStyleLbl="revTx" presStyleIdx="3" presStyleCnt="4" custScaleX="4900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F14919-060E-554A-BED8-91DF385D36BD}" type="pres">
      <dgm:prSet presAssocID="{EE27A1F5-FDF2-6146-8A2C-FD2F37C3E0D5}" presName="circleB" presStyleLbl="node1" presStyleIdx="3" presStyleCnt="4"/>
      <dgm:spPr/>
    </dgm:pt>
    <dgm:pt modelId="{6EA7C3EB-EEED-884F-AB4C-9284E5A63138}" type="pres">
      <dgm:prSet presAssocID="{EE27A1F5-FDF2-6146-8A2C-FD2F37C3E0D5}" presName="spaceB" presStyleCnt="0"/>
      <dgm:spPr/>
    </dgm:pt>
  </dgm:ptLst>
  <dgm:cxnLst>
    <dgm:cxn modelId="{FA7BFC7E-2E45-A74E-ADCA-A90ED4895022}" type="presOf" srcId="{539209BD-B2D5-E340-9469-CE12F6D13ADF}" destId="{A344E0B8-34CC-3047-BD7F-810B2B8C4E43}" srcOrd="0" destOrd="0" presId="urn:microsoft.com/office/officeart/2005/8/layout/hProcess11"/>
    <dgm:cxn modelId="{62C056ED-20F1-2544-A900-E3F1AB6E12F1}" type="presOf" srcId="{D57E44DC-D113-CB47-B991-29EE46930A00}" destId="{8587063F-9B43-9247-87EC-0F7ECE5FA645}" srcOrd="0" destOrd="0" presId="urn:microsoft.com/office/officeart/2005/8/layout/hProcess11"/>
    <dgm:cxn modelId="{38924DF1-7D28-E44A-A3E1-9EEC1155C317}" srcId="{12870F2D-D84D-E648-869C-AEEAD9DFDCBF}" destId="{539209BD-B2D5-E340-9469-CE12F6D13ADF}" srcOrd="1" destOrd="0" parTransId="{2886EFB4-21A5-A245-8155-76E2B3009790}" sibTransId="{3B9FE3FD-E1DA-2E4E-AC47-40FF52FEB0D1}"/>
    <dgm:cxn modelId="{987A4514-9A5C-464D-99B9-2C89868374D1}" srcId="{12870F2D-D84D-E648-869C-AEEAD9DFDCBF}" destId="{D57E44DC-D113-CB47-B991-29EE46930A00}" srcOrd="0" destOrd="0" parTransId="{4E571A95-9DF0-FB46-BB15-99D663CE17DE}" sibTransId="{09FC99B9-C5FF-CC42-8900-5838A59E412D}"/>
    <dgm:cxn modelId="{0E5FBD80-128B-4D41-81A3-293A3C95F210}" type="presOf" srcId="{EE27A1F5-FDF2-6146-8A2C-FD2F37C3E0D5}" destId="{EEDEB90D-E5DD-884F-B36E-A067E5CA1606}" srcOrd="0" destOrd="0" presId="urn:microsoft.com/office/officeart/2005/8/layout/hProcess11"/>
    <dgm:cxn modelId="{F7A0EB48-5583-BD4F-BA02-177909E20379}" srcId="{12870F2D-D84D-E648-869C-AEEAD9DFDCBF}" destId="{EE27A1F5-FDF2-6146-8A2C-FD2F37C3E0D5}" srcOrd="3" destOrd="0" parTransId="{995F616D-E80F-E647-9FAD-673C88BC55A1}" sibTransId="{A9E8AD3E-7755-3642-A9A0-A3DC9466E680}"/>
    <dgm:cxn modelId="{F10B5495-3F8B-EF4A-BD38-C8517440B6E7}" type="presOf" srcId="{8B124C2D-86E3-3545-8C1F-CFE89F0C53B5}" destId="{FD9027A6-4F42-8944-9C70-8D4FA3EF65AA}" srcOrd="0" destOrd="0" presId="urn:microsoft.com/office/officeart/2005/8/layout/hProcess11"/>
    <dgm:cxn modelId="{E9A857C6-B78B-2240-AA61-FDCD9547203F}" srcId="{12870F2D-D84D-E648-869C-AEEAD9DFDCBF}" destId="{8B124C2D-86E3-3545-8C1F-CFE89F0C53B5}" srcOrd="2" destOrd="0" parTransId="{127DDB74-AC5D-2342-81C3-9DEA97013A43}" sibTransId="{D0940728-9D0F-914A-97F9-876ECC7E509A}"/>
    <dgm:cxn modelId="{C0FDB977-6AB3-314E-9D47-DDD8465B45CB}" type="presOf" srcId="{12870F2D-D84D-E648-869C-AEEAD9DFDCBF}" destId="{A648FCAF-B7DB-1F48-AF88-5E6F4C67ECD0}" srcOrd="0" destOrd="0" presId="urn:microsoft.com/office/officeart/2005/8/layout/hProcess11"/>
    <dgm:cxn modelId="{1FEEA941-7F74-D544-A435-C56D7C8E4BDE}" type="presParOf" srcId="{A648FCAF-B7DB-1F48-AF88-5E6F4C67ECD0}" destId="{14076483-FABC-BA44-B1C2-3C21A3089B1A}" srcOrd="0" destOrd="0" presId="urn:microsoft.com/office/officeart/2005/8/layout/hProcess11"/>
    <dgm:cxn modelId="{C1C703A9-87F8-D440-A858-137013B73397}" type="presParOf" srcId="{A648FCAF-B7DB-1F48-AF88-5E6F4C67ECD0}" destId="{70ADC6B8-9226-3948-BE97-B782F687CBC1}" srcOrd="1" destOrd="0" presId="urn:microsoft.com/office/officeart/2005/8/layout/hProcess11"/>
    <dgm:cxn modelId="{31BF9664-4E91-3E40-A294-C4C1E8CCD87C}" type="presParOf" srcId="{70ADC6B8-9226-3948-BE97-B782F687CBC1}" destId="{DB2F9BA4-F82C-8942-97D0-95455004A60D}" srcOrd="0" destOrd="0" presId="urn:microsoft.com/office/officeart/2005/8/layout/hProcess11"/>
    <dgm:cxn modelId="{7C293065-608E-E84E-BE8F-D2AA45D101F4}" type="presParOf" srcId="{DB2F9BA4-F82C-8942-97D0-95455004A60D}" destId="{8587063F-9B43-9247-87EC-0F7ECE5FA645}" srcOrd="0" destOrd="0" presId="urn:microsoft.com/office/officeart/2005/8/layout/hProcess11"/>
    <dgm:cxn modelId="{79AF706F-5F91-0049-8F01-F71368991DD8}" type="presParOf" srcId="{DB2F9BA4-F82C-8942-97D0-95455004A60D}" destId="{567418F3-18A9-8849-B2D2-0D5106C04D05}" srcOrd="1" destOrd="0" presId="urn:microsoft.com/office/officeart/2005/8/layout/hProcess11"/>
    <dgm:cxn modelId="{2789B191-430F-AA4B-A933-0F22EB8EC60A}" type="presParOf" srcId="{DB2F9BA4-F82C-8942-97D0-95455004A60D}" destId="{9AD8F976-C841-5F4C-8D1B-1D05F88B7579}" srcOrd="2" destOrd="0" presId="urn:microsoft.com/office/officeart/2005/8/layout/hProcess11"/>
    <dgm:cxn modelId="{3D3832BB-F692-7140-95EA-6FBA54B32538}" type="presParOf" srcId="{70ADC6B8-9226-3948-BE97-B782F687CBC1}" destId="{E71D0947-D3D8-3B4A-BA3D-1A8943B580C5}" srcOrd="1" destOrd="0" presId="urn:microsoft.com/office/officeart/2005/8/layout/hProcess11"/>
    <dgm:cxn modelId="{EE0E3804-94BF-F941-9E9A-E8DE48A26977}" type="presParOf" srcId="{70ADC6B8-9226-3948-BE97-B782F687CBC1}" destId="{3443AA94-22DD-7E4F-BD7A-54916F9C5EDD}" srcOrd="2" destOrd="0" presId="urn:microsoft.com/office/officeart/2005/8/layout/hProcess11"/>
    <dgm:cxn modelId="{8FAD0406-17DD-4249-B251-5B0DB5588BE0}" type="presParOf" srcId="{3443AA94-22DD-7E4F-BD7A-54916F9C5EDD}" destId="{A344E0B8-34CC-3047-BD7F-810B2B8C4E43}" srcOrd="0" destOrd="0" presId="urn:microsoft.com/office/officeart/2005/8/layout/hProcess11"/>
    <dgm:cxn modelId="{A086F0EC-42DA-8C4A-8FE3-2B44C664359B}" type="presParOf" srcId="{3443AA94-22DD-7E4F-BD7A-54916F9C5EDD}" destId="{08DBA80D-8641-2548-9468-D7E02B0F698E}" srcOrd="1" destOrd="0" presId="urn:microsoft.com/office/officeart/2005/8/layout/hProcess11"/>
    <dgm:cxn modelId="{12897C7C-76E8-384E-B5E6-88172F9374DA}" type="presParOf" srcId="{3443AA94-22DD-7E4F-BD7A-54916F9C5EDD}" destId="{E04D00BF-5B1E-8E48-965B-0D86F6F874D2}" srcOrd="2" destOrd="0" presId="urn:microsoft.com/office/officeart/2005/8/layout/hProcess11"/>
    <dgm:cxn modelId="{3D784ABF-4FDE-7B4C-9C04-400CC33B99B6}" type="presParOf" srcId="{70ADC6B8-9226-3948-BE97-B782F687CBC1}" destId="{139182C3-C07D-854D-A1E1-499CBDB7F95D}" srcOrd="3" destOrd="0" presId="urn:microsoft.com/office/officeart/2005/8/layout/hProcess11"/>
    <dgm:cxn modelId="{81109B0D-33F6-B84B-993E-A3D037C2AA5A}" type="presParOf" srcId="{70ADC6B8-9226-3948-BE97-B782F687CBC1}" destId="{0C61B486-FD33-1348-BDB8-12A7452A11B5}" srcOrd="4" destOrd="0" presId="urn:microsoft.com/office/officeart/2005/8/layout/hProcess11"/>
    <dgm:cxn modelId="{D4E193B6-318C-E642-91DC-46619201BD17}" type="presParOf" srcId="{0C61B486-FD33-1348-BDB8-12A7452A11B5}" destId="{FD9027A6-4F42-8944-9C70-8D4FA3EF65AA}" srcOrd="0" destOrd="0" presId="urn:microsoft.com/office/officeart/2005/8/layout/hProcess11"/>
    <dgm:cxn modelId="{84280E16-4B7E-DC4A-AE2B-05E8A4C6FA00}" type="presParOf" srcId="{0C61B486-FD33-1348-BDB8-12A7452A11B5}" destId="{235C97D5-E8F6-3E45-AA6E-3078E2D3530C}" srcOrd="1" destOrd="0" presId="urn:microsoft.com/office/officeart/2005/8/layout/hProcess11"/>
    <dgm:cxn modelId="{0E5BFAC3-2748-A54F-9AC0-F24A9AD63F2E}" type="presParOf" srcId="{0C61B486-FD33-1348-BDB8-12A7452A11B5}" destId="{5E2B7ECF-A2F1-A746-A4B8-6AAE07A5AF4B}" srcOrd="2" destOrd="0" presId="urn:microsoft.com/office/officeart/2005/8/layout/hProcess11"/>
    <dgm:cxn modelId="{ABB41E9F-4487-1B4A-96F7-C9498A063A68}" type="presParOf" srcId="{70ADC6B8-9226-3948-BE97-B782F687CBC1}" destId="{D573A96A-4C75-4F42-B375-911F8192CC87}" srcOrd="5" destOrd="0" presId="urn:microsoft.com/office/officeart/2005/8/layout/hProcess11"/>
    <dgm:cxn modelId="{5E4BDA74-9AC4-3940-AE75-63BA960E4E01}" type="presParOf" srcId="{70ADC6B8-9226-3948-BE97-B782F687CBC1}" destId="{FB3FD798-5DD9-994C-8FE0-F579CF31DC81}" srcOrd="6" destOrd="0" presId="urn:microsoft.com/office/officeart/2005/8/layout/hProcess11"/>
    <dgm:cxn modelId="{CBEC4CD1-24AD-1F4E-A364-BAD2400AC906}" type="presParOf" srcId="{FB3FD798-5DD9-994C-8FE0-F579CF31DC81}" destId="{EEDEB90D-E5DD-884F-B36E-A067E5CA1606}" srcOrd="0" destOrd="0" presId="urn:microsoft.com/office/officeart/2005/8/layout/hProcess11"/>
    <dgm:cxn modelId="{5E1AA299-37A1-AC49-9F2C-C02FBDB89081}" type="presParOf" srcId="{FB3FD798-5DD9-994C-8FE0-F579CF31DC81}" destId="{7CF14919-060E-554A-BED8-91DF385D36BD}" srcOrd="1" destOrd="0" presId="urn:microsoft.com/office/officeart/2005/8/layout/hProcess11"/>
    <dgm:cxn modelId="{48DCBF44-B668-9F4D-8F2E-1E7B5DE84761}" type="presParOf" srcId="{FB3FD798-5DD9-994C-8FE0-F579CF31DC81}" destId="{6EA7C3EB-EEED-884F-AB4C-9284E5A63138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076483-FABC-BA44-B1C2-3C21A3089B1A}">
      <dsp:nvSpPr>
        <dsp:cNvPr id="0" name=""/>
        <dsp:cNvSpPr/>
      </dsp:nvSpPr>
      <dsp:spPr>
        <a:xfrm>
          <a:off x="0" y="1254556"/>
          <a:ext cx="7458479" cy="1672742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587063F-9B43-9247-87EC-0F7ECE5FA645}">
      <dsp:nvSpPr>
        <dsp:cNvPr id="0" name=""/>
        <dsp:cNvSpPr/>
      </dsp:nvSpPr>
      <dsp:spPr>
        <a:xfrm>
          <a:off x="1151" y="0"/>
          <a:ext cx="1710371" cy="1672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Crowdsourcing</a:t>
          </a:r>
          <a:endParaRPr lang="en-US" sz="1400" b="1" kern="1200" dirty="0"/>
        </a:p>
      </dsp:txBody>
      <dsp:txXfrm>
        <a:off x="1151" y="0"/>
        <a:ext cx="1710371" cy="1672742"/>
      </dsp:txXfrm>
    </dsp:sp>
    <dsp:sp modelId="{567418F3-18A9-8849-B2D2-0D5106C04D05}">
      <dsp:nvSpPr>
        <dsp:cNvPr id="0" name=""/>
        <dsp:cNvSpPr/>
      </dsp:nvSpPr>
      <dsp:spPr>
        <a:xfrm>
          <a:off x="647244" y="1881834"/>
          <a:ext cx="418185" cy="41818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44E0B8-34CC-3047-BD7F-810B2B8C4E43}">
      <dsp:nvSpPr>
        <dsp:cNvPr id="0" name=""/>
        <dsp:cNvSpPr/>
      </dsp:nvSpPr>
      <dsp:spPr>
        <a:xfrm>
          <a:off x="1738932" y="2509113"/>
          <a:ext cx="1613983" cy="1672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Decrease number of  judgments</a:t>
          </a:r>
          <a:endParaRPr lang="en-US" sz="1400" b="1" kern="1200" dirty="0"/>
        </a:p>
      </dsp:txBody>
      <dsp:txXfrm>
        <a:off x="1738932" y="2509113"/>
        <a:ext cx="1613983" cy="1672742"/>
      </dsp:txXfrm>
    </dsp:sp>
    <dsp:sp modelId="{08DBA80D-8641-2548-9468-D7E02B0F698E}">
      <dsp:nvSpPr>
        <dsp:cNvPr id="0" name=""/>
        <dsp:cNvSpPr/>
      </dsp:nvSpPr>
      <dsp:spPr>
        <a:xfrm>
          <a:off x="2336832" y="1881834"/>
          <a:ext cx="418185" cy="41818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9027A6-4F42-8944-9C70-8D4FA3EF65AA}">
      <dsp:nvSpPr>
        <dsp:cNvPr id="0" name=""/>
        <dsp:cNvSpPr/>
      </dsp:nvSpPr>
      <dsp:spPr>
        <a:xfrm>
          <a:off x="3380326" y="0"/>
          <a:ext cx="3331153" cy="1672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Evaluate Systems with incomplete judgments</a:t>
          </a:r>
          <a:endParaRPr lang="en-US" sz="1400" b="1" kern="1200" dirty="0"/>
        </a:p>
      </dsp:txBody>
      <dsp:txXfrm>
        <a:off x="3380326" y="0"/>
        <a:ext cx="3331153" cy="1672742"/>
      </dsp:txXfrm>
    </dsp:sp>
    <dsp:sp modelId="{235C97D5-E8F6-3E45-AA6E-3078E2D3530C}">
      <dsp:nvSpPr>
        <dsp:cNvPr id="0" name=""/>
        <dsp:cNvSpPr/>
      </dsp:nvSpPr>
      <dsp:spPr>
        <a:xfrm>
          <a:off x="4836810" y="1881834"/>
          <a:ext cx="418185" cy="41818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076483-FABC-BA44-B1C2-3C21A3089B1A}">
      <dsp:nvSpPr>
        <dsp:cNvPr id="0" name=""/>
        <dsp:cNvSpPr/>
      </dsp:nvSpPr>
      <dsp:spPr>
        <a:xfrm>
          <a:off x="0" y="1254556"/>
          <a:ext cx="7458479" cy="1672742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587063F-9B43-9247-87EC-0F7ECE5FA645}">
      <dsp:nvSpPr>
        <dsp:cNvPr id="0" name=""/>
        <dsp:cNvSpPr/>
      </dsp:nvSpPr>
      <dsp:spPr>
        <a:xfrm>
          <a:off x="590443" y="0"/>
          <a:ext cx="883683" cy="1672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/>
            <a:t>Crowdsorcing</a:t>
          </a:r>
          <a:endParaRPr lang="en-US" sz="1400" b="1" kern="1200" dirty="0"/>
        </a:p>
      </dsp:txBody>
      <dsp:txXfrm>
        <a:off x="590443" y="0"/>
        <a:ext cx="883683" cy="1672742"/>
      </dsp:txXfrm>
    </dsp:sp>
    <dsp:sp modelId="{567418F3-18A9-8849-B2D2-0D5106C04D05}">
      <dsp:nvSpPr>
        <dsp:cNvPr id="0" name=""/>
        <dsp:cNvSpPr/>
      </dsp:nvSpPr>
      <dsp:spPr>
        <a:xfrm>
          <a:off x="860208" y="1918850"/>
          <a:ext cx="344153" cy="34415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44E0B8-34CC-3047-BD7F-810B2B8C4E43}">
      <dsp:nvSpPr>
        <dsp:cNvPr id="0" name=""/>
        <dsp:cNvSpPr/>
      </dsp:nvSpPr>
      <dsp:spPr>
        <a:xfrm>
          <a:off x="1491334" y="2509113"/>
          <a:ext cx="1487283" cy="1672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Decrease number of  judgments</a:t>
          </a:r>
          <a:endParaRPr lang="en-US" sz="1400" b="1" kern="1200" dirty="0"/>
        </a:p>
      </dsp:txBody>
      <dsp:txXfrm>
        <a:off x="1491334" y="2509113"/>
        <a:ext cx="1487283" cy="1672742"/>
      </dsp:txXfrm>
    </dsp:sp>
    <dsp:sp modelId="{08DBA80D-8641-2548-9468-D7E02B0F698E}">
      <dsp:nvSpPr>
        <dsp:cNvPr id="0" name=""/>
        <dsp:cNvSpPr/>
      </dsp:nvSpPr>
      <dsp:spPr>
        <a:xfrm>
          <a:off x="2062899" y="1918850"/>
          <a:ext cx="344153" cy="34415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9027A6-4F42-8944-9C70-8D4FA3EF65AA}">
      <dsp:nvSpPr>
        <dsp:cNvPr id="0" name=""/>
        <dsp:cNvSpPr/>
      </dsp:nvSpPr>
      <dsp:spPr>
        <a:xfrm>
          <a:off x="2995825" y="0"/>
          <a:ext cx="1721079" cy="1672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Systems with incomplete judgments</a:t>
          </a:r>
          <a:endParaRPr lang="en-US" sz="1400" b="1" kern="1200" dirty="0"/>
        </a:p>
      </dsp:txBody>
      <dsp:txXfrm>
        <a:off x="2995825" y="0"/>
        <a:ext cx="1721079" cy="1672742"/>
      </dsp:txXfrm>
    </dsp:sp>
    <dsp:sp modelId="{235C97D5-E8F6-3E45-AA6E-3078E2D3530C}">
      <dsp:nvSpPr>
        <dsp:cNvPr id="0" name=""/>
        <dsp:cNvSpPr/>
      </dsp:nvSpPr>
      <dsp:spPr>
        <a:xfrm>
          <a:off x="3684288" y="1918850"/>
          <a:ext cx="344153" cy="34415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DEB90D-E5DD-884F-B36E-A067E5CA1606}">
      <dsp:nvSpPr>
        <dsp:cNvPr id="0" name=""/>
        <dsp:cNvSpPr/>
      </dsp:nvSpPr>
      <dsp:spPr>
        <a:xfrm>
          <a:off x="4734113" y="2509113"/>
          <a:ext cx="1388074" cy="1672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rgbClr val="000000"/>
              </a:solidFill>
              <a:latin typeface="Arial"/>
              <a:cs typeface="Arial"/>
            </a:rPr>
            <a:t>Probabilistic Evaluation</a:t>
          </a:r>
          <a:endParaRPr lang="en-US" sz="1400" b="1" kern="1200" dirty="0">
            <a:solidFill>
              <a:srgbClr val="000000"/>
            </a:solidFill>
            <a:latin typeface="Arial"/>
            <a:cs typeface="Arial"/>
          </a:endParaRPr>
        </a:p>
      </dsp:txBody>
      <dsp:txXfrm>
        <a:off x="4734113" y="2509113"/>
        <a:ext cx="1388074" cy="1672742"/>
      </dsp:txXfrm>
    </dsp:sp>
    <dsp:sp modelId="{7CF14919-060E-554A-BED8-91DF385D36BD}">
      <dsp:nvSpPr>
        <dsp:cNvPr id="0" name=""/>
        <dsp:cNvSpPr/>
      </dsp:nvSpPr>
      <dsp:spPr>
        <a:xfrm>
          <a:off x="5256073" y="1918850"/>
          <a:ext cx="344153" cy="34415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056262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Music Information </a:t>
            </a:r>
            <a:r>
              <a:rPr lang="en-US" sz="11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Retireval</a:t>
            </a:r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Evaluation eXchange (MIREX) is an annual evaluation of MIR algorithms </a:t>
            </a:r>
            <a:endParaRPr lang="en-US" dirty="0" smtClean="0"/>
          </a:p>
          <a:p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Audio Music Similarity (AMS) deals with the challenge of</a:t>
            </a:r>
            <a:r>
              <a:rPr lang="en-US" sz="11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discovering similar songs. It is generally used in MIR task such as music recommendation, playlist generation or plagiarism detection</a:t>
            </a:r>
            <a:endParaRPr lang="en-US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s-CO" dirty="0" smtClean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Clr>
                <a:srgbClr val="FF6600"/>
              </a:buClr>
              <a:buFont typeface="Courier New"/>
              <a:buNone/>
              <a:defRPr/>
            </a:pPr>
            <a:r>
              <a:rPr lang="en-US" b="0" i="0" dirty="0" smtClean="0">
                <a:solidFill>
                  <a:srgbClr val="FFFFFF"/>
                </a:solidFill>
              </a:rPr>
              <a:t>After algorithms return results, this information is</a:t>
            </a:r>
            <a:r>
              <a:rPr lang="en-US" b="0" i="0" baseline="0" dirty="0" smtClean="0">
                <a:solidFill>
                  <a:srgbClr val="FFFFFF"/>
                </a:solidFill>
              </a:rPr>
              <a:t> contrasted by subjective ground truth made by human </a:t>
            </a:r>
            <a:r>
              <a:rPr lang="en-US" b="0" i="0" baseline="0" dirty="0" err="1" smtClean="0">
                <a:solidFill>
                  <a:srgbClr val="FFFFFF"/>
                </a:solidFill>
              </a:rPr>
              <a:t>assesors</a:t>
            </a:r>
            <a:r>
              <a:rPr lang="en-US" b="0" i="0" baseline="0" dirty="0" smtClean="0">
                <a:solidFill>
                  <a:srgbClr val="FFFFFF"/>
                </a:solidFill>
              </a:rPr>
              <a:t>, using two scales called Broad and Fine</a:t>
            </a:r>
            <a:endParaRPr lang="en-US" b="0" i="0" dirty="0" smtClean="0">
              <a:solidFill>
                <a:srgbClr val="FFFFFF"/>
              </a:solidFill>
            </a:endParaRPr>
          </a:p>
          <a:p>
            <a:pPr marL="0" indent="0" algn="just">
              <a:buFontTx/>
              <a:buNone/>
              <a:defRPr/>
            </a:pPr>
            <a:r>
              <a:rPr lang="en-US" sz="1800" b="1" dirty="0" smtClean="0">
                <a:solidFill>
                  <a:srgbClr val="FFFFFF"/>
                </a:solidFill>
              </a:rPr>
              <a:t>      </a:t>
            </a:r>
            <a:endParaRPr lang="en-US" dirty="0" smtClean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Clr>
                <a:srgbClr val="FF6600"/>
              </a:buClr>
              <a:buFont typeface="Courier New"/>
              <a:buNone/>
              <a:defRPr/>
            </a:pPr>
            <a:r>
              <a:rPr lang="en-US" b="0" i="0" dirty="0" smtClean="0">
                <a:solidFill>
                  <a:srgbClr val="FFFFFF"/>
                </a:solidFill>
              </a:rPr>
              <a:t>After algorithms return results, this information is</a:t>
            </a:r>
            <a:r>
              <a:rPr lang="en-US" b="0" i="0" baseline="0" dirty="0" smtClean="0">
                <a:solidFill>
                  <a:srgbClr val="FFFFFF"/>
                </a:solidFill>
              </a:rPr>
              <a:t> contrasted by subjective ground truth made by human </a:t>
            </a:r>
            <a:r>
              <a:rPr lang="en-US" b="0" i="0" baseline="0" dirty="0" err="1" smtClean="0">
                <a:solidFill>
                  <a:srgbClr val="FFFFFF"/>
                </a:solidFill>
              </a:rPr>
              <a:t>assesors</a:t>
            </a:r>
            <a:r>
              <a:rPr lang="en-US" b="0" i="0" baseline="0" dirty="0" smtClean="0">
                <a:solidFill>
                  <a:srgbClr val="FFFFFF"/>
                </a:solidFill>
              </a:rPr>
              <a:t>, using two scales called Broad and Fine</a:t>
            </a:r>
            <a:endParaRPr lang="en-US" b="0" i="0" dirty="0" smtClean="0">
              <a:solidFill>
                <a:srgbClr val="FFFFFF"/>
              </a:solidFill>
            </a:endParaRPr>
          </a:p>
          <a:p>
            <a:pPr marL="0" indent="0" algn="just">
              <a:buFontTx/>
              <a:buNone/>
              <a:defRPr/>
            </a:pPr>
            <a:r>
              <a:rPr lang="en-US" sz="1800" b="1" dirty="0" smtClean="0">
                <a:solidFill>
                  <a:srgbClr val="FFFFFF"/>
                </a:solidFill>
              </a:rPr>
              <a:t>      </a:t>
            </a:r>
            <a:endParaRPr lang="en-US" dirty="0" smtClean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ES_tradnl" dirty="0" err="1" smtClean="0"/>
              <a:t>Achieve</a:t>
            </a:r>
            <a:r>
              <a:rPr lang="es-ES_tradnl" dirty="0" smtClean="0"/>
              <a:t> a </a:t>
            </a:r>
            <a:r>
              <a:rPr lang="es-ES_tradnl" dirty="0" err="1" smtClean="0"/>
              <a:t>high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r>
              <a:rPr lang="es-ES_tradnl" dirty="0" smtClean="0"/>
              <a:t> of </a:t>
            </a:r>
            <a:r>
              <a:rPr lang="es-ES_tradnl" dirty="0" err="1" smtClean="0"/>
              <a:t>confidence</a:t>
            </a:r>
            <a:r>
              <a:rPr lang="es-ES_tradnl" dirty="0" smtClean="0"/>
              <a:t>,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decreasing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number of </a:t>
            </a:r>
            <a:r>
              <a:rPr lang="es-ES_tradnl" baseline="0" dirty="0" err="1" smtClean="0"/>
              <a:t>annotations</a:t>
            </a:r>
            <a:r>
              <a:rPr lang="es-ES_tradnl" baseline="0" dirty="0" smtClean="0"/>
              <a:t> and </a:t>
            </a:r>
            <a:r>
              <a:rPr lang="es-ES_tradnl" baseline="0" dirty="0" err="1" smtClean="0"/>
              <a:t>still</a:t>
            </a:r>
            <a:r>
              <a:rPr lang="es-ES_tradnl" baseline="0" dirty="0" smtClean="0"/>
              <a:t> be </a:t>
            </a:r>
            <a:r>
              <a:rPr lang="es-ES_tradnl" baseline="0" dirty="0" err="1" smtClean="0"/>
              <a:t>confidence</a:t>
            </a:r>
            <a:r>
              <a:rPr lang="es-ES_tradnl" baseline="0" dirty="0" smtClean="0"/>
              <a:t> about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results</a:t>
            </a:r>
            <a:endParaRPr lang="es-ES_tradnl" baseline="0" dirty="0" smtClean="0"/>
          </a:p>
          <a:p>
            <a:pPr>
              <a:spcBef>
                <a:spcPts val="0"/>
              </a:spcBef>
              <a:buNone/>
            </a:pPr>
            <a:endParaRPr lang="es-ES_tradnl" baseline="0" dirty="0" smtClean="0"/>
          </a:p>
          <a:p>
            <a:pPr marL="0" indent="0" algn="just">
              <a:buClr>
                <a:srgbClr val="FF9E1D"/>
              </a:buClr>
              <a:buFont typeface="Arial" pitchFamily="34" charset="0"/>
              <a:buNone/>
            </a:pPr>
            <a:endParaRPr lang="en-US" sz="1100" dirty="0" smtClean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ES_tradnl" dirty="0" err="1" smtClean="0"/>
              <a:t>System</a:t>
            </a:r>
            <a:r>
              <a:rPr lang="es-ES_tradnl" baseline="0" dirty="0" smtClean="0"/>
              <a:t> Outputs: Documento que recupera cada sistema con cada consulta</a:t>
            </a:r>
          </a:p>
          <a:p>
            <a:pPr>
              <a:spcBef>
                <a:spcPts val="0"/>
              </a:spcBef>
              <a:buNone/>
            </a:pPr>
            <a:r>
              <a:rPr lang="es-ES_tradnl" baseline="0" dirty="0" smtClean="0"/>
              <a:t>Modelo para predecir, gente que has hace </a:t>
            </a:r>
            <a:r>
              <a:rPr lang="es-ES_tradnl" baseline="0" dirty="0" err="1" smtClean="0"/>
              <a:t>cuand</a:t>
            </a:r>
            <a:r>
              <a:rPr lang="es-ES_tradnl" baseline="0" dirty="0" smtClean="0"/>
              <a:t> se le pida, salida de sistemas, se mete en la caja para estimar la efectividad.  Mi parte de trabajo es mejorar los modelos</a:t>
            </a:r>
          </a:p>
          <a:p>
            <a:pPr>
              <a:spcBef>
                <a:spcPts val="0"/>
              </a:spcBef>
              <a:buNone/>
            </a:pPr>
            <a:r>
              <a:rPr lang="es-ES_tradnl" baseline="0" dirty="0" err="1" smtClean="0"/>
              <a:t>Còmo</a:t>
            </a:r>
            <a:r>
              <a:rPr lang="es-ES_tradnl" baseline="0" dirty="0" smtClean="0"/>
              <a:t> se reducen? Prediciéndolas.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Clr>
                <a:srgbClr val="FF9E1D"/>
              </a:buClr>
              <a:buFont typeface="Courier New"/>
              <a:buNone/>
            </a:pPr>
            <a:r>
              <a:rPr lang="en-US" sz="1100" i="0" dirty="0" smtClean="0">
                <a:solidFill>
                  <a:srgbClr val="FF9E1D"/>
                </a:solidFill>
              </a:rPr>
              <a:t>If</a:t>
            </a:r>
            <a:r>
              <a:rPr lang="en-US" sz="1100" i="0" baseline="0" dirty="0" smtClean="0">
                <a:solidFill>
                  <a:srgbClr val="FF9E1D"/>
                </a:solidFill>
              </a:rPr>
              <a:t> we search in the literature, we have others low cost evaluation approaches:</a:t>
            </a:r>
          </a:p>
          <a:p>
            <a:pPr algn="just">
              <a:buClr>
                <a:srgbClr val="FF9E1D"/>
              </a:buClr>
              <a:buFont typeface="Courier New"/>
              <a:buNone/>
            </a:pPr>
            <a:r>
              <a:rPr lang="en-US" sz="1100" i="0" baseline="0" dirty="0" smtClean="0">
                <a:solidFill>
                  <a:srgbClr val="FF9E1D"/>
                </a:solidFill>
              </a:rPr>
              <a:t>For instance:</a:t>
            </a:r>
            <a:endParaRPr lang="en-US" sz="1100" i="0" dirty="0" smtClean="0">
              <a:solidFill>
                <a:srgbClr val="FF9E1D"/>
              </a:solidFill>
            </a:endParaRPr>
          </a:p>
          <a:p>
            <a:pPr algn="just">
              <a:buClr>
                <a:srgbClr val="FF9E1D"/>
              </a:buClr>
              <a:buFont typeface="Courier New"/>
              <a:buChar char="o"/>
            </a:pPr>
            <a:endParaRPr lang="en-US" sz="1100" i="1" dirty="0" smtClean="0">
              <a:solidFill>
                <a:srgbClr val="FF9E1D"/>
              </a:solidFill>
            </a:endParaRPr>
          </a:p>
          <a:p>
            <a:pPr algn="just">
              <a:buClr>
                <a:srgbClr val="FF9E1D"/>
              </a:buClr>
              <a:buFont typeface="Courier New"/>
              <a:buChar char="o"/>
            </a:pPr>
            <a:r>
              <a:rPr lang="en-US" sz="1100" i="1" dirty="0" smtClean="0">
                <a:solidFill>
                  <a:srgbClr val="FF9E1D"/>
                </a:solidFill>
              </a:rPr>
              <a:t>Crowdsourcing</a:t>
            </a:r>
            <a:r>
              <a:rPr lang="en-US" sz="1100" dirty="0" smtClean="0"/>
              <a:t> </a:t>
            </a:r>
          </a:p>
          <a:p>
            <a:pPr algn="just">
              <a:buClr>
                <a:srgbClr val="FF9E1D"/>
              </a:buClr>
              <a:buFont typeface="Courier New"/>
              <a:buChar char="o"/>
            </a:pPr>
            <a:r>
              <a:rPr lang="en-US" sz="1100" i="1" dirty="0" smtClean="0">
                <a:solidFill>
                  <a:srgbClr val="FF9E1D"/>
                </a:solidFill>
              </a:rPr>
              <a:t>Decrease the necessary number of judgments</a:t>
            </a:r>
            <a:r>
              <a:rPr lang="en-US" sz="1100" dirty="0" smtClean="0">
                <a:solidFill>
                  <a:srgbClr val="FF9E1D"/>
                </a:solidFill>
              </a:rPr>
              <a:t>.</a:t>
            </a:r>
            <a:r>
              <a:rPr lang="en-US" sz="1100" dirty="0" smtClean="0"/>
              <a:t> Using</a:t>
            </a:r>
            <a:r>
              <a:rPr lang="en-US" sz="1100" baseline="0" dirty="0" smtClean="0"/>
              <a:t> a </a:t>
            </a:r>
            <a:r>
              <a:rPr lang="en-US" sz="1100" i="1" dirty="0" smtClean="0"/>
              <a:t>pooling method</a:t>
            </a:r>
            <a:r>
              <a:rPr lang="en-US" sz="1100" dirty="0" smtClean="0"/>
              <a:t>, in order to use just the top most ranked documents</a:t>
            </a:r>
          </a:p>
          <a:p>
            <a:pPr marL="0" marR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E1D"/>
              </a:buClr>
              <a:buSzTx/>
              <a:buFont typeface="Courier New"/>
              <a:buChar char="o"/>
              <a:tabLst/>
              <a:defRPr/>
            </a:pPr>
            <a:r>
              <a:rPr lang="en-US" sz="1100" i="1" dirty="0" smtClean="0">
                <a:solidFill>
                  <a:srgbClr val="FF9E1D"/>
                </a:solidFill>
              </a:rPr>
              <a:t>Evaluate systems with incomplete judgments: </a:t>
            </a:r>
            <a:r>
              <a:rPr lang="en-US" sz="1100" i="1" dirty="0" smtClean="0"/>
              <a:t>Confident</a:t>
            </a:r>
            <a:r>
              <a:rPr lang="en-US" sz="1100" dirty="0" smtClean="0"/>
              <a:t> with results of the experiments.  The idea is to use random variables to represent relevance judgments.</a:t>
            </a:r>
          </a:p>
          <a:p>
            <a:pPr marL="0" marR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E1D"/>
              </a:buClr>
              <a:buSzTx/>
              <a:buFont typeface="Courier New"/>
              <a:buChar char="o"/>
              <a:tabLst/>
              <a:defRPr/>
            </a:pPr>
            <a:endParaRPr lang="en-US" sz="1100" dirty="0" smtClean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Clr>
                <a:srgbClr val="FF6600"/>
              </a:buClr>
              <a:buFont typeface="Courier New"/>
              <a:buChar char="o"/>
              <a:defRPr/>
            </a:pPr>
            <a:r>
              <a:rPr lang="en-US" b="1" i="1" dirty="0" smtClean="0">
                <a:solidFill>
                  <a:srgbClr val="FF9E1D"/>
                </a:solidFill>
              </a:rPr>
              <a:t>Consequence: </a:t>
            </a:r>
          </a:p>
          <a:p>
            <a:pPr marL="0" indent="0" algn="just">
              <a:buClr>
                <a:srgbClr val="FF6600"/>
              </a:buClr>
              <a:buNone/>
              <a:defRPr/>
            </a:pPr>
            <a:r>
              <a:rPr lang="en-US" b="1" i="1" dirty="0" smtClean="0">
                <a:solidFill>
                  <a:srgbClr val="FFFFFF"/>
                </a:solidFill>
              </a:rPr>
              <a:t>     </a:t>
            </a:r>
            <a:r>
              <a:rPr lang="en-US" dirty="0" smtClean="0">
                <a:solidFill>
                  <a:srgbClr val="FFFFFF"/>
                </a:solidFill>
              </a:rPr>
              <a:t>Small and biased test collections</a:t>
            </a:r>
          </a:p>
          <a:p>
            <a:pPr marL="0" indent="0" algn="just">
              <a:buClr>
                <a:srgbClr val="FF6600"/>
              </a:buClr>
              <a:buNone/>
              <a:defRPr/>
            </a:pPr>
            <a:r>
              <a:rPr lang="en-US" dirty="0" smtClean="0">
                <a:solidFill>
                  <a:srgbClr val="FFFFFF"/>
                </a:solidFill>
              </a:rPr>
              <a:t>    </a:t>
            </a:r>
          </a:p>
          <a:p>
            <a:pPr algn="just">
              <a:buClr>
                <a:srgbClr val="FF6600"/>
              </a:buClr>
              <a:buFont typeface="Courier New"/>
              <a:buChar char="o"/>
              <a:defRPr/>
            </a:pPr>
            <a:r>
              <a:rPr lang="en-US" b="1" i="1" dirty="0" smtClean="0">
                <a:solidFill>
                  <a:srgbClr val="FF9E1D"/>
                </a:solidFill>
              </a:rPr>
              <a:t>Solution:</a:t>
            </a:r>
          </a:p>
          <a:p>
            <a:pPr marL="0" indent="0" algn="just">
              <a:buFontTx/>
              <a:buNone/>
              <a:defRPr/>
            </a:pPr>
            <a:r>
              <a:rPr lang="en-US" dirty="0" smtClean="0">
                <a:solidFill>
                  <a:srgbClr val="FFFFFF"/>
                </a:solidFill>
              </a:rPr>
              <a:t>    Apply low-cost  evaluation methodologies   </a:t>
            </a:r>
          </a:p>
          <a:p>
            <a:pPr marL="0" indent="0" algn="just">
              <a:buFontTx/>
              <a:buNone/>
              <a:defRPr/>
            </a:pPr>
            <a:r>
              <a:rPr lang="en-US" sz="1800" b="1" dirty="0" smtClean="0">
                <a:solidFill>
                  <a:srgbClr val="FFFFFF"/>
                </a:solidFill>
              </a:rPr>
              <a:t>      </a:t>
            </a:r>
            <a:endParaRPr lang="en-US" dirty="0" smtClean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Evaluación P: de las métricas</a:t>
            </a:r>
            <a:r>
              <a:rPr lang="es-CO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si quiere estimar  anotaciones, </a:t>
            </a:r>
            <a:r>
              <a:rPr lang="es-CO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minimizar</a:t>
            </a:r>
            <a:r>
              <a:rPr lang="es-CO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varianza, estimar ranking.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s-CO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E1D"/>
              </a:buClr>
              <a:buSzTx/>
              <a:buFont typeface="Courier New"/>
              <a:buChar char="o"/>
              <a:tabLst/>
              <a:defRPr/>
            </a:pPr>
            <a:endParaRPr lang="en-US" sz="1100" dirty="0" smtClean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 algn="just">
              <a:buFontTx/>
              <a:buNone/>
              <a:defRPr/>
            </a:pPr>
            <a:r>
              <a:rPr lang="en-US" sz="1800" b="1" dirty="0" smtClean="0">
                <a:solidFill>
                  <a:srgbClr val="FFFFFF"/>
                </a:solidFill>
              </a:rPr>
              <a:t>      </a:t>
            </a:r>
            <a:endParaRPr lang="en-US" dirty="0" smtClean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 algn="just">
              <a:buFontTx/>
              <a:buNone/>
              <a:defRPr/>
            </a:pPr>
            <a:r>
              <a:rPr lang="en-US" sz="1800" b="1" dirty="0" smtClean="0">
                <a:solidFill>
                  <a:srgbClr val="FFFFFF"/>
                </a:solidFill>
              </a:rPr>
              <a:t>      </a:t>
            </a:r>
            <a:endParaRPr lang="en-US" dirty="0" smtClean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 algn="just">
              <a:buFontTx/>
              <a:buNone/>
              <a:defRPr/>
            </a:pPr>
            <a:r>
              <a:rPr lang="en-US" sz="1800" b="1" dirty="0" smtClean="0">
                <a:solidFill>
                  <a:srgbClr val="FFFFFF"/>
                </a:solidFill>
              </a:rPr>
              <a:t>      </a:t>
            </a:r>
            <a:endParaRPr lang="en-US" dirty="0" smtClean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ES_tradnl" dirty="0" err="1" smtClean="0"/>
              <a:t>It</a:t>
            </a:r>
            <a:r>
              <a:rPr lang="es-ES_tradnl" dirty="0" smtClean="0"/>
              <a:t> can </a:t>
            </a:r>
            <a:r>
              <a:rPr lang="es-ES_tradnl" dirty="0" err="1" smtClean="0"/>
              <a:t>always</a:t>
            </a:r>
            <a:r>
              <a:rPr lang="es-ES_tradnl" dirty="0" smtClean="0"/>
              <a:t> be </a:t>
            </a:r>
            <a:r>
              <a:rPr lang="es-ES_tradnl" dirty="0" err="1" smtClean="0"/>
              <a:t>used</a:t>
            </a: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Clr>
                <a:srgbClr val="FF6600"/>
              </a:buClr>
              <a:buFont typeface="Courier New"/>
              <a:buChar char="o"/>
              <a:defRPr/>
            </a:pPr>
            <a:r>
              <a:rPr lang="en-US" b="1" i="1" dirty="0" smtClean="0">
                <a:solidFill>
                  <a:srgbClr val="FF9E1D"/>
                </a:solidFill>
              </a:rPr>
              <a:t>Consequence: </a:t>
            </a:r>
          </a:p>
          <a:p>
            <a:pPr marL="0" indent="0" algn="just">
              <a:buClr>
                <a:srgbClr val="FF6600"/>
              </a:buClr>
              <a:buNone/>
              <a:defRPr/>
            </a:pPr>
            <a:r>
              <a:rPr lang="en-US" b="1" i="1" dirty="0" smtClean="0">
                <a:solidFill>
                  <a:srgbClr val="FFFFFF"/>
                </a:solidFill>
              </a:rPr>
              <a:t>     </a:t>
            </a:r>
            <a:r>
              <a:rPr lang="en-US" dirty="0" smtClean="0">
                <a:solidFill>
                  <a:srgbClr val="FFFFFF"/>
                </a:solidFill>
              </a:rPr>
              <a:t>Small and biased test collections</a:t>
            </a:r>
          </a:p>
          <a:p>
            <a:pPr marL="0" indent="0" algn="just">
              <a:buClr>
                <a:srgbClr val="FF6600"/>
              </a:buClr>
              <a:buNone/>
              <a:defRPr/>
            </a:pPr>
            <a:r>
              <a:rPr lang="en-US" dirty="0" smtClean="0">
                <a:solidFill>
                  <a:srgbClr val="FFFFFF"/>
                </a:solidFill>
              </a:rPr>
              <a:t>    </a:t>
            </a:r>
          </a:p>
          <a:p>
            <a:pPr algn="just">
              <a:buClr>
                <a:srgbClr val="FF6600"/>
              </a:buClr>
              <a:buFont typeface="Courier New"/>
              <a:buChar char="o"/>
              <a:defRPr/>
            </a:pPr>
            <a:r>
              <a:rPr lang="en-US" b="1" i="1" dirty="0" smtClean="0">
                <a:solidFill>
                  <a:srgbClr val="FF9E1D"/>
                </a:solidFill>
              </a:rPr>
              <a:t>Solution:</a:t>
            </a:r>
          </a:p>
          <a:p>
            <a:pPr marL="0" indent="0" algn="just">
              <a:buFontTx/>
              <a:buNone/>
              <a:defRPr/>
            </a:pPr>
            <a:r>
              <a:rPr lang="en-US" dirty="0" smtClean="0">
                <a:solidFill>
                  <a:srgbClr val="FFFFFF"/>
                </a:solidFill>
              </a:rPr>
              <a:t>    Apply low-cost  evaluation methodologies   </a:t>
            </a:r>
          </a:p>
          <a:p>
            <a:pPr marL="0" indent="0" algn="just">
              <a:buFontTx/>
              <a:buNone/>
              <a:defRPr/>
            </a:pPr>
            <a:r>
              <a:rPr lang="en-US" sz="1800" b="1" dirty="0" smtClean="0">
                <a:solidFill>
                  <a:srgbClr val="FFFFFF"/>
                </a:solidFill>
              </a:rPr>
              <a:t>      </a:t>
            </a:r>
            <a:endParaRPr lang="en-US" dirty="0" smtClean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Clr>
                <a:srgbClr val="FF6600"/>
              </a:buClr>
              <a:buFont typeface="Courier New"/>
              <a:buChar char="o"/>
              <a:defRPr/>
            </a:pPr>
            <a:r>
              <a:rPr lang="en-US" b="1" i="1" dirty="0" smtClean="0">
                <a:solidFill>
                  <a:srgbClr val="FF9E1D"/>
                </a:solidFill>
              </a:rPr>
              <a:t>Here we use Mout</a:t>
            </a:r>
            <a:endParaRPr lang="en-US" dirty="0" smtClean="0">
              <a:solidFill>
                <a:srgbClr val="FFFFFF"/>
              </a:solidFill>
            </a:endParaRPr>
          </a:p>
          <a:p>
            <a:pPr marL="0" indent="0" algn="just">
              <a:buFontTx/>
              <a:buNone/>
              <a:defRPr/>
            </a:pPr>
            <a:r>
              <a:rPr lang="en-US" sz="1800" b="1" dirty="0" smtClean="0">
                <a:solidFill>
                  <a:srgbClr val="FFFFFF"/>
                </a:solidFill>
              </a:rPr>
              <a:t>      </a:t>
            </a:r>
            <a:endParaRPr lang="en-US" dirty="0" smtClean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 algn="just">
              <a:buFontTx/>
              <a:buNone/>
              <a:defRPr/>
            </a:pPr>
            <a:r>
              <a:rPr lang="en-US" sz="1800" b="1" dirty="0" smtClean="0">
                <a:solidFill>
                  <a:srgbClr val="FFFFFF"/>
                </a:solidFill>
              </a:rPr>
              <a:t>We</a:t>
            </a:r>
            <a:r>
              <a:rPr lang="en-US" sz="1800" b="1" baseline="0" dirty="0" smtClean="0">
                <a:solidFill>
                  <a:srgbClr val="FFFFFF"/>
                </a:solidFill>
              </a:rPr>
              <a:t> are estimating 93% using Mout; estimating it.</a:t>
            </a:r>
            <a:r>
              <a:rPr lang="en-US" sz="1800" b="1" dirty="0" smtClean="0">
                <a:solidFill>
                  <a:srgbClr val="FFFFFF"/>
                </a:solidFill>
              </a:rPr>
              <a:t>      </a:t>
            </a:r>
            <a:endParaRPr lang="en-US" dirty="0" smtClean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Clr>
                <a:srgbClr val="FF6600"/>
              </a:buClr>
              <a:buFont typeface="Courier New"/>
              <a:buChar char="o"/>
              <a:defRPr/>
            </a:pPr>
            <a:r>
              <a:rPr lang="en-US" b="1" i="1" dirty="0" smtClean="0">
                <a:solidFill>
                  <a:srgbClr val="FF9E1D"/>
                </a:solidFill>
              </a:rPr>
              <a:t>This will improve specially</a:t>
            </a:r>
            <a:r>
              <a:rPr lang="en-US" b="1" i="1" baseline="0" dirty="0" smtClean="0">
                <a:solidFill>
                  <a:srgbClr val="FF9E1D"/>
                </a:solidFill>
              </a:rPr>
              <a:t> using the version of several models when there is no such a great amount of info</a:t>
            </a:r>
            <a:endParaRPr lang="en-US" dirty="0" smtClean="0">
              <a:solidFill>
                <a:srgbClr val="FFFFFF"/>
              </a:solidFill>
            </a:endParaRPr>
          </a:p>
          <a:p>
            <a:pPr marL="0" indent="0" algn="just">
              <a:buFontTx/>
              <a:buNone/>
              <a:defRPr/>
            </a:pPr>
            <a:r>
              <a:rPr lang="en-US" sz="1800" b="1" dirty="0" smtClean="0">
                <a:solidFill>
                  <a:srgbClr val="FFFFFF"/>
                </a:solidFill>
              </a:rPr>
              <a:t>      </a:t>
            </a:r>
            <a:endParaRPr lang="en-US" dirty="0" smtClean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Clr>
                <a:srgbClr val="FF6600"/>
              </a:buClr>
              <a:buFont typeface="Courier New"/>
              <a:buNone/>
              <a:defRPr/>
            </a:pPr>
            <a:r>
              <a:rPr lang="en-US" b="1" i="1" dirty="0" smtClean="0">
                <a:solidFill>
                  <a:srgbClr val="FF9E1D"/>
                </a:solidFill>
              </a:rPr>
              <a:t>Models will improve this; ‘cos is overestimating.</a:t>
            </a:r>
            <a:endParaRPr lang="en-US" dirty="0" smtClean="0">
              <a:solidFill>
                <a:srgbClr val="FFFFFF"/>
              </a:solidFill>
            </a:endParaRPr>
          </a:p>
          <a:p>
            <a:pPr marL="0" indent="0" algn="just">
              <a:buFontTx/>
              <a:buNone/>
              <a:defRPr/>
            </a:pPr>
            <a:r>
              <a:rPr lang="en-US" sz="1800" b="1" dirty="0" smtClean="0">
                <a:solidFill>
                  <a:srgbClr val="FFFFFF"/>
                </a:solidFill>
              </a:rPr>
              <a:t>      </a:t>
            </a:r>
            <a:endParaRPr lang="en-US" dirty="0" smtClean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Clr>
                <a:srgbClr val="FF6600"/>
              </a:buClr>
              <a:buFont typeface="Courier New"/>
              <a:buChar char="o"/>
              <a:defRPr/>
            </a:pPr>
            <a:r>
              <a:rPr lang="en-US" b="1" i="1" dirty="0" smtClean="0">
                <a:solidFill>
                  <a:srgbClr val="FF9E1D"/>
                </a:solidFill>
              </a:rPr>
              <a:t>Consequence: </a:t>
            </a:r>
          </a:p>
          <a:p>
            <a:pPr marL="0" indent="0" algn="just">
              <a:buClr>
                <a:srgbClr val="FF6600"/>
              </a:buClr>
              <a:buNone/>
              <a:defRPr/>
            </a:pPr>
            <a:r>
              <a:rPr lang="en-US" b="1" i="1" dirty="0" smtClean="0">
                <a:solidFill>
                  <a:srgbClr val="FFFFFF"/>
                </a:solidFill>
              </a:rPr>
              <a:t>     </a:t>
            </a:r>
            <a:r>
              <a:rPr lang="en-US" dirty="0" smtClean="0">
                <a:solidFill>
                  <a:srgbClr val="FFFFFF"/>
                </a:solidFill>
              </a:rPr>
              <a:t>Small and biased test collections</a:t>
            </a:r>
          </a:p>
          <a:p>
            <a:pPr marL="0" indent="0" algn="just">
              <a:buClr>
                <a:srgbClr val="FF6600"/>
              </a:buClr>
              <a:buNone/>
              <a:defRPr/>
            </a:pPr>
            <a:r>
              <a:rPr lang="en-US" dirty="0" smtClean="0">
                <a:solidFill>
                  <a:srgbClr val="FFFFFF"/>
                </a:solidFill>
              </a:rPr>
              <a:t>    </a:t>
            </a:r>
          </a:p>
          <a:p>
            <a:pPr algn="just">
              <a:buClr>
                <a:srgbClr val="FF6600"/>
              </a:buClr>
              <a:buFont typeface="Courier New"/>
              <a:buChar char="o"/>
              <a:defRPr/>
            </a:pPr>
            <a:r>
              <a:rPr lang="en-US" b="1" i="1" dirty="0" smtClean="0">
                <a:solidFill>
                  <a:srgbClr val="FF9E1D"/>
                </a:solidFill>
              </a:rPr>
              <a:t>Solution:</a:t>
            </a:r>
          </a:p>
          <a:p>
            <a:pPr marL="0" indent="0" algn="just">
              <a:buFontTx/>
              <a:buNone/>
              <a:defRPr/>
            </a:pPr>
            <a:r>
              <a:rPr lang="en-US" dirty="0" smtClean="0">
                <a:solidFill>
                  <a:srgbClr val="FFFFFF"/>
                </a:solidFill>
              </a:rPr>
              <a:t>    Apply low-cost  evaluation methodologies   </a:t>
            </a:r>
          </a:p>
          <a:p>
            <a:pPr marL="0" indent="0" algn="just">
              <a:buFontTx/>
              <a:buNone/>
              <a:defRPr/>
            </a:pPr>
            <a:r>
              <a:rPr lang="en-US" sz="1800" b="1" dirty="0" smtClean="0">
                <a:solidFill>
                  <a:srgbClr val="FFFFFF"/>
                </a:solidFill>
              </a:rPr>
              <a:t>      </a:t>
            </a:r>
            <a:endParaRPr lang="en-US" dirty="0" smtClean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ES_tradnl" dirty="0" err="1" smtClean="0"/>
              <a:t>First</a:t>
            </a:r>
            <a:r>
              <a:rPr lang="es-ES_tradnl" dirty="0" smtClean="0"/>
              <a:t> </a:t>
            </a:r>
            <a:r>
              <a:rPr lang="es-ES_tradnl" dirty="0" err="1" smtClean="0"/>
              <a:t>we</a:t>
            </a:r>
            <a:r>
              <a:rPr lang="es-ES_tradnl" dirty="0" smtClean="0"/>
              <a:t> </a:t>
            </a:r>
            <a:r>
              <a:rPr lang="es-ES_tradnl" dirty="0" err="1" smtClean="0"/>
              <a:t>used</a:t>
            </a:r>
            <a:r>
              <a:rPr lang="es-ES_tradnl" dirty="0" smtClean="0"/>
              <a:t> Ordinal </a:t>
            </a:r>
            <a:r>
              <a:rPr lang="es-ES_tradnl" dirty="0" err="1" smtClean="0"/>
              <a:t>Logistic</a:t>
            </a:r>
            <a:r>
              <a:rPr lang="es-ES_tradnl" dirty="0" smtClean="0"/>
              <a:t> </a:t>
            </a:r>
            <a:r>
              <a:rPr lang="es-ES_tradnl" dirty="0" err="1" smtClean="0"/>
              <a:t>Regression</a:t>
            </a:r>
            <a:r>
              <a:rPr lang="es-ES_tradnl" dirty="0" smtClean="0"/>
              <a:t>,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when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had</a:t>
            </a:r>
            <a:r>
              <a:rPr lang="es-ES_tradnl" baseline="0" dirty="0" smtClean="0"/>
              <a:t> ordinal </a:t>
            </a:r>
            <a:r>
              <a:rPr lang="es-ES_tradnl" baseline="0" dirty="0" err="1" smtClean="0"/>
              <a:t>values</a:t>
            </a:r>
            <a:r>
              <a:rPr lang="es-ES_tradnl" baseline="0" dirty="0" smtClean="0"/>
              <a:t> 0,1,2</a:t>
            </a:r>
          </a:p>
          <a:p>
            <a:pPr>
              <a:spcBef>
                <a:spcPts val="0"/>
              </a:spcBef>
              <a:buNone/>
            </a:pPr>
            <a:r>
              <a:rPr lang="es-ES_tradnl" baseline="0" dirty="0" err="1" smtClean="0"/>
              <a:t>Now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modelate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variable  as a real number and try to </a:t>
            </a:r>
            <a:r>
              <a:rPr lang="es-ES_tradnl" baseline="0" dirty="0" err="1" smtClean="0"/>
              <a:t>predict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number</a:t>
            </a:r>
            <a:endParaRPr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ES_tradnl" dirty="0" err="1" smtClean="0"/>
              <a:t>We</a:t>
            </a:r>
            <a:r>
              <a:rPr lang="es-ES_tradnl" dirty="0" smtClean="0"/>
              <a:t> use a real number </a:t>
            </a:r>
            <a:r>
              <a:rPr lang="es-ES_tradnl" dirty="0" err="1" smtClean="0"/>
              <a:t>that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trunk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between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interval</a:t>
            </a:r>
            <a:r>
              <a:rPr lang="es-ES_tradnl" baseline="0" dirty="0" smtClean="0"/>
              <a:t> [0-1]</a:t>
            </a:r>
            <a:endParaRPr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Clr>
                <a:srgbClr val="FF6600"/>
              </a:buClr>
              <a:buFont typeface="Courier New"/>
              <a:buChar char="o"/>
              <a:defRPr/>
            </a:pPr>
            <a:r>
              <a:rPr lang="en-US" b="1" i="1" dirty="0" smtClean="0">
                <a:solidFill>
                  <a:srgbClr val="FF9E1D"/>
                </a:solidFill>
              </a:rPr>
              <a:t>We have been trying different interaction among variables and in the end the final model is too much complicated</a:t>
            </a:r>
            <a:r>
              <a:rPr lang="en-US" b="1" i="1" baseline="0" dirty="0" smtClean="0">
                <a:solidFill>
                  <a:srgbClr val="FF9E1D"/>
                </a:solidFill>
              </a:rPr>
              <a:t> and then I decided to work with the model proposed by Urbano</a:t>
            </a:r>
            <a:endParaRPr lang="en-US" dirty="0" smtClean="0">
              <a:solidFill>
                <a:srgbClr val="FFFFFF"/>
              </a:solidFill>
            </a:endParaRPr>
          </a:p>
          <a:p>
            <a:pPr marL="0" indent="0" algn="just">
              <a:buFontTx/>
              <a:buNone/>
              <a:defRPr/>
            </a:pPr>
            <a:r>
              <a:rPr lang="en-US" sz="1800" b="1" dirty="0" smtClean="0">
                <a:solidFill>
                  <a:srgbClr val="FFFFFF"/>
                </a:solidFill>
              </a:rPr>
              <a:t>      </a:t>
            </a:r>
            <a:endParaRPr lang="en-US" dirty="0" smtClean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Clr>
                <a:srgbClr val="FF6600"/>
              </a:buClr>
              <a:buFont typeface="Courier New"/>
              <a:buChar char="o"/>
              <a:defRPr/>
            </a:pPr>
            <a:endParaRPr lang="en-US" b="1" i="1" dirty="0" smtClean="0">
              <a:solidFill>
                <a:srgbClr val="FF9E1D"/>
              </a:solidFill>
            </a:endParaRPr>
          </a:p>
          <a:p>
            <a:pPr marL="0" indent="0" algn="just">
              <a:buFontTx/>
              <a:buNone/>
              <a:defRPr/>
            </a:pPr>
            <a:r>
              <a:rPr lang="en-US" sz="1800" b="1" dirty="0" smtClean="0">
                <a:solidFill>
                  <a:srgbClr val="FFFFFF"/>
                </a:solidFill>
              </a:rPr>
              <a:t>      </a:t>
            </a:r>
            <a:endParaRPr lang="en-US" dirty="0" smtClean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 algn="just">
              <a:buFontTx/>
              <a:buNone/>
              <a:defRPr/>
            </a:pPr>
            <a:r>
              <a:rPr lang="en-US" sz="1800" b="1" baseline="0" dirty="0" smtClean="0">
                <a:solidFill>
                  <a:srgbClr val="FFFFFF"/>
                </a:solidFill>
              </a:rPr>
              <a:t>We use distance between genres  to improve what I did before</a:t>
            </a:r>
            <a:endParaRPr lang="en-US" sz="1800" b="1" dirty="0" smtClean="0">
              <a:solidFill>
                <a:srgbClr val="FFFFFF"/>
              </a:solidFill>
            </a:endParaRPr>
          </a:p>
          <a:p>
            <a:pPr marL="0" indent="0" algn="just">
              <a:buFontTx/>
              <a:buNone/>
              <a:defRPr/>
            </a:pPr>
            <a:r>
              <a:rPr lang="en-US" sz="1800" b="1" dirty="0" smtClean="0">
                <a:solidFill>
                  <a:srgbClr val="FFFFFF"/>
                </a:solidFill>
              </a:rPr>
              <a:t>Is</a:t>
            </a:r>
            <a:r>
              <a:rPr lang="en-US" sz="1800" b="1" baseline="0" dirty="0" smtClean="0">
                <a:solidFill>
                  <a:srgbClr val="FFFFFF"/>
                </a:solidFill>
              </a:rPr>
              <a:t> </a:t>
            </a:r>
            <a:r>
              <a:rPr lang="en-US" sz="1800" b="1" baseline="0" dirty="0" err="1" smtClean="0">
                <a:solidFill>
                  <a:srgbClr val="FFFFFF"/>
                </a:solidFill>
              </a:rPr>
              <a:t>simiraity</a:t>
            </a:r>
            <a:r>
              <a:rPr lang="en-US" sz="1800" b="1" baseline="0" dirty="0" smtClean="0">
                <a:solidFill>
                  <a:srgbClr val="FFFFFF"/>
                </a:solidFill>
              </a:rPr>
              <a:t> not distance, higher more similar;  most similar is the same genre</a:t>
            </a:r>
            <a:r>
              <a:rPr lang="en-US" sz="1800" b="1" dirty="0" smtClean="0">
                <a:solidFill>
                  <a:srgbClr val="FFFFFF"/>
                </a:solidFill>
              </a:rPr>
              <a:t> </a:t>
            </a:r>
          </a:p>
          <a:p>
            <a:pPr marL="0" indent="0" algn="just">
              <a:buFontTx/>
              <a:buNone/>
              <a:defRPr/>
            </a:pPr>
            <a:r>
              <a:rPr lang="en-US" sz="1800" b="1" dirty="0" smtClean="0">
                <a:solidFill>
                  <a:srgbClr val="FFFFFF"/>
                </a:solidFill>
              </a:rPr>
              <a:t>Same</a:t>
            </a:r>
            <a:r>
              <a:rPr lang="en-US" sz="1800" b="1" baseline="0" dirty="0" smtClean="0">
                <a:solidFill>
                  <a:srgbClr val="FFFFFF"/>
                </a:solidFill>
              </a:rPr>
              <a:t> genre high </a:t>
            </a:r>
            <a:r>
              <a:rPr lang="en-US" sz="1800" b="1" baseline="0" dirty="0" err="1" smtClean="0">
                <a:solidFill>
                  <a:srgbClr val="FFFFFF"/>
                </a:solidFill>
              </a:rPr>
              <a:t>similitud</a:t>
            </a:r>
            <a:r>
              <a:rPr lang="en-US" sz="1800" b="1" baseline="0" dirty="0" smtClean="0">
                <a:solidFill>
                  <a:srgbClr val="FFFFFF"/>
                </a:solidFill>
              </a:rPr>
              <a:t>,  low similarity distinct genres</a:t>
            </a:r>
          </a:p>
          <a:p>
            <a:pPr marL="0" indent="0" algn="just">
              <a:buFontTx/>
              <a:buNone/>
              <a:defRPr/>
            </a:pPr>
            <a:endParaRPr lang="en-US" sz="1800" b="1" baseline="0" dirty="0" smtClean="0">
              <a:solidFill>
                <a:srgbClr val="FFFFFF"/>
              </a:solidFill>
            </a:endParaRPr>
          </a:p>
          <a:p>
            <a:pPr marL="0" indent="0" algn="just">
              <a:buFontTx/>
              <a:buNone/>
              <a:defRPr/>
            </a:pPr>
            <a:r>
              <a:rPr lang="en-US" sz="1800" b="1" dirty="0" smtClean="0">
                <a:solidFill>
                  <a:srgbClr val="FFFFFF"/>
                </a:solidFill>
              </a:rPr>
              <a:t>     </a:t>
            </a:r>
            <a:endParaRPr lang="en-US" dirty="0" smtClean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s-CO" dirty="0" smtClean="0"/>
              <a:t>Its the field: concerned with representing, searching, and manipulating large collections of electronic text and other human-language data.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s-CO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Music Information Retrieval (MIR) is concerned on the extraction and inference of meaningful features of music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lnSpc>
                <a:spcPct val="90000"/>
              </a:lnSpc>
              <a:buClr>
                <a:srgbClr val="FF9E1D"/>
              </a:buClr>
              <a:buFont typeface="Courier New"/>
              <a:buChar char="o"/>
            </a:pPr>
            <a:r>
              <a:rPr lang="en-US" sz="1100" dirty="0" smtClean="0"/>
              <a:t>Determine how well the IR system is performing</a:t>
            </a:r>
          </a:p>
          <a:p>
            <a:pPr algn="just">
              <a:lnSpc>
                <a:spcPct val="90000"/>
              </a:lnSpc>
              <a:buClr>
                <a:srgbClr val="FF9E1D"/>
              </a:buClr>
              <a:buFont typeface="Courier New"/>
              <a:buChar char="o"/>
            </a:pPr>
            <a:endParaRPr lang="en-US" sz="1100" dirty="0" smtClean="0"/>
          </a:p>
          <a:p>
            <a:pPr marL="0" marR="0" indent="0" algn="just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9E1D"/>
              </a:buClr>
              <a:buSzTx/>
              <a:buFont typeface="Courier New"/>
              <a:buChar char="o"/>
              <a:tabLst/>
              <a:defRPr/>
            </a:pP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Evaluation has come to play a critical role in information retrieval research (Downie, 2002).  The IR community has paid a lot of attention to the topic, implementing evaluation standards and experimental rigor on investigations, which have been effective in moving the field forward.  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just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9E1D"/>
              </a:buClr>
              <a:buSzTx/>
              <a:buFont typeface="Courier New"/>
              <a:buChar char="o"/>
              <a:tabLst/>
              <a:defRPr/>
            </a:pP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just">
              <a:lnSpc>
                <a:spcPct val="90000"/>
              </a:lnSpc>
              <a:buClr>
                <a:srgbClr val="FF9E1D"/>
              </a:buClr>
              <a:buFont typeface="Courier New"/>
              <a:buChar char="o"/>
            </a:pPr>
            <a:r>
              <a:rPr lang="en-US" sz="1100" kern="1200" dirty="0" smtClean="0">
                <a:solidFill>
                  <a:schemeClr val="tx1"/>
                </a:solidFill>
              </a:rPr>
              <a:t>M.I</a:t>
            </a:r>
            <a:r>
              <a:rPr lang="en-US" sz="1100" kern="1200" dirty="0" smtClean="0">
                <a:solidFill>
                  <a:schemeClr val="tx1"/>
                </a:solidFill>
              </a:rPr>
              <a:t>. R initially followed the evaluation practices of text; however, not enough research has been done to properly know when this approach can be fully applied or not because music, unlike text has, a complex nature</a:t>
            </a:r>
            <a:endParaRPr lang="en-US" sz="1100" dirty="0" smtClean="0"/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s-CO" dirty="0" smtClean="0"/>
              <a:t>Se evalúa con Cranfield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buFont typeface="Arial"/>
              <a:buChar char="•"/>
            </a:pPr>
            <a:endParaRPr lang="es-CO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Audio Music Similarity (AMS) deals with the challenge of</a:t>
            </a:r>
            <a:r>
              <a:rPr lang="en-US" sz="11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discovering similar songs. It is generally used in MIR task such as music recommendation, playlist generation or plagiarism detection</a:t>
            </a:r>
            <a:endParaRPr lang="en-US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s-CO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buFont typeface="Arial"/>
              <a:buChar char="•"/>
            </a:pPr>
            <a:endParaRPr lang="es-CO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1700184" y="1360350"/>
            <a:ext cx="58073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1pPr>
            <a:lvl2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2pPr>
            <a:lvl3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3pPr>
            <a:lvl4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4pPr>
            <a:lvl5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5pPr>
            <a:lvl6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6pPr>
            <a:lvl7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7pPr>
            <a:lvl8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8pPr>
            <a:lvl9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9" name="Shape 9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8827727" y="4597553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579634" y="337347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626321" y="1339871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8803950" y="5654656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196310" y="1990890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738050" y="271321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771658" y="2504485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4271583" y="474825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7729213" y="6127437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SzPct val="100000"/>
              <a:defRPr sz="4800" b="1"/>
            </a:lvl1pPr>
            <a:lvl2pPr rtl="0">
              <a:spcBef>
                <a:spcPts val="0"/>
              </a:spcBef>
              <a:buSzPct val="100000"/>
              <a:defRPr sz="4800" b="1"/>
            </a:lvl2pPr>
            <a:lvl3pPr rtl="0">
              <a:spcBef>
                <a:spcPts val="0"/>
              </a:spcBef>
              <a:buSzPct val="100000"/>
              <a:defRPr sz="4800" b="1"/>
            </a:lvl3pPr>
            <a:lvl4pPr rtl="0">
              <a:spcBef>
                <a:spcPts val="0"/>
              </a:spcBef>
              <a:buSzPct val="100000"/>
              <a:defRPr sz="4800" b="1"/>
            </a:lvl4pPr>
            <a:lvl5pPr rtl="0">
              <a:spcBef>
                <a:spcPts val="0"/>
              </a:spcBef>
              <a:buSzPct val="100000"/>
              <a:defRPr sz="4800" b="1"/>
            </a:lvl5pPr>
            <a:lvl6pPr rtl="0">
              <a:spcBef>
                <a:spcPts val="0"/>
              </a:spcBef>
              <a:buSzPct val="100000"/>
              <a:defRPr sz="4800" b="1"/>
            </a:lvl6pPr>
            <a:lvl7pPr rtl="0">
              <a:spcBef>
                <a:spcPts val="0"/>
              </a:spcBef>
              <a:buSzPct val="100000"/>
              <a:defRPr sz="4800" b="1"/>
            </a:lvl7pPr>
            <a:lvl8pPr rtl="0">
              <a:spcBef>
                <a:spcPts val="0"/>
              </a:spcBef>
              <a:buSzPct val="100000"/>
              <a:defRPr sz="4800" b="1"/>
            </a:lvl8pPr>
            <a:lvl9pPr rtl="0">
              <a:spcBef>
                <a:spcPts val="0"/>
              </a:spcBef>
              <a:buSzPct val="100000"/>
              <a:defRPr sz="4800" b="1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607D8B"/>
              </a:buClr>
              <a:buNone/>
              <a:defRPr>
                <a:solidFill>
                  <a:srgbClr val="607D8B"/>
                </a:solidFill>
              </a:defRPr>
            </a:lvl1pPr>
            <a:lvl2pPr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2pPr>
            <a:lvl3pPr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3pPr>
            <a:lvl4pPr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4pPr>
            <a:lvl5pPr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5pPr>
            <a:lvl6pPr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6pPr>
            <a:lvl7pPr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7pPr>
            <a:lvl8pPr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8pPr>
            <a:lvl9pPr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2600"/>
            </a:lvl1pPr>
            <a:lvl2pPr>
              <a:spcBef>
                <a:spcPts val="0"/>
              </a:spcBef>
              <a:buSzPct val="100000"/>
              <a:defRPr sz="2600"/>
            </a:lvl2pPr>
            <a:lvl3pPr>
              <a:spcBef>
                <a:spcPts val="0"/>
              </a:spcBef>
              <a:buSzPct val="100000"/>
              <a:defRPr sz="2600"/>
            </a:lvl3pPr>
            <a:lvl4pPr>
              <a:spcBef>
                <a:spcPts val="0"/>
              </a:spcBef>
              <a:buSzPct val="100000"/>
              <a:defRPr sz="2600"/>
            </a:lvl4pPr>
            <a:lvl5pPr>
              <a:spcBef>
                <a:spcPts val="0"/>
              </a:spcBef>
              <a:buSzPct val="100000"/>
              <a:defRPr sz="2600"/>
            </a:lvl5pPr>
            <a:lvl6pPr>
              <a:spcBef>
                <a:spcPts val="0"/>
              </a:spcBef>
              <a:buSzPct val="100000"/>
              <a:defRPr sz="2600"/>
            </a:lvl6pPr>
            <a:lvl7pPr>
              <a:spcBef>
                <a:spcPts val="0"/>
              </a:spcBef>
              <a:buSzPct val="100000"/>
              <a:defRPr sz="2600"/>
            </a:lvl7pPr>
            <a:lvl8pPr>
              <a:spcBef>
                <a:spcPts val="0"/>
              </a:spcBef>
              <a:buSzPct val="100000"/>
              <a:defRPr sz="2600"/>
            </a:lvl8pPr>
            <a:lvl9pPr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682658" y="1600200"/>
            <a:ext cx="36753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2600"/>
            </a:lvl1pPr>
            <a:lvl2pPr>
              <a:spcBef>
                <a:spcPts val="0"/>
              </a:spcBef>
              <a:buSzPct val="100000"/>
              <a:defRPr sz="2600"/>
            </a:lvl2pPr>
            <a:lvl3pPr>
              <a:spcBef>
                <a:spcPts val="0"/>
              </a:spcBef>
              <a:buSzPct val="100000"/>
              <a:defRPr sz="2600"/>
            </a:lvl3pPr>
            <a:lvl4pPr>
              <a:spcBef>
                <a:spcPts val="0"/>
              </a:spcBef>
              <a:buSzPct val="100000"/>
              <a:defRPr sz="2600"/>
            </a:lvl4pPr>
            <a:lvl5pPr>
              <a:spcBef>
                <a:spcPts val="0"/>
              </a:spcBef>
              <a:buSzPct val="100000"/>
              <a:defRPr sz="2600"/>
            </a:lvl5pPr>
            <a:lvl6pPr>
              <a:spcBef>
                <a:spcPts val="0"/>
              </a:spcBef>
              <a:buSzPct val="100000"/>
              <a:defRPr sz="2600"/>
            </a:lvl6pPr>
            <a:lvl7pPr>
              <a:spcBef>
                <a:spcPts val="0"/>
              </a:spcBef>
              <a:buSzPct val="100000"/>
              <a:defRPr sz="2600"/>
            </a:lvl7pPr>
            <a:lvl8pPr>
              <a:spcBef>
                <a:spcPts val="0"/>
              </a:spcBef>
              <a:buSzPct val="100000"/>
              <a:defRPr sz="2600"/>
            </a:lvl8pPr>
            <a:lvl9pPr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2419799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2000"/>
            </a:lvl1pPr>
            <a:lvl2pPr rtl="0">
              <a:spcBef>
                <a:spcPts val="0"/>
              </a:spcBef>
              <a:buSzPct val="100000"/>
              <a:defRPr sz="2000"/>
            </a:lvl2pPr>
            <a:lvl3pPr rtl="0">
              <a:spcBef>
                <a:spcPts val="0"/>
              </a:spcBef>
              <a:buSzPct val="100000"/>
              <a:defRPr sz="2000"/>
            </a:lvl3pPr>
            <a:lvl4pPr rtl="0">
              <a:spcBef>
                <a:spcPts val="0"/>
              </a:spcBef>
              <a:buSzPct val="100000"/>
              <a:defRPr sz="2000"/>
            </a:lvl4pPr>
            <a:lvl5pPr rtl="0">
              <a:spcBef>
                <a:spcPts val="0"/>
              </a:spcBef>
              <a:buSzPct val="100000"/>
              <a:defRPr sz="2000"/>
            </a:lvl5pPr>
            <a:lvl6pPr rtl="0">
              <a:spcBef>
                <a:spcPts val="0"/>
              </a:spcBef>
              <a:buSzPct val="100000"/>
              <a:defRPr sz="2000"/>
            </a:lvl6pPr>
            <a:lvl7pPr rtl="0">
              <a:spcBef>
                <a:spcPts val="0"/>
              </a:spcBef>
              <a:buSzPct val="100000"/>
              <a:defRPr sz="2000"/>
            </a:lvl7pPr>
            <a:lvl8pPr rtl="0">
              <a:spcBef>
                <a:spcPts val="0"/>
              </a:spcBef>
              <a:buSzPct val="100000"/>
              <a:defRPr sz="2000"/>
            </a:lvl8pPr>
            <a:lvl9pPr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3329991" y="1600200"/>
            <a:ext cx="2419799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2000"/>
            </a:lvl1pPr>
            <a:lvl2pPr rtl="0">
              <a:spcBef>
                <a:spcPts val="0"/>
              </a:spcBef>
              <a:buSzPct val="100000"/>
              <a:defRPr sz="2000"/>
            </a:lvl2pPr>
            <a:lvl3pPr rtl="0">
              <a:spcBef>
                <a:spcPts val="0"/>
              </a:spcBef>
              <a:buSzPct val="100000"/>
              <a:defRPr sz="2000"/>
            </a:lvl3pPr>
            <a:lvl4pPr rtl="0">
              <a:spcBef>
                <a:spcPts val="0"/>
              </a:spcBef>
              <a:buSzPct val="100000"/>
              <a:defRPr sz="2000"/>
            </a:lvl4pPr>
            <a:lvl5pPr rtl="0">
              <a:spcBef>
                <a:spcPts val="0"/>
              </a:spcBef>
              <a:buSzPct val="100000"/>
              <a:defRPr sz="2000"/>
            </a:lvl5pPr>
            <a:lvl6pPr rtl="0">
              <a:spcBef>
                <a:spcPts val="0"/>
              </a:spcBef>
              <a:buSzPct val="100000"/>
              <a:defRPr sz="2000"/>
            </a:lvl6pPr>
            <a:lvl7pPr rtl="0">
              <a:spcBef>
                <a:spcPts val="0"/>
              </a:spcBef>
              <a:buSzPct val="100000"/>
              <a:defRPr sz="2000"/>
            </a:lvl7pPr>
            <a:lvl8pPr rtl="0">
              <a:spcBef>
                <a:spcPts val="0"/>
              </a:spcBef>
              <a:buSzPct val="100000"/>
              <a:defRPr sz="2000"/>
            </a:lvl8pPr>
            <a:lvl9pPr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5873833" y="1600200"/>
            <a:ext cx="2419799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2000"/>
            </a:lvl1pPr>
            <a:lvl2pPr rtl="0">
              <a:spcBef>
                <a:spcPts val="0"/>
              </a:spcBef>
              <a:buSzPct val="100000"/>
              <a:defRPr sz="2000"/>
            </a:lvl2pPr>
            <a:lvl3pPr rtl="0">
              <a:spcBef>
                <a:spcPts val="0"/>
              </a:spcBef>
              <a:buSzPct val="100000"/>
              <a:defRPr sz="2000"/>
            </a:lvl3pPr>
            <a:lvl4pPr rtl="0">
              <a:spcBef>
                <a:spcPts val="0"/>
              </a:spcBef>
              <a:buSzPct val="100000"/>
              <a:defRPr sz="2000"/>
            </a:lvl4pPr>
            <a:lvl5pPr rtl="0">
              <a:spcBef>
                <a:spcPts val="0"/>
              </a:spcBef>
              <a:buSzPct val="100000"/>
              <a:defRPr sz="2000"/>
            </a:lvl5pPr>
            <a:lvl6pPr rtl="0">
              <a:spcBef>
                <a:spcPts val="0"/>
              </a:spcBef>
              <a:buSzPct val="100000"/>
              <a:defRPr sz="2000"/>
            </a:lvl6pPr>
            <a:lvl7pPr rtl="0">
              <a:spcBef>
                <a:spcPts val="0"/>
              </a:spcBef>
              <a:buSzPct val="100000"/>
              <a:defRPr sz="2000"/>
            </a:lvl7pPr>
            <a:lvl8pPr rtl="0">
              <a:spcBef>
                <a:spcPts val="0"/>
              </a:spcBef>
              <a:buSzPct val="100000"/>
              <a:defRPr sz="2000"/>
            </a:lvl8pPr>
            <a:lvl9pPr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mplete patter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rgbClr val="CFD8DC"/>
              </a:buClr>
              <a:buSzPct val="100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4" Type="http://schemas.openxmlformats.org/officeDocument/2006/relationships/package" Target="../embeddings/Documento_de_Microsoft_Word1.docx"/><Relationship Id="rId5" Type="http://schemas.openxmlformats.org/officeDocument/2006/relationships/image" Target="../media/image17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09111" y="1995293"/>
            <a:ext cx="6919539" cy="7635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>
                <a:srgbClr val="0091EA"/>
              </a:buClr>
              <a:buSzPct val="100000"/>
              <a:buFont typeface="Roboto Slab"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>
              <a:buClr>
                <a:srgbClr val="0091EA"/>
              </a:buClr>
              <a:buSzPct val="100000"/>
              <a:buFont typeface="Roboto Slab"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>
              <a:buClr>
                <a:srgbClr val="0091EA"/>
              </a:buClr>
              <a:buSzPct val="100000"/>
              <a:buFont typeface="Roboto Slab"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>
              <a:buClr>
                <a:srgbClr val="0091EA"/>
              </a:buClr>
              <a:buSzPct val="100000"/>
              <a:buFont typeface="Roboto Slab"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>
              <a:buClr>
                <a:srgbClr val="0091EA"/>
              </a:buClr>
              <a:buSzPct val="100000"/>
              <a:buFont typeface="Roboto Slab"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>
              <a:buClr>
                <a:srgbClr val="0091EA"/>
              </a:buClr>
              <a:buSzPct val="100000"/>
              <a:buFont typeface="Roboto Slab"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>
              <a:buClr>
                <a:srgbClr val="0091EA"/>
              </a:buClr>
              <a:buSzPct val="100000"/>
              <a:buFont typeface="Roboto Slab"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>
              <a:buClr>
                <a:srgbClr val="0091EA"/>
              </a:buClr>
              <a:buSzPct val="100000"/>
              <a:buFont typeface="Roboto Slab"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>
              <a:buClr>
                <a:srgbClr val="0091EA"/>
              </a:buClr>
              <a:buSzPct val="100000"/>
              <a:buFont typeface="Roboto Slab"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just"/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Reducing bias in the probabilistic evaluation of Audio Music Similarity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33287" y="5472792"/>
            <a:ext cx="8246070" cy="6108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just">
              <a:buClr>
                <a:srgbClr val="0091EA"/>
              </a:buClr>
              <a:buSzPct val="100000"/>
              <a:buFont typeface="Roboto Slab"/>
              <a:defRPr sz="4400" b="1">
                <a:solidFill>
                  <a:srgbClr val="0091EA"/>
                </a:solidFill>
                <a:latin typeface="Roboto Slab"/>
                <a:ea typeface="Roboto Slab"/>
                <a:cs typeface="Roboto Slab"/>
              </a:defRPr>
            </a:lvl1pPr>
            <a:lvl2pPr>
              <a:buClr>
                <a:srgbClr val="0091EA"/>
              </a:buClr>
              <a:buSzPct val="100000"/>
              <a:buFont typeface="Roboto Slab"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</a:defRPr>
            </a:lvl2pPr>
            <a:lvl3pPr>
              <a:buClr>
                <a:srgbClr val="0091EA"/>
              </a:buClr>
              <a:buSzPct val="100000"/>
              <a:buFont typeface="Roboto Slab"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</a:defRPr>
            </a:lvl3pPr>
            <a:lvl4pPr>
              <a:buClr>
                <a:srgbClr val="0091EA"/>
              </a:buClr>
              <a:buSzPct val="100000"/>
              <a:buFont typeface="Roboto Slab"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</a:defRPr>
            </a:lvl4pPr>
            <a:lvl5pPr>
              <a:buClr>
                <a:srgbClr val="0091EA"/>
              </a:buClr>
              <a:buSzPct val="100000"/>
              <a:buFont typeface="Roboto Slab"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</a:defRPr>
            </a:lvl5pPr>
            <a:lvl6pPr>
              <a:buClr>
                <a:srgbClr val="0091EA"/>
              </a:buClr>
              <a:buSzPct val="100000"/>
              <a:buFont typeface="Roboto Slab"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</a:defRPr>
            </a:lvl6pPr>
            <a:lvl7pPr>
              <a:buClr>
                <a:srgbClr val="0091EA"/>
              </a:buClr>
              <a:buSzPct val="100000"/>
              <a:buFont typeface="Roboto Slab"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</a:defRPr>
            </a:lvl7pPr>
            <a:lvl8pPr>
              <a:buClr>
                <a:srgbClr val="0091EA"/>
              </a:buClr>
              <a:buSzPct val="100000"/>
              <a:buFont typeface="Roboto Slab"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</a:defRPr>
            </a:lvl8pPr>
            <a:lvl9pPr>
              <a:buClr>
                <a:srgbClr val="0091EA"/>
              </a:buClr>
              <a:buSzPct val="100000"/>
              <a:buFont typeface="Roboto Slab"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</a:defRPr>
            </a:lvl9pPr>
          </a:lstStyle>
          <a:p>
            <a:pPr>
              <a:lnSpc>
                <a:spcPct val="50000"/>
              </a:lnSpc>
            </a:pPr>
            <a:r>
              <a:rPr lang="en-US" sz="2000" dirty="0">
                <a:sym typeface="Roboto Slab"/>
              </a:rPr>
              <a:t>Adriana M. Suárez </a:t>
            </a:r>
            <a:r>
              <a:rPr lang="en-US" sz="2000" dirty="0" smtClean="0">
                <a:sym typeface="Roboto Slab"/>
              </a:rPr>
              <a:t>I</a:t>
            </a:r>
          </a:p>
          <a:p>
            <a:pPr>
              <a:lnSpc>
                <a:spcPct val="50000"/>
              </a:lnSpc>
            </a:pPr>
            <a:endParaRPr lang="en-US" sz="2000" dirty="0">
              <a:sym typeface="Roboto Slab"/>
            </a:endParaRPr>
          </a:p>
          <a:p>
            <a:pPr>
              <a:lnSpc>
                <a:spcPct val="50000"/>
              </a:lnSpc>
            </a:pPr>
            <a:r>
              <a:rPr lang="en-US" sz="2000" dirty="0">
                <a:solidFill>
                  <a:srgbClr val="595959"/>
                </a:solidFill>
                <a:sym typeface="Roboto Slab"/>
              </a:rPr>
              <a:t>Supervisor: Julián Urbano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t="16426" b="20050"/>
          <a:stretch/>
        </p:blipFill>
        <p:spPr>
          <a:xfrm>
            <a:off x="7015280" y="108911"/>
            <a:ext cx="2128720" cy="98783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Shape 132"/>
          <p:cNvCxnSpPr/>
          <p:nvPr/>
        </p:nvCxnSpPr>
        <p:spPr>
          <a:xfrm rot="10800000" flipH="1">
            <a:off x="7401125" y="1758974"/>
            <a:ext cx="218999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3" name="Shape 133"/>
          <p:cNvCxnSpPr/>
          <p:nvPr/>
        </p:nvCxnSpPr>
        <p:spPr>
          <a:xfrm rot="10800000" flipH="1">
            <a:off x="7932695" y="2472367"/>
            <a:ext cx="522299" cy="3098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4" name="Shape 134"/>
          <p:cNvCxnSpPr/>
          <p:nvPr/>
        </p:nvCxnSpPr>
        <p:spPr>
          <a:xfrm rot="10800000" flipH="1">
            <a:off x="7765925" y="1896874"/>
            <a:ext cx="648599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Rectángulo 10"/>
          <p:cNvSpPr/>
          <p:nvPr/>
        </p:nvSpPr>
        <p:spPr>
          <a:xfrm>
            <a:off x="2128720" y="4125795"/>
            <a:ext cx="8424862" cy="153375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buClr>
                <a:srgbClr val="DE0AAC"/>
              </a:buClr>
              <a:defRPr/>
            </a:pPr>
            <a:endParaRPr lang="en-US" sz="3000" dirty="0">
              <a:solidFill>
                <a:schemeClr val="bg1"/>
              </a:solidFill>
              <a:cs typeface="Arial" charset="0"/>
            </a:endParaRPr>
          </a:p>
          <a:p>
            <a:pPr algn="just">
              <a:lnSpc>
                <a:spcPct val="50000"/>
              </a:lnSpc>
              <a:buClr>
                <a:srgbClr val="DE0AAC"/>
              </a:buClr>
              <a:defRPr/>
            </a:pPr>
            <a:r>
              <a:rPr lang="en-US" sz="3000" dirty="0">
                <a:solidFill>
                  <a:schemeClr val="bg1"/>
                </a:solidFill>
                <a:cs typeface="Arial" charset="0"/>
              </a:rPr>
              <a:t>    </a:t>
            </a:r>
          </a:p>
          <a:p>
            <a:pPr algn="just">
              <a:lnSpc>
                <a:spcPct val="50000"/>
              </a:lnSpc>
              <a:buClr>
                <a:srgbClr val="DE0AAC"/>
              </a:buClr>
              <a:defRPr/>
            </a:pPr>
            <a:endParaRPr lang="en-US" sz="3000" b="1" i="1" dirty="0">
              <a:solidFill>
                <a:schemeClr val="bg1"/>
              </a:solidFill>
              <a:cs typeface="Arial" charset="0"/>
            </a:endParaRPr>
          </a:p>
          <a:p>
            <a:pPr algn="just">
              <a:lnSpc>
                <a:spcPct val="50000"/>
              </a:lnSpc>
              <a:buClr>
                <a:srgbClr val="DE0AAC"/>
              </a:buClr>
              <a:defRPr/>
            </a:pPr>
            <a:endParaRPr lang="en-US" sz="3000" dirty="0">
              <a:solidFill>
                <a:schemeClr val="bg1"/>
              </a:solidFill>
              <a:cs typeface="Arial" charset="0"/>
            </a:endParaRPr>
          </a:p>
          <a:p>
            <a:pPr marL="457200" indent="-457200" algn="just">
              <a:lnSpc>
                <a:spcPct val="50000"/>
              </a:lnSpc>
              <a:buClr>
                <a:srgbClr val="DE0AAC"/>
              </a:buClr>
              <a:buFont typeface="Arial"/>
              <a:buChar char="•"/>
              <a:defRPr/>
            </a:pPr>
            <a:endParaRPr lang="en-US" sz="3200" dirty="0">
              <a:cs typeface="Arial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576459" y="5159803"/>
            <a:ext cx="611516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rgbClr val="FF6600"/>
              </a:buClr>
              <a:defRPr/>
            </a:pPr>
            <a:r>
              <a:rPr lang="en-US" sz="2000" dirty="0" smtClean="0"/>
              <a:t>For an audio </a:t>
            </a:r>
            <a:r>
              <a:rPr lang="en-US" sz="2000" dirty="0"/>
              <a:t>clip (the query), a system returns a list of songs from a corpus </a:t>
            </a:r>
            <a:r>
              <a:rPr lang="en-US" sz="2000" dirty="0" smtClean="0"/>
              <a:t>sorted </a:t>
            </a:r>
            <a:r>
              <a:rPr lang="en-US" sz="2000" dirty="0"/>
              <a:t>by their musical similarity to the query</a:t>
            </a:r>
            <a:r>
              <a:rPr lang="en-US" sz="2000" b="1" dirty="0"/>
              <a:t>. </a:t>
            </a:r>
          </a:p>
        </p:txBody>
      </p:sp>
      <p:pic>
        <p:nvPicPr>
          <p:cNvPr id="14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302" b="50748"/>
          <a:stretch>
            <a:fillRect/>
          </a:stretch>
        </p:blipFill>
        <p:spPr bwMode="auto">
          <a:xfrm>
            <a:off x="4724705" y="3131080"/>
            <a:ext cx="1184275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94"/>
          <a:stretch>
            <a:fillRect/>
          </a:stretch>
        </p:blipFill>
        <p:spPr bwMode="auto">
          <a:xfrm>
            <a:off x="7506310" y="3283785"/>
            <a:ext cx="1295400" cy="2232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6" r="34431"/>
          <a:stretch>
            <a:fillRect/>
          </a:stretch>
        </p:blipFill>
        <p:spPr bwMode="auto">
          <a:xfrm>
            <a:off x="7506310" y="1051319"/>
            <a:ext cx="1268869" cy="2232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1" t="50410" r="66949"/>
          <a:stretch>
            <a:fillRect/>
          </a:stretch>
        </p:blipFill>
        <p:spPr bwMode="auto">
          <a:xfrm>
            <a:off x="7473395" y="5308997"/>
            <a:ext cx="1374345" cy="1181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Conector recto de flecha 17"/>
          <p:cNvCxnSpPr/>
          <p:nvPr/>
        </p:nvCxnSpPr>
        <p:spPr>
          <a:xfrm>
            <a:off x="5946345" y="3741900"/>
            <a:ext cx="15270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Shape 93"/>
          <p:cNvSpPr txBox="1">
            <a:spLocks noGrp="1"/>
          </p:cNvSpPr>
          <p:nvPr>
            <p:ph type="title"/>
          </p:nvPr>
        </p:nvSpPr>
        <p:spPr>
          <a:xfrm>
            <a:off x="360995" y="28538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ES_tradnl" sz="4000" b="1" dirty="0" smtClean="0"/>
              <a:t>A.M.S in MIREX</a:t>
            </a:r>
            <a:endParaRPr lang="en" sz="4000" b="1" dirty="0"/>
          </a:p>
        </p:txBody>
      </p:sp>
      <p:sp>
        <p:nvSpPr>
          <p:cNvPr id="19" name="Marcador de texto 2"/>
          <p:cNvSpPr>
            <a:spLocks noGrp="1"/>
          </p:cNvSpPr>
          <p:nvPr>
            <p:ph type="body" idx="1"/>
          </p:nvPr>
        </p:nvSpPr>
        <p:spPr>
          <a:xfrm>
            <a:off x="360995" y="1510801"/>
            <a:ext cx="7571700" cy="4764899"/>
          </a:xfrm>
        </p:spPr>
        <p:txBody>
          <a:bodyPr/>
          <a:lstStyle/>
          <a:p>
            <a:pPr algn="just">
              <a:buClr>
                <a:srgbClr val="FF6600"/>
              </a:buClr>
              <a:buNone/>
              <a:defRPr/>
            </a:pPr>
            <a:endParaRPr lang="en-US" dirty="0" smtClean="0">
              <a:solidFill>
                <a:schemeClr val="tx1"/>
              </a:solidFill>
              <a:cs typeface="Arial" charset="0"/>
            </a:endParaRPr>
          </a:p>
          <a:p>
            <a:pPr algn="just">
              <a:lnSpc>
                <a:spcPct val="130000"/>
              </a:lnSpc>
              <a:buClr>
                <a:srgbClr val="FF6600"/>
              </a:buClr>
              <a:defRPr/>
            </a:pPr>
            <a:r>
              <a:rPr lang="en-US" dirty="0" smtClean="0">
                <a:solidFill>
                  <a:schemeClr val="tx1"/>
                </a:solidFill>
                <a:cs typeface="Arial" charset="0"/>
              </a:rPr>
              <a:t>Annual evaluation of MIR algorithms</a:t>
            </a:r>
          </a:p>
          <a:p>
            <a:pPr algn="just">
              <a:lnSpc>
                <a:spcPct val="130000"/>
              </a:lnSpc>
              <a:buClr>
                <a:srgbClr val="FF6600"/>
              </a:buClr>
              <a:defRPr/>
            </a:pPr>
            <a:endParaRPr lang="en-US" dirty="0" smtClean="0">
              <a:solidFill>
                <a:schemeClr val="tx1"/>
              </a:solidFill>
              <a:cs typeface="Arial" charset="0"/>
            </a:endParaRPr>
          </a:p>
          <a:p>
            <a:pPr algn="just">
              <a:lnSpc>
                <a:spcPct val="130000"/>
              </a:lnSpc>
              <a:buClr>
                <a:srgbClr val="FF6600"/>
              </a:buClr>
              <a:defRPr/>
            </a:pPr>
            <a:r>
              <a:rPr lang="en-US" dirty="0" smtClean="0">
                <a:solidFill>
                  <a:schemeClr val="tx1"/>
                </a:solidFill>
                <a:cs typeface="Arial" charset="0"/>
              </a:rPr>
              <a:t>Evaluation in A.M.S:</a:t>
            </a:r>
          </a:p>
          <a:p>
            <a:pPr algn="just">
              <a:buClr>
                <a:srgbClr val="FF6600"/>
              </a:buClr>
              <a:buNone/>
              <a:defRPr/>
            </a:pPr>
            <a:endParaRPr lang="en-US" dirty="0">
              <a:solidFill>
                <a:schemeClr val="tx1"/>
              </a:solidFill>
              <a:cs typeface="Arial" charset="0"/>
            </a:endParaRPr>
          </a:p>
          <a:p>
            <a:pPr algn="just">
              <a:buClr>
                <a:srgbClr val="FF6600"/>
              </a:buClr>
              <a:defRPr/>
            </a:pPr>
            <a:endParaRPr lang="en-US" dirty="0">
              <a:solidFill>
                <a:schemeClr val="tx1"/>
              </a:solidFill>
              <a:cs typeface="Arial" charset="0"/>
            </a:endParaRPr>
          </a:p>
          <a:p>
            <a:pPr algn="just">
              <a:buClr>
                <a:srgbClr val="FF6600"/>
              </a:buClr>
              <a:defRPr/>
            </a:pPr>
            <a:endParaRPr lang="en-US" dirty="0">
              <a:solidFill>
                <a:schemeClr val="tx1"/>
              </a:solidFill>
              <a:cs typeface="Arial" charset="0"/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85504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Shape 132"/>
          <p:cNvCxnSpPr/>
          <p:nvPr/>
        </p:nvCxnSpPr>
        <p:spPr>
          <a:xfrm rot="10800000" flipH="1">
            <a:off x="7401125" y="1758974"/>
            <a:ext cx="218999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3" name="Shape 133"/>
          <p:cNvCxnSpPr/>
          <p:nvPr/>
        </p:nvCxnSpPr>
        <p:spPr>
          <a:xfrm rot="10800000" flipH="1">
            <a:off x="7932695" y="2472367"/>
            <a:ext cx="522299" cy="3098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4" name="Shape 134"/>
          <p:cNvCxnSpPr/>
          <p:nvPr/>
        </p:nvCxnSpPr>
        <p:spPr>
          <a:xfrm rot="10800000" flipH="1">
            <a:off x="7765925" y="1896874"/>
            <a:ext cx="648599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Rectángulo 10"/>
          <p:cNvSpPr/>
          <p:nvPr/>
        </p:nvSpPr>
        <p:spPr>
          <a:xfrm>
            <a:off x="2128720" y="4125795"/>
            <a:ext cx="8424862" cy="153375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buClr>
                <a:srgbClr val="DE0AAC"/>
              </a:buClr>
              <a:defRPr/>
            </a:pPr>
            <a:endParaRPr lang="en-US" sz="3000" dirty="0">
              <a:solidFill>
                <a:schemeClr val="bg1"/>
              </a:solidFill>
              <a:cs typeface="Arial" charset="0"/>
            </a:endParaRPr>
          </a:p>
          <a:p>
            <a:pPr algn="just">
              <a:lnSpc>
                <a:spcPct val="50000"/>
              </a:lnSpc>
              <a:buClr>
                <a:srgbClr val="DE0AAC"/>
              </a:buClr>
              <a:defRPr/>
            </a:pPr>
            <a:r>
              <a:rPr lang="en-US" sz="3000" dirty="0">
                <a:solidFill>
                  <a:schemeClr val="bg1"/>
                </a:solidFill>
                <a:cs typeface="Arial" charset="0"/>
              </a:rPr>
              <a:t>    </a:t>
            </a:r>
          </a:p>
          <a:p>
            <a:pPr algn="just">
              <a:lnSpc>
                <a:spcPct val="50000"/>
              </a:lnSpc>
              <a:buClr>
                <a:srgbClr val="DE0AAC"/>
              </a:buClr>
              <a:defRPr/>
            </a:pPr>
            <a:endParaRPr lang="en-US" sz="3000" b="1" i="1" dirty="0">
              <a:solidFill>
                <a:schemeClr val="bg1"/>
              </a:solidFill>
              <a:cs typeface="Arial" charset="0"/>
            </a:endParaRPr>
          </a:p>
          <a:p>
            <a:pPr algn="just">
              <a:lnSpc>
                <a:spcPct val="50000"/>
              </a:lnSpc>
              <a:buClr>
                <a:srgbClr val="DE0AAC"/>
              </a:buClr>
              <a:defRPr/>
            </a:pPr>
            <a:endParaRPr lang="en-US" sz="3000" dirty="0">
              <a:solidFill>
                <a:schemeClr val="bg1"/>
              </a:solidFill>
              <a:cs typeface="Arial" charset="0"/>
            </a:endParaRPr>
          </a:p>
          <a:p>
            <a:pPr marL="457200" indent="-457200" algn="just">
              <a:lnSpc>
                <a:spcPct val="50000"/>
              </a:lnSpc>
              <a:buClr>
                <a:srgbClr val="DE0AAC"/>
              </a:buClr>
              <a:buFont typeface="Arial"/>
              <a:buChar char="•"/>
              <a:defRPr/>
            </a:pPr>
            <a:endParaRPr lang="en-US" sz="3200" dirty="0">
              <a:cs typeface="Arial" charset="0"/>
            </a:endParaRPr>
          </a:p>
        </p:txBody>
      </p:sp>
      <p:sp>
        <p:nvSpPr>
          <p:cNvPr id="19" name="Shape 93"/>
          <p:cNvSpPr txBox="1">
            <a:spLocks/>
          </p:cNvSpPr>
          <p:nvPr/>
        </p:nvSpPr>
        <p:spPr>
          <a:xfrm>
            <a:off x="360995" y="177905"/>
            <a:ext cx="7571700" cy="93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defRPr sz="2000" b="0" i="0" u="none" strike="noStrike" cap="none" baseline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defRPr sz="2000" b="0" i="0" u="none" strike="noStrike" cap="none" baseline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  <a:rtl val="0"/>
              </a:defRPr>
            </a:lvl2pPr>
            <a:lvl3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s-ES_tradnl" sz="4000" b="1" dirty="0" smtClean="0">
                <a:solidFill>
                  <a:srgbClr val="000000"/>
                </a:solidFill>
              </a:rPr>
              <a:t>Annotations</a:t>
            </a:r>
            <a:endParaRPr lang="en" sz="4000" b="1" dirty="0">
              <a:solidFill>
                <a:srgbClr val="000000"/>
              </a:solidFill>
            </a:endParaRPr>
          </a:p>
        </p:txBody>
      </p:sp>
      <p:sp>
        <p:nvSpPr>
          <p:cNvPr id="24" name="Marcador de texto 2"/>
          <p:cNvSpPr>
            <a:spLocks noGrp="1"/>
          </p:cNvSpPr>
          <p:nvPr>
            <p:ph type="body" idx="1"/>
          </p:nvPr>
        </p:nvSpPr>
        <p:spPr>
          <a:xfrm>
            <a:off x="360994" y="1599376"/>
            <a:ext cx="4843707" cy="4764899"/>
          </a:xfrm>
        </p:spPr>
        <p:txBody>
          <a:bodyPr/>
          <a:lstStyle/>
          <a:p>
            <a:pPr algn="just">
              <a:buClr>
                <a:srgbClr val="FF6600"/>
              </a:buClr>
              <a:buNone/>
              <a:defRPr/>
            </a:pPr>
            <a:endParaRPr lang="en-US" dirty="0" smtClean="0">
              <a:solidFill>
                <a:schemeClr val="tx1"/>
              </a:solidFill>
              <a:cs typeface="Arial" charset="0"/>
            </a:endParaRPr>
          </a:p>
          <a:p>
            <a:pPr algn="just">
              <a:lnSpc>
                <a:spcPct val="130000"/>
              </a:lnSpc>
              <a:buClr>
                <a:srgbClr val="FF6600"/>
              </a:buClr>
              <a:defRPr/>
            </a:pPr>
            <a:r>
              <a:rPr lang="en-US" dirty="0" smtClean="0">
                <a:solidFill>
                  <a:schemeClr val="tx1"/>
                </a:solidFill>
                <a:cs typeface="Arial" charset="0"/>
              </a:rPr>
              <a:t>Information contrasted using human assessors</a:t>
            </a:r>
            <a:endParaRPr lang="en-US" dirty="0">
              <a:solidFill>
                <a:schemeClr val="tx1"/>
              </a:solidFill>
              <a:cs typeface="Arial" charset="0"/>
            </a:endParaRPr>
          </a:p>
          <a:p>
            <a:pPr algn="just">
              <a:lnSpc>
                <a:spcPct val="130000"/>
              </a:lnSpc>
              <a:buClr>
                <a:srgbClr val="FF6600"/>
              </a:buClr>
              <a:defRPr/>
            </a:pPr>
            <a:endParaRPr lang="en-US" dirty="0" smtClean="0">
              <a:solidFill>
                <a:schemeClr val="tx1"/>
              </a:solidFill>
              <a:cs typeface="Arial" charset="0"/>
            </a:endParaRPr>
          </a:p>
          <a:p>
            <a:pPr algn="just">
              <a:lnSpc>
                <a:spcPct val="130000"/>
              </a:lnSpc>
              <a:buClr>
                <a:srgbClr val="FF6600"/>
              </a:buClr>
              <a:defRPr/>
            </a:pPr>
            <a:r>
              <a:rPr lang="en-US" b="1" i="1" dirty="0" smtClean="0">
                <a:solidFill>
                  <a:schemeClr val="tx1"/>
                </a:solidFill>
                <a:cs typeface="Arial" charset="0"/>
              </a:rPr>
              <a:t>Two scales</a:t>
            </a:r>
            <a:r>
              <a:rPr lang="en-US" dirty="0" smtClean="0">
                <a:solidFill>
                  <a:schemeClr val="tx1"/>
                </a:solidFill>
                <a:cs typeface="Arial" charset="0"/>
              </a:rPr>
              <a:t>: Broad-Fine</a:t>
            </a:r>
          </a:p>
          <a:p>
            <a:pPr algn="just">
              <a:buClr>
                <a:srgbClr val="FF6600"/>
              </a:buClr>
              <a:buNone/>
              <a:defRPr/>
            </a:pPr>
            <a:endParaRPr lang="en-US" dirty="0">
              <a:solidFill>
                <a:schemeClr val="tx1"/>
              </a:solidFill>
              <a:cs typeface="Arial" charset="0"/>
            </a:endParaRPr>
          </a:p>
          <a:p>
            <a:pPr algn="just">
              <a:buClr>
                <a:srgbClr val="FF6600"/>
              </a:buClr>
              <a:defRPr/>
            </a:pPr>
            <a:endParaRPr lang="en-US" dirty="0">
              <a:solidFill>
                <a:schemeClr val="tx1"/>
              </a:solidFill>
              <a:cs typeface="Arial" charset="0"/>
            </a:endParaRPr>
          </a:p>
          <a:p>
            <a:pPr algn="just">
              <a:buClr>
                <a:srgbClr val="FF6600"/>
              </a:buClr>
              <a:defRPr/>
            </a:pPr>
            <a:endParaRPr lang="en-US" dirty="0">
              <a:solidFill>
                <a:schemeClr val="tx1"/>
              </a:solidFill>
              <a:cs typeface="Arial" charset="0"/>
            </a:endParaRPr>
          </a:p>
          <a:p>
            <a:pPr algn="just">
              <a:buNone/>
            </a:pPr>
            <a:endParaRPr lang="en-US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308" y="177905"/>
            <a:ext cx="961981" cy="102548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87" y="2782266"/>
            <a:ext cx="3519171" cy="348216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9663938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Shape 132"/>
          <p:cNvCxnSpPr/>
          <p:nvPr/>
        </p:nvCxnSpPr>
        <p:spPr>
          <a:xfrm rot="10800000" flipH="1">
            <a:off x="7401125" y="1758974"/>
            <a:ext cx="218999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3" name="Shape 133"/>
          <p:cNvCxnSpPr/>
          <p:nvPr/>
        </p:nvCxnSpPr>
        <p:spPr>
          <a:xfrm rot="10800000" flipH="1">
            <a:off x="7932695" y="2472367"/>
            <a:ext cx="522299" cy="3098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4" name="Shape 134"/>
          <p:cNvCxnSpPr/>
          <p:nvPr/>
        </p:nvCxnSpPr>
        <p:spPr>
          <a:xfrm rot="10800000" flipH="1">
            <a:off x="7765925" y="1896874"/>
            <a:ext cx="648599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Rectángulo 10"/>
          <p:cNvSpPr/>
          <p:nvPr/>
        </p:nvSpPr>
        <p:spPr>
          <a:xfrm>
            <a:off x="2128720" y="4125795"/>
            <a:ext cx="8424862" cy="153375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buClr>
                <a:srgbClr val="DE0AAC"/>
              </a:buClr>
              <a:defRPr/>
            </a:pPr>
            <a:endParaRPr lang="en-US" sz="3000" dirty="0">
              <a:solidFill>
                <a:schemeClr val="bg1"/>
              </a:solidFill>
              <a:cs typeface="Arial" charset="0"/>
            </a:endParaRPr>
          </a:p>
          <a:p>
            <a:pPr algn="just">
              <a:lnSpc>
                <a:spcPct val="50000"/>
              </a:lnSpc>
              <a:buClr>
                <a:srgbClr val="DE0AAC"/>
              </a:buClr>
              <a:defRPr/>
            </a:pPr>
            <a:r>
              <a:rPr lang="en-US" sz="3000" dirty="0">
                <a:solidFill>
                  <a:schemeClr val="bg1"/>
                </a:solidFill>
                <a:cs typeface="Arial" charset="0"/>
              </a:rPr>
              <a:t>    </a:t>
            </a:r>
          </a:p>
          <a:p>
            <a:pPr algn="just">
              <a:lnSpc>
                <a:spcPct val="50000"/>
              </a:lnSpc>
              <a:buClr>
                <a:srgbClr val="DE0AAC"/>
              </a:buClr>
              <a:defRPr/>
            </a:pPr>
            <a:endParaRPr lang="en-US" sz="3000" b="1" i="1" dirty="0">
              <a:solidFill>
                <a:schemeClr val="bg1"/>
              </a:solidFill>
              <a:cs typeface="Arial" charset="0"/>
            </a:endParaRPr>
          </a:p>
          <a:p>
            <a:pPr algn="just">
              <a:lnSpc>
                <a:spcPct val="50000"/>
              </a:lnSpc>
              <a:buClr>
                <a:srgbClr val="DE0AAC"/>
              </a:buClr>
              <a:defRPr/>
            </a:pPr>
            <a:endParaRPr lang="en-US" sz="3000" dirty="0">
              <a:solidFill>
                <a:schemeClr val="bg1"/>
              </a:solidFill>
              <a:cs typeface="Arial" charset="0"/>
            </a:endParaRPr>
          </a:p>
          <a:p>
            <a:pPr marL="457200" indent="-457200" algn="just">
              <a:lnSpc>
                <a:spcPct val="50000"/>
              </a:lnSpc>
              <a:buClr>
                <a:srgbClr val="DE0AAC"/>
              </a:buClr>
              <a:buFont typeface="Arial"/>
              <a:buChar char="•"/>
              <a:defRPr/>
            </a:pPr>
            <a:endParaRPr lang="en-US" sz="3200" dirty="0">
              <a:cs typeface="Arial" charset="0"/>
            </a:endParaRPr>
          </a:p>
        </p:txBody>
      </p:sp>
      <p:sp>
        <p:nvSpPr>
          <p:cNvPr id="19" name="Shape 93"/>
          <p:cNvSpPr txBox="1">
            <a:spLocks/>
          </p:cNvSpPr>
          <p:nvPr/>
        </p:nvSpPr>
        <p:spPr>
          <a:xfrm>
            <a:off x="360995" y="177905"/>
            <a:ext cx="7571700" cy="93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defRPr sz="2000" b="0" i="0" u="none" strike="noStrike" cap="none" baseline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defRPr sz="2000" b="0" i="0" u="none" strike="noStrike" cap="none" baseline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  <a:rtl val="0"/>
              </a:defRPr>
            </a:lvl2pPr>
            <a:lvl3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s-ES_tradnl" sz="4000" b="1" dirty="0" smtClean="0">
                <a:solidFill>
                  <a:srgbClr val="000000"/>
                </a:solidFill>
              </a:rPr>
              <a:t>Annotations</a:t>
            </a:r>
            <a:endParaRPr lang="en" sz="4000" b="1" dirty="0">
              <a:solidFill>
                <a:srgbClr val="000000"/>
              </a:solidFill>
            </a:endParaRPr>
          </a:p>
        </p:txBody>
      </p:sp>
      <p:sp>
        <p:nvSpPr>
          <p:cNvPr id="24" name="Marcador de texto 2"/>
          <p:cNvSpPr>
            <a:spLocks noGrp="1"/>
          </p:cNvSpPr>
          <p:nvPr>
            <p:ph type="body" idx="1"/>
          </p:nvPr>
        </p:nvSpPr>
        <p:spPr>
          <a:xfrm>
            <a:off x="360995" y="1422900"/>
            <a:ext cx="4754828" cy="4764899"/>
          </a:xfrm>
        </p:spPr>
        <p:txBody>
          <a:bodyPr/>
          <a:lstStyle/>
          <a:p>
            <a:pPr algn="just">
              <a:buClr>
                <a:srgbClr val="FF6600"/>
              </a:buClr>
              <a:buNone/>
              <a:defRPr/>
            </a:pPr>
            <a:endParaRPr lang="en-US" dirty="0" smtClean="0">
              <a:solidFill>
                <a:schemeClr val="tx1"/>
              </a:solidFill>
              <a:cs typeface="Arial" charset="0"/>
            </a:endParaRPr>
          </a:p>
          <a:p>
            <a:pPr algn="just">
              <a:lnSpc>
                <a:spcPct val="130000"/>
              </a:lnSpc>
              <a:buClr>
                <a:srgbClr val="FF6600"/>
              </a:buClr>
              <a:defRPr/>
            </a:pPr>
            <a:r>
              <a:rPr lang="en-US" dirty="0" smtClean="0">
                <a:solidFill>
                  <a:schemeClr val="tx1"/>
                </a:solidFill>
                <a:cs typeface="Arial" charset="0"/>
              </a:rPr>
              <a:t>Time consuming</a:t>
            </a:r>
          </a:p>
          <a:p>
            <a:pPr algn="just">
              <a:lnSpc>
                <a:spcPct val="130000"/>
              </a:lnSpc>
              <a:buClr>
                <a:srgbClr val="FF6600"/>
              </a:buClr>
              <a:defRPr/>
            </a:pPr>
            <a:r>
              <a:rPr lang="en-US" dirty="0" smtClean="0">
                <a:solidFill>
                  <a:schemeClr val="tx1"/>
                </a:solidFill>
                <a:cs typeface="Arial" charset="0"/>
              </a:rPr>
              <a:t>Expensive</a:t>
            </a:r>
          </a:p>
          <a:p>
            <a:pPr algn="just">
              <a:lnSpc>
                <a:spcPct val="130000"/>
              </a:lnSpc>
              <a:buClr>
                <a:srgbClr val="FF6600"/>
              </a:buClr>
              <a:defRPr/>
            </a:pPr>
            <a:r>
              <a:rPr lang="en-US" dirty="0" smtClean="0">
                <a:solidFill>
                  <a:schemeClr val="tx1"/>
                </a:solidFill>
                <a:cs typeface="Arial" charset="0"/>
              </a:rPr>
              <a:t>Boring</a:t>
            </a:r>
          </a:p>
          <a:p>
            <a:pPr algn="just">
              <a:buClr>
                <a:srgbClr val="FF6600"/>
              </a:buClr>
              <a:buNone/>
              <a:defRPr/>
            </a:pPr>
            <a:endParaRPr lang="en-US" dirty="0">
              <a:solidFill>
                <a:schemeClr val="tx1"/>
              </a:solidFill>
              <a:cs typeface="Arial" charset="0"/>
            </a:endParaRPr>
          </a:p>
          <a:p>
            <a:pPr algn="just">
              <a:buClr>
                <a:srgbClr val="FF6600"/>
              </a:buClr>
              <a:defRPr/>
            </a:pPr>
            <a:endParaRPr lang="en-US" dirty="0">
              <a:solidFill>
                <a:schemeClr val="tx1"/>
              </a:solidFill>
              <a:cs typeface="Arial" charset="0"/>
            </a:endParaRPr>
          </a:p>
          <a:p>
            <a:pPr algn="just">
              <a:buClr>
                <a:srgbClr val="FF6600"/>
              </a:buClr>
              <a:defRPr/>
            </a:pPr>
            <a:endParaRPr lang="en-US" dirty="0">
              <a:solidFill>
                <a:schemeClr val="tx1"/>
              </a:solidFill>
              <a:cs typeface="Arial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27" name="Marcador de texto 2"/>
          <p:cNvSpPr txBox="1">
            <a:spLocks/>
          </p:cNvSpPr>
          <p:nvPr/>
        </p:nvSpPr>
        <p:spPr>
          <a:xfrm>
            <a:off x="962172" y="3924235"/>
            <a:ext cx="7472664" cy="37920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◎"/>
              <a:defRPr sz="30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24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◉"/>
              <a:defRPr sz="24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9pPr>
          </a:lstStyle>
          <a:p>
            <a:pPr algn="just">
              <a:buClr>
                <a:srgbClr val="FF6600"/>
              </a:buClr>
              <a:buFont typeface="Source Sans Pro"/>
              <a:buNone/>
              <a:defRPr/>
            </a:pPr>
            <a:endParaRPr lang="en-US" dirty="0" smtClean="0">
              <a:solidFill>
                <a:schemeClr val="tx1"/>
              </a:solidFill>
              <a:cs typeface="Arial" charset="0"/>
            </a:endParaRPr>
          </a:p>
          <a:p>
            <a:pPr algn="just">
              <a:lnSpc>
                <a:spcPct val="130000"/>
              </a:lnSpc>
              <a:buClr>
                <a:srgbClr val="FF6600"/>
              </a:buClr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cs typeface="Arial" charset="0"/>
              </a:rPr>
              <a:t>Solution:</a:t>
            </a:r>
          </a:p>
          <a:p>
            <a:pPr algn="ctr">
              <a:buClr>
                <a:srgbClr val="0091EA"/>
              </a:buClr>
              <a:buNone/>
              <a:defRPr/>
            </a:pPr>
            <a:r>
              <a:rPr lang="en-US" sz="3500" dirty="0">
                <a:solidFill>
                  <a:srgbClr val="0091EA"/>
                </a:solidFill>
                <a:latin typeface="Arial"/>
                <a:ea typeface="Roboto Slab"/>
                <a:cs typeface="Arial"/>
                <a:sym typeface="Roboto Slab"/>
              </a:rPr>
              <a:t>Low cost evaluation </a:t>
            </a:r>
            <a:r>
              <a:rPr lang="en-US" sz="3500" dirty="0" smtClean="0">
                <a:solidFill>
                  <a:srgbClr val="0091EA"/>
                </a:solidFill>
                <a:latin typeface="Arial"/>
                <a:ea typeface="Roboto Slab"/>
                <a:cs typeface="Arial"/>
                <a:sym typeface="Roboto Slab"/>
              </a:rPr>
              <a:t>methodologies</a:t>
            </a:r>
            <a:endParaRPr lang="en-US" dirty="0" smtClean="0">
              <a:solidFill>
                <a:schemeClr val="tx1"/>
              </a:solidFill>
              <a:cs typeface="Arial" charset="0"/>
            </a:endParaRPr>
          </a:p>
          <a:p>
            <a:pPr algn="just">
              <a:lnSpc>
                <a:spcPct val="130000"/>
              </a:lnSpc>
              <a:buClr>
                <a:srgbClr val="FF6600"/>
              </a:buClr>
              <a:defRPr/>
            </a:pPr>
            <a:endParaRPr lang="en-US" dirty="0" smtClean="0">
              <a:solidFill>
                <a:schemeClr val="tx1"/>
              </a:solidFill>
              <a:cs typeface="Arial" charset="0"/>
            </a:endParaRPr>
          </a:p>
          <a:p>
            <a:pPr algn="just">
              <a:lnSpc>
                <a:spcPct val="130000"/>
              </a:lnSpc>
              <a:buClr>
                <a:srgbClr val="FF6600"/>
              </a:buClr>
              <a:defRPr/>
            </a:pPr>
            <a:endParaRPr lang="en-US" dirty="0" smtClean="0">
              <a:solidFill>
                <a:schemeClr val="tx1"/>
              </a:solidFill>
              <a:cs typeface="Arial" charset="0"/>
            </a:endParaRPr>
          </a:p>
          <a:p>
            <a:pPr algn="just">
              <a:lnSpc>
                <a:spcPct val="130000"/>
              </a:lnSpc>
              <a:buClr>
                <a:srgbClr val="FF6600"/>
              </a:buClr>
              <a:buNone/>
              <a:defRPr/>
            </a:pPr>
            <a:endParaRPr lang="en-US" dirty="0">
              <a:solidFill>
                <a:schemeClr val="tx1"/>
              </a:solidFill>
              <a:cs typeface="Arial" charset="0"/>
            </a:endParaRPr>
          </a:p>
          <a:p>
            <a:pPr algn="just">
              <a:lnSpc>
                <a:spcPct val="130000"/>
              </a:lnSpc>
              <a:buClr>
                <a:srgbClr val="FF6600"/>
              </a:buClr>
              <a:defRPr/>
            </a:pPr>
            <a:endParaRPr lang="en-US" dirty="0" smtClean="0">
              <a:solidFill>
                <a:schemeClr val="tx1"/>
              </a:solidFill>
              <a:cs typeface="Arial" charset="0"/>
            </a:endParaRPr>
          </a:p>
          <a:p>
            <a:pPr algn="just">
              <a:lnSpc>
                <a:spcPct val="130000"/>
              </a:lnSpc>
              <a:buClr>
                <a:srgbClr val="FF6600"/>
              </a:buClr>
              <a:buNone/>
              <a:defRPr/>
            </a:pPr>
            <a:endParaRPr lang="en-US" dirty="0" smtClean="0">
              <a:solidFill>
                <a:schemeClr val="tx1"/>
              </a:solidFill>
              <a:cs typeface="Arial" charset="0"/>
            </a:endParaRPr>
          </a:p>
          <a:p>
            <a:pPr algn="just">
              <a:buClr>
                <a:srgbClr val="FF6600"/>
              </a:buClr>
              <a:buFont typeface="Source Sans Pro"/>
              <a:buNone/>
              <a:defRPr/>
            </a:pPr>
            <a:endParaRPr lang="en-US" dirty="0" smtClean="0">
              <a:solidFill>
                <a:schemeClr val="tx1"/>
              </a:solidFill>
              <a:cs typeface="Arial" charset="0"/>
            </a:endParaRPr>
          </a:p>
          <a:p>
            <a:pPr algn="just">
              <a:buClr>
                <a:srgbClr val="FF6600"/>
              </a:buClr>
              <a:defRPr/>
            </a:pPr>
            <a:endParaRPr lang="en-US" dirty="0" smtClean="0">
              <a:solidFill>
                <a:schemeClr val="tx1"/>
              </a:solidFill>
              <a:cs typeface="Arial" charset="0"/>
            </a:endParaRPr>
          </a:p>
          <a:p>
            <a:pPr algn="just">
              <a:buClr>
                <a:srgbClr val="FF6600"/>
              </a:buClr>
              <a:defRPr/>
            </a:pPr>
            <a:endParaRPr lang="en-US" dirty="0" smtClean="0">
              <a:solidFill>
                <a:schemeClr val="tx1"/>
              </a:solidFill>
              <a:cs typeface="Arial" charset="0"/>
            </a:endParaRPr>
          </a:p>
          <a:p>
            <a:pPr>
              <a:buFont typeface="Source Sans Pro"/>
              <a:buNone/>
            </a:pPr>
            <a:endParaRPr lang="en-US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308" y="177905"/>
            <a:ext cx="961981" cy="102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7924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Agrupar 27"/>
          <p:cNvGrpSpPr/>
          <p:nvPr/>
        </p:nvGrpSpPr>
        <p:grpSpPr>
          <a:xfrm>
            <a:off x="1116396" y="1601623"/>
            <a:ext cx="6205847" cy="4912696"/>
            <a:chOff x="941488" y="1044171"/>
            <a:chExt cx="6205847" cy="4912696"/>
          </a:xfrm>
        </p:grpSpPr>
        <p:grpSp>
          <p:nvGrpSpPr>
            <p:cNvPr id="7" name="Agrupar 3"/>
            <p:cNvGrpSpPr>
              <a:grpSpLocks/>
            </p:cNvGrpSpPr>
            <p:nvPr/>
          </p:nvGrpSpPr>
          <p:grpSpPr bwMode="auto">
            <a:xfrm>
              <a:off x="941488" y="2456123"/>
              <a:ext cx="4191666" cy="3500744"/>
              <a:chOff x="1346940" y="3037521"/>
              <a:chExt cx="3585619" cy="3147528"/>
            </a:xfrm>
          </p:grpSpPr>
          <p:sp>
            <p:nvSpPr>
              <p:cNvPr id="10" name="CuadroTexto 6"/>
              <p:cNvSpPr txBox="1">
                <a:spLocks noChangeArrowheads="1"/>
              </p:cNvSpPr>
              <p:nvPr/>
            </p:nvSpPr>
            <p:spPr bwMode="auto">
              <a:xfrm rot="16200000">
                <a:off x="919724" y="3464737"/>
                <a:ext cx="116221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400" b="1" dirty="0"/>
                  <a:t>Confidence</a:t>
                </a:r>
              </a:p>
            </p:txBody>
          </p:sp>
          <p:sp>
            <p:nvSpPr>
              <p:cNvPr id="12" name="CuadroTexto 7"/>
              <p:cNvSpPr txBox="1">
                <a:spLocks noChangeArrowheads="1"/>
              </p:cNvSpPr>
              <p:nvPr/>
            </p:nvSpPr>
            <p:spPr bwMode="auto">
              <a:xfrm>
                <a:off x="3700744" y="5877272"/>
                <a:ext cx="123181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400" b="1" dirty="0"/>
                  <a:t>Annotations</a:t>
                </a:r>
              </a:p>
            </p:txBody>
          </p:sp>
        </p:grpSp>
        <p:grpSp>
          <p:nvGrpSpPr>
            <p:cNvPr id="27" name="Agrupar 26"/>
            <p:cNvGrpSpPr/>
            <p:nvPr/>
          </p:nvGrpSpPr>
          <p:grpSpPr>
            <a:xfrm>
              <a:off x="1366195" y="1044171"/>
              <a:ext cx="5781140" cy="4397247"/>
              <a:chOff x="762628" y="257498"/>
              <a:chExt cx="5781140" cy="4397247"/>
            </a:xfrm>
          </p:grpSpPr>
          <p:pic>
            <p:nvPicPr>
              <p:cNvPr id="13" name="Imagen 5" descr="Captura de pantalla 2015-02-28 a la(s) 18.35.01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66" r="15829" b="5096"/>
              <a:stretch>
                <a:fillRect/>
              </a:stretch>
            </p:blipFill>
            <p:spPr bwMode="auto">
              <a:xfrm>
                <a:off x="762628" y="257498"/>
                <a:ext cx="5781140" cy="4397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" name="Imagen 5" descr="Captura de pantalla 2015-02-28 a la(s) 18.35.01.p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210" t="54977" r="23216" b="19542"/>
              <a:stretch/>
            </p:blipFill>
            <p:spPr bwMode="auto">
              <a:xfrm>
                <a:off x="4256765" y="846269"/>
                <a:ext cx="2081691" cy="13469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Imagen 5" descr="Captura de pantalla 2015-02-28 a la(s) 18.35.01.p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210" t="54977" r="23216" b="19542"/>
              <a:stretch/>
            </p:blipFill>
            <p:spPr bwMode="auto">
              <a:xfrm>
                <a:off x="2102439" y="2456122"/>
                <a:ext cx="4236017" cy="11806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" name="Imagen 5" descr="Captura de pantalla 2015-02-28 a la(s) 18.35.01.p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210" t="54977" r="23216" b="19542"/>
              <a:stretch/>
            </p:blipFill>
            <p:spPr bwMode="auto">
              <a:xfrm>
                <a:off x="2102440" y="2003511"/>
                <a:ext cx="2154326" cy="10155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Imagen 5" descr="Captura de pantalla 2015-02-28 a la(s) 18.35.01.p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210" t="54977" r="23216" b="19542"/>
              <a:stretch/>
            </p:blipFill>
            <p:spPr bwMode="auto">
              <a:xfrm>
                <a:off x="2314669" y="1740791"/>
                <a:ext cx="2081691" cy="810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Imagen 5" descr="Captura de pantalla 2015-02-28 a la(s) 18.35.01.p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210" t="54977" r="23216" b="19542"/>
              <a:stretch/>
            </p:blipFill>
            <p:spPr bwMode="auto">
              <a:xfrm>
                <a:off x="2875854" y="1150679"/>
                <a:ext cx="883366" cy="810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" name="Imagen 5" descr="Captura de pantalla 2015-02-28 a la(s) 18.35.01.p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210" t="54977" r="23216" b="19542"/>
              <a:stretch/>
            </p:blipFill>
            <p:spPr bwMode="auto">
              <a:xfrm>
                <a:off x="4256765" y="745593"/>
                <a:ext cx="883366" cy="810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" name="Imagen 5" descr="Captura de pantalla 2015-02-28 a la(s) 18.35.01.p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210" t="54977" r="23216" b="19542"/>
              <a:stretch/>
            </p:blipFill>
            <p:spPr bwMode="auto">
              <a:xfrm>
                <a:off x="3045479" y="897272"/>
                <a:ext cx="310139" cy="284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" name="Imagen 5" descr="Captura de pantalla 2015-02-28 a la(s) 18.35.01.p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210" t="54977" r="23216" b="19542"/>
              <a:stretch/>
            </p:blipFill>
            <p:spPr bwMode="auto">
              <a:xfrm>
                <a:off x="4560812" y="580610"/>
                <a:ext cx="579319" cy="5313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" name="Imagen 5" descr="Captura de pantalla 2015-02-28 a la(s) 18.35.01.p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210" t="54977" r="23216" b="19542"/>
              <a:stretch/>
            </p:blipFill>
            <p:spPr bwMode="auto">
              <a:xfrm>
                <a:off x="3512994" y="1272909"/>
                <a:ext cx="883366" cy="810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" name="Imagen 5" descr="Captura de pantalla 2015-02-28 a la(s) 18.35.01.p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210" t="54977" r="23216" b="19542"/>
              <a:stretch/>
            </p:blipFill>
            <p:spPr bwMode="auto">
              <a:xfrm>
                <a:off x="5964535" y="1779638"/>
                <a:ext cx="488197" cy="4477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29" name="Shape 82"/>
          <p:cNvSpPr txBox="1">
            <a:spLocks noGrp="1"/>
          </p:cNvSpPr>
          <p:nvPr/>
        </p:nvSpPr>
        <p:spPr>
          <a:xfrm>
            <a:off x="115548" y="-155693"/>
            <a:ext cx="7457099" cy="1085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defRPr sz="4800" b="1" i="0" u="none" strike="noStrike" cap="none" baseline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defRPr sz="4800" b="1" i="0" u="none" strike="noStrike" cap="none" baseline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  <a:rtl val="0"/>
              </a:defRPr>
            </a:lvl2pPr>
            <a:lvl3pPr rtl="0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48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rtl="0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48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rtl="0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48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rtl="0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48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rtl="0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48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rtl="0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48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rtl="0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48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rtl="0">
              <a:spcBef>
                <a:spcPts val="0"/>
              </a:spcBef>
              <a:buNone/>
            </a:pPr>
            <a:endParaRPr lang="en-US" sz="4000" dirty="0" smtClean="0">
              <a:solidFill>
                <a:srgbClr val="CFD8DC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4000" dirty="0" smtClean="0"/>
              <a:t>Probabilistic Evaluation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8489732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02" name="Shape 102"/>
          <p:cNvCxnSpPr/>
          <p:nvPr/>
        </p:nvCxnSpPr>
        <p:spPr>
          <a:xfrm rot="10800000" flipH="1">
            <a:off x="6282450" y="705374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3" name="Shape 103"/>
          <p:cNvCxnSpPr/>
          <p:nvPr/>
        </p:nvCxnSpPr>
        <p:spPr>
          <a:xfrm flipH="1">
            <a:off x="7133575" y="1483475"/>
            <a:ext cx="332399" cy="2675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4" name="Shape 104"/>
          <p:cNvCxnSpPr>
            <a:endCxn id="99" idx="6"/>
          </p:cNvCxnSpPr>
          <p:nvPr/>
        </p:nvCxnSpPr>
        <p:spPr>
          <a:xfrm flipH="1">
            <a:off x="7330800" y="2440125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5" name="Shape 105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13" name="Shape 528"/>
          <p:cNvGrpSpPr/>
          <p:nvPr/>
        </p:nvGrpSpPr>
        <p:grpSpPr>
          <a:xfrm>
            <a:off x="5517338" y="1953274"/>
            <a:ext cx="1388914" cy="1034874"/>
            <a:chOff x="4604550" y="3714775"/>
            <a:chExt cx="439625" cy="319075"/>
          </a:xfrm>
        </p:grpSpPr>
        <p:sp>
          <p:nvSpPr>
            <p:cNvPr id="14" name="Shape 529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" name="Shape 530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268" y="549529"/>
            <a:ext cx="8102165" cy="6126908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209252" y="691091"/>
            <a:ext cx="4651348" cy="37856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419100" algn="just">
              <a:lnSpc>
                <a:spcPct val="120000"/>
              </a:lnSpc>
              <a:buClr>
                <a:srgbClr val="CFD8DC"/>
              </a:buClr>
              <a:buSzPct val="100000"/>
              <a:buFont typeface="Source Sans Pro"/>
              <a:buChar char="◎"/>
            </a:pPr>
            <a:endParaRPr lang="es-CO" sz="30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just">
              <a:lnSpc>
                <a:spcPct val="120000"/>
              </a:lnSpc>
            </a:pPr>
            <a:r>
              <a:rPr lang="es-CO" sz="3200" dirty="0"/>
              <a:t>Improve </a:t>
            </a:r>
            <a:r>
              <a:rPr lang="es-CO" sz="3200" dirty="0" smtClean="0"/>
              <a:t>efficiency in evaluation of A.M.S </a:t>
            </a:r>
            <a:r>
              <a:rPr lang="es-CO" sz="3200" dirty="0"/>
              <a:t>task </a:t>
            </a:r>
            <a:r>
              <a:rPr lang="es-CO" sz="3200" dirty="0" smtClean="0"/>
              <a:t>in MIREX</a:t>
            </a:r>
            <a:endParaRPr lang="es-CO" sz="30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2703547" y="4147447"/>
            <a:ext cx="3949892" cy="37856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419100" algn="just">
              <a:lnSpc>
                <a:spcPct val="120000"/>
              </a:lnSpc>
              <a:buClr>
                <a:srgbClr val="CFD8DC"/>
              </a:buClr>
              <a:buSzPct val="100000"/>
              <a:buFont typeface="Source Sans Pro"/>
              <a:buChar char="◎"/>
            </a:pPr>
            <a:endParaRPr lang="es-CO" sz="30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just">
              <a:lnSpc>
                <a:spcPct val="120000"/>
              </a:lnSpc>
            </a:pPr>
            <a:r>
              <a:rPr lang="es-CO" sz="3200" dirty="0" smtClean="0"/>
              <a:t>reducing </a:t>
            </a:r>
            <a:r>
              <a:rPr lang="es-CO" sz="3200" dirty="0"/>
              <a:t>the number of </a:t>
            </a:r>
            <a:r>
              <a:rPr lang="es-CO" sz="3200" dirty="0" smtClean="0"/>
              <a:t>needed </a:t>
            </a:r>
            <a:r>
              <a:rPr lang="es-CO" sz="3200" dirty="0"/>
              <a:t>relevance judgments</a:t>
            </a:r>
          </a:p>
          <a:p>
            <a:pPr marL="457200" indent="-419100" algn="just">
              <a:lnSpc>
                <a:spcPct val="120000"/>
              </a:lnSpc>
              <a:buClr>
                <a:srgbClr val="CFD8DC"/>
              </a:buClr>
              <a:buSzPct val="100000"/>
              <a:buFont typeface="Source Sans Pro"/>
              <a:buChar char="◎"/>
            </a:pPr>
            <a:endParaRPr lang="es-CO" sz="30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" name="Shape 82"/>
          <p:cNvSpPr txBox="1">
            <a:spLocks noGrp="1"/>
          </p:cNvSpPr>
          <p:nvPr/>
        </p:nvSpPr>
        <p:spPr>
          <a:xfrm>
            <a:off x="187093" y="-90189"/>
            <a:ext cx="3425794" cy="1085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defRPr sz="4800" b="1" i="0" u="none" strike="noStrike" cap="none" baseline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defRPr sz="4800" b="1" i="0" u="none" strike="noStrike" cap="none" baseline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  <a:rtl val="0"/>
              </a:defRPr>
            </a:lvl2pPr>
            <a:lvl3pPr rtl="0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48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rtl="0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48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rtl="0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48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rtl="0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48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rtl="0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48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rtl="0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48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rtl="0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48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rtl="0">
              <a:spcBef>
                <a:spcPts val="0"/>
              </a:spcBef>
              <a:buNone/>
            </a:pPr>
            <a:endParaRPr lang="en-US" sz="6000" dirty="0" smtClean="0">
              <a:solidFill>
                <a:srgbClr val="CFD8DC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Motivation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ceso 10"/>
          <p:cNvSpPr/>
          <p:nvPr/>
        </p:nvSpPr>
        <p:spPr>
          <a:xfrm>
            <a:off x="3197655" y="1553595"/>
            <a:ext cx="2443280" cy="1347189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buClr>
                <a:srgbClr val="000090"/>
              </a:buClr>
            </a:pPr>
            <a:r>
              <a:rPr lang="en-US" b="1" dirty="0" smtClean="0">
                <a:latin typeface="Source sans pro"/>
                <a:cs typeface="Source sans pro"/>
              </a:rPr>
              <a:t>Proposed probabilistic models to predict </a:t>
            </a:r>
            <a:r>
              <a:rPr lang="en-US" b="1" dirty="0">
                <a:latin typeface="Source sans pro"/>
                <a:cs typeface="Source sans pro"/>
              </a:rPr>
              <a:t>annotations </a:t>
            </a:r>
            <a:endParaRPr lang="en-US" sz="2000" b="1" dirty="0">
              <a:latin typeface="Source sans pro"/>
              <a:cs typeface="Source sans pro"/>
            </a:endParaRPr>
          </a:p>
        </p:txBody>
      </p:sp>
      <p:sp>
        <p:nvSpPr>
          <p:cNvPr id="12" name="Proceso 11"/>
          <p:cNvSpPr/>
          <p:nvPr/>
        </p:nvSpPr>
        <p:spPr>
          <a:xfrm>
            <a:off x="726482" y="4756208"/>
            <a:ext cx="1832460" cy="1010503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lr>
                <a:srgbClr val="000090"/>
              </a:buClr>
            </a:pPr>
            <a:r>
              <a:rPr lang="en-US" b="1" dirty="0" smtClean="0">
                <a:latin typeface="Source sans pro"/>
                <a:cs typeface="Source sans pro"/>
              </a:rPr>
              <a:t>Systems Outputs</a:t>
            </a:r>
            <a:endParaRPr lang="en-US" sz="2000" b="1" dirty="0">
              <a:latin typeface="Source sans pro"/>
              <a:cs typeface="Source sans pro"/>
            </a:endParaRPr>
          </a:p>
        </p:txBody>
      </p:sp>
      <p:sp>
        <p:nvSpPr>
          <p:cNvPr id="13" name="Tarjeta 12"/>
          <p:cNvSpPr/>
          <p:nvPr/>
        </p:nvSpPr>
        <p:spPr>
          <a:xfrm>
            <a:off x="3350360" y="3581705"/>
            <a:ext cx="2137870" cy="1443835"/>
          </a:xfrm>
          <a:prstGeom prst="flowChartPunchedCard">
            <a:avLst/>
          </a:prstGeom>
          <a:ln w="3810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buClr>
                <a:srgbClr val="000090"/>
              </a:buClr>
            </a:pPr>
            <a:r>
              <a:rPr lang="en-US" b="1" dirty="0">
                <a:latin typeface="Source sans pro"/>
                <a:cs typeface="Source sans pro"/>
              </a:rPr>
              <a:t>Probabilistic framework for AMS evaluation</a:t>
            </a:r>
            <a:endParaRPr lang="en-US" sz="2000" b="1" dirty="0">
              <a:latin typeface="Source sans pro"/>
              <a:cs typeface="Source sans pro"/>
            </a:endParaRPr>
          </a:p>
        </p:txBody>
      </p:sp>
      <p:cxnSp>
        <p:nvCxnSpPr>
          <p:cNvPr id="14" name="Conector recto de flecha 13"/>
          <p:cNvCxnSpPr>
            <a:stCxn id="12" idx="0"/>
            <a:endCxn id="13" idx="1"/>
          </p:cNvCxnSpPr>
          <p:nvPr/>
        </p:nvCxnSpPr>
        <p:spPr>
          <a:xfrm flipV="1">
            <a:off x="1642712" y="4303623"/>
            <a:ext cx="1707648" cy="4525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Proceso 14"/>
          <p:cNvSpPr/>
          <p:nvPr/>
        </p:nvSpPr>
        <p:spPr>
          <a:xfrm>
            <a:off x="6251755" y="3801865"/>
            <a:ext cx="2137870" cy="1003516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buClr>
                <a:srgbClr val="000090"/>
              </a:buClr>
            </a:pPr>
            <a:r>
              <a:rPr lang="en-US" b="1" dirty="0" smtClean="0">
                <a:latin typeface="Source sans pro"/>
                <a:cs typeface="Source sans pro"/>
              </a:rPr>
              <a:t>Estimated systems effectiveness</a:t>
            </a:r>
            <a:endParaRPr lang="en-US" sz="2000" b="1" dirty="0">
              <a:latin typeface="Source sans pro"/>
              <a:cs typeface="Source sans pro"/>
            </a:endParaRPr>
          </a:p>
        </p:txBody>
      </p:sp>
      <p:cxnSp>
        <p:nvCxnSpPr>
          <p:cNvPr id="16" name="Conector recto de flecha 15"/>
          <p:cNvCxnSpPr>
            <a:stCxn id="11" idx="2"/>
            <a:endCxn id="13" idx="0"/>
          </p:cNvCxnSpPr>
          <p:nvPr/>
        </p:nvCxnSpPr>
        <p:spPr>
          <a:xfrm>
            <a:off x="4419295" y="2900784"/>
            <a:ext cx="0" cy="680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>
            <a:stCxn id="13" idx="3"/>
            <a:endCxn id="15" idx="1"/>
          </p:cNvCxnSpPr>
          <p:nvPr/>
        </p:nvCxnSpPr>
        <p:spPr>
          <a:xfrm>
            <a:off x="5488230" y="4303623"/>
            <a:ext cx="7635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ángulo 17"/>
          <p:cNvSpPr/>
          <p:nvPr/>
        </p:nvSpPr>
        <p:spPr>
          <a:xfrm>
            <a:off x="2790628" y="1236599"/>
            <a:ext cx="3323666" cy="1985165"/>
          </a:xfrm>
          <a:prstGeom prst="rect">
            <a:avLst/>
          </a:prstGeom>
          <a:noFill/>
          <a:ln>
            <a:solidFill>
              <a:srgbClr val="FF66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hape 129"/>
          <p:cNvSpPr txBox="1">
            <a:spLocks/>
          </p:cNvSpPr>
          <p:nvPr/>
        </p:nvSpPr>
        <p:spPr>
          <a:xfrm>
            <a:off x="3640702" y="0"/>
            <a:ext cx="7571700" cy="93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defRPr sz="2000" b="0" i="0" u="none" strike="noStrike" cap="none" baseline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defRPr sz="2000" b="0" i="0" u="none" strike="noStrike" cap="none" baseline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  <a:rtl val="0"/>
              </a:defRPr>
            </a:lvl2pPr>
            <a:lvl3pPr rtl="0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rtl="0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rtl="0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rtl="0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rtl="0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rtl="0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rtl="0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s-ES_tradnl" sz="4000" b="1" dirty="0" err="1" smtClean="0"/>
              <a:t>Scope</a:t>
            </a:r>
            <a:endParaRPr lang="en" sz="4000" b="1" dirty="0"/>
          </a:p>
        </p:txBody>
      </p:sp>
      <p:sp>
        <p:nvSpPr>
          <p:cNvPr id="20" name="Shape 130"/>
          <p:cNvSpPr txBox="1">
            <a:spLocks/>
          </p:cNvSpPr>
          <p:nvPr/>
        </p:nvSpPr>
        <p:spPr>
          <a:xfrm>
            <a:off x="726483" y="1711308"/>
            <a:ext cx="2064146" cy="171201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ctr"/>
            <a:r>
              <a:rPr lang="en-US" sz="2400" b="1" dirty="0" smtClean="0">
                <a:solidFill>
                  <a:srgbClr val="FF6600"/>
                </a:solidFill>
              </a:rPr>
              <a:t>Improve </a:t>
            </a:r>
          </a:p>
          <a:p>
            <a:pPr algn="ctr"/>
            <a:r>
              <a:rPr lang="en-US" sz="2400" b="1" dirty="0" smtClean="0">
                <a:solidFill>
                  <a:srgbClr val="FF6600"/>
                </a:solidFill>
              </a:rPr>
              <a:t>Models</a:t>
            </a: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025" y="5169248"/>
            <a:ext cx="1368855" cy="171106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938616" y="5612822"/>
            <a:ext cx="1975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Human </a:t>
            </a:r>
            <a:r>
              <a:rPr lang="en-US" b="1" dirty="0" err="1" smtClean="0"/>
              <a:t>assesors</a:t>
            </a:r>
            <a:endParaRPr lang="en-US" b="1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ES_tradnl" sz="4800" b="1" dirty="0" smtClean="0"/>
              <a:t>Content</a:t>
            </a:r>
            <a:endParaRPr lang="en" sz="4800" b="1" dirty="0"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rgbClr val="CFD8DC"/>
              </a:buClr>
              <a:buSzPct val="100000"/>
              <a:buFont typeface="Source Sans Pro"/>
              <a:buChar char="◎"/>
            </a:pPr>
            <a:r>
              <a:rPr lang="es-ES_tradnl" dirty="0" smtClean="0"/>
              <a:t>Motivation</a:t>
            </a:r>
            <a:endParaRPr lang="en" dirty="0"/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rgbClr val="CFD8DC"/>
              </a:buClr>
              <a:buSzPct val="100000"/>
              <a:buFont typeface="Source Sans Pro"/>
              <a:buChar char="◎"/>
            </a:pPr>
            <a:r>
              <a:rPr lang="es-ES_tradnl" sz="4000" dirty="0" err="1" smtClean="0"/>
              <a:t>State</a:t>
            </a:r>
            <a:r>
              <a:rPr lang="es-ES_tradnl" sz="4000" dirty="0" smtClean="0"/>
              <a:t> of </a:t>
            </a:r>
            <a:r>
              <a:rPr lang="es-ES_tradnl" sz="4000" dirty="0" err="1" smtClean="0"/>
              <a:t>the</a:t>
            </a:r>
            <a:r>
              <a:rPr lang="es-ES_tradnl" sz="4000" dirty="0" smtClean="0"/>
              <a:t> Art</a:t>
            </a:r>
            <a:endParaRPr lang="en" sz="4000" dirty="0"/>
          </a:p>
        </p:txBody>
      </p:sp>
    </p:spTree>
    <p:extLst>
      <p:ext uri="{BB962C8B-B14F-4D97-AF65-F5344CB8AC3E}">
        <p14:creationId xmlns:p14="http://schemas.microsoft.com/office/powerpoint/2010/main" val="211182044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93"/>
          <p:cNvSpPr txBox="1">
            <a:spLocks noGrp="1"/>
          </p:cNvSpPr>
          <p:nvPr>
            <p:ph type="title"/>
          </p:nvPr>
        </p:nvSpPr>
        <p:spPr>
          <a:xfrm>
            <a:off x="160970" y="314172"/>
            <a:ext cx="8692389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-ES_tradnl" sz="3600" b="1" dirty="0" smtClean="0">
                <a:solidFill>
                  <a:srgbClr val="000000"/>
                </a:solidFill>
              </a:rPr>
              <a:t>Low cost evaluation</a:t>
            </a:r>
            <a:r>
              <a:rPr lang="es-ES_tradnl" sz="3600" b="1" dirty="0">
                <a:solidFill>
                  <a:srgbClr val="000000"/>
                </a:solidFill>
              </a:rPr>
              <a:t> </a:t>
            </a:r>
            <a:r>
              <a:rPr lang="es-ES_tradnl" sz="3600" b="1" dirty="0" smtClean="0">
                <a:solidFill>
                  <a:srgbClr val="000000"/>
                </a:solidFill>
              </a:rPr>
              <a:t>methodologies</a:t>
            </a:r>
            <a:endParaRPr lang="en" sz="3600" b="1" dirty="0">
              <a:solidFill>
                <a:srgbClr val="000000"/>
              </a:solidFill>
            </a:endParaRPr>
          </a:p>
        </p:txBody>
      </p:sp>
      <p:graphicFrame>
        <p:nvGraphicFramePr>
          <p:cNvPr id="12" name="Diagrama 11"/>
          <p:cNvGraphicFramePr/>
          <p:nvPr>
            <p:extLst>
              <p:ext uri="{D42A27DB-BD31-4B8C-83A1-F6EECF244321}">
                <p14:modId xmlns:p14="http://schemas.microsoft.com/office/powerpoint/2010/main" val="2846745612"/>
              </p:ext>
            </p:extLst>
          </p:nvPr>
        </p:nvGraphicFramePr>
        <p:xfrm>
          <a:off x="1054494" y="1856671"/>
          <a:ext cx="7458479" cy="4181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ángulo 3"/>
          <p:cNvSpPr/>
          <p:nvPr/>
        </p:nvSpPr>
        <p:spPr>
          <a:xfrm>
            <a:off x="733346" y="2932464"/>
            <a:ext cx="27991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(Alonso, Rose, &amp; Stewart, 2008). </a:t>
            </a:r>
            <a:endParaRPr lang="en-US" dirty="0"/>
          </a:p>
        </p:txBody>
      </p:sp>
      <p:sp>
        <p:nvSpPr>
          <p:cNvPr id="2" name="Rectángulo 1"/>
          <p:cNvSpPr/>
          <p:nvPr/>
        </p:nvSpPr>
        <p:spPr>
          <a:xfrm>
            <a:off x="2216937" y="5189910"/>
            <a:ext cx="32184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(Spärk Jones &amp; van Rijsbergen, 1975)</a:t>
            </a:r>
            <a:r>
              <a:rPr lang="es-CO" dirty="0"/>
              <a:t> </a:t>
            </a:r>
            <a:endParaRPr lang="en-US" dirty="0"/>
          </a:p>
        </p:txBody>
      </p:sp>
      <p:sp>
        <p:nvSpPr>
          <p:cNvPr id="3" name="Rectángulo 2"/>
          <p:cNvSpPr/>
          <p:nvPr/>
        </p:nvSpPr>
        <p:spPr>
          <a:xfrm>
            <a:off x="4571999" y="2327791"/>
            <a:ext cx="25999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(Buckley and Voorhees, 2004)</a:t>
            </a:r>
            <a:r>
              <a:rPr lang="es-CO" dirty="0"/>
              <a:t> </a:t>
            </a:r>
            <a:endParaRPr lang="en-US" dirty="0"/>
          </a:p>
        </p:txBody>
      </p:sp>
      <p:sp>
        <p:nvSpPr>
          <p:cNvPr id="5" name="Rectángulo 4"/>
          <p:cNvSpPr/>
          <p:nvPr/>
        </p:nvSpPr>
        <p:spPr>
          <a:xfrm>
            <a:off x="4388881" y="2020014"/>
            <a:ext cx="31883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(Carterette, Allan, &amp; Sitaraman, 2006)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47009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Shape 132"/>
          <p:cNvCxnSpPr/>
          <p:nvPr/>
        </p:nvCxnSpPr>
        <p:spPr>
          <a:xfrm rot="10800000" flipH="1">
            <a:off x="7401125" y="1758974"/>
            <a:ext cx="218999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3" name="Shape 133"/>
          <p:cNvCxnSpPr/>
          <p:nvPr/>
        </p:nvCxnSpPr>
        <p:spPr>
          <a:xfrm rot="10800000" flipH="1">
            <a:off x="7932695" y="2472367"/>
            <a:ext cx="522299" cy="3098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4" name="Shape 134"/>
          <p:cNvCxnSpPr/>
          <p:nvPr/>
        </p:nvCxnSpPr>
        <p:spPr>
          <a:xfrm rot="10800000" flipH="1">
            <a:off x="7765925" y="1896874"/>
            <a:ext cx="648599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Rectángulo 10"/>
          <p:cNvSpPr/>
          <p:nvPr/>
        </p:nvSpPr>
        <p:spPr>
          <a:xfrm>
            <a:off x="2128720" y="4125795"/>
            <a:ext cx="8424862" cy="153375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buClr>
                <a:srgbClr val="DE0AAC"/>
              </a:buClr>
              <a:defRPr/>
            </a:pPr>
            <a:endParaRPr lang="en-US" sz="3000" dirty="0">
              <a:solidFill>
                <a:schemeClr val="bg1"/>
              </a:solidFill>
              <a:cs typeface="Arial" charset="0"/>
            </a:endParaRPr>
          </a:p>
          <a:p>
            <a:pPr algn="just">
              <a:lnSpc>
                <a:spcPct val="50000"/>
              </a:lnSpc>
              <a:buClr>
                <a:srgbClr val="DE0AAC"/>
              </a:buClr>
              <a:defRPr/>
            </a:pPr>
            <a:r>
              <a:rPr lang="en-US" sz="3000" dirty="0">
                <a:solidFill>
                  <a:schemeClr val="bg1"/>
                </a:solidFill>
                <a:cs typeface="Arial" charset="0"/>
              </a:rPr>
              <a:t>    </a:t>
            </a:r>
          </a:p>
          <a:p>
            <a:pPr algn="just">
              <a:lnSpc>
                <a:spcPct val="50000"/>
              </a:lnSpc>
              <a:buClr>
                <a:srgbClr val="DE0AAC"/>
              </a:buClr>
              <a:defRPr/>
            </a:pPr>
            <a:endParaRPr lang="en-US" sz="3000" b="1" i="1" dirty="0">
              <a:solidFill>
                <a:schemeClr val="bg1"/>
              </a:solidFill>
              <a:cs typeface="Arial" charset="0"/>
            </a:endParaRPr>
          </a:p>
          <a:p>
            <a:pPr algn="just">
              <a:lnSpc>
                <a:spcPct val="50000"/>
              </a:lnSpc>
              <a:buClr>
                <a:srgbClr val="DE0AAC"/>
              </a:buClr>
              <a:defRPr/>
            </a:pPr>
            <a:endParaRPr lang="en-US" sz="3000" dirty="0">
              <a:solidFill>
                <a:schemeClr val="bg1"/>
              </a:solidFill>
              <a:cs typeface="Arial" charset="0"/>
            </a:endParaRPr>
          </a:p>
          <a:p>
            <a:pPr marL="457200" indent="-457200" algn="just">
              <a:lnSpc>
                <a:spcPct val="50000"/>
              </a:lnSpc>
              <a:buClr>
                <a:srgbClr val="DE0AAC"/>
              </a:buClr>
              <a:buFont typeface="Arial"/>
              <a:buChar char="•"/>
              <a:defRPr/>
            </a:pPr>
            <a:endParaRPr lang="en-US" sz="3200" dirty="0">
              <a:cs typeface="Arial" charset="0"/>
            </a:endParaRPr>
          </a:p>
        </p:txBody>
      </p:sp>
      <p:pic>
        <p:nvPicPr>
          <p:cNvPr id="10" name="Imagen 3" descr="Captura de pantalla 2015-02-28 a la(s) 16.59.5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2" t="17331" r="20780" b="53725"/>
          <a:stretch/>
        </p:blipFill>
        <p:spPr bwMode="auto">
          <a:xfrm>
            <a:off x="1130732" y="4643124"/>
            <a:ext cx="3492322" cy="76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4"/>
          <a:srcRect l="28101" t="-1" r="25627" b="20696"/>
          <a:stretch/>
        </p:blipFill>
        <p:spPr>
          <a:xfrm>
            <a:off x="4750675" y="4643124"/>
            <a:ext cx="3817625" cy="610819"/>
          </a:xfrm>
          <a:prstGeom prst="rect">
            <a:avLst/>
          </a:prstGeom>
        </p:spPr>
      </p:pic>
      <p:pic>
        <p:nvPicPr>
          <p:cNvPr id="15" name="Imagen 3" descr="Captura de pantalla 2015-02-28 a la(s) 16.59.5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01" b="26644"/>
          <a:stretch/>
        </p:blipFill>
        <p:spPr bwMode="auto">
          <a:xfrm>
            <a:off x="1932005" y="5532584"/>
            <a:ext cx="5616575" cy="6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hape 93"/>
          <p:cNvSpPr txBox="1">
            <a:spLocks noGrp="1"/>
          </p:cNvSpPr>
          <p:nvPr>
            <p:ph type="title"/>
          </p:nvPr>
        </p:nvSpPr>
        <p:spPr>
          <a:xfrm>
            <a:off x="360995" y="155145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ES_tradnl" sz="4000" b="1" dirty="0" smtClean="0"/>
              <a:t>Incomplete Judgments</a:t>
            </a:r>
            <a:endParaRPr lang="en" sz="4000" b="1" dirty="0"/>
          </a:p>
        </p:txBody>
      </p:sp>
      <p:sp>
        <p:nvSpPr>
          <p:cNvPr id="13" name="Marcador de texto 2"/>
          <p:cNvSpPr>
            <a:spLocks noGrp="1"/>
          </p:cNvSpPr>
          <p:nvPr>
            <p:ph type="body" idx="1"/>
          </p:nvPr>
        </p:nvSpPr>
        <p:spPr>
          <a:xfrm>
            <a:off x="393446" y="1575782"/>
            <a:ext cx="8061548" cy="4764899"/>
          </a:xfrm>
        </p:spPr>
        <p:txBody>
          <a:bodyPr/>
          <a:lstStyle/>
          <a:p>
            <a:pPr algn="just">
              <a:lnSpc>
                <a:spcPct val="110000"/>
              </a:lnSpc>
              <a:buClr>
                <a:srgbClr val="FF6600"/>
              </a:buClr>
              <a:defRPr/>
            </a:pPr>
            <a:r>
              <a:rPr lang="en-US" sz="3200" dirty="0" smtClean="0">
                <a:solidFill>
                  <a:srgbClr val="000000"/>
                </a:solidFill>
              </a:rPr>
              <a:t>Model </a:t>
            </a:r>
            <a:r>
              <a:rPr lang="en-US" sz="3200" dirty="0">
                <a:solidFill>
                  <a:srgbClr val="000000"/>
                </a:solidFill>
              </a:rPr>
              <a:t>probabilistically the relevance judgments using random </a:t>
            </a:r>
            <a:r>
              <a:rPr lang="en-US" sz="3200" dirty="0" smtClean="0">
                <a:solidFill>
                  <a:srgbClr val="000000"/>
                </a:solidFill>
              </a:rPr>
              <a:t>variables</a:t>
            </a:r>
            <a:r>
              <a:rPr lang="en-US" sz="3200" dirty="0">
                <a:solidFill>
                  <a:srgbClr val="000000"/>
                </a:solidFill>
              </a:rPr>
              <a:t>: </a:t>
            </a:r>
            <a:r>
              <a:rPr lang="en-US" sz="3200" dirty="0" smtClean="0">
                <a:solidFill>
                  <a:srgbClr val="000000"/>
                </a:solidFill>
              </a:rPr>
              <a:t>G</a:t>
            </a:r>
            <a:r>
              <a:rPr lang="en-US" sz="3200" baseline="-25000" dirty="0" smtClean="0">
                <a:solidFill>
                  <a:srgbClr val="000000"/>
                </a:solidFill>
              </a:rPr>
              <a:t>i</a:t>
            </a:r>
          </a:p>
          <a:p>
            <a:pPr algn="just">
              <a:lnSpc>
                <a:spcPct val="110000"/>
              </a:lnSpc>
              <a:buClr>
                <a:srgbClr val="FF6600"/>
              </a:buClr>
              <a:defRPr/>
            </a:pPr>
            <a:endParaRPr lang="en-US" sz="3200" dirty="0" smtClean="0">
              <a:solidFill>
                <a:srgbClr val="000000"/>
              </a:solidFill>
            </a:endParaRPr>
          </a:p>
          <a:p>
            <a:pPr algn="just">
              <a:lnSpc>
                <a:spcPct val="110000"/>
              </a:lnSpc>
              <a:buClr>
                <a:srgbClr val="FF6600"/>
              </a:buClr>
              <a:defRPr/>
            </a:pPr>
            <a:r>
              <a:rPr lang="en-US" sz="3200" i="1" dirty="0" smtClean="0">
                <a:solidFill>
                  <a:srgbClr val="000000"/>
                </a:solidFill>
              </a:rPr>
              <a:t>Expectation </a:t>
            </a:r>
            <a:r>
              <a:rPr lang="en-US" sz="3200" i="1" dirty="0">
                <a:solidFill>
                  <a:srgbClr val="000000"/>
                </a:solidFill>
              </a:rPr>
              <a:t>and Variance: </a:t>
            </a:r>
            <a:endParaRPr lang="en-US" sz="3200" dirty="0">
              <a:solidFill>
                <a:srgbClr val="000000"/>
              </a:solidFill>
            </a:endParaRPr>
          </a:p>
          <a:p>
            <a:pPr algn="just">
              <a:lnSpc>
                <a:spcPct val="110000"/>
              </a:lnSpc>
              <a:buClr>
                <a:srgbClr val="FF6600"/>
              </a:buClr>
              <a:defRPr/>
            </a:pPr>
            <a:endParaRPr lang="en-US" sz="3200" dirty="0" smtClean="0">
              <a:solidFill>
                <a:srgbClr val="000000"/>
              </a:solidFill>
            </a:endParaRPr>
          </a:p>
          <a:p>
            <a:pPr algn="just">
              <a:lnSpc>
                <a:spcPct val="110000"/>
              </a:lnSpc>
              <a:buClr>
                <a:srgbClr val="FF6600"/>
              </a:buClr>
              <a:defRPr/>
            </a:pPr>
            <a:endParaRPr lang="en-US" sz="3200" dirty="0">
              <a:solidFill>
                <a:srgbClr val="000000"/>
              </a:solidFill>
            </a:endParaRPr>
          </a:p>
          <a:p>
            <a:pPr algn="just">
              <a:lnSpc>
                <a:spcPct val="110000"/>
              </a:lnSpc>
              <a:buClr>
                <a:srgbClr val="FF6600"/>
              </a:buClr>
              <a:defRPr/>
            </a:pPr>
            <a:endParaRPr lang="en-US" dirty="0"/>
          </a:p>
          <a:p>
            <a:pPr algn="just">
              <a:lnSpc>
                <a:spcPct val="110000"/>
              </a:lnSpc>
              <a:buClr>
                <a:srgbClr val="FF6600"/>
              </a:buClr>
              <a:buNone/>
              <a:defRPr/>
            </a:pPr>
            <a:endParaRPr lang="en-US" dirty="0" smtClean="0"/>
          </a:p>
          <a:p>
            <a:pPr algn="just">
              <a:lnSpc>
                <a:spcPct val="110000"/>
              </a:lnSpc>
              <a:buClr>
                <a:srgbClr val="FF6600"/>
              </a:buClr>
              <a:buNone/>
              <a:defRPr/>
            </a:pPr>
            <a:endParaRPr lang="en-US" dirty="0" smtClean="0"/>
          </a:p>
          <a:p>
            <a:pPr algn="just">
              <a:lnSpc>
                <a:spcPct val="110000"/>
              </a:lnSpc>
              <a:buClr>
                <a:srgbClr val="FF6600"/>
              </a:buClr>
              <a:buNone/>
              <a:defRPr/>
            </a:pPr>
            <a:endParaRPr lang="en-US" dirty="0"/>
          </a:p>
          <a:p>
            <a:pPr algn="just">
              <a:lnSpc>
                <a:spcPct val="130000"/>
              </a:lnSpc>
              <a:buClr>
                <a:srgbClr val="FF6600"/>
              </a:buClr>
              <a:buNone/>
              <a:defRPr/>
            </a:pPr>
            <a:endParaRPr lang="en-US" dirty="0" smtClean="0"/>
          </a:p>
          <a:p>
            <a:pPr algn="just">
              <a:lnSpc>
                <a:spcPct val="130000"/>
              </a:lnSpc>
              <a:buClr>
                <a:srgbClr val="FF6600"/>
              </a:buClr>
              <a:buNone/>
              <a:defRPr/>
            </a:pPr>
            <a:endParaRPr lang="en-US" dirty="0" smtClean="0"/>
          </a:p>
          <a:p>
            <a:pPr algn="just">
              <a:lnSpc>
                <a:spcPct val="130000"/>
              </a:lnSpc>
              <a:buClr>
                <a:srgbClr val="FF6600"/>
              </a:buClr>
              <a:buNone/>
              <a:defRPr/>
            </a:pPr>
            <a:endParaRPr lang="en-US" dirty="0" smtClean="0"/>
          </a:p>
          <a:p>
            <a:pPr algn="just">
              <a:lnSpc>
                <a:spcPct val="90000"/>
              </a:lnSpc>
              <a:buClr>
                <a:srgbClr val="FF9E1D"/>
              </a:buClr>
              <a:buNone/>
            </a:pPr>
            <a:r>
              <a:rPr lang="en-US" sz="2800" dirty="0" smtClean="0"/>
              <a:t>. </a:t>
            </a:r>
            <a:endParaRPr lang="en-US" sz="2800" dirty="0"/>
          </a:p>
          <a:p>
            <a:pPr algn="just">
              <a:lnSpc>
                <a:spcPct val="90000"/>
              </a:lnSpc>
              <a:buClr>
                <a:srgbClr val="FF9E1D"/>
              </a:buClr>
              <a:buFont typeface="Courier New"/>
              <a:buChar char="o"/>
            </a:pPr>
            <a:endParaRPr lang="en-US" sz="2800" dirty="0"/>
          </a:p>
          <a:p>
            <a:pPr algn="just">
              <a:lnSpc>
                <a:spcPct val="90000"/>
              </a:lnSpc>
              <a:buClr>
                <a:srgbClr val="FF9E1D"/>
              </a:buClr>
              <a:buFont typeface="Courier New"/>
              <a:buChar char="o"/>
            </a:pPr>
            <a:r>
              <a:rPr lang="en-US" sz="2800" dirty="0"/>
              <a:t>Result: Comparison between systems, ranked</a:t>
            </a:r>
          </a:p>
          <a:p>
            <a:pPr algn="just">
              <a:lnSpc>
                <a:spcPct val="130000"/>
              </a:lnSpc>
              <a:buClr>
                <a:srgbClr val="FF6600"/>
              </a:buClr>
              <a:defRPr/>
            </a:pPr>
            <a:endParaRPr lang="en-US" dirty="0" smtClean="0"/>
          </a:p>
          <a:p>
            <a:pPr algn="just">
              <a:lnSpc>
                <a:spcPct val="130000"/>
              </a:lnSpc>
              <a:buClr>
                <a:srgbClr val="FF6600"/>
              </a:buClr>
              <a:defRPr/>
            </a:pPr>
            <a:endParaRPr lang="en-US" dirty="0" smtClean="0">
              <a:solidFill>
                <a:schemeClr val="tx1"/>
              </a:solidFill>
              <a:cs typeface="Arial" charset="0"/>
            </a:endParaRPr>
          </a:p>
          <a:p>
            <a:pPr algn="just">
              <a:lnSpc>
                <a:spcPct val="130000"/>
              </a:lnSpc>
              <a:buClr>
                <a:srgbClr val="FF6600"/>
              </a:buClr>
              <a:defRPr/>
            </a:pPr>
            <a:endParaRPr lang="en-US" dirty="0" smtClean="0">
              <a:solidFill>
                <a:schemeClr val="tx1"/>
              </a:solidFill>
              <a:cs typeface="Arial" charset="0"/>
            </a:endParaRPr>
          </a:p>
          <a:p>
            <a:pPr algn="just">
              <a:buClr>
                <a:srgbClr val="FF6600"/>
              </a:buClr>
              <a:buNone/>
              <a:defRPr/>
            </a:pPr>
            <a:endParaRPr lang="en-US" dirty="0">
              <a:solidFill>
                <a:schemeClr val="tx1"/>
              </a:solidFill>
              <a:cs typeface="Arial" charset="0"/>
            </a:endParaRPr>
          </a:p>
          <a:p>
            <a:pPr algn="just">
              <a:buClr>
                <a:srgbClr val="FF6600"/>
              </a:buClr>
              <a:defRPr/>
            </a:pPr>
            <a:endParaRPr lang="en-US" dirty="0">
              <a:solidFill>
                <a:schemeClr val="tx1"/>
              </a:solidFill>
              <a:cs typeface="Arial" charset="0"/>
            </a:endParaRPr>
          </a:p>
          <a:p>
            <a:pPr algn="just">
              <a:buClr>
                <a:srgbClr val="FF6600"/>
              </a:buClr>
              <a:defRPr/>
            </a:pPr>
            <a:endParaRPr lang="en-US" dirty="0">
              <a:solidFill>
                <a:schemeClr val="tx1"/>
              </a:solidFill>
              <a:cs typeface="Arial" charset="0"/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93676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a 11"/>
          <p:cNvGraphicFramePr/>
          <p:nvPr>
            <p:extLst>
              <p:ext uri="{D42A27DB-BD31-4B8C-83A1-F6EECF244321}">
                <p14:modId xmlns:p14="http://schemas.microsoft.com/office/powerpoint/2010/main" val="4097503023"/>
              </p:ext>
            </p:extLst>
          </p:nvPr>
        </p:nvGraphicFramePr>
        <p:xfrm>
          <a:off x="929292" y="1588351"/>
          <a:ext cx="7458479" cy="4181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hape 93"/>
          <p:cNvSpPr txBox="1">
            <a:spLocks noGrp="1"/>
          </p:cNvSpPr>
          <p:nvPr>
            <p:ph type="title"/>
          </p:nvPr>
        </p:nvSpPr>
        <p:spPr>
          <a:xfrm>
            <a:off x="160970" y="314172"/>
            <a:ext cx="8692389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-ES_tradnl" sz="3600" b="1" dirty="0" smtClean="0">
                <a:solidFill>
                  <a:srgbClr val="000000"/>
                </a:solidFill>
              </a:rPr>
              <a:t>Low cost evaluation</a:t>
            </a:r>
            <a:r>
              <a:rPr lang="es-ES_tradnl" sz="3600" b="1" dirty="0">
                <a:solidFill>
                  <a:srgbClr val="000000"/>
                </a:solidFill>
              </a:rPr>
              <a:t> </a:t>
            </a:r>
            <a:r>
              <a:rPr lang="es-ES_tradnl" sz="3600" b="1" dirty="0" smtClean="0">
                <a:solidFill>
                  <a:srgbClr val="000000"/>
                </a:solidFill>
              </a:rPr>
              <a:t>methodologies</a:t>
            </a:r>
            <a:endParaRPr lang="en" sz="3600" b="1" dirty="0">
              <a:solidFill>
                <a:srgbClr val="000000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733346" y="2428570"/>
            <a:ext cx="27991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(Alonso, Rose, &amp; Stewart, 2008). </a:t>
            </a:r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1923279" y="4851699"/>
            <a:ext cx="32184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(Spärk Jones &amp; van Rijsbergen, 1975)</a:t>
            </a:r>
            <a:r>
              <a:rPr lang="es-CO" dirty="0"/>
              <a:t> </a:t>
            </a:r>
            <a:endParaRPr lang="en-US" dirty="0"/>
          </a:p>
        </p:txBody>
      </p:sp>
      <p:sp>
        <p:nvSpPr>
          <p:cNvPr id="3" name="Rectángulo 2"/>
          <p:cNvSpPr/>
          <p:nvPr/>
        </p:nvSpPr>
        <p:spPr>
          <a:xfrm>
            <a:off x="3532510" y="2120793"/>
            <a:ext cx="25999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(Buckley and Voorhees, 2004)</a:t>
            </a:r>
            <a:r>
              <a:rPr lang="es-CO" dirty="0"/>
              <a:t> </a:t>
            </a: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3260054" y="1813016"/>
            <a:ext cx="31883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(Carterette, Allan, &amp; Sitaraman, 2006) </a:t>
            </a:r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5752238" y="4697810"/>
            <a:ext cx="1392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(Urbano, 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29304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6019475" y="247416"/>
            <a:ext cx="2718300" cy="108537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lang="en-US" sz="6000" dirty="0" smtClean="0">
              <a:solidFill>
                <a:srgbClr val="CFD8DC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5" name="Shape 94"/>
          <p:cNvSpPr txBox="1">
            <a:spLocks/>
          </p:cNvSpPr>
          <p:nvPr/>
        </p:nvSpPr>
        <p:spPr>
          <a:xfrm>
            <a:off x="1166075" y="1550873"/>
            <a:ext cx="7571700" cy="476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ct val="100000"/>
              <a:buFont typeface="Source Sans Pro"/>
              <a:buNone/>
              <a:defRPr sz="3000" b="0" i="0" u="none" strike="noStrike" cap="none" baseline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ct val="100000"/>
              <a:buFont typeface="Source Sans Pro"/>
              <a:buNone/>
              <a:defRPr sz="3000" b="0" i="0" u="none" strike="noStrike" cap="none" baseline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ct val="100000"/>
              <a:buFont typeface="Source Sans Pro"/>
              <a:buNone/>
              <a:defRPr sz="3000" b="0" i="0" u="none" strike="noStrike" cap="none" baseline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ct val="100000"/>
              <a:buFont typeface="Source Sans Pro"/>
              <a:buNone/>
              <a:defRPr sz="3000" b="0" i="0" u="none" strike="noStrike" cap="none" baseline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ct val="100000"/>
              <a:buFont typeface="Source Sans Pro"/>
              <a:buNone/>
              <a:defRPr sz="3000" b="0" i="0" u="none" strike="noStrike" cap="none" baseline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ct val="100000"/>
              <a:buFont typeface="Source Sans Pro"/>
              <a:buNone/>
              <a:defRPr sz="3000" b="0" i="0" u="none" strike="noStrike" cap="none" baseline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ct val="100000"/>
              <a:buFont typeface="Source Sans Pro"/>
              <a:buNone/>
              <a:defRPr sz="3000" b="0" i="0" u="none" strike="noStrike" cap="none" baseline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ct val="100000"/>
              <a:buFont typeface="Source Sans Pro"/>
              <a:buNone/>
              <a:defRPr sz="3000" b="0" i="0" u="none" strike="noStrike" cap="none" baseline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ct val="100000"/>
              <a:buFont typeface="Source Sans Pro"/>
              <a:buNone/>
              <a:defRPr sz="3000" b="0" i="0" u="none" strike="noStrike" cap="none" baseline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9pPr>
          </a:lstStyle>
          <a:p>
            <a:pPr marL="457200" indent="-419100">
              <a:lnSpc>
                <a:spcPct val="150000"/>
              </a:lnSpc>
              <a:buClr>
                <a:srgbClr val="CFD8DC"/>
              </a:buClr>
              <a:buFont typeface="Source Sans Pro"/>
              <a:buChar char="◎"/>
            </a:pPr>
            <a:r>
              <a:rPr lang="en-US" sz="3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</a:t>
            </a:r>
          </a:p>
          <a:p>
            <a:pPr marL="457200" indent="-419100">
              <a:lnSpc>
                <a:spcPct val="150000"/>
              </a:lnSpc>
              <a:buClr>
                <a:srgbClr val="CFD8DC"/>
              </a:buClr>
              <a:buFont typeface="Source Sans Pro"/>
              <a:buChar char="◎"/>
            </a:pPr>
            <a:r>
              <a:rPr lang="en-US" sz="3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Motivation</a:t>
            </a:r>
          </a:p>
          <a:p>
            <a:pPr marL="457200" indent="-419100">
              <a:lnSpc>
                <a:spcPct val="150000"/>
              </a:lnSpc>
              <a:buClr>
                <a:srgbClr val="CFD8DC"/>
              </a:buClr>
              <a:buFont typeface="Source Sans Pro"/>
              <a:buChar char="◎"/>
            </a:pPr>
            <a:r>
              <a:rPr lang="en-US" sz="3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State of the Art</a:t>
            </a:r>
          </a:p>
          <a:p>
            <a:pPr marL="457200" indent="-419100">
              <a:lnSpc>
                <a:spcPct val="150000"/>
              </a:lnSpc>
              <a:buClr>
                <a:srgbClr val="CFD8DC"/>
              </a:buClr>
              <a:buFont typeface="Source Sans Pro"/>
              <a:buChar char="◎"/>
            </a:pP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Methodology- </a:t>
            </a:r>
            <a:r>
              <a:rPr lang="en-US" sz="3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Results</a:t>
            </a:r>
            <a:endParaRPr lang="en-US" sz="3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19100">
              <a:lnSpc>
                <a:spcPct val="150000"/>
              </a:lnSpc>
              <a:buClr>
                <a:srgbClr val="CFD8DC"/>
              </a:buClr>
              <a:buFont typeface="Source Sans Pro"/>
              <a:buChar char="◎"/>
            </a:pPr>
            <a:r>
              <a:rPr lang="en-US" sz="3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Short</a:t>
            </a:r>
            <a:r>
              <a:rPr lang="en-US" sz="3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-term planning</a:t>
            </a:r>
          </a:p>
          <a:p>
            <a:pPr marL="457200" indent="-419100">
              <a:lnSpc>
                <a:spcPct val="120000"/>
              </a:lnSpc>
              <a:buClr>
                <a:srgbClr val="CFD8DC"/>
              </a:buClr>
              <a:buFont typeface="Source Sans Pro"/>
              <a:buChar char="◎"/>
            </a:pPr>
            <a:endParaRPr lang="en-US" sz="3800" dirty="0" smtClean="0"/>
          </a:p>
          <a:p>
            <a:pPr marL="457200" indent="-419100">
              <a:lnSpc>
                <a:spcPct val="120000"/>
              </a:lnSpc>
              <a:buClr>
                <a:srgbClr val="CFD8DC"/>
              </a:buClr>
              <a:buFont typeface="Source Sans Pro"/>
              <a:buChar char="◎"/>
            </a:pP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384397343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Shape 132"/>
          <p:cNvCxnSpPr/>
          <p:nvPr/>
        </p:nvCxnSpPr>
        <p:spPr>
          <a:xfrm rot="10800000" flipH="1">
            <a:off x="7401125" y="1758974"/>
            <a:ext cx="218999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3" name="Shape 133"/>
          <p:cNvCxnSpPr/>
          <p:nvPr/>
        </p:nvCxnSpPr>
        <p:spPr>
          <a:xfrm rot="10800000" flipH="1">
            <a:off x="7932695" y="2472367"/>
            <a:ext cx="522299" cy="3098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4" name="Shape 134"/>
          <p:cNvCxnSpPr/>
          <p:nvPr/>
        </p:nvCxnSpPr>
        <p:spPr>
          <a:xfrm rot="10800000" flipH="1">
            <a:off x="7765925" y="1896874"/>
            <a:ext cx="648599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6" name="Shape 93"/>
          <p:cNvSpPr txBox="1">
            <a:spLocks noGrp="1"/>
          </p:cNvSpPr>
          <p:nvPr>
            <p:ph type="title"/>
          </p:nvPr>
        </p:nvSpPr>
        <p:spPr>
          <a:xfrm>
            <a:off x="360995" y="155145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ES_tradnl" sz="4000" b="1" dirty="0" smtClean="0"/>
              <a:t>Probabilistic Evaluation</a:t>
            </a:r>
            <a:endParaRPr lang="en" sz="4000" b="1" dirty="0"/>
          </a:p>
        </p:txBody>
      </p:sp>
      <p:sp>
        <p:nvSpPr>
          <p:cNvPr id="8" name="Marcador de texto 2"/>
          <p:cNvSpPr>
            <a:spLocks noGrp="1"/>
          </p:cNvSpPr>
          <p:nvPr>
            <p:ph type="body" idx="1"/>
          </p:nvPr>
        </p:nvSpPr>
        <p:spPr>
          <a:xfrm>
            <a:off x="356297" y="1080798"/>
            <a:ext cx="8093999" cy="2461833"/>
          </a:xfrm>
        </p:spPr>
        <p:txBody>
          <a:bodyPr/>
          <a:lstStyle/>
          <a:p>
            <a:pPr algn="just">
              <a:lnSpc>
                <a:spcPct val="110000"/>
              </a:lnSpc>
              <a:buClr>
                <a:srgbClr val="FF6600"/>
              </a:buClr>
              <a:buNone/>
              <a:defRPr/>
            </a:pPr>
            <a:endParaRPr lang="en-US" sz="2800" dirty="0" smtClean="0">
              <a:solidFill>
                <a:srgbClr val="000000"/>
              </a:solidFill>
            </a:endParaRPr>
          </a:p>
          <a:p>
            <a:pPr algn="just">
              <a:lnSpc>
                <a:spcPct val="110000"/>
              </a:lnSpc>
              <a:buClr>
                <a:srgbClr val="FF6600"/>
              </a:buClr>
              <a:defRPr/>
            </a:pPr>
            <a:r>
              <a:rPr lang="en-US" dirty="0"/>
              <a:t>To estimate the relevance  of a document : </a:t>
            </a:r>
            <a:r>
              <a:rPr lang="en-US" dirty="0" smtClean="0"/>
              <a:t>to know: P</a:t>
            </a:r>
            <a:r>
              <a:rPr lang="en-US" dirty="0"/>
              <a:t>(G</a:t>
            </a:r>
            <a:r>
              <a:rPr lang="en-US" baseline="-25000" dirty="0"/>
              <a:t>i</a:t>
            </a:r>
            <a:r>
              <a:rPr lang="en-US" dirty="0"/>
              <a:t>=l) for each </a:t>
            </a:r>
            <a:r>
              <a:rPr lang="en-US" dirty="0" smtClean="0"/>
              <a:t>relevance level L</a:t>
            </a:r>
            <a:r>
              <a:rPr lang="en-US" dirty="0"/>
              <a:t>: </a:t>
            </a:r>
            <a:r>
              <a:rPr lang="en-US" dirty="0" smtClean="0"/>
              <a:t>its </a:t>
            </a:r>
            <a:r>
              <a:rPr lang="en-US" dirty="0"/>
              <a:t>distribution </a:t>
            </a:r>
            <a:r>
              <a:rPr lang="en-US" dirty="0" smtClean="0"/>
              <a:t>must </a:t>
            </a:r>
            <a:r>
              <a:rPr lang="en-US" dirty="0"/>
              <a:t>be </a:t>
            </a:r>
            <a:r>
              <a:rPr lang="en-US" dirty="0" smtClean="0"/>
              <a:t>calculated</a:t>
            </a:r>
          </a:p>
          <a:p>
            <a:pPr algn="just">
              <a:lnSpc>
                <a:spcPct val="110000"/>
              </a:lnSpc>
              <a:buClr>
                <a:srgbClr val="FF6600"/>
              </a:buClr>
              <a:buNone/>
              <a:defRPr/>
            </a:pPr>
            <a:endParaRPr lang="en-US" sz="2800" dirty="0"/>
          </a:p>
          <a:p>
            <a:pPr algn="just">
              <a:lnSpc>
                <a:spcPct val="110000"/>
              </a:lnSpc>
              <a:buClr>
                <a:srgbClr val="FF6600"/>
              </a:buClr>
              <a:defRPr/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Two models were fitted 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to estimate these relevance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judgments</a:t>
            </a:r>
          </a:p>
          <a:p>
            <a:pPr algn="just">
              <a:lnSpc>
                <a:spcPct val="110000"/>
              </a:lnSpc>
              <a:buClr>
                <a:srgbClr val="FF6600"/>
              </a:buClr>
              <a:defRPr/>
            </a:pP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  <a:p>
            <a:pPr algn="just">
              <a:lnSpc>
                <a:spcPct val="110000"/>
              </a:lnSpc>
              <a:buClr>
                <a:srgbClr val="FF6600"/>
              </a:buClr>
              <a:defRPr/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Use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this relevance judgments to evaluate systems using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metrics</a:t>
            </a:r>
          </a:p>
          <a:p>
            <a:pPr algn="just">
              <a:lnSpc>
                <a:spcPct val="110000"/>
              </a:lnSpc>
              <a:buClr>
                <a:srgbClr val="FF6600"/>
              </a:buClr>
              <a:defRPr/>
            </a:pPr>
            <a:endParaRPr lang="en-US" sz="2800" dirty="0">
              <a:solidFill>
                <a:srgbClr val="000000"/>
              </a:solidFill>
            </a:endParaRPr>
          </a:p>
          <a:p>
            <a:pPr algn="just">
              <a:lnSpc>
                <a:spcPct val="110000"/>
              </a:lnSpc>
              <a:buClr>
                <a:srgbClr val="FF6600"/>
              </a:buClr>
              <a:defRPr/>
            </a:pPr>
            <a:endParaRPr lang="en-US" sz="2800" dirty="0">
              <a:solidFill>
                <a:srgbClr val="000000"/>
              </a:solidFill>
            </a:endParaRPr>
          </a:p>
          <a:p>
            <a:pPr algn="just">
              <a:lnSpc>
                <a:spcPct val="110000"/>
              </a:lnSpc>
              <a:buClr>
                <a:srgbClr val="FF6600"/>
              </a:buClr>
              <a:defRPr/>
            </a:pPr>
            <a:endParaRPr lang="en-US" sz="2800" dirty="0">
              <a:solidFill>
                <a:srgbClr val="000000"/>
              </a:solidFill>
            </a:endParaRPr>
          </a:p>
          <a:p>
            <a:pPr algn="just">
              <a:lnSpc>
                <a:spcPct val="110000"/>
              </a:lnSpc>
              <a:buClr>
                <a:srgbClr val="FF6600"/>
              </a:buClr>
              <a:defRPr/>
            </a:pPr>
            <a:endParaRPr lang="en-US" sz="2800" dirty="0"/>
          </a:p>
          <a:p>
            <a:pPr algn="just">
              <a:lnSpc>
                <a:spcPct val="110000"/>
              </a:lnSpc>
              <a:buClr>
                <a:srgbClr val="FF6600"/>
              </a:buClr>
              <a:defRPr/>
            </a:pPr>
            <a:endParaRPr lang="en-US" sz="2800" dirty="0" smtClean="0">
              <a:solidFill>
                <a:srgbClr val="000000"/>
              </a:solidFill>
            </a:endParaRPr>
          </a:p>
          <a:p>
            <a:pPr algn="just">
              <a:lnSpc>
                <a:spcPct val="110000"/>
              </a:lnSpc>
              <a:buClr>
                <a:srgbClr val="FF6600"/>
              </a:buClr>
              <a:defRPr/>
            </a:pPr>
            <a:endParaRPr lang="en-US" sz="2800" dirty="0" smtClean="0">
              <a:solidFill>
                <a:srgbClr val="000000"/>
              </a:solidFill>
            </a:endParaRPr>
          </a:p>
          <a:p>
            <a:pPr algn="just">
              <a:lnSpc>
                <a:spcPct val="110000"/>
              </a:lnSpc>
              <a:buClr>
                <a:srgbClr val="FF6600"/>
              </a:buClr>
              <a:defRPr/>
            </a:pPr>
            <a:endParaRPr lang="en-US" sz="2800" dirty="0" smtClean="0">
              <a:solidFill>
                <a:srgbClr val="000000"/>
              </a:solidFill>
            </a:endParaRPr>
          </a:p>
          <a:p>
            <a:pPr algn="just">
              <a:lnSpc>
                <a:spcPct val="110000"/>
              </a:lnSpc>
              <a:buClr>
                <a:srgbClr val="FF6600"/>
              </a:buClr>
              <a:defRPr/>
            </a:pPr>
            <a:endParaRPr lang="en-US" sz="2800" dirty="0">
              <a:solidFill>
                <a:srgbClr val="000000"/>
              </a:solidFill>
            </a:endParaRPr>
          </a:p>
          <a:p>
            <a:pPr algn="just">
              <a:lnSpc>
                <a:spcPct val="110000"/>
              </a:lnSpc>
              <a:buClr>
                <a:srgbClr val="FF6600"/>
              </a:buClr>
              <a:defRPr/>
            </a:pPr>
            <a:endParaRPr lang="en-US" sz="2800" dirty="0"/>
          </a:p>
          <a:p>
            <a:pPr algn="just">
              <a:lnSpc>
                <a:spcPct val="110000"/>
              </a:lnSpc>
              <a:buClr>
                <a:srgbClr val="FF6600"/>
              </a:buClr>
              <a:buNone/>
              <a:defRPr/>
            </a:pPr>
            <a:endParaRPr lang="en-US" sz="2800" dirty="0" smtClean="0"/>
          </a:p>
          <a:p>
            <a:pPr algn="just">
              <a:lnSpc>
                <a:spcPct val="130000"/>
              </a:lnSpc>
              <a:buClr>
                <a:srgbClr val="FF6600"/>
              </a:buClr>
              <a:defRPr/>
            </a:pPr>
            <a:endParaRPr lang="en-US" sz="2800" dirty="0"/>
          </a:p>
          <a:p>
            <a:pPr algn="just">
              <a:lnSpc>
                <a:spcPct val="130000"/>
              </a:lnSpc>
              <a:buClr>
                <a:srgbClr val="FF6600"/>
              </a:buClr>
              <a:buNone/>
              <a:defRPr/>
            </a:pPr>
            <a:endParaRPr lang="en-US" sz="2800" dirty="0" smtClean="0"/>
          </a:p>
          <a:p>
            <a:pPr algn="just">
              <a:lnSpc>
                <a:spcPct val="130000"/>
              </a:lnSpc>
              <a:buClr>
                <a:srgbClr val="FF6600"/>
              </a:buClr>
              <a:buNone/>
              <a:defRPr/>
            </a:pPr>
            <a:endParaRPr lang="en-US" sz="2800" dirty="0" smtClean="0"/>
          </a:p>
          <a:p>
            <a:pPr algn="just">
              <a:lnSpc>
                <a:spcPct val="130000"/>
              </a:lnSpc>
              <a:buClr>
                <a:srgbClr val="FF6600"/>
              </a:buClr>
              <a:buNone/>
              <a:defRPr/>
            </a:pPr>
            <a:endParaRPr lang="en-US" sz="2800" dirty="0" smtClean="0"/>
          </a:p>
          <a:p>
            <a:pPr algn="just">
              <a:lnSpc>
                <a:spcPct val="90000"/>
              </a:lnSpc>
              <a:buClr>
                <a:srgbClr val="FF9E1D"/>
              </a:buClr>
              <a:buNone/>
            </a:pPr>
            <a:r>
              <a:rPr lang="en-US" sz="2800" dirty="0" smtClean="0"/>
              <a:t>. </a:t>
            </a:r>
            <a:endParaRPr lang="en-US" sz="2800" dirty="0"/>
          </a:p>
          <a:p>
            <a:pPr algn="just">
              <a:lnSpc>
                <a:spcPct val="90000"/>
              </a:lnSpc>
              <a:buClr>
                <a:srgbClr val="FF9E1D"/>
              </a:buClr>
              <a:buFont typeface="Courier New"/>
              <a:buChar char="o"/>
            </a:pPr>
            <a:endParaRPr lang="en-US" sz="2800" dirty="0"/>
          </a:p>
          <a:p>
            <a:pPr algn="just">
              <a:lnSpc>
                <a:spcPct val="90000"/>
              </a:lnSpc>
              <a:buClr>
                <a:srgbClr val="FF9E1D"/>
              </a:buClr>
              <a:buFont typeface="Courier New"/>
              <a:buChar char="o"/>
            </a:pPr>
            <a:r>
              <a:rPr lang="en-US" sz="2800" dirty="0"/>
              <a:t>Result: Comparison between systems, ranked</a:t>
            </a:r>
          </a:p>
          <a:p>
            <a:pPr algn="just">
              <a:lnSpc>
                <a:spcPct val="130000"/>
              </a:lnSpc>
              <a:buClr>
                <a:srgbClr val="FF6600"/>
              </a:buClr>
              <a:defRPr/>
            </a:pPr>
            <a:endParaRPr lang="en-US" sz="2800" dirty="0" smtClean="0"/>
          </a:p>
          <a:p>
            <a:pPr algn="just">
              <a:lnSpc>
                <a:spcPct val="130000"/>
              </a:lnSpc>
              <a:buClr>
                <a:srgbClr val="FF6600"/>
              </a:buClr>
              <a:defRPr/>
            </a:pPr>
            <a:endParaRPr lang="en-US" sz="2800" dirty="0" smtClean="0">
              <a:solidFill>
                <a:schemeClr val="tx1"/>
              </a:solidFill>
              <a:cs typeface="Arial" charset="0"/>
            </a:endParaRPr>
          </a:p>
          <a:p>
            <a:pPr algn="just">
              <a:lnSpc>
                <a:spcPct val="130000"/>
              </a:lnSpc>
              <a:buClr>
                <a:srgbClr val="FF6600"/>
              </a:buClr>
              <a:defRPr/>
            </a:pPr>
            <a:endParaRPr lang="en-US" sz="2800" dirty="0" smtClean="0">
              <a:solidFill>
                <a:schemeClr val="tx1"/>
              </a:solidFill>
              <a:cs typeface="Arial" charset="0"/>
            </a:endParaRPr>
          </a:p>
          <a:p>
            <a:pPr algn="just">
              <a:buClr>
                <a:srgbClr val="FF6600"/>
              </a:buClr>
              <a:buNone/>
              <a:defRPr/>
            </a:pPr>
            <a:endParaRPr lang="en-US" sz="2800" dirty="0">
              <a:solidFill>
                <a:schemeClr val="tx1"/>
              </a:solidFill>
              <a:cs typeface="Arial" charset="0"/>
            </a:endParaRPr>
          </a:p>
          <a:p>
            <a:pPr algn="just">
              <a:buClr>
                <a:srgbClr val="FF6600"/>
              </a:buClr>
              <a:defRPr/>
            </a:pPr>
            <a:endParaRPr lang="en-US" sz="2800" dirty="0">
              <a:solidFill>
                <a:schemeClr val="tx1"/>
              </a:solidFill>
              <a:cs typeface="Arial" charset="0"/>
            </a:endParaRPr>
          </a:p>
          <a:p>
            <a:pPr algn="just">
              <a:buClr>
                <a:srgbClr val="FF6600"/>
              </a:buClr>
              <a:defRPr/>
            </a:pPr>
            <a:endParaRPr lang="en-US" sz="2800" dirty="0">
              <a:solidFill>
                <a:schemeClr val="tx1"/>
              </a:solidFill>
              <a:cs typeface="Arial" charset="0"/>
            </a:endParaRPr>
          </a:p>
          <a:p>
            <a:pPr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287016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Shape 132"/>
          <p:cNvCxnSpPr/>
          <p:nvPr/>
        </p:nvCxnSpPr>
        <p:spPr>
          <a:xfrm rot="10800000" flipH="1">
            <a:off x="7401125" y="1758974"/>
            <a:ext cx="218999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3" name="Shape 133"/>
          <p:cNvCxnSpPr/>
          <p:nvPr/>
        </p:nvCxnSpPr>
        <p:spPr>
          <a:xfrm rot="10800000" flipH="1">
            <a:off x="7932695" y="2472367"/>
            <a:ext cx="522299" cy="3098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4" name="Shape 134"/>
          <p:cNvCxnSpPr/>
          <p:nvPr/>
        </p:nvCxnSpPr>
        <p:spPr>
          <a:xfrm rot="10800000" flipH="1">
            <a:off x="7765925" y="1896874"/>
            <a:ext cx="648599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Rectángulo 10"/>
          <p:cNvSpPr/>
          <p:nvPr/>
        </p:nvSpPr>
        <p:spPr>
          <a:xfrm>
            <a:off x="2128720" y="4125795"/>
            <a:ext cx="8424862" cy="153375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buClr>
                <a:srgbClr val="DE0AAC"/>
              </a:buClr>
              <a:defRPr/>
            </a:pPr>
            <a:endParaRPr lang="en-US" sz="3000" dirty="0">
              <a:solidFill>
                <a:schemeClr val="bg1"/>
              </a:solidFill>
              <a:cs typeface="Arial" charset="0"/>
            </a:endParaRPr>
          </a:p>
          <a:p>
            <a:pPr algn="just">
              <a:lnSpc>
                <a:spcPct val="50000"/>
              </a:lnSpc>
              <a:buClr>
                <a:srgbClr val="DE0AAC"/>
              </a:buClr>
              <a:defRPr/>
            </a:pPr>
            <a:r>
              <a:rPr lang="en-US" sz="3000" dirty="0">
                <a:solidFill>
                  <a:schemeClr val="bg1"/>
                </a:solidFill>
                <a:cs typeface="Arial" charset="0"/>
              </a:rPr>
              <a:t>    </a:t>
            </a:r>
          </a:p>
          <a:p>
            <a:pPr algn="just">
              <a:lnSpc>
                <a:spcPct val="50000"/>
              </a:lnSpc>
              <a:buClr>
                <a:srgbClr val="DE0AAC"/>
              </a:buClr>
              <a:defRPr/>
            </a:pPr>
            <a:endParaRPr lang="en-US" sz="3000" b="1" i="1" dirty="0">
              <a:solidFill>
                <a:schemeClr val="bg1"/>
              </a:solidFill>
              <a:cs typeface="Arial" charset="0"/>
            </a:endParaRPr>
          </a:p>
          <a:p>
            <a:pPr algn="just">
              <a:lnSpc>
                <a:spcPct val="50000"/>
              </a:lnSpc>
              <a:buClr>
                <a:srgbClr val="DE0AAC"/>
              </a:buClr>
              <a:defRPr/>
            </a:pPr>
            <a:endParaRPr lang="en-US" sz="3000" dirty="0">
              <a:solidFill>
                <a:schemeClr val="bg1"/>
              </a:solidFill>
              <a:cs typeface="Arial" charset="0"/>
            </a:endParaRPr>
          </a:p>
          <a:p>
            <a:pPr marL="457200" indent="-457200" algn="just">
              <a:lnSpc>
                <a:spcPct val="50000"/>
              </a:lnSpc>
              <a:buClr>
                <a:srgbClr val="DE0AAC"/>
              </a:buClr>
              <a:buFont typeface="Arial"/>
              <a:buChar char="•"/>
              <a:defRPr/>
            </a:pPr>
            <a:endParaRPr lang="en-US" sz="3200" dirty="0">
              <a:cs typeface="Arial" charset="0"/>
            </a:endParaRPr>
          </a:p>
        </p:txBody>
      </p:sp>
      <p:sp>
        <p:nvSpPr>
          <p:cNvPr id="14" name="Content Placeholder 4"/>
          <p:cNvSpPr txBox="1">
            <a:spLocks/>
          </p:cNvSpPr>
          <p:nvPr/>
        </p:nvSpPr>
        <p:spPr>
          <a:xfrm>
            <a:off x="583934" y="1325920"/>
            <a:ext cx="8164710" cy="1679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342900" indent="-342900" algn="just" defTabSz="914400" eaLnBrk="1" latinLnBrk="0" hangingPunct="1">
              <a:lnSpc>
                <a:spcPct val="110000"/>
              </a:lnSpc>
              <a:buClr>
                <a:srgbClr val="FF6600"/>
              </a:buClr>
              <a:buSzPct val="100000"/>
              <a:buFont typeface="Source Sans Pro"/>
              <a:buChar char="◎"/>
              <a:defRPr sz="3200" kern="1200">
                <a:latin typeface="Source Sans Pro"/>
                <a:ea typeface="Source Sans Pro"/>
                <a:cs typeface="Source Sans Pro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defTabSz="91440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defTabSz="91440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defTabSz="91440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defTabSz="91440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Source Sans Pro"/>
              </a:rPr>
              <a:t>Framework: Ordinal Logistic Regression</a:t>
            </a:r>
          </a:p>
          <a:p>
            <a:endParaRPr lang="en-US" dirty="0">
              <a:sym typeface="Source Sans Pro"/>
            </a:endParaRPr>
          </a:p>
          <a:p>
            <a:endParaRPr lang="en-US" dirty="0">
              <a:sym typeface="Source Sans Pro"/>
            </a:endParaRPr>
          </a:p>
          <a:p>
            <a:endParaRPr lang="en-US" dirty="0">
              <a:sym typeface="Source Sans Pro"/>
            </a:endParaRPr>
          </a:p>
          <a:p>
            <a:endParaRPr lang="en-US" dirty="0">
              <a:sym typeface="Source Sans Pro"/>
            </a:endParaRPr>
          </a:p>
          <a:p>
            <a:endParaRPr lang="en-US" dirty="0">
              <a:sym typeface="Source Sans Pro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7" name="Imagen 16" descr="Captura de pantalla 2015-05-07 a la(s) 23.04.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065" y="3005675"/>
            <a:ext cx="5554917" cy="1227432"/>
          </a:xfrm>
          <a:prstGeom prst="rect">
            <a:avLst/>
          </a:prstGeom>
        </p:spPr>
      </p:pic>
      <p:pic>
        <p:nvPicPr>
          <p:cNvPr id="18" name="Imagen 17" descr="Captura de pantalla 2015-05-07 a la(s) 23.04.1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34" y="4220906"/>
            <a:ext cx="7977980" cy="868489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8563978" y="4721234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Shape 93"/>
          <p:cNvSpPr txBox="1">
            <a:spLocks/>
          </p:cNvSpPr>
          <p:nvPr/>
        </p:nvSpPr>
        <p:spPr>
          <a:xfrm>
            <a:off x="360994" y="155145"/>
            <a:ext cx="8202983" cy="93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defRPr sz="2000" b="0" i="0" u="none" strike="noStrike" cap="none" baseline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defRPr sz="2000" b="0" i="0" u="none" strike="noStrike" cap="none" baseline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  <a:rtl val="0"/>
              </a:defRPr>
            </a:lvl2pPr>
            <a:lvl3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s-ES_tradnl" sz="3500" b="1" dirty="0" err="1" smtClean="0"/>
              <a:t>Estimation</a:t>
            </a:r>
            <a:r>
              <a:rPr lang="es-ES_tradnl" sz="3500" b="1" dirty="0" smtClean="0"/>
              <a:t> of Relevance </a:t>
            </a:r>
            <a:r>
              <a:rPr lang="es-ES_tradnl" sz="3500" b="1" dirty="0" err="1" smtClean="0"/>
              <a:t>Judgments</a:t>
            </a:r>
            <a:endParaRPr lang="en" sz="3500" b="1" dirty="0"/>
          </a:p>
        </p:txBody>
      </p:sp>
    </p:spTree>
    <p:extLst>
      <p:ext uri="{BB962C8B-B14F-4D97-AF65-F5344CB8AC3E}">
        <p14:creationId xmlns:p14="http://schemas.microsoft.com/office/powerpoint/2010/main" val="299975148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Shape 132"/>
          <p:cNvCxnSpPr/>
          <p:nvPr/>
        </p:nvCxnSpPr>
        <p:spPr>
          <a:xfrm rot="10800000" flipH="1">
            <a:off x="7401125" y="1758974"/>
            <a:ext cx="218999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3" name="Shape 133"/>
          <p:cNvCxnSpPr/>
          <p:nvPr/>
        </p:nvCxnSpPr>
        <p:spPr>
          <a:xfrm rot="10800000" flipH="1">
            <a:off x="7932695" y="2472367"/>
            <a:ext cx="522299" cy="3098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4" name="Shape 134"/>
          <p:cNvCxnSpPr/>
          <p:nvPr/>
        </p:nvCxnSpPr>
        <p:spPr>
          <a:xfrm rot="10800000" flipH="1">
            <a:off x="7765925" y="1896874"/>
            <a:ext cx="648599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" name="Marcador de texto 2"/>
          <p:cNvSpPr>
            <a:spLocks noGrp="1"/>
          </p:cNvSpPr>
          <p:nvPr>
            <p:ph type="body" idx="1"/>
          </p:nvPr>
        </p:nvSpPr>
        <p:spPr>
          <a:xfrm>
            <a:off x="356297" y="1080798"/>
            <a:ext cx="8093999" cy="2461833"/>
          </a:xfrm>
        </p:spPr>
        <p:txBody>
          <a:bodyPr/>
          <a:lstStyle/>
          <a:p>
            <a:pPr algn="just">
              <a:lnSpc>
                <a:spcPct val="110000"/>
              </a:lnSpc>
              <a:buClr>
                <a:srgbClr val="FF6600"/>
              </a:buClr>
              <a:buNone/>
              <a:defRPr/>
            </a:pPr>
            <a:endParaRPr lang="en-US" sz="2800" dirty="0" smtClean="0">
              <a:solidFill>
                <a:srgbClr val="000000"/>
              </a:solidFill>
            </a:endParaRPr>
          </a:p>
          <a:p>
            <a:pPr algn="just">
              <a:lnSpc>
                <a:spcPct val="110000"/>
              </a:lnSpc>
              <a:buClr>
                <a:srgbClr val="FF6600"/>
              </a:buClr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To estimate the relevance  of a document : to know: P(G</a:t>
            </a:r>
            <a:r>
              <a:rPr lang="en-US" baseline="-25000" dirty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=l) for each relevance level L: the distribution of G</a:t>
            </a:r>
            <a:r>
              <a:rPr lang="en-US" baseline="-25000" dirty="0">
                <a:solidFill>
                  <a:schemeClr val="bg1">
                    <a:lumMod val="75000"/>
                  </a:schemeClr>
                </a:solidFill>
              </a:rPr>
              <a:t>i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must be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calculated</a:t>
            </a:r>
          </a:p>
          <a:p>
            <a:pPr algn="just">
              <a:lnSpc>
                <a:spcPct val="110000"/>
              </a:lnSpc>
              <a:buClr>
                <a:srgbClr val="FF6600"/>
              </a:buClr>
              <a:buNone/>
              <a:defRPr/>
            </a:pPr>
            <a:endParaRPr lang="en-US" sz="2800" dirty="0"/>
          </a:p>
          <a:p>
            <a:pPr algn="just">
              <a:lnSpc>
                <a:spcPct val="110000"/>
              </a:lnSpc>
              <a:buClr>
                <a:srgbClr val="FF6600"/>
              </a:buClr>
              <a:defRPr/>
            </a:pPr>
            <a:r>
              <a:rPr lang="en-US" dirty="0" smtClean="0">
                <a:solidFill>
                  <a:schemeClr val="tx1"/>
                </a:solidFill>
              </a:rPr>
              <a:t>Two models were fitted  </a:t>
            </a:r>
            <a:r>
              <a:rPr lang="en-US" dirty="0">
                <a:solidFill>
                  <a:schemeClr val="tx1"/>
                </a:solidFill>
              </a:rPr>
              <a:t>to estimate these relevance </a:t>
            </a:r>
            <a:r>
              <a:rPr lang="en-US" dirty="0" smtClean="0">
                <a:solidFill>
                  <a:schemeClr val="tx1"/>
                </a:solidFill>
              </a:rPr>
              <a:t>judgments</a:t>
            </a:r>
          </a:p>
          <a:p>
            <a:pPr algn="just">
              <a:lnSpc>
                <a:spcPct val="110000"/>
              </a:lnSpc>
              <a:buClr>
                <a:srgbClr val="FF6600"/>
              </a:buClr>
              <a:defRPr/>
            </a:pP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  <a:p>
            <a:pPr algn="just">
              <a:lnSpc>
                <a:spcPct val="110000"/>
              </a:lnSpc>
              <a:buClr>
                <a:srgbClr val="FF6600"/>
              </a:buClr>
              <a:defRPr/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Use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this relevance judgments to evaluate systems using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metrics</a:t>
            </a:r>
          </a:p>
          <a:p>
            <a:pPr algn="just">
              <a:lnSpc>
                <a:spcPct val="110000"/>
              </a:lnSpc>
              <a:buClr>
                <a:srgbClr val="FF6600"/>
              </a:buClr>
              <a:defRPr/>
            </a:pP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  <a:p>
            <a:pPr algn="just">
              <a:lnSpc>
                <a:spcPct val="110000"/>
              </a:lnSpc>
              <a:buClr>
                <a:srgbClr val="FF6600"/>
              </a:buClr>
              <a:defRPr/>
            </a:pPr>
            <a:endParaRPr lang="en-US" sz="2800" dirty="0">
              <a:solidFill>
                <a:srgbClr val="000000"/>
              </a:solidFill>
            </a:endParaRPr>
          </a:p>
          <a:p>
            <a:pPr algn="just">
              <a:lnSpc>
                <a:spcPct val="110000"/>
              </a:lnSpc>
              <a:buClr>
                <a:srgbClr val="FF6600"/>
              </a:buClr>
              <a:defRPr/>
            </a:pPr>
            <a:endParaRPr lang="en-US" sz="2800" dirty="0">
              <a:solidFill>
                <a:srgbClr val="000000"/>
              </a:solidFill>
            </a:endParaRPr>
          </a:p>
          <a:p>
            <a:pPr algn="just">
              <a:lnSpc>
                <a:spcPct val="110000"/>
              </a:lnSpc>
              <a:buClr>
                <a:srgbClr val="FF6600"/>
              </a:buClr>
              <a:defRPr/>
            </a:pPr>
            <a:endParaRPr lang="en-US" sz="2800" dirty="0"/>
          </a:p>
          <a:p>
            <a:pPr algn="just">
              <a:lnSpc>
                <a:spcPct val="110000"/>
              </a:lnSpc>
              <a:buClr>
                <a:srgbClr val="FF6600"/>
              </a:buClr>
              <a:defRPr/>
            </a:pPr>
            <a:endParaRPr lang="en-US" sz="2800" dirty="0" smtClean="0">
              <a:solidFill>
                <a:srgbClr val="000000"/>
              </a:solidFill>
            </a:endParaRPr>
          </a:p>
          <a:p>
            <a:pPr algn="just">
              <a:lnSpc>
                <a:spcPct val="110000"/>
              </a:lnSpc>
              <a:buClr>
                <a:srgbClr val="FF6600"/>
              </a:buClr>
              <a:defRPr/>
            </a:pPr>
            <a:endParaRPr lang="en-US" sz="2800" dirty="0" smtClean="0">
              <a:solidFill>
                <a:srgbClr val="000000"/>
              </a:solidFill>
            </a:endParaRPr>
          </a:p>
          <a:p>
            <a:pPr algn="just">
              <a:lnSpc>
                <a:spcPct val="110000"/>
              </a:lnSpc>
              <a:buClr>
                <a:srgbClr val="FF6600"/>
              </a:buClr>
              <a:defRPr/>
            </a:pPr>
            <a:endParaRPr lang="en-US" sz="2800" dirty="0" smtClean="0">
              <a:solidFill>
                <a:srgbClr val="000000"/>
              </a:solidFill>
            </a:endParaRPr>
          </a:p>
          <a:p>
            <a:pPr algn="just">
              <a:lnSpc>
                <a:spcPct val="110000"/>
              </a:lnSpc>
              <a:buClr>
                <a:srgbClr val="FF6600"/>
              </a:buClr>
              <a:defRPr/>
            </a:pPr>
            <a:endParaRPr lang="en-US" sz="2800" dirty="0">
              <a:solidFill>
                <a:srgbClr val="000000"/>
              </a:solidFill>
            </a:endParaRPr>
          </a:p>
          <a:p>
            <a:pPr algn="just">
              <a:lnSpc>
                <a:spcPct val="110000"/>
              </a:lnSpc>
              <a:buClr>
                <a:srgbClr val="FF6600"/>
              </a:buClr>
              <a:defRPr/>
            </a:pPr>
            <a:endParaRPr lang="en-US" sz="2800" dirty="0"/>
          </a:p>
          <a:p>
            <a:pPr algn="just">
              <a:lnSpc>
                <a:spcPct val="110000"/>
              </a:lnSpc>
              <a:buClr>
                <a:srgbClr val="FF6600"/>
              </a:buClr>
              <a:buNone/>
              <a:defRPr/>
            </a:pPr>
            <a:endParaRPr lang="en-US" sz="2800" dirty="0" smtClean="0"/>
          </a:p>
          <a:p>
            <a:pPr algn="just">
              <a:lnSpc>
                <a:spcPct val="130000"/>
              </a:lnSpc>
              <a:buClr>
                <a:srgbClr val="FF6600"/>
              </a:buClr>
              <a:defRPr/>
            </a:pPr>
            <a:endParaRPr lang="en-US" sz="2800" dirty="0"/>
          </a:p>
          <a:p>
            <a:pPr algn="just">
              <a:lnSpc>
                <a:spcPct val="130000"/>
              </a:lnSpc>
              <a:buClr>
                <a:srgbClr val="FF6600"/>
              </a:buClr>
              <a:buNone/>
              <a:defRPr/>
            </a:pPr>
            <a:endParaRPr lang="en-US" sz="2800" dirty="0" smtClean="0"/>
          </a:p>
          <a:p>
            <a:pPr algn="just">
              <a:lnSpc>
                <a:spcPct val="130000"/>
              </a:lnSpc>
              <a:buClr>
                <a:srgbClr val="FF6600"/>
              </a:buClr>
              <a:buNone/>
              <a:defRPr/>
            </a:pPr>
            <a:endParaRPr lang="en-US" sz="2800" dirty="0" smtClean="0"/>
          </a:p>
          <a:p>
            <a:pPr algn="just">
              <a:lnSpc>
                <a:spcPct val="130000"/>
              </a:lnSpc>
              <a:buClr>
                <a:srgbClr val="FF6600"/>
              </a:buClr>
              <a:buNone/>
              <a:defRPr/>
            </a:pPr>
            <a:endParaRPr lang="en-US" sz="2800" dirty="0" smtClean="0"/>
          </a:p>
          <a:p>
            <a:pPr algn="just">
              <a:lnSpc>
                <a:spcPct val="90000"/>
              </a:lnSpc>
              <a:buClr>
                <a:srgbClr val="FF9E1D"/>
              </a:buClr>
              <a:buNone/>
            </a:pPr>
            <a:r>
              <a:rPr lang="en-US" sz="2800" dirty="0" smtClean="0"/>
              <a:t>. </a:t>
            </a:r>
            <a:endParaRPr lang="en-US" sz="2800" dirty="0"/>
          </a:p>
          <a:p>
            <a:pPr algn="just">
              <a:lnSpc>
                <a:spcPct val="90000"/>
              </a:lnSpc>
              <a:buClr>
                <a:srgbClr val="FF9E1D"/>
              </a:buClr>
              <a:buFont typeface="Courier New"/>
              <a:buChar char="o"/>
            </a:pPr>
            <a:endParaRPr lang="en-US" sz="2800" dirty="0"/>
          </a:p>
          <a:p>
            <a:pPr algn="just">
              <a:lnSpc>
                <a:spcPct val="90000"/>
              </a:lnSpc>
              <a:buClr>
                <a:srgbClr val="FF9E1D"/>
              </a:buClr>
              <a:buFont typeface="Courier New"/>
              <a:buChar char="o"/>
            </a:pPr>
            <a:r>
              <a:rPr lang="en-US" sz="2800" dirty="0"/>
              <a:t>Result: Comparison between systems, ranked</a:t>
            </a:r>
          </a:p>
          <a:p>
            <a:pPr algn="just">
              <a:lnSpc>
                <a:spcPct val="130000"/>
              </a:lnSpc>
              <a:buClr>
                <a:srgbClr val="FF6600"/>
              </a:buClr>
              <a:defRPr/>
            </a:pPr>
            <a:endParaRPr lang="en-US" sz="2800" dirty="0" smtClean="0"/>
          </a:p>
          <a:p>
            <a:pPr algn="just">
              <a:lnSpc>
                <a:spcPct val="130000"/>
              </a:lnSpc>
              <a:buClr>
                <a:srgbClr val="FF6600"/>
              </a:buClr>
              <a:defRPr/>
            </a:pPr>
            <a:endParaRPr lang="en-US" sz="2800" dirty="0" smtClean="0">
              <a:solidFill>
                <a:schemeClr val="tx1"/>
              </a:solidFill>
              <a:cs typeface="Arial" charset="0"/>
            </a:endParaRPr>
          </a:p>
          <a:p>
            <a:pPr algn="just">
              <a:lnSpc>
                <a:spcPct val="130000"/>
              </a:lnSpc>
              <a:buClr>
                <a:srgbClr val="FF6600"/>
              </a:buClr>
              <a:defRPr/>
            </a:pPr>
            <a:endParaRPr lang="en-US" sz="2800" dirty="0" smtClean="0">
              <a:solidFill>
                <a:schemeClr val="tx1"/>
              </a:solidFill>
              <a:cs typeface="Arial" charset="0"/>
            </a:endParaRPr>
          </a:p>
          <a:p>
            <a:pPr algn="just">
              <a:buClr>
                <a:srgbClr val="FF6600"/>
              </a:buClr>
              <a:buNone/>
              <a:defRPr/>
            </a:pPr>
            <a:endParaRPr lang="en-US" sz="2800" dirty="0">
              <a:solidFill>
                <a:schemeClr val="tx1"/>
              </a:solidFill>
              <a:cs typeface="Arial" charset="0"/>
            </a:endParaRPr>
          </a:p>
          <a:p>
            <a:pPr algn="just">
              <a:buClr>
                <a:srgbClr val="FF6600"/>
              </a:buClr>
              <a:defRPr/>
            </a:pPr>
            <a:endParaRPr lang="en-US" sz="2800" dirty="0">
              <a:solidFill>
                <a:schemeClr val="tx1"/>
              </a:solidFill>
              <a:cs typeface="Arial" charset="0"/>
            </a:endParaRPr>
          </a:p>
          <a:p>
            <a:pPr algn="just">
              <a:buClr>
                <a:srgbClr val="FF6600"/>
              </a:buClr>
              <a:defRPr/>
            </a:pPr>
            <a:endParaRPr lang="en-US" sz="2800" dirty="0">
              <a:solidFill>
                <a:schemeClr val="tx1"/>
              </a:solidFill>
              <a:cs typeface="Arial" charset="0"/>
            </a:endParaRPr>
          </a:p>
          <a:p>
            <a:pPr>
              <a:buNone/>
            </a:pPr>
            <a:endParaRPr lang="en-US" sz="2800" dirty="0"/>
          </a:p>
        </p:txBody>
      </p:sp>
      <p:sp>
        <p:nvSpPr>
          <p:cNvPr id="10" name="Shape 93"/>
          <p:cNvSpPr txBox="1">
            <a:spLocks noGrp="1"/>
          </p:cNvSpPr>
          <p:nvPr>
            <p:ph type="title"/>
          </p:nvPr>
        </p:nvSpPr>
        <p:spPr>
          <a:xfrm>
            <a:off x="360995" y="155145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ES_tradnl" sz="4000" b="1" dirty="0" smtClean="0"/>
              <a:t>Probabilistic Evaluation</a:t>
            </a:r>
            <a:endParaRPr lang="en" sz="4000" b="1" dirty="0"/>
          </a:p>
        </p:txBody>
      </p:sp>
    </p:spTree>
    <p:extLst>
      <p:ext uri="{BB962C8B-B14F-4D97-AF65-F5344CB8AC3E}">
        <p14:creationId xmlns:p14="http://schemas.microsoft.com/office/powerpoint/2010/main" val="146536688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93"/>
          <p:cNvSpPr txBox="1">
            <a:spLocks noGrp="1"/>
          </p:cNvSpPr>
          <p:nvPr>
            <p:ph type="title"/>
          </p:nvPr>
        </p:nvSpPr>
        <p:spPr>
          <a:xfrm>
            <a:off x="360995" y="155145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ES_tradnl" sz="4000" b="1" dirty="0" smtClean="0">
                <a:solidFill>
                  <a:schemeClr val="tx1"/>
                </a:solidFill>
              </a:rPr>
              <a:t>Output-</a:t>
            </a:r>
            <a:r>
              <a:rPr lang="es-ES_tradnl" sz="4000" b="1" dirty="0" err="1" smtClean="0">
                <a:solidFill>
                  <a:schemeClr val="tx1"/>
                </a:solidFill>
              </a:rPr>
              <a:t>based</a:t>
            </a:r>
            <a:r>
              <a:rPr lang="es-ES_tradnl" sz="4000" b="1" dirty="0" smtClean="0">
                <a:solidFill>
                  <a:schemeClr val="tx1"/>
                </a:solidFill>
              </a:rPr>
              <a:t> </a:t>
            </a:r>
            <a:r>
              <a:rPr lang="es-ES_tradnl" sz="4000" b="1" dirty="0" err="1" smtClean="0">
                <a:solidFill>
                  <a:schemeClr val="tx1"/>
                </a:solidFill>
              </a:rPr>
              <a:t>features</a:t>
            </a:r>
            <a:r>
              <a:rPr lang="es-ES_tradnl" sz="4000" b="1" dirty="0" smtClean="0">
                <a:solidFill>
                  <a:schemeClr val="tx1"/>
                </a:solidFill>
              </a:rPr>
              <a:t> </a:t>
            </a:r>
            <a:endParaRPr lang="en" sz="4000" b="1" dirty="0">
              <a:solidFill>
                <a:schemeClr val="tx1"/>
              </a:solidFill>
            </a:endParaRPr>
          </a:p>
        </p:txBody>
      </p:sp>
      <p:sp>
        <p:nvSpPr>
          <p:cNvPr id="9" name="Marcador de texto 2"/>
          <p:cNvSpPr>
            <a:spLocks noGrp="1"/>
          </p:cNvSpPr>
          <p:nvPr/>
        </p:nvSpPr>
        <p:spPr>
          <a:xfrm>
            <a:off x="325223" y="689564"/>
            <a:ext cx="7845455" cy="17938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◎"/>
              <a:defRPr sz="30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24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◉"/>
              <a:defRPr sz="24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9pPr>
          </a:lstStyle>
          <a:p>
            <a:pPr algn="just">
              <a:lnSpc>
                <a:spcPct val="110000"/>
              </a:lnSpc>
              <a:buClr>
                <a:srgbClr val="FF6600"/>
              </a:buClr>
              <a:buNone/>
              <a:defRPr/>
            </a:pPr>
            <a:endParaRPr lang="en-US" sz="3200" dirty="0" smtClean="0">
              <a:solidFill>
                <a:srgbClr val="000000"/>
              </a:solidFill>
            </a:endParaRPr>
          </a:p>
          <a:p>
            <a:pPr algn="just">
              <a:lnSpc>
                <a:spcPct val="110000"/>
              </a:lnSpc>
              <a:buClr>
                <a:srgbClr val="FF6600"/>
              </a:buClr>
              <a:defRPr/>
            </a:pPr>
            <a:r>
              <a:rPr lang="en-US" dirty="0" smtClean="0">
                <a:solidFill>
                  <a:srgbClr val="000000"/>
                </a:solidFill>
              </a:rPr>
              <a:t>Used when there are not judgments: M</a:t>
            </a:r>
            <a:r>
              <a:rPr lang="en-US" baseline="-25000" dirty="0" smtClean="0">
                <a:solidFill>
                  <a:srgbClr val="000000"/>
                </a:solidFill>
              </a:rPr>
              <a:t>out</a:t>
            </a:r>
            <a:endParaRPr lang="en-US" sz="3200" dirty="0" smtClean="0">
              <a:solidFill>
                <a:srgbClr val="000000"/>
              </a:solidFill>
            </a:endParaRPr>
          </a:p>
          <a:p>
            <a:pPr algn="just">
              <a:lnSpc>
                <a:spcPct val="110000"/>
              </a:lnSpc>
              <a:buClr>
                <a:srgbClr val="FF6600"/>
              </a:buClr>
              <a:defRPr/>
            </a:pPr>
            <a:endParaRPr lang="en-US" sz="3200" dirty="0">
              <a:solidFill>
                <a:srgbClr val="000000"/>
              </a:solidFill>
            </a:endParaRPr>
          </a:p>
          <a:p>
            <a:pPr algn="just">
              <a:buClr>
                <a:srgbClr val="FF6600"/>
              </a:buClr>
              <a:buNone/>
              <a:defRPr/>
            </a:pPr>
            <a:endParaRPr lang="en-US" dirty="0">
              <a:solidFill>
                <a:schemeClr val="tx1"/>
              </a:solidFill>
              <a:cs typeface="Arial" charset="0"/>
            </a:endParaRP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404085"/>
              </p:ext>
            </p:extLst>
          </p:nvPr>
        </p:nvGraphicFramePr>
        <p:xfrm>
          <a:off x="474758" y="2132835"/>
          <a:ext cx="8172996" cy="397743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03911"/>
                <a:gridCol w="6769085"/>
              </a:tblGrid>
              <a:tr h="416334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Feature</a:t>
                      </a:r>
                      <a:endParaRPr lang="en-US" sz="2500" dirty="0"/>
                    </a:p>
                  </a:txBody>
                  <a:tcPr marT="45703" marB="457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Description</a:t>
                      </a:r>
                      <a:r>
                        <a:rPr lang="en-US" sz="2500" baseline="0" dirty="0" smtClean="0"/>
                        <a:t> </a:t>
                      </a:r>
                      <a:endParaRPr lang="en-US" sz="2500" dirty="0"/>
                    </a:p>
                  </a:txBody>
                  <a:tcPr marT="45703" marB="45703"/>
                </a:tc>
              </a:tr>
              <a:tr h="416334">
                <a:tc>
                  <a:txBody>
                    <a:bodyPr/>
                    <a:lstStyle/>
                    <a:p>
                      <a:r>
                        <a:rPr lang="en-US" sz="2500" dirty="0" err="1" smtClean="0"/>
                        <a:t>fSYS</a:t>
                      </a:r>
                      <a:endParaRPr lang="en-US" sz="2500" dirty="0"/>
                    </a:p>
                  </a:txBody>
                  <a:tcPr marT="45703" marB="45703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% of systems</a:t>
                      </a:r>
                      <a:r>
                        <a:rPr lang="en-US" sz="2500" baseline="0" dirty="0" smtClean="0"/>
                        <a:t> that retrieved </a:t>
                      </a:r>
                      <a:r>
                        <a:rPr lang="en-US" sz="2500" i="1" baseline="0" dirty="0" smtClean="0"/>
                        <a:t>d</a:t>
                      </a:r>
                      <a:r>
                        <a:rPr lang="en-US" sz="2500" baseline="0" dirty="0" smtClean="0"/>
                        <a:t> for </a:t>
                      </a:r>
                      <a:r>
                        <a:rPr lang="en-US" sz="2500" i="1" baseline="0" dirty="0" smtClean="0"/>
                        <a:t>q</a:t>
                      </a:r>
                      <a:endParaRPr lang="en-US" sz="2500" i="1" dirty="0"/>
                    </a:p>
                  </a:txBody>
                  <a:tcPr marT="45703" marB="45703"/>
                </a:tc>
              </a:tr>
              <a:tr h="416334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OV</a:t>
                      </a:r>
                      <a:endParaRPr lang="en-US" sz="2500" dirty="0"/>
                    </a:p>
                  </a:txBody>
                  <a:tcPr marT="45703" marB="45703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Degree of overlap between systems</a:t>
                      </a:r>
                      <a:endParaRPr lang="en-US" sz="2500" dirty="0"/>
                    </a:p>
                  </a:txBody>
                  <a:tcPr marT="45703" marB="45703"/>
                </a:tc>
              </a:tr>
              <a:tr h="736618">
                <a:tc>
                  <a:txBody>
                    <a:bodyPr/>
                    <a:lstStyle/>
                    <a:p>
                      <a:r>
                        <a:rPr lang="en-US" sz="2500" dirty="0" err="1" smtClean="0"/>
                        <a:t>sGEN</a:t>
                      </a:r>
                      <a:endParaRPr lang="en-US" sz="2500" dirty="0"/>
                    </a:p>
                  </a:txBody>
                  <a:tcPr marT="45703" marB="45703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Whether the musical genre of </a:t>
                      </a:r>
                      <a:r>
                        <a:rPr lang="en-US" sz="2500" i="1" dirty="0" smtClean="0"/>
                        <a:t>d</a:t>
                      </a:r>
                      <a:r>
                        <a:rPr lang="en-US" sz="2500" dirty="0" smtClean="0"/>
                        <a:t> is the same as </a:t>
                      </a:r>
                      <a:r>
                        <a:rPr lang="en-US" sz="2500" i="1" dirty="0" smtClean="0"/>
                        <a:t>q</a:t>
                      </a:r>
                      <a:endParaRPr lang="en-US" sz="2500" i="1" dirty="0"/>
                    </a:p>
                  </a:txBody>
                  <a:tcPr marT="45703" marB="45703"/>
                </a:tc>
              </a:tr>
              <a:tr h="736618">
                <a:tc>
                  <a:txBody>
                    <a:bodyPr/>
                    <a:lstStyle/>
                    <a:p>
                      <a:r>
                        <a:rPr lang="en-US" sz="2500" dirty="0" err="1" smtClean="0"/>
                        <a:t>fGEN</a:t>
                      </a:r>
                      <a:endParaRPr lang="en-US" sz="2500" dirty="0"/>
                    </a:p>
                  </a:txBody>
                  <a:tcPr marT="45703" marB="45703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% of al documents retrieved for</a:t>
                      </a:r>
                      <a:r>
                        <a:rPr lang="en-US" sz="2500" baseline="0" dirty="0" smtClean="0"/>
                        <a:t> </a:t>
                      </a:r>
                      <a:r>
                        <a:rPr lang="en-US" sz="2500" i="1" baseline="0" dirty="0" smtClean="0"/>
                        <a:t>q </a:t>
                      </a:r>
                      <a:r>
                        <a:rPr lang="en-US" sz="2500" baseline="0" dirty="0" smtClean="0"/>
                        <a:t>that belong to the same musical genre than </a:t>
                      </a:r>
                      <a:r>
                        <a:rPr lang="en-US" sz="2500" i="1" baseline="0" dirty="0" smtClean="0"/>
                        <a:t>d</a:t>
                      </a:r>
                      <a:r>
                        <a:rPr lang="en-US" sz="2500" baseline="0" dirty="0" smtClean="0"/>
                        <a:t> does</a:t>
                      </a:r>
                      <a:endParaRPr lang="en-US" sz="2500" dirty="0"/>
                    </a:p>
                  </a:txBody>
                  <a:tcPr marT="45703" marB="45703"/>
                </a:tc>
              </a:tr>
              <a:tr h="736618">
                <a:tc>
                  <a:txBody>
                    <a:bodyPr/>
                    <a:lstStyle/>
                    <a:p>
                      <a:r>
                        <a:rPr lang="en-US" sz="2500" dirty="0" err="1" smtClean="0"/>
                        <a:t>fART</a:t>
                      </a:r>
                      <a:endParaRPr lang="en-US" sz="2500" dirty="0"/>
                    </a:p>
                  </a:txBody>
                  <a:tcPr marT="45703" marB="45703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% of</a:t>
                      </a:r>
                      <a:r>
                        <a:rPr lang="en-US" sz="2500" baseline="0" dirty="0" smtClean="0"/>
                        <a:t> documents retrieved for </a:t>
                      </a:r>
                      <a:r>
                        <a:rPr lang="en-US" sz="2500" i="1" baseline="0" dirty="0" smtClean="0"/>
                        <a:t>q </a:t>
                      </a:r>
                      <a:r>
                        <a:rPr lang="en-US" sz="2500" baseline="0" dirty="0" smtClean="0"/>
                        <a:t>that belong to the same artist as </a:t>
                      </a:r>
                      <a:r>
                        <a:rPr lang="en-US" sz="2500" i="1" baseline="0" dirty="0" smtClean="0"/>
                        <a:t>d</a:t>
                      </a:r>
                      <a:r>
                        <a:rPr lang="en-US" sz="2500" baseline="0" dirty="0" smtClean="0"/>
                        <a:t> does</a:t>
                      </a:r>
                      <a:endParaRPr lang="en-US" sz="2500" dirty="0"/>
                    </a:p>
                  </a:txBody>
                  <a:tcPr marT="45703" marB="4570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865095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445354"/>
              </p:ext>
            </p:extLst>
          </p:nvPr>
        </p:nvGraphicFramePr>
        <p:xfrm>
          <a:off x="378878" y="2233592"/>
          <a:ext cx="8420824" cy="381845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46481"/>
                <a:gridCol w="6974343"/>
              </a:tblGrid>
              <a:tr h="486853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Feature</a:t>
                      </a:r>
                      <a:endParaRPr lang="en-US" sz="25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Description</a:t>
                      </a:r>
                      <a:r>
                        <a:rPr lang="en-US" sz="2500" baseline="0" dirty="0" smtClean="0"/>
                        <a:t> </a:t>
                      </a:r>
                      <a:endParaRPr lang="en-US" sz="2500" dirty="0"/>
                    </a:p>
                  </a:txBody>
                  <a:tcPr marT="45734" marB="45734"/>
                </a:tc>
              </a:tr>
              <a:tr h="861329">
                <a:tc>
                  <a:txBody>
                    <a:bodyPr/>
                    <a:lstStyle/>
                    <a:p>
                      <a:r>
                        <a:rPr lang="en-US" sz="2500" dirty="0" err="1" smtClean="0"/>
                        <a:t>aSYS</a:t>
                      </a:r>
                      <a:endParaRPr lang="en-US" sz="25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Average</a:t>
                      </a:r>
                      <a:r>
                        <a:rPr lang="en-US" sz="2500" baseline="0" dirty="0" smtClean="0"/>
                        <a:t> relevance of  documents retrieved by the system</a:t>
                      </a:r>
                      <a:endParaRPr lang="en-US" sz="2500" i="0" dirty="0"/>
                    </a:p>
                  </a:txBody>
                  <a:tcPr marT="45734" marB="45734"/>
                </a:tc>
              </a:tr>
              <a:tr h="486853">
                <a:tc>
                  <a:txBody>
                    <a:bodyPr/>
                    <a:lstStyle/>
                    <a:p>
                      <a:r>
                        <a:rPr lang="en-US" sz="2500" dirty="0" err="1" smtClean="0"/>
                        <a:t>aGEN</a:t>
                      </a:r>
                      <a:endParaRPr lang="en-US" sz="25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Average</a:t>
                      </a:r>
                      <a:r>
                        <a:rPr lang="en-US" sz="2500" baseline="0" dirty="0" smtClean="0"/>
                        <a:t> relevance of all the documents retrieved for </a:t>
                      </a:r>
                      <a:r>
                        <a:rPr lang="en-US" sz="2500" i="1" baseline="0" dirty="0" smtClean="0"/>
                        <a:t>q</a:t>
                      </a:r>
                      <a:r>
                        <a:rPr lang="en-US" sz="2500" baseline="0" dirty="0" smtClean="0"/>
                        <a:t> that belongs to the same genre as </a:t>
                      </a:r>
                      <a:r>
                        <a:rPr lang="en-US" sz="2500" i="1" baseline="0" dirty="0" smtClean="0"/>
                        <a:t>d</a:t>
                      </a:r>
                      <a:r>
                        <a:rPr lang="en-US" sz="2500" baseline="0" dirty="0" smtClean="0"/>
                        <a:t> does</a:t>
                      </a:r>
                      <a:endParaRPr lang="en-US" sz="2500" dirty="0"/>
                    </a:p>
                  </a:txBody>
                  <a:tcPr marT="45734" marB="45734"/>
                </a:tc>
              </a:tr>
              <a:tr h="1235805">
                <a:tc>
                  <a:txBody>
                    <a:bodyPr/>
                    <a:lstStyle/>
                    <a:p>
                      <a:r>
                        <a:rPr lang="en-US" sz="2500" dirty="0" err="1" smtClean="0"/>
                        <a:t>aART</a:t>
                      </a:r>
                      <a:endParaRPr lang="en-US" sz="25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25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Average relevance of all the documents retrieved for </a:t>
                      </a:r>
                      <a:r>
                        <a:rPr lang="en-US" sz="2500" b="0" i="1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q</a:t>
                      </a:r>
                      <a:r>
                        <a:rPr lang="en-US" sz="25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 performed by the same</a:t>
                      </a:r>
                    </a:p>
                    <a:p>
                      <a:r>
                        <a:rPr lang="en-US" sz="25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artist as </a:t>
                      </a:r>
                      <a:r>
                        <a:rPr lang="en-US" sz="2500" b="0" i="1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d</a:t>
                      </a:r>
                      <a:r>
                        <a:rPr lang="en-US" sz="25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.</a:t>
                      </a:r>
                      <a:endParaRPr lang="en-US" sz="2500" i="0" dirty="0"/>
                    </a:p>
                  </a:txBody>
                  <a:tcPr marT="45734" marB="45734"/>
                </a:tc>
              </a:tr>
            </a:tbl>
          </a:graphicData>
        </a:graphic>
      </p:graphicFrame>
      <p:sp>
        <p:nvSpPr>
          <p:cNvPr id="8" name="Shape 93"/>
          <p:cNvSpPr txBox="1">
            <a:spLocks noGrp="1"/>
          </p:cNvSpPr>
          <p:nvPr>
            <p:ph type="title"/>
          </p:nvPr>
        </p:nvSpPr>
        <p:spPr>
          <a:xfrm>
            <a:off x="289451" y="47817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ES_tradnl" sz="4000" b="1" dirty="0" err="1" smtClean="0">
                <a:solidFill>
                  <a:srgbClr val="000000"/>
                </a:solidFill>
              </a:rPr>
              <a:t>Judgment</a:t>
            </a:r>
            <a:r>
              <a:rPr lang="es-ES_tradnl" sz="4000" b="1" dirty="0" smtClean="0">
                <a:solidFill>
                  <a:srgbClr val="000000"/>
                </a:solidFill>
              </a:rPr>
              <a:t> -</a:t>
            </a:r>
            <a:r>
              <a:rPr lang="es-ES_tradnl" sz="4000" b="1" dirty="0" err="1" smtClean="0">
                <a:solidFill>
                  <a:srgbClr val="000000"/>
                </a:solidFill>
              </a:rPr>
              <a:t>based</a:t>
            </a:r>
            <a:r>
              <a:rPr lang="es-ES_tradnl" sz="4000" b="1" dirty="0" smtClean="0">
                <a:solidFill>
                  <a:srgbClr val="000000"/>
                </a:solidFill>
              </a:rPr>
              <a:t> </a:t>
            </a:r>
            <a:r>
              <a:rPr lang="es-ES_tradnl" sz="4000" b="1" dirty="0" err="1" smtClean="0">
                <a:solidFill>
                  <a:srgbClr val="000000"/>
                </a:solidFill>
              </a:rPr>
              <a:t>features</a:t>
            </a:r>
            <a:r>
              <a:rPr lang="es-ES_tradnl" sz="4000" b="1" dirty="0" smtClean="0">
                <a:solidFill>
                  <a:srgbClr val="000000"/>
                </a:solidFill>
              </a:rPr>
              <a:t> </a:t>
            </a:r>
            <a:endParaRPr lang="en" sz="4000" b="1" dirty="0">
              <a:solidFill>
                <a:srgbClr val="000000"/>
              </a:solidFill>
            </a:endParaRPr>
          </a:p>
        </p:txBody>
      </p:sp>
      <p:sp>
        <p:nvSpPr>
          <p:cNvPr id="11" name="Marcador de texto 2"/>
          <p:cNvSpPr>
            <a:spLocks noGrp="1"/>
          </p:cNvSpPr>
          <p:nvPr/>
        </p:nvSpPr>
        <p:spPr>
          <a:xfrm>
            <a:off x="253679" y="653786"/>
            <a:ext cx="7845455" cy="17938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◎"/>
              <a:defRPr sz="30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24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◉"/>
              <a:defRPr sz="24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9pPr>
          </a:lstStyle>
          <a:p>
            <a:pPr algn="just">
              <a:lnSpc>
                <a:spcPct val="110000"/>
              </a:lnSpc>
              <a:buClr>
                <a:srgbClr val="FF6600"/>
              </a:buClr>
              <a:buNone/>
              <a:defRPr/>
            </a:pPr>
            <a:endParaRPr lang="en-US" sz="3200" dirty="0" smtClean="0">
              <a:solidFill>
                <a:srgbClr val="000000"/>
              </a:solidFill>
            </a:endParaRPr>
          </a:p>
          <a:p>
            <a:pPr algn="just">
              <a:lnSpc>
                <a:spcPct val="110000"/>
              </a:lnSpc>
              <a:buClr>
                <a:srgbClr val="FF6600"/>
              </a:buClr>
              <a:defRPr/>
            </a:pPr>
            <a:r>
              <a:rPr lang="en-US" sz="2800" dirty="0">
                <a:solidFill>
                  <a:schemeClr val="tx1"/>
                </a:solidFill>
              </a:rPr>
              <a:t>Used with known results: M</a:t>
            </a:r>
            <a:r>
              <a:rPr lang="en-US" sz="2800" baseline="-25000" dirty="0">
                <a:solidFill>
                  <a:schemeClr val="tx1"/>
                </a:solidFill>
              </a:rPr>
              <a:t>jud</a:t>
            </a:r>
          </a:p>
          <a:p>
            <a:pPr algn="just">
              <a:lnSpc>
                <a:spcPct val="110000"/>
              </a:lnSpc>
              <a:buClr>
                <a:srgbClr val="FF6600"/>
              </a:buClr>
              <a:buNone/>
              <a:defRPr/>
            </a:pPr>
            <a:endParaRPr lang="en-US" sz="3200" dirty="0">
              <a:solidFill>
                <a:srgbClr val="000000"/>
              </a:solidFill>
            </a:endParaRPr>
          </a:p>
          <a:p>
            <a:pPr algn="just">
              <a:buClr>
                <a:srgbClr val="FF6600"/>
              </a:buClr>
              <a:buNone/>
              <a:defRPr/>
            </a:pPr>
            <a:endParaRPr lang="en-US" dirty="0">
              <a:solidFill>
                <a:schemeClr val="tx1"/>
              </a:solidFill>
              <a:cs typeface="Arial" charset="0"/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11075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exto 2"/>
          <p:cNvSpPr>
            <a:spLocks noGrp="1"/>
          </p:cNvSpPr>
          <p:nvPr/>
        </p:nvSpPr>
        <p:spPr>
          <a:xfrm>
            <a:off x="360995" y="1057113"/>
            <a:ext cx="7845455" cy="17938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◎"/>
              <a:defRPr sz="30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24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◉"/>
              <a:defRPr sz="24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9pPr>
          </a:lstStyle>
          <a:p>
            <a:pPr algn="just">
              <a:lnSpc>
                <a:spcPct val="110000"/>
              </a:lnSpc>
              <a:buClr>
                <a:srgbClr val="FF6600"/>
              </a:buClr>
              <a:buNone/>
              <a:defRPr/>
            </a:pPr>
            <a:endParaRPr lang="en-US" sz="3200" dirty="0" smtClean="0">
              <a:solidFill>
                <a:srgbClr val="000000"/>
              </a:solidFill>
            </a:endParaRPr>
          </a:p>
          <a:p>
            <a:pPr algn="just">
              <a:lnSpc>
                <a:spcPct val="110000"/>
              </a:lnSpc>
              <a:buClr>
                <a:srgbClr val="FF6600"/>
              </a:buClr>
              <a:buNone/>
              <a:defRPr/>
            </a:pPr>
            <a:endParaRPr lang="en-US" sz="3200" dirty="0">
              <a:solidFill>
                <a:srgbClr val="000000"/>
              </a:solidFill>
            </a:endParaRPr>
          </a:p>
          <a:p>
            <a:pPr algn="just">
              <a:buClr>
                <a:srgbClr val="FF6600"/>
              </a:buClr>
              <a:buNone/>
              <a:defRPr/>
            </a:pPr>
            <a:endParaRPr lang="en-US" dirty="0">
              <a:solidFill>
                <a:schemeClr val="tx1"/>
              </a:solidFill>
              <a:cs typeface="Arial" charset="0"/>
            </a:endParaRP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972272"/>
              </p:ext>
            </p:extLst>
          </p:nvPr>
        </p:nvGraphicFramePr>
        <p:xfrm>
          <a:off x="1019478" y="2745531"/>
          <a:ext cx="7186972" cy="14171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1995"/>
                <a:gridCol w="5554977"/>
              </a:tblGrid>
              <a:tr h="402448"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 smtClean="0">
                          <a:solidFill>
                            <a:schemeClr val="bg1"/>
                          </a:solidFill>
                        </a:rPr>
                        <a:t>Model</a:t>
                      </a:r>
                      <a:endParaRPr lang="en-US" sz="25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2" marR="91442" marT="45691" marB="45691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 smtClean="0">
                          <a:solidFill>
                            <a:schemeClr val="bg1"/>
                          </a:solidFill>
                        </a:rPr>
                        <a:t>R2 (Coefficient</a:t>
                      </a:r>
                      <a:r>
                        <a:rPr lang="en-US" sz="2500" b="1" baseline="0" dirty="0" smtClean="0">
                          <a:solidFill>
                            <a:schemeClr val="bg1"/>
                          </a:solidFill>
                        </a:rPr>
                        <a:t> of Determination)</a:t>
                      </a:r>
                      <a:endParaRPr lang="en-US" sz="25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2" marR="91442" marT="45691" marB="45691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402448"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 smtClean="0"/>
                        <a:t>Mjud</a:t>
                      </a:r>
                      <a:endParaRPr lang="en-US" sz="2500" b="1" dirty="0"/>
                    </a:p>
                  </a:txBody>
                  <a:tcPr marL="91442" marR="91442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0.9</a:t>
                      </a:r>
                      <a:endParaRPr lang="en-US" sz="2500" i="0" dirty="0"/>
                    </a:p>
                  </a:txBody>
                  <a:tcPr marL="91442" marR="91442" marT="45691" marB="45691"/>
                </a:tc>
              </a:tr>
              <a:tr h="420920"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 smtClean="0"/>
                        <a:t>Mout</a:t>
                      </a:r>
                      <a:endParaRPr lang="en-US" sz="2500" b="1" dirty="0"/>
                    </a:p>
                  </a:txBody>
                  <a:tcPr marL="91442" marR="91442" marT="45691" marB="4569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 smtClean="0"/>
                        <a:t>0.35</a:t>
                      </a:r>
                    </a:p>
                  </a:txBody>
                  <a:tcPr marL="91442" marR="91442" marT="45691" marB="45691"/>
                </a:tc>
              </a:tr>
            </a:tbl>
          </a:graphicData>
        </a:graphic>
      </p:graphicFrame>
      <p:sp>
        <p:nvSpPr>
          <p:cNvPr id="7" name="Shape 93"/>
          <p:cNvSpPr txBox="1">
            <a:spLocks noGrp="1"/>
          </p:cNvSpPr>
          <p:nvPr>
            <p:ph type="title"/>
          </p:nvPr>
        </p:nvSpPr>
        <p:spPr>
          <a:xfrm>
            <a:off x="360995" y="155145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ES_tradnl" sz="4000" b="1" dirty="0" smtClean="0"/>
              <a:t>Performance of Models</a:t>
            </a:r>
            <a:endParaRPr lang="en" sz="4000" b="1" dirty="0"/>
          </a:p>
        </p:txBody>
      </p:sp>
    </p:spTree>
    <p:extLst>
      <p:ext uri="{BB962C8B-B14F-4D97-AF65-F5344CB8AC3E}">
        <p14:creationId xmlns:p14="http://schemas.microsoft.com/office/powerpoint/2010/main" val="285402255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Shape 132"/>
          <p:cNvCxnSpPr/>
          <p:nvPr/>
        </p:nvCxnSpPr>
        <p:spPr>
          <a:xfrm rot="10800000" flipH="1">
            <a:off x="7401125" y="1758974"/>
            <a:ext cx="218999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3" name="Shape 133"/>
          <p:cNvCxnSpPr/>
          <p:nvPr/>
        </p:nvCxnSpPr>
        <p:spPr>
          <a:xfrm rot="10800000" flipH="1">
            <a:off x="7932695" y="2472367"/>
            <a:ext cx="522299" cy="3098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4" name="Shape 134"/>
          <p:cNvCxnSpPr/>
          <p:nvPr/>
        </p:nvCxnSpPr>
        <p:spPr>
          <a:xfrm rot="10800000" flipH="1">
            <a:off x="7765925" y="1896874"/>
            <a:ext cx="648599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" name="Marcador de texto 2"/>
          <p:cNvSpPr>
            <a:spLocks noGrp="1"/>
          </p:cNvSpPr>
          <p:nvPr>
            <p:ph type="body" idx="1"/>
          </p:nvPr>
        </p:nvSpPr>
        <p:spPr>
          <a:xfrm>
            <a:off x="356297" y="1080798"/>
            <a:ext cx="8093999" cy="2461833"/>
          </a:xfrm>
        </p:spPr>
        <p:txBody>
          <a:bodyPr/>
          <a:lstStyle/>
          <a:p>
            <a:pPr algn="just">
              <a:lnSpc>
                <a:spcPct val="110000"/>
              </a:lnSpc>
              <a:buClr>
                <a:srgbClr val="FF6600"/>
              </a:buClr>
              <a:buNone/>
              <a:defRPr/>
            </a:pPr>
            <a:endParaRPr lang="en-US" sz="2800" dirty="0" smtClean="0">
              <a:solidFill>
                <a:srgbClr val="000000"/>
              </a:solidFill>
            </a:endParaRPr>
          </a:p>
          <a:p>
            <a:pPr algn="just">
              <a:lnSpc>
                <a:spcPct val="110000"/>
              </a:lnSpc>
              <a:buClr>
                <a:srgbClr val="FF6600"/>
              </a:buClr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To estimate the relevance  of a document : to know: P(G</a:t>
            </a:r>
            <a:r>
              <a:rPr lang="en-US" baseline="-25000" dirty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=l) for each relevance level L: the distribution of G</a:t>
            </a:r>
            <a:r>
              <a:rPr lang="en-US" baseline="-25000" dirty="0">
                <a:solidFill>
                  <a:schemeClr val="bg1">
                    <a:lumMod val="75000"/>
                  </a:schemeClr>
                </a:solidFill>
              </a:rPr>
              <a:t>i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must be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calculated</a:t>
            </a:r>
          </a:p>
          <a:p>
            <a:pPr algn="just">
              <a:lnSpc>
                <a:spcPct val="110000"/>
              </a:lnSpc>
              <a:buClr>
                <a:srgbClr val="FF6600"/>
              </a:buClr>
              <a:buNone/>
              <a:defRPr/>
            </a:pPr>
            <a:endParaRPr lang="en-US" sz="2800" dirty="0"/>
          </a:p>
          <a:p>
            <a:pPr algn="just">
              <a:lnSpc>
                <a:spcPct val="110000"/>
              </a:lnSpc>
              <a:buClr>
                <a:srgbClr val="FF6600"/>
              </a:buClr>
              <a:defRPr/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Two models were fitted 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to estimate these relevance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judgments</a:t>
            </a:r>
          </a:p>
          <a:p>
            <a:pPr algn="just">
              <a:lnSpc>
                <a:spcPct val="110000"/>
              </a:lnSpc>
              <a:buClr>
                <a:srgbClr val="FF6600"/>
              </a:buClr>
              <a:defRPr/>
            </a:pP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  <a:p>
            <a:pPr algn="just">
              <a:lnSpc>
                <a:spcPct val="110000"/>
              </a:lnSpc>
              <a:buClr>
                <a:srgbClr val="FF6600"/>
              </a:buClr>
              <a:defRPr/>
            </a:pPr>
            <a:r>
              <a:rPr lang="en-US" dirty="0" smtClean="0">
                <a:solidFill>
                  <a:schemeClr val="tx1"/>
                </a:solidFill>
              </a:rPr>
              <a:t>Use </a:t>
            </a:r>
            <a:r>
              <a:rPr lang="en-US" dirty="0">
                <a:solidFill>
                  <a:schemeClr val="tx1"/>
                </a:solidFill>
              </a:rPr>
              <a:t>this relevance judgments to evaluate systems using </a:t>
            </a:r>
            <a:r>
              <a:rPr lang="en-US" dirty="0" smtClean="0">
                <a:solidFill>
                  <a:schemeClr val="tx1"/>
                </a:solidFill>
              </a:rPr>
              <a:t>metrics</a:t>
            </a:r>
          </a:p>
          <a:p>
            <a:pPr algn="just">
              <a:lnSpc>
                <a:spcPct val="110000"/>
              </a:lnSpc>
              <a:buClr>
                <a:srgbClr val="FF6600"/>
              </a:buClr>
              <a:defRPr/>
            </a:pPr>
            <a:endParaRPr lang="en-US" sz="2800" dirty="0">
              <a:solidFill>
                <a:srgbClr val="000000"/>
              </a:solidFill>
            </a:endParaRPr>
          </a:p>
          <a:p>
            <a:pPr algn="just">
              <a:lnSpc>
                <a:spcPct val="110000"/>
              </a:lnSpc>
              <a:buClr>
                <a:srgbClr val="FF6600"/>
              </a:buClr>
              <a:defRPr/>
            </a:pPr>
            <a:endParaRPr lang="en-US" sz="2800" dirty="0">
              <a:solidFill>
                <a:srgbClr val="000000"/>
              </a:solidFill>
            </a:endParaRPr>
          </a:p>
          <a:p>
            <a:pPr algn="just">
              <a:lnSpc>
                <a:spcPct val="110000"/>
              </a:lnSpc>
              <a:buClr>
                <a:srgbClr val="FF6600"/>
              </a:buClr>
              <a:defRPr/>
            </a:pPr>
            <a:endParaRPr lang="en-US" sz="2800" dirty="0">
              <a:solidFill>
                <a:srgbClr val="000000"/>
              </a:solidFill>
            </a:endParaRPr>
          </a:p>
          <a:p>
            <a:pPr algn="just">
              <a:lnSpc>
                <a:spcPct val="110000"/>
              </a:lnSpc>
              <a:buClr>
                <a:srgbClr val="FF6600"/>
              </a:buClr>
              <a:defRPr/>
            </a:pPr>
            <a:endParaRPr lang="en-US" sz="2800" dirty="0"/>
          </a:p>
          <a:p>
            <a:pPr algn="just">
              <a:lnSpc>
                <a:spcPct val="110000"/>
              </a:lnSpc>
              <a:buClr>
                <a:srgbClr val="FF6600"/>
              </a:buClr>
              <a:defRPr/>
            </a:pPr>
            <a:endParaRPr lang="en-US" sz="2800" dirty="0" smtClean="0">
              <a:solidFill>
                <a:srgbClr val="000000"/>
              </a:solidFill>
            </a:endParaRPr>
          </a:p>
          <a:p>
            <a:pPr algn="just">
              <a:lnSpc>
                <a:spcPct val="110000"/>
              </a:lnSpc>
              <a:buClr>
                <a:srgbClr val="FF6600"/>
              </a:buClr>
              <a:defRPr/>
            </a:pPr>
            <a:endParaRPr lang="en-US" sz="2800" dirty="0" smtClean="0">
              <a:solidFill>
                <a:srgbClr val="000000"/>
              </a:solidFill>
            </a:endParaRPr>
          </a:p>
          <a:p>
            <a:pPr algn="just">
              <a:lnSpc>
                <a:spcPct val="110000"/>
              </a:lnSpc>
              <a:buClr>
                <a:srgbClr val="FF6600"/>
              </a:buClr>
              <a:defRPr/>
            </a:pPr>
            <a:endParaRPr lang="en-US" sz="2800" dirty="0" smtClean="0">
              <a:solidFill>
                <a:srgbClr val="000000"/>
              </a:solidFill>
            </a:endParaRPr>
          </a:p>
          <a:p>
            <a:pPr algn="just">
              <a:lnSpc>
                <a:spcPct val="110000"/>
              </a:lnSpc>
              <a:buClr>
                <a:srgbClr val="FF6600"/>
              </a:buClr>
              <a:defRPr/>
            </a:pPr>
            <a:endParaRPr lang="en-US" sz="2800" dirty="0">
              <a:solidFill>
                <a:srgbClr val="000000"/>
              </a:solidFill>
            </a:endParaRPr>
          </a:p>
          <a:p>
            <a:pPr algn="just">
              <a:lnSpc>
                <a:spcPct val="110000"/>
              </a:lnSpc>
              <a:buClr>
                <a:srgbClr val="FF6600"/>
              </a:buClr>
              <a:defRPr/>
            </a:pPr>
            <a:endParaRPr lang="en-US" sz="2800" dirty="0"/>
          </a:p>
          <a:p>
            <a:pPr algn="just">
              <a:lnSpc>
                <a:spcPct val="110000"/>
              </a:lnSpc>
              <a:buClr>
                <a:srgbClr val="FF6600"/>
              </a:buClr>
              <a:buNone/>
              <a:defRPr/>
            </a:pPr>
            <a:endParaRPr lang="en-US" sz="2800" dirty="0" smtClean="0"/>
          </a:p>
          <a:p>
            <a:pPr algn="just">
              <a:lnSpc>
                <a:spcPct val="130000"/>
              </a:lnSpc>
              <a:buClr>
                <a:srgbClr val="FF6600"/>
              </a:buClr>
              <a:defRPr/>
            </a:pPr>
            <a:endParaRPr lang="en-US" sz="2800" dirty="0"/>
          </a:p>
          <a:p>
            <a:pPr algn="just">
              <a:lnSpc>
                <a:spcPct val="130000"/>
              </a:lnSpc>
              <a:buClr>
                <a:srgbClr val="FF6600"/>
              </a:buClr>
              <a:buNone/>
              <a:defRPr/>
            </a:pPr>
            <a:endParaRPr lang="en-US" sz="2800" dirty="0" smtClean="0"/>
          </a:p>
          <a:p>
            <a:pPr algn="just">
              <a:lnSpc>
                <a:spcPct val="130000"/>
              </a:lnSpc>
              <a:buClr>
                <a:srgbClr val="FF6600"/>
              </a:buClr>
              <a:buNone/>
              <a:defRPr/>
            </a:pPr>
            <a:endParaRPr lang="en-US" sz="2800" dirty="0" smtClean="0"/>
          </a:p>
          <a:p>
            <a:pPr algn="just">
              <a:lnSpc>
                <a:spcPct val="130000"/>
              </a:lnSpc>
              <a:buClr>
                <a:srgbClr val="FF6600"/>
              </a:buClr>
              <a:buNone/>
              <a:defRPr/>
            </a:pPr>
            <a:endParaRPr lang="en-US" sz="2800" dirty="0" smtClean="0"/>
          </a:p>
          <a:p>
            <a:pPr algn="just">
              <a:lnSpc>
                <a:spcPct val="90000"/>
              </a:lnSpc>
              <a:buClr>
                <a:srgbClr val="FF9E1D"/>
              </a:buClr>
              <a:buNone/>
            </a:pPr>
            <a:r>
              <a:rPr lang="en-US" sz="2800" dirty="0" smtClean="0"/>
              <a:t>. </a:t>
            </a:r>
            <a:endParaRPr lang="en-US" sz="2800" dirty="0"/>
          </a:p>
          <a:p>
            <a:pPr algn="just">
              <a:lnSpc>
                <a:spcPct val="90000"/>
              </a:lnSpc>
              <a:buClr>
                <a:srgbClr val="FF9E1D"/>
              </a:buClr>
              <a:buFont typeface="Courier New"/>
              <a:buChar char="o"/>
            </a:pPr>
            <a:endParaRPr lang="en-US" sz="2800" dirty="0"/>
          </a:p>
          <a:p>
            <a:pPr algn="just">
              <a:lnSpc>
                <a:spcPct val="90000"/>
              </a:lnSpc>
              <a:buClr>
                <a:srgbClr val="FF9E1D"/>
              </a:buClr>
              <a:buFont typeface="Courier New"/>
              <a:buChar char="o"/>
            </a:pPr>
            <a:r>
              <a:rPr lang="en-US" sz="2800" dirty="0"/>
              <a:t>Result: Comparison between systems, ranked</a:t>
            </a:r>
          </a:p>
          <a:p>
            <a:pPr algn="just">
              <a:lnSpc>
                <a:spcPct val="130000"/>
              </a:lnSpc>
              <a:buClr>
                <a:srgbClr val="FF6600"/>
              </a:buClr>
              <a:defRPr/>
            </a:pPr>
            <a:endParaRPr lang="en-US" sz="2800" dirty="0" smtClean="0"/>
          </a:p>
          <a:p>
            <a:pPr algn="just">
              <a:lnSpc>
                <a:spcPct val="130000"/>
              </a:lnSpc>
              <a:buClr>
                <a:srgbClr val="FF6600"/>
              </a:buClr>
              <a:defRPr/>
            </a:pPr>
            <a:endParaRPr lang="en-US" sz="2800" dirty="0" smtClean="0">
              <a:solidFill>
                <a:schemeClr val="tx1"/>
              </a:solidFill>
              <a:cs typeface="Arial" charset="0"/>
            </a:endParaRPr>
          </a:p>
          <a:p>
            <a:pPr algn="just">
              <a:lnSpc>
                <a:spcPct val="130000"/>
              </a:lnSpc>
              <a:buClr>
                <a:srgbClr val="FF6600"/>
              </a:buClr>
              <a:defRPr/>
            </a:pPr>
            <a:endParaRPr lang="en-US" sz="2800" dirty="0" smtClean="0">
              <a:solidFill>
                <a:schemeClr val="tx1"/>
              </a:solidFill>
              <a:cs typeface="Arial" charset="0"/>
            </a:endParaRPr>
          </a:p>
          <a:p>
            <a:pPr algn="just">
              <a:buClr>
                <a:srgbClr val="FF6600"/>
              </a:buClr>
              <a:buNone/>
              <a:defRPr/>
            </a:pPr>
            <a:endParaRPr lang="en-US" sz="2800" dirty="0">
              <a:solidFill>
                <a:schemeClr val="tx1"/>
              </a:solidFill>
              <a:cs typeface="Arial" charset="0"/>
            </a:endParaRPr>
          </a:p>
          <a:p>
            <a:pPr algn="just">
              <a:buClr>
                <a:srgbClr val="FF6600"/>
              </a:buClr>
              <a:defRPr/>
            </a:pPr>
            <a:endParaRPr lang="en-US" sz="2800" dirty="0">
              <a:solidFill>
                <a:schemeClr val="tx1"/>
              </a:solidFill>
              <a:cs typeface="Arial" charset="0"/>
            </a:endParaRPr>
          </a:p>
          <a:p>
            <a:pPr algn="just">
              <a:buClr>
                <a:srgbClr val="FF6600"/>
              </a:buClr>
              <a:defRPr/>
            </a:pPr>
            <a:endParaRPr lang="en-US" sz="2800" dirty="0">
              <a:solidFill>
                <a:schemeClr val="tx1"/>
              </a:solidFill>
              <a:cs typeface="Arial" charset="0"/>
            </a:endParaRPr>
          </a:p>
          <a:p>
            <a:pPr>
              <a:buNone/>
            </a:pPr>
            <a:endParaRPr lang="en-US" sz="2800" dirty="0"/>
          </a:p>
        </p:txBody>
      </p:sp>
      <p:sp>
        <p:nvSpPr>
          <p:cNvPr id="10" name="Shape 93"/>
          <p:cNvSpPr txBox="1">
            <a:spLocks noGrp="1"/>
          </p:cNvSpPr>
          <p:nvPr>
            <p:ph type="title"/>
          </p:nvPr>
        </p:nvSpPr>
        <p:spPr>
          <a:xfrm>
            <a:off x="360995" y="155145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ES_tradnl" sz="4000" b="1" dirty="0" err="1" smtClean="0"/>
              <a:t>Probabilistic</a:t>
            </a:r>
            <a:r>
              <a:rPr lang="es-ES_tradnl" sz="4000" b="1" dirty="0" smtClean="0"/>
              <a:t> Evaluation</a:t>
            </a:r>
            <a:endParaRPr lang="en" sz="4000" b="1" dirty="0"/>
          </a:p>
        </p:txBody>
      </p:sp>
    </p:spTree>
    <p:extLst>
      <p:ext uri="{BB962C8B-B14F-4D97-AF65-F5344CB8AC3E}">
        <p14:creationId xmlns:p14="http://schemas.microsoft.com/office/powerpoint/2010/main" val="311041481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Shape 132"/>
          <p:cNvCxnSpPr/>
          <p:nvPr/>
        </p:nvCxnSpPr>
        <p:spPr>
          <a:xfrm rot="10800000" flipH="1">
            <a:off x="7401125" y="1758974"/>
            <a:ext cx="218999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4" name="Shape 134"/>
          <p:cNvCxnSpPr/>
          <p:nvPr/>
        </p:nvCxnSpPr>
        <p:spPr>
          <a:xfrm rot="10800000" flipH="1">
            <a:off x="7765925" y="1896874"/>
            <a:ext cx="648599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" name="Shape 93"/>
          <p:cNvSpPr txBox="1">
            <a:spLocks/>
          </p:cNvSpPr>
          <p:nvPr/>
        </p:nvSpPr>
        <p:spPr>
          <a:xfrm>
            <a:off x="360995" y="155145"/>
            <a:ext cx="7571700" cy="93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defRPr sz="2000" b="0" i="0" u="none" strike="noStrike" cap="none" baseline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defRPr sz="2000" b="0" i="0" u="none" strike="noStrike" cap="none" baseline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  <a:rtl val="0"/>
              </a:defRPr>
            </a:lvl2pPr>
            <a:lvl3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s-ES_tradnl" sz="4000" b="1" dirty="0" err="1" smtClean="0"/>
              <a:t>Estimation</a:t>
            </a:r>
            <a:r>
              <a:rPr lang="es-ES_tradnl" sz="4000" b="1" dirty="0" smtClean="0"/>
              <a:t> of </a:t>
            </a:r>
            <a:r>
              <a:rPr lang="es-ES_tradnl" sz="4000" b="1" dirty="0" err="1" smtClean="0"/>
              <a:t>Effectiveness</a:t>
            </a:r>
            <a:endParaRPr lang="en" sz="4000" b="1" dirty="0"/>
          </a:p>
        </p:txBody>
      </p:sp>
      <p:grpSp>
        <p:nvGrpSpPr>
          <p:cNvPr id="4" name="Agrupar 3"/>
          <p:cNvGrpSpPr/>
          <p:nvPr/>
        </p:nvGrpSpPr>
        <p:grpSpPr>
          <a:xfrm>
            <a:off x="939501" y="2613459"/>
            <a:ext cx="7515493" cy="4002281"/>
            <a:chOff x="939501" y="2472367"/>
            <a:chExt cx="7515493" cy="4002281"/>
          </a:xfrm>
        </p:grpSpPr>
        <p:cxnSp>
          <p:nvCxnSpPr>
            <p:cNvPr id="133" name="Shape 133"/>
            <p:cNvCxnSpPr/>
            <p:nvPr/>
          </p:nvCxnSpPr>
          <p:spPr>
            <a:xfrm rot="10800000" flipH="1">
              <a:off x="7932695" y="2472367"/>
              <a:ext cx="522299" cy="309899"/>
            </a:xfrm>
            <a:prstGeom prst="straightConnector1">
              <a:avLst/>
            </a:prstGeom>
            <a:noFill/>
            <a:ln w="9525" cap="flat" cmpd="sng">
              <a:solidFill>
                <a:srgbClr val="CFD8DC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0" name="Shape 146"/>
            <p:cNvSpPr/>
            <p:nvPr/>
          </p:nvSpPr>
          <p:spPr>
            <a:xfrm>
              <a:off x="939501" y="2544266"/>
              <a:ext cx="3916899" cy="3903198"/>
            </a:xfrm>
            <a:prstGeom prst="ellipse">
              <a:avLst/>
            </a:prstGeom>
            <a:noFill/>
            <a:ln w="9525" cap="flat" cmpd="sng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just">
                <a:lnSpc>
                  <a:spcPct val="110000"/>
                </a:lnSpc>
                <a:buClr>
                  <a:srgbClr val="FF6600"/>
                </a:buClr>
                <a:buSzPct val="100000"/>
                <a:defRPr/>
              </a:pPr>
              <a:r>
                <a:rPr lang="en-US" sz="2500" dirty="0" smtClean="0"/>
                <a:t>average </a:t>
              </a:r>
              <a:r>
                <a:rPr lang="en-US" sz="2500" dirty="0"/>
                <a:t>accuracy of </a:t>
              </a:r>
              <a:r>
                <a:rPr lang="en-US" sz="3500" dirty="0"/>
                <a:t>92%</a:t>
              </a:r>
            </a:p>
            <a:p>
              <a:pPr algn="just">
                <a:lnSpc>
                  <a:spcPct val="110000"/>
                </a:lnSpc>
                <a:buClr>
                  <a:srgbClr val="FF6600"/>
                </a:buClr>
                <a:buSzPct val="100000"/>
                <a:defRPr/>
              </a:pPr>
              <a:endParaRPr lang="en-US" dirty="0"/>
            </a:p>
          </p:txBody>
        </p:sp>
        <p:sp>
          <p:nvSpPr>
            <p:cNvPr id="12" name="Shape 146"/>
            <p:cNvSpPr/>
            <p:nvPr/>
          </p:nvSpPr>
          <p:spPr>
            <a:xfrm>
              <a:off x="4538095" y="2571450"/>
              <a:ext cx="3916899" cy="3903198"/>
            </a:xfrm>
            <a:prstGeom prst="ellipse">
              <a:avLst/>
            </a:prstGeom>
            <a:noFill/>
            <a:ln w="9525" cap="flat" cmpd="sng">
              <a:solidFill>
                <a:srgbClr val="FF66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2800" dirty="0"/>
                <a:t>Average confidence in the rankings of </a:t>
              </a:r>
              <a:r>
                <a:rPr lang="en-US" sz="3600" dirty="0"/>
                <a:t>94</a:t>
              </a:r>
              <a:r>
                <a:rPr lang="en-US" sz="3600" dirty="0" smtClean="0"/>
                <a:t>%</a:t>
              </a:r>
              <a:endParaRPr lang="en" sz="2800" dirty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algn="just">
                <a:lnSpc>
                  <a:spcPct val="110000"/>
                </a:lnSpc>
                <a:buClr>
                  <a:srgbClr val="FF6600"/>
                </a:buClr>
                <a:buSzPct val="100000"/>
                <a:defRPr/>
              </a:pPr>
              <a:endParaRPr lang="en-US" dirty="0"/>
            </a:p>
          </p:txBody>
        </p:sp>
      </p:grpSp>
      <p:sp>
        <p:nvSpPr>
          <p:cNvPr id="14" name="Marcador de texto 2"/>
          <p:cNvSpPr>
            <a:spLocks noGrp="1"/>
          </p:cNvSpPr>
          <p:nvPr>
            <p:ph type="body" idx="1"/>
          </p:nvPr>
        </p:nvSpPr>
        <p:spPr>
          <a:xfrm>
            <a:off x="377465" y="644949"/>
            <a:ext cx="8093999" cy="1725893"/>
          </a:xfrm>
        </p:spPr>
        <p:txBody>
          <a:bodyPr/>
          <a:lstStyle/>
          <a:p>
            <a:pPr algn="just">
              <a:lnSpc>
                <a:spcPct val="110000"/>
              </a:lnSpc>
              <a:buClr>
                <a:srgbClr val="FF6600"/>
              </a:buClr>
              <a:buNone/>
              <a:defRPr/>
            </a:pPr>
            <a:endParaRPr lang="en-US" sz="3200" dirty="0" smtClean="0">
              <a:solidFill>
                <a:srgbClr val="000000"/>
              </a:solidFill>
            </a:endParaRPr>
          </a:p>
          <a:p>
            <a:pPr algn="just">
              <a:lnSpc>
                <a:spcPct val="110000"/>
              </a:lnSpc>
              <a:buClr>
                <a:srgbClr val="FF6600"/>
              </a:buClr>
              <a:buNone/>
              <a:defRPr/>
            </a:pPr>
            <a:r>
              <a:rPr lang="en-US" sz="3200" b="1" i="1" dirty="0" smtClean="0">
                <a:solidFill>
                  <a:schemeClr val="tx1"/>
                </a:solidFill>
              </a:rPr>
              <a:t>First Scenario: </a:t>
            </a:r>
            <a:r>
              <a:rPr lang="en-US" sz="3200" i="1" dirty="0" smtClean="0">
                <a:solidFill>
                  <a:schemeClr val="tx1"/>
                </a:solidFill>
              </a:rPr>
              <a:t>not </a:t>
            </a:r>
            <a:r>
              <a:rPr lang="en-US" sz="3200" i="1" dirty="0">
                <a:solidFill>
                  <a:schemeClr val="tx1"/>
                </a:solidFill>
              </a:rPr>
              <a:t>relevance judgments </a:t>
            </a:r>
            <a:r>
              <a:rPr lang="en-US" sz="3200" i="1" dirty="0" smtClean="0">
                <a:solidFill>
                  <a:schemeClr val="tx1"/>
                </a:solidFill>
              </a:rPr>
              <a:t>available</a:t>
            </a:r>
            <a:r>
              <a:rPr lang="en-US" sz="3200" dirty="0" smtClean="0">
                <a:solidFill>
                  <a:srgbClr val="FF6600"/>
                </a:solidFill>
              </a:rPr>
              <a:t>: Order of Systems-</a:t>
            </a:r>
            <a:r>
              <a:rPr lang="en-US" sz="3200" dirty="0" smtClean="0">
                <a:solidFill>
                  <a:srgbClr val="666666"/>
                </a:solidFill>
              </a:rPr>
              <a:t>&gt;</a:t>
            </a:r>
            <a:r>
              <a:rPr lang="en-US" sz="3200" dirty="0">
                <a:solidFill>
                  <a:schemeClr val="bg2"/>
                </a:solidFill>
              </a:rPr>
              <a:t>M</a:t>
            </a:r>
            <a:r>
              <a:rPr lang="en-US" sz="3200" baseline="-25000" dirty="0">
                <a:solidFill>
                  <a:schemeClr val="bg2"/>
                </a:solidFill>
              </a:rPr>
              <a:t>out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endParaRPr lang="en-US" sz="3200" dirty="0" smtClean="0">
              <a:solidFill>
                <a:schemeClr val="bg2"/>
              </a:solidFill>
            </a:endParaRPr>
          </a:p>
          <a:p>
            <a:pPr algn="just">
              <a:lnSpc>
                <a:spcPct val="110000"/>
              </a:lnSpc>
              <a:buClr>
                <a:srgbClr val="FF6600"/>
              </a:buClr>
              <a:buNone/>
              <a:defRPr/>
            </a:pPr>
            <a:endParaRPr lang="en-US" sz="3200" dirty="0" smtClean="0">
              <a:solidFill>
                <a:srgbClr val="FF6600"/>
              </a:solidFill>
            </a:endParaRPr>
          </a:p>
          <a:p>
            <a:pPr algn="just">
              <a:lnSpc>
                <a:spcPct val="110000"/>
              </a:lnSpc>
              <a:buClr>
                <a:srgbClr val="FF6600"/>
              </a:buClr>
              <a:buNone/>
              <a:defRPr/>
            </a:pPr>
            <a:r>
              <a:rPr lang="en-US" sz="3200" dirty="0" smtClean="0"/>
              <a:t> </a:t>
            </a:r>
          </a:p>
          <a:p>
            <a:pPr algn="just">
              <a:lnSpc>
                <a:spcPct val="110000"/>
              </a:lnSpc>
              <a:buClr>
                <a:srgbClr val="FF6600"/>
              </a:buClr>
              <a:buNone/>
              <a:defRPr/>
            </a:pPr>
            <a:r>
              <a:rPr lang="en-US" sz="3200" dirty="0" smtClean="0"/>
              <a:t> </a:t>
            </a:r>
            <a:endParaRPr lang="en-US" sz="3200" dirty="0"/>
          </a:p>
          <a:p>
            <a:pPr algn="just">
              <a:lnSpc>
                <a:spcPct val="110000"/>
              </a:lnSpc>
              <a:buClr>
                <a:srgbClr val="FF6600"/>
              </a:buClr>
              <a:buNone/>
              <a:defRPr/>
            </a:pPr>
            <a:endParaRPr lang="en-US" sz="3200" dirty="0" smtClean="0"/>
          </a:p>
          <a:p>
            <a:pPr algn="just">
              <a:lnSpc>
                <a:spcPct val="110000"/>
              </a:lnSpc>
              <a:buClr>
                <a:srgbClr val="FF6600"/>
              </a:buClr>
              <a:defRPr/>
            </a:pPr>
            <a:endParaRPr lang="en-US" sz="3200" dirty="0"/>
          </a:p>
          <a:p>
            <a:pPr algn="just">
              <a:lnSpc>
                <a:spcPct val="130000"/>
              </a:lnSpc>
              <a:buClr>
                <a:srgbClr val="FF6600"/>
              </a:buClr>
              <a:buNone/>
              <a:defRPr/>
            </a:pPr>
            <a:endParaRPr lang="en-US" dirty="0" smtClean="0"/>
          </a:p>
          <a:p>
            <a:pPr algn="just">
              <a:lnSpc>
                <a:spcPct val="130000"/>
              </a:lnSpc>
              <a:buClr>
                <a:srgbClr val="FF6600"/>
              </a:buClr>
              <a:buNone/>
              <a:defRPr/>
            </a:pPr>
            <a:endParaRPr lang="en-US" dirty="0" smtClean="0"/>
          </a:p>
          <a:p>
            <a:pPr algn="just">
              <a:lnSpc>
                <a:spcPct val="130000"/>
              </a:lnSpc>
              <a:buClr>
                <a:srgbClr val="FF6600"/>
              </a:buClr>
              <a:defRPr/>
            </a:pPr>
            <a:endParaRPr lang="en-US" dirty="0" smtClean="0">
              <a:solidFill>
                <a:schemeClr val="tx1"/>
              </a:solidFill>
              <a:cs typeface="Arial" charset="0"/>
            </a:endParaRPr>
          </a:p>
          <a:p>
            <a:pPr algn="just">
              <a:lnSpc>
                <a:spcPct val="130000"/>
              </a:lnSpc>
              <a:buClr>
                <a:srgbClr val="FF6600"/>
              </a:buClr>
              <a:defRPr/>
            </a:pPr>
            <a:endParaRPr lang="en-US" dirty="0" smtClean="0">
              <a:solidFill>
                <a:schemeClr val="tx1"/>
              </a:solidFill>
              <a:cs typeface="Arial" charset="0"/>
            </a:endParaRPr>
          </a:p>
          <a:p>
            <a:pPr algn="just">
              <a:buClr>
                <a:srgbClr val="FF6600"/>
              </a:buClr>
              <a:buNone/>
              <a:defRPr/>
            </a:pPr>
            <a:endParaRPr lang="en-US" dirty="0">
              <a:solidFill>
                <a:schemeClr val="tx1"/>
              </a:solidFill>
              <a:cs typeface="Arial" charset="0"/>
            </a:endParaRPr>
          </a:p>
          <a:p>
            <a:pPr algn="just">
              <a:buClr>
                <a:srgbClr val="FF6600"/>
              </a:buClr>
              <a:defRPr/>
            </a:pPr>
            <a:endParaRPr lang="en-US" dirty="0">
              <a:solidFill>
                <a:schemeClr val="tx1"/>
              </a:solidFill>
              <a:cs typeface="Arial" charset="0"/>
            </a:endParaRPr>
          </a:p>
          <a:p>
            <a:pPr algn="just">
              <a:buClr>
                <a:srgbClr val="FF6600"/>
              </a:buClr>
              <a:defRPr/>
            </a:pPr>
            <a:endParaRPr lang="en-US" dirty="0">
              <a:solidFill>
                <a:schemeClr val="tx1"/>
              </a:solidFill>
              <a:cs typeface="Arial" charset="0"/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14091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Shape 132"/>
          <p:cNvCxnSpPr/>
          <p:nvPr/>
        </p:nvCxnSpPr>
        <p:spPr>
          <a:xfrm rot="10800000" flipH="1">
            <a:off x="7401125" y="1758974"/>
            <a:ext cx="218999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4" name="Shape 134"/>
          <p:cNvCxnSpPr/>
          <p:nvPr/>
        </p:nvCxnSpPr>
        <p:spPr>
          <a:xfrm rot="10800000" flipH="1">
            <a:off x="7765925" y="1896874"/>
            <a:ext cx="648599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" name="Shape 93"/>
          <p:cNvSpPr txBox="1">
            <a:spLocks/>
          </p:cNvSpPr>
          <p:nvPr/>
        </p:nvSpPr>
        <p:spPr>
          <a:xfrm>
            <a:off x="360995" y="155145"/>
            <a:ext cx="7571700" cy="93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defRPr sz="2000" b="0" i="0" u="none" strike="noStrike" cap="none" baseline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defRPr sz="2000" b="0" i="0" u="none" strike="noStrike" cap="none" baseline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  <a:rtl val="0"/>
              </a:defRPr>
            </a:lvl2pPr>
            <a:lvl3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s-ES_tradnl" sz="4000" b="1" dirty="0" err="1" smtClean="0"/>
              <a:t>Estimation</a:t>
            </a:r>
            <a:r>
              <a:rPr lang="es-ES_tradnl" sz="4000" b="1" dirty="0" smtClean="0"/>
              <a:t> of </a:t>
            </a:r>
            <a:r>
              <a:rPr lang="es-ES_tradnl" sz="4000" b="1" dirty="0" err="1" smtClean="0"/>
              <a:t>Effectiveness</a:t>
            </a:r>
            <a:endParaRPr lang="en" sz="4000" b="1" dirty="0"/>
          </a:p>
        </p:txBody>
      </p:sp>
      <p:cxnSp>
        <p:nvCxnSpPr>
          <p:cNvPr id="133" name="Shape 133"/>
          <p:cNvCxnSpPr/>
          <p:nvPr/>
        </p:nvCxnSpPr>
        <p:spPr>
          <a:xfrm rot="10800000" flipH="1">
            <a:off x="7932695" y="2472367"/>
            <a:ext cx="522299" cy="3098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" name="Shape 146"/>
          <p:cNvSpPr/>
          <p:nvPr/>
        </p:nvSpPr>
        <p:spPr>
          <a:xfrm>
            <a:off x="2579645" y="2634574"/>
            <a:ext cx="3916899" cy="3903198"/>
          </a:xfrm>
          <a:prstGeom prst="ellipse">
            <a:avLst/>
          </a:prstGeom>
          <a:noFill/>
          <a:ln w="9525" cap="flat" cmpd="sng">
            <a:solidFill>
              <a:srgbClr val="FF66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2800" dirty="0" smtClean="0"/>
              <a:t>Using 2</a:t>
            </a:r>
            <a:r>
              <a:rPr lang="en-US" sz="2800" dirty="0" smtClean="0"/>
              <a:t>% of </a:t>
            </a:r>
            <a:r>
              <a:rPr lang="en-US" sz="2800" dirty="0" smtClean="0"/>
              <a:t>judgments, differences are </a:t>
            </a:r>
            <a:r>
              <a:rPr lang="en-US" sz="2800" dirty="0" smtClean="0"/>
              <a:t>estimated in  </a:t>
            </a:r>
            <a:r>
              <a:rPr lang="en-US" sz="4000" dirty="0" smtClean="0"/>
              <a:t>93%</a:t>
            </a:r>
            <a:endParaRPr lang="en" sz="4000" dirty="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just">
              <a:lnSpc>
                <a:spcPct val="110000"/>
              </a:lnSpc>
              <a:buClr>
                <a:srgbClr val="FF6600"/>
              </a:buClr>
              <a:buSzPct val="100000"/>
              <a:defRPr/>
            </a:pPr>
            <a:endParaRPr lang="en-US" dirty="0"/>
          </a:p>
        </p:txBody>
      </p:sp>
      <p:sp>
        <p:nvSpPr>
          <p:cNvPr id="9" name="Marcador de texto 2"/>
          <p:cNvSpPr txBox="1">
            <a:spLocks/>
          </p:cNvSpPr>
          <p:nvPr/>
        </p:nvSpPr>
        <p:spPr>
          <a:xfrm>
            <a:off x="320525" y="752172"/>
            <a:ext cx="8093999" cy="2461833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just">
              <a:lnSpc>
                <a:spcPct val="110000"/>
              </a:lnSpc>
              <a:buClr>
                <a:srgbClr val="FF6600"/>
              </a:buClr>
              <a:defRPr/>
            </a:pPr>
            <a:endParaRPr lang="en-US" sz="3200" dirty="0" smtClean="0"/>
          </a:p>
          <a:p>
            <a:pPr algn="just">
              <a:lnSpc>
                <a:spcPct val="110000"/>
              </a:lnSpc>
              <a:buClr>
                <a:srgbClr val="FF6600"/>
              </a:buClr>
              <a:defRPr/>
            </a:pPr>
            <a:r>
              <a:rPr lang="en-US" sz="3200" b="1" i="1" dirty="0" smtClean="0">
                <a:solidFill>
                  <a:schemeClr val="tx1"/>
                </a:solidFill>
              </a:rPr>
              <a:t>Second Scenario: </a:t>
            </a:r>
            <a:r>
              <a:rPr lang="en-US" sz="3200" i="1" dirty="0" smtClean="0">
                <a:solidFill>
                  <a:schemeClr val="tx1"/>
                </a:solidFill>
              </a:rPr>
              <a:t>systems differences.</a:t>
            </a:r>
            <a:endParaRPr lang="en-US" sz="3200" dirty="0" smtClean="0">
              <a:solidFill>
                <a:srgbClr val="FF6600"/>
              </a:solidFill>
            </a:endParaRPr>
          </a:p>
          <a:p>
            <a:pPr algn="just">
              <a:lnSpc>
                <a:spcPct val="110000"/>
              </a:lnSpc>
              <a:buClr>
                <a:srgbClr val="FF6600"/>
              </a:buClr>
              <a:defRPr/>
            </a:pPr>
            <a:endParaRPr lang="en-US" sz="3200" dirty="0" smtClean="0">
              <a:solidFill>
                <a:srgbClr val="FF6600"/>
              </a:solidFill>
            </a:endParaRPr>
          </a:p>
          <a:p>
            <a:pPr marL="457200" indent="-457200" algn="just">
              <a:lnSpc>
                <a:spcPct val="110000"/>
              </a:lnSpc>
              <a:buClr>
                <a:srgbClr val="FF6600"/>
              </a:buClr>
              <a:defRPr/>
            </a:pPr>
            <a:endParaRPr lang="en-US" sz="3200" dirty="0" smtClean="0"/>
          </a:p>
          <a:p>
            <a:pPr marL="457200" indent="-457200" algn="just">
              <a:lnSpc>
                <a:spcPct val="110000"/>
              </a:lnSpc>
              <a:buClr>
                <a:srgbClr val="FF6600"/>
              </a:buClr>
              <a:defRPr/>
            </a:pPr>
            <a:endParaRPr lang="en-US" sz="3200" dirty="0" smtClean="0"/>
          </a:p>
          <a:p>
            <a:pPr algn="just">
              <a:lnSpc>
                <a:spcPct val="110000"/>
              </a:lnSpc>
              <a:buClr>
                <a:srgbClr val="FF6600"/>
              </a:buClr>
              <a:defRPr/>
            </a:pPr>
            <a:r>
              <a:rPr lang="en-US" sz="3200" dirty="0" smtClean="0"/>
              <a:t> </a:t>
            </a:r>
          </a:p>
          <a:p>
            <a:pPr algn="just">
              <a:lnSpc>
                <a:spcPct val="110000"/>
              </a:lnSpc>
              <a:buClr>
                <a:srgbClr val="FF6600"/>
              </a:buClr>
              <a:defRPr/>
            </a:pPr>
            <a:endParaRPr lang="en-US" sz="3200" dirty="0" smtClean="0"/>
          </a:p>
          <a:p>
            <a:pPr algn="just">
              <a:lnSpc>
                <a:spcPct val="110000"/>
              </a:lnSpc>
              <a:buClr>
                <a:srgbClr val="FF6600"/>
              </a:buClr>
              <a:defRPr/>
            </a:pPr>
            <a:endParaRPr lang="en-US" sz="3200" dirty="0" smtClean="0"/>
          </a:p>
          <a:p>
            <a:pPr algn="just">
              <a:lnSpc>
                <a:spcPct val="130000"/>
              </a:lnSpc>
              <a:buClr>
                <a:srgbClr val="FF6600"/>
              </a:buClr>
              <a:defRPr/>
            </a:pPr>
            <a:endParaRPr lang="en-US" dirty="0" smtClean="0"/>
          </a:p>
          <a:p>
            <a:pPr algn="just">
              <a:lnSpc>
                <a:spcPct val="130000"/>
              </a:lnSpc>
              <a:buClr>
                <a:srgbClr val="FF6600"/>
              </a:buClr>
              <a:defRPr/>
            </a:pPr>
            <a:endParaRPr lang="en-US" dirty="0" smtClean="0"/>
          </a:p>
          <a:p>
            <a:pPr algn="just">
              <a:lnSpc>
                <a:spcPct val="130000"/>
              </a:lnSpc>
              <a:buClr>
                <a:srgbClr val="FF6600"/>
              </a:buClr>
              <a:defRPr/>
            </a:pPr>
            <a:endParaRPr lang="en-US" dirty="0" smtClean="0">
              <a:solidFill>
                <a:schemeClr val="tx1"/>
              </a:solidFill>
              <a:cs typeface="Arial" charset="0"/>
            </a:endParaRPr>
          </a:p>
          <a:p>
            <a:pPr algn="just">
              <a:lnSpc>
                <a:spcPct val="130000"/>
              </a:lnSpc>
              <a:buClr>
                <a:srgbClr val="FF6600"/>
              </a:buClr>
              <a:defRPr/>
            </a:pPr>
            <a:endParaRPr lang="en-US" dirty="0" smtClean="0">
              <a:solidFill>
                <a:schemeClr val="tx1"/>
              </a:solidFill>
              <a:cs typeface="Arial" charset="0"/>
            </a:endParaRPr>
          </a:p>
          <a:p>
            <a:pPr algn="just">
              <a:buClr>
                <a:srgbClr val="FF6600"/>
              </a:buClr>
              <a:defRPr/>
            </a:pPr>
            <a:endParaRPr lang="en-US" dirty="0" smtClean="0">
              <a:solidFill>
                <a:schemeClr val="tx1"/>
              </a:solidFill>
              <a:cs typeface="Arial" charset="0"/>
            </a:endParaRPr>
          </a:p>
          <a:p>
            <a:pPr algn="just">
              <a:buClr>
                <a:srgbClr val="FF6600"/>
              </a:buClr>
              <a:defRPr/>
            </a:pPr>
            <a:endParaRPr lang="en-US" dirty="0" smtClean="0">
              <a:solidFill>
                <a:schemeClr val="tx1"/>
              </a:solidFill>
              <a:cs typeface="Arial" charset="0"/>
            </a:endParaRPr>
          </a:p>
          <a:p>
            <a:pPr algn="just">
              <a:buClr>
                <a:srgbClr val="FF6600"/>
              </a:buClr>
              <a:defRPr/>
            </a:pPr>
            <a:endParaRPr lang="en-US" dirty="0" smtClean="0">
              <a:solidFill>
                <a:schemeClr val="tx1"/>
              </a:solidFill>
              <a:cs typeface="Aria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64582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Shape 132"/>
          <p:cNvCxnSpPr/>
          <p:nvPr/>
        </p:nvCxnSpPr>
        <p:spPr>
          <a:xfrm rot="10800000" flipH="1">
            <a:off x="7401125" y="1758974"/>
            <a:ext cx="218999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4" name="Shape 134"/>
          <p:cNvCxnSpPr/>
          <p:nvPr/>
        </p:nvCxnSpPr>
        <p:spPr>
          <a:xfrm rot="10800000" flipH="1">
            <a:off x="7765925" y="1896874"/>
            <a:ext cx="648599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" name="Shape 93"/>
          <p:cNvSpPr txBox="1">
            <a:spLocks/>
          </p:cNvSpPr>
          <p:nvPr/>
        </p:nvSpPr>
        <p:spPr>
          <a:xfrm>
            <a:off x="360995" y="155145"/>
            <a:ext cx="7571700" cy="93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defRPr sz="2000" b="0" i="0" u="none" strike="noStrike" cap="none" baseline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defRPr sz="2000" b="0" i="0" u="none" strike="noStrike" cap="none" baseline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  <a:rtl val="0"/>
              </a:defRPr>
            </a:lvl2pPr>
            <a:lvl3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s-ES_tradnl" sz="4000" b="1" dirty="0" err="1" smtClean="0"/>
              <a:t>Estimation</a:t>
            </a:r>
            <a:r>
              <a:rPr lang="es-ES_tradnl" sz="4000" b="1" dirty="0" smtClean="0"/>
              <a:t> of </a:t>
            </a:r>
            <a:r>
              <a:rPr lang="es-ES_tradnl" sz="4000" b="1" dirty="0" err="1" smtClean="0"/>
              <a:t>Effectiveness</a:t>
            </a:r>
            <a:endParaRPr lang="en" sz="40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3165747" y="1663630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Marcador de texto 2"/>
          <p:cNvSpPr txBox="1">
            <a:spLocks/>
          </p:cNvSpPr>
          <p:nvPr/>
        </p:nvSpPr>
        <p:spPr>
          <a:xfrm>
            <a:off x="321449" y="565156"/>
            <a:ext cx="8093075" cy="24622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◎"/>
              <a:defRPr sz="30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24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◉"/>
              <a:defRPr sz="24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9pPr>
          </a:lstStyle>
          <a:p>
            <a:pPr algn="just">
              <a:lnSpc>
                <a:spcPct val="110000"/>
              </a:lnSpc>
              <a:buClr>
                <a:srgbClr val="FF6600"/>
              </a:buClr>
              <a:buFont typeface="Source Sans Pro"/>
              <a:buNone/>
              <a:defRPr/>
            </a:pPr>
            <a:endParaRPr lang="en-US" sz="3200" dirty="0" smtClean="0">
              <a:solidFill>
                <a:srgbClr val="000000"/>
              </a:solidFill>
            </a:endParaRPr>
          </a:p>
          <a:p>
            <a:pPr algn="just">
              <a:buFont typeface="Source Sans Pro"/>
              <a:buNone/>
            </a:pPr>
            <a:r>
              <a:rPr lang="en-US" sz="3200" b="1" i="1" dirty="0" smtClean="0">
                <a:solidFill>
                  <a:srgbClr val="000000"/>
                </a:solidFill>
              </a:rPr>
              <a:t>Third  Scenario: </a:t>
            </a:r>
            <a:r>
              <a:rPr lang="en-US" sz="3200" i="1" dirty="0" smtClean="0">
                <a:solidFill>
                  <a:srgbClr val="000000"/>
                </a:solidFill>
              </a:rPr>
              <a:t>the estimation of absolute effectiveness scores.</a:t>
            </a:r>
          </a:p>
          <a:p>
            <a:pPr algn="just"/>
            <a:endParaRPr lang="en-US" sz="3200" dirty="0" smtClean="0">
              <a:solidFill>
                <a:srgbClr val="000000"/>
              </a:solidFill>
            </a:endParaRPr>
          </a:p>
          <a:p>
            <a:pPr algn="just">
              <a:buFont typeface="Source Sans Pro"/>
              <a:buNone/>
            </a:pPr>
            <a:endParaRPr lang="es-CO" sz="3200" dirty="0" smtClean="0">
              <a:solidFill>
                <a:srgbClr val="000000"/>
              </a:solidFill>
            </a:endParaRPr>
          </a:p>
          <a:p>
            <a:pPr algn="just">
              <a:lnSpc>
                <a:spcPct val="110000"/>
              </a:lnSpc>
              <a:buClr>
                <a:srgbClr val="FF6600"/>
              </a:buClr>
              <a:defRPr/>
            </a:pPr>
            <a:endParaRPr lang="en-US" sz="3200" dirty="0" smtClean="0">
              <a:solidFill>
                <a:srgbClr val="000000"/>
              </a:solidFill>
            </a:endParaRPr>
          </a:p>
          <a:p>
            <a:pPr algn="just">
              <a:lnSpc>
                <a:spcPct val="110000"/>
              </a:lnSpc>
              <a:buClr>
                <a:srgbClr val="FF6600"/>
              </a:buClr>
              <a:defRPr/>
            </a:pPr>
            <a:endParaRPr lang="en-US" sz="3200" dirty="0" smtClean="0">
              <a:solidFill>
                <a:srgbClr val="000000"/>
              </a:solidFill>
            </a:endParaRPr>
          </a:p>
          <a:p>
            <a:pPr algn="just"/>
            <a:endParaRPr lang="en-US" sz="3200" dirty="0" smtClean="0">
              <a:solidFill>
                <a:srgbClr val="000000"/>
              </a:solidFill>
            </a:endParaRPr>
          </a:p>
          <a:p>
            <a:pPr algn="just">
              <a:lnSpc>
                <a:spcPct val="110000"/>
              </a:lnSpc>
              <a:buClr>
                <a:srgbClr val="FF6600"/>
              </a:buClr>
              <a:buFont typeface="Source Sans Pro"/>
              <a:buNone/>
              <a:defRPr/>
            </a:pPr>
            <a:endParaRPr lang="en-US" sz="3200" dirty="0" smtClean="0"/>
          </a:p>
          <a:p>
            <a:pPr algn="just">
              <a:lnSpc>
                <a:spcPct val="110000"/>
              </a:lnSpc>
              <a:buClr>
                <a:srgbClr val="FF6600"/>
              </a:buClr>
              <a:defRPr/>
            </a:pPr>
            <a:endParaRPr lang="en-US" sz="3200" dirty="0" smtClean="0">
              <a:solidFill>
                <a:srgbClr val="000000"/>
              </a:solidFill>
            </a:endParaRPr>
          </a:p>
          <a:p>
            <a:pPr algn="just">
              <a:lnSpc>
                <a:spcPct val="130000"/>
              </a:lnSpc>
              <a:buClr>
                <a:srgbClr val="FF6600"/>
              </a:buClr>
              <a:buFont typeface="Source Sans Pro"/>
              <a:buNone/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 algn="just">
              <a:lnSpc>
                <a:spcPct val="130000"/>
              </a:lnSpc>
              <a:buClr>
                <a:srgbClr val="FF6600"/>
              </a:buClr>
              <a:buFont typeface="Source Sans Pro"/>
              <a:buNone/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 algn="just">
              <a:lnSpc>
                <a:spcPct val="130000"/>
              </a:lnSpc>
              <a:buClr>
                <a:srgbClr val="FF6600"/>
              </a:buClr>
              <a:defRPr/>
            </a:pPr>
            <a:endParaRPr lang="en-US" dirty="0" smtClean="0">
              <a:solidFill>
                <a:srgbClr val="000000"/>
              </a:solidFill>
              <a:cs typeface="Arial" charset="0"/>
            </a:endParaRPr>
          </a:p>
          <a:p>
            <a:pPr algn="just">
              <a:lnSpc>
                <a:spcPct val="130000"/>
              </a:lnSpc>
              <a:buClr>
                <a:srgbClr val="FF6600"/>
              </a:buClr>
              <a:defRPr/>
            </a:pPr>
            <a:endParaRPr lang="en-US" dirty="0" smtClean="0">
              <a:solidFill>
                <a:srgbClr val="000000"/>
              </a:solidFill>
              <a:cs typeface="Arial" charset="0"/>
            </a:endParaRPr>
          </a:p>
          <a:p>
            <a:pPr algn="just">
              <a:buClr>
                <a:srgbClr val="FF6600"/>
              </a:buClr>
              <a:buFont typeface="Source Sans Pro"/>
              <a:buNone/>
              <a:defRPr/>
            </a:pPr>
            <a:endParaRPr lang="en-US" dirty="0" smtClean="0">
              <a:solidFill>
                <a:srgbClr val="000000"/>
              </a:solidFill>
              <a:cs typeface="Arial" charset="0"/>
            </a:endParaRPr>
          </a:p>
          <a:p>
            <a:pPr algn="just">
              <a:buClr>
                <a:srgbClr val="FF6600"/>
              </a:buClr>
              <a:defRPr/>
            </a:pPr>
            <a:endParaRPr lang="en-US" dirty="0" smtClean="0">
              <a:solidFill>
                <a:srgbClr val="000000"/>
              </a:solidFill>
              <a:cs typeface="Arial" charset="0"/>
            </a:endParaRPr>
          </a:p>
          <a:p>
            <a:pPr algn="just">
              <a:buClr>
                <a:srgbClr val="FF6600"/>
              </a:buClr>
              <a:defRPr/>
            </a:pPr>
            <a:endParaRPr lang="en-US" dirty="0" smtClean="0">
              <a:solidFill>
                <a:schemeClr val="tx1"/>
              </a:solidFill>
              <a:cs typeface="Arial" charset="0"/>
            </a:endParaRPr>
          </a:p>
          <a:p>
            <a:pPr>
              <a:buFont typeface="Source Sans Pro"/>
              <a:buNone/>
            </a:pPr>
            <a:endParaRPr lang="en-US" dirty="0"/>
          </a:p>
        </p:txBody>
      </p:sp>
      <p:grpSp>
        <p:nvGrpSpPr>
          <p:cNvPr id="13" name="Agrupar 12"/>
          <p:cNvGrpSpPr/>
          <p:nvPr/>
        </p:nvGrpSpPr>
        <p:grpSpPr>
          <a:xfrm>
            <a:off x="939501" y="2544266"/>
            <a:ext cx="7515493" cy="3930382"/>
            <a:chOff x="939501" y="2544266"/>
            <a:chExt cx="7515493" cy="3930382"/>
          </a:xfrm>
        </p:grpSpPr>
        <p:sp>
          <p:nvSpPr>
            <p:cNvPr id="14" name="Shape 146"/>
            <p:cNvSpPr/>
            <p:nvPr/>
          </p:nvSpPr>
          <p:spPr>
            <a:xfrm>
              <a:off x="939501" y="2544266"/>
              <a:ext cx="3916899" cy="3903198"/>
            </a:xfrm>
            <a:prstGeom prst="ellipse">
              <a:avLst/>
            </a:prstGeom>
            <a:noFill/>
            <a:ln w="9525" cap="flat" cmpd="sng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just">
                <a:lnSpc>
                  <a:spcPct val="110000"/>
                </a:lnSpc>
                <a:buClr>
                  <a:srgbClr val="FF6600"/>
                </a:buClr>
                <a:buSzPct val="100000"/>
                <a:defRPr/>
              </a:pPr>
              <a:r>
                <a:rPr lang="en-US" sz="2500" dirty="0" smtClean="0"/>
                <a:t>Using</a:t>
              </a:r>
              <a:r>
                <a:rPr lang="en-US" sz="3500" dirty="0" smtClean="0"/>
                <a:t> 25</a:t>
              </a:r>
              <a:r>
                <a:rPr lang="en-US" sz="3500" dirty="0"/>
                <a:t>%</a:t>
              </a:r>
              <a:r>
                <a:rPr lang="en-US" sz="4000" dirty="0"/>
                <a:t> </a:t>
              </a:r>
              <a:r>
                <a:rPr lang="en-US" sz="2500" dirty="0"/>
                <a:t>of </a:t>
              </a:r>
              <a:r>
                <a:rPr lang="en-US" sz="2500" dirty="0" smtClean="0"/>
                <a:t>relevance </a:t>
              </a:r>
              <a:r>
                <a:rPr lang="en-US" sz="2500" dirty="0"/>
                <a:t>judgments </a:t>
              </a:r>
              <a:r>
                <a:rPr lang="en-US" sz="2500" dirty="0" smtClean="0"/>
                <a:t>they </a:t>
              </a:r>
              <a:r>
                <a:rPr lang="en-US" sz="2500" dirty="0"/>
                <a:t>can estimate with an error of  +-0.05</a:t>
              </a:r>
            </a:p>
            <a:p>
              <a:pPr algn="just">
                <a:lnSpc>
                  <a:spcPct val="110000"/>
                </a:lnSpc>
                <a:buClr>
                  <a:srgbClr val="FF6600"/>
                </a:buClr>
                <a:buSzPct val="100000"/>
                <a:defRPr/>
              </a:pPr>
              <a:endParaRPr lang="en-US" sz="2500" dirty="0"/>
            </a:p>
          </p:txBody>
        </p:sp>
        <p:sp>
          <p:nvSpPr>
            <p:cNvPr id="15" name="Shape 146"/>
            <p:cNvSpPr/>
            <p:nvPr/>
          </p:nvSpPr>
          <p:spPr>
            <a:xfrm>
              <a:off x="4538095" y="2571450"/>
              <a:ext cx="3916899" cy="3903198"/>
            </a:xfrm>
            <a:prstGeom prst="ellipse">
              <a:avLst/>
            </a:prstGeom>
            <a:noFill/>
            <a:ln w="9525" cap="flat" cmpd="sng">
              <a:solidFill>
                <a:srgbClr val="FF66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-US" sz="2500" dirty="0" smtClean="0"/>
            </a:p>
            <a:p>
              <a:pPr algn="just"/>
              <a:r>
                <a:rPr lang="en-US" sz="2500" dirty="0" smtClean="0"/>
                <a:t>Effectiveness </a:t>
              </a:r>
              <a:r>
                <a:rPr lang="en-US" sz="2500" dirty="0"/>
                <a:t>in the ranking of systems is highly </a:t>
              </a:r>
              <a:r>
                <a:rPr lang="en-US" sz="3000" dirty="0"/>
                <a:t>overestimated</a:t>
              </a:r>
            </a:p>
            <a:p>
              <a:pPr algn="ctr"/>
              <a:endParaRPr lang="en" sz="2800" dirty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algn="just">
                <a:lnSpc>
                  <a:spcPct val="110000"/>
                </a:lnSpc>
                <a:buClr>
                  <a:srgbClr val="FF6600"/>
                </a:buClr>
                <a:buSzPct val="100000"/>
                <a:defRPr/>
              </a:pP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121158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/>
          <p:cNvGrpSpPr/>
          <p:nvPr/>
        </p:nvGrpSpPr>
        <p:grpSpPr>
          <a:xfrm>
            <a:off x="322387" y="216608"/>
            <a:ext cx="5930839" cy="5610220"/>
            <a:chOff x="322387" y="216608"/>
            <a:chExt cx="5930839" cy="5610220"/>
          </a:xfrm>
        </p:grpSpPr>
        <p:grpSp>
          <p:nvGrpSpPr>
            <p:cNvPr id="20" name="Agrupar 19"/>
            <p:cNvGrpSpPr/>
            <p:nvPr/>
          </p:nvGrpSpPr>
          <p:grpSpPr>
            <a:xfrm>
              <a:off x="4210498" y="216608"/>
              <a:ext cx="1799464" cy="1711437"/>
              <a:chOff x="3506750" y="3219800"/>
              <a:chExt cx="2399699" cy="2399399"/>
            </a:xfrm>
          </p:grpSpPr>
          <p:sp>
            <p:nvSpPr>
              <p:cNvPr id="21" name="Shape 202"/>
              <p:cNvSpPr/>
              <p:nvPr/>
            </p:nvSpPr>
            <p:spPr>
              <a:xfrm>
                <a:off x="3506750" y="3219800"/>
                <a:ext cx="2399699" cy="2399399"/>
              </a:xfrm>
              <a:prstGeom prst="ellipse">
                <a:avLst/>
              </a:prstGeom>
              <a:noFill/>
              <a:ln w="9525" cap="flat" cmpd="sng">
                <a:solidFill>
                  <a:srgbClr val="CFD8DC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" name="Shape 203"/>
              <p:cNvSpPr/>
              <p:nvPr/>
            </p:nvSpPr>
            <p:spPr>
              <a:xfrm>
                <a:off x="3717575" y="3430625"/>
                <a:ext cx="1977900" cy="1977900"/>
              </a:xfrm>
              <a:prstGeom prst="ellipse">
                <a:avLst/>
              </a:prstGeom>
              <a:noFill/>
              <a:ln w="28575" cap="flat" cmpd="sng">
                <a:solidFill>
                  <a:srgbClr val="CFD8D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>
                  <a:spcBef>
                    <a:spcPts val="0"/>
                  </a:spcBef>
                  <a:buNone/>
                </a:pPr>
                <a:r>
                  <a:rPr lang="es-ES_tradnl" sz="1800" b="1" dirty="0" smtClean="0">
                    <a:solidFill>
                      <a:srgbClr val="263238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A.M.S</a:t>
                </a:r>
                <a:endParaRPr lang="en" sz="1800" b="1" dirty="0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grpSp>
          <p:nvGrpSpPr>
            <p:cNvPr id="18" name="Agrupar 17"/>
            <p:cNvGrpSpPr/>
            <p:nvPr/>
          </p:nvGrpSpPr>
          <p:grpSpPr>
            <a:xfrm>
              <a:off x="322387" y="216608"/>
              <a:ext cx="5930839" cy="5610220"/>
              <a:chOff x="322387" y="216608"/>
              <a:chExt cx="5930839" cy="5610220"/>
            </a:xfrm>
          </p:grpSpPr>
          <p:grpSp>
            <p:nvGrpSpPr>
              <p:cNvPr id="8" name="Agrupar 7"/>
              <p:cNvGrpSpPr/>
              <p:nvPr/>
            </p:nvGrpSpPr>
            <p:grpSpPr>
              <a:xfrm>
                <a:off x="322387" y="2092897"/>
                <a:ext cx="1752915" cy="1660991"/>
                <a:chOff x="839750" y="1924400"/>
                <a:chExt cx="2236200" cy="2235899"/>
              </a:xfrm>
            </p:grpSpPr>
            <p:sp>
              <p:nvSpPr>
                <p:cNvPr id="199" name="Shape 199"/>
                <p:cNvSpPr/>
                <p:nvPr/>
              </p:nvSpPr>
              <p:spPr>
                <a:xfrm>
                  <a:off x="839750" y="1924400"/>
                  <a:ext cx="2236200" cy="2235899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CFD8DC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01" name="Shape 201"/>
                <p:cNvSpPr/>
                <p:nvPr/>
              </p:nvSpPr>
              <p:spPr>
                <a:xfrm>
                  <a:off x="1036199" y="2120850"/>
                  <a:ext cx="1842900" cy="18429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CFD8D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buNone/>
                  </a:pPr>
                  <a:r>
                    <a:rPr lang="es-ES_tradnl" sz="1800" b="1" dirty="0" smtClean="0">
                      <a:solidFill>
                        <a:srgbClr val="263238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I.R</a:t>
                  </a:r>
                  <a:endParaRPr lang="en" sz="1800" b="1" dirty="0">
                    <a:solidFill>
                      <a:srgbClr val="263238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grpSp>
            <p:nvGrpSpPr>
              <p:cNvPr id="4" name="Agrupar 3"/>
              <p:cNvGrpSpPr/>
              <p:nvPr/>
            </p:nvGrpSpPr>
            <p:grpSpPr>
              <a:xfrm>
                <a:off x="1747159" y="216608"/>
                <a:ext cx="1799464" cy="1711545"/>
                <a:chOff x="3506750" y="3219800"/>
                <a:chExt cx="2399699" cy="2399399"/>
              </a:xfrm>
            </p:grpSpPr>
            <p:sp>
              <p:nvSpPr>
                <p:cNvPr id="202" name="Shape 202"/>
                <p:cNvSpPr/>
                <p:nvPr/>
              </p:nvSpPr>
              <p:spPr>
                <a:xfrm>
                  <a:off x="3506750" y="3219800"/>
                  <a:ext cx="2399699" cy="2399399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CFD8DC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03" name="Shape 203"/>
                <p:cNvSpPr/>
                <p:nvPr/>
              </p:nvSpPr>
              <p:spPr>
                <a:xfrm>
                  <a:off x="3717575" y="3430625"/>
                  <a:ext cx="1977900" cy="1977900"/>
                </a:xfrm>
                <a:prstGeom prst="ellipse">
                  <a:avLst/>
                </a:prstGeom>
                <a:noFill/>
                <a:ln w="28575" cap="flat" cmpd="sng">
                  <a:solidFill>
                    <a:srgbClr val="CFD8D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buNone/>
                  </a:pPr>
                  <a:r>
                    <a:rPr lang="es-ES_tradnl" sz="1800" b="1" dirty="0" smtClean="0">
                      <a:solidFill>
                        <a:srgbClr val="263238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M.I.R</a:t>
                  </a:r>
                  <a:endParaRPr lang="en" sz="1800" b="1" dirty="0">
                    <a:solidFill>
                      <a:srgbClr val="263238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grpSp>
            <p:nvGrpSpPr>
              <p:cNvPr id="17" name="Agrupar 16"/>
              <p:cNvGrpSpPr/>
              <p:nvPr/>
            </p:nvGrpSpPr>
            <p:grpSpPr>
              <a:xfrm>
                <a:off x="1198845" y="1072381"/>
                <a:ext cx="5054381" cy="4754447"/>
                <a:chOff x="1198845" y="1072381"/>
                <a:chExt cx="5054381" cy="4754447"/>
              </a:xfrm>
            </p:grpSpPr>
            <p:grpSp>
              <p:nvGrpSpPr>
                <p:cNvPr id="7" name="Agrupar 6"/>
                <p:cNvGrpSpPr/>
                <p:nvPr/>
              </p:nvGrpSpPr>
              <p:grpSpPr>
                <a:xfrm>
                  <a:off x="1601189" y="3840248"/>
                  <a:ext cx="2099244" cy="1986580"/>
                  <a:chOff x="6000368" y="1086200"/>
                  <a:chExt cx="2649299" cy="2649000"/>
                </a:xfrm>
              </p:grpSpPr>
              <p:sp>
                <p:nvSpPr>
                  <p:cNvPr id="204" name="Shape 204"/>
                  <p:cNvSpPr/>
                  <p:nvPr/>
                </p:nvSpPr>
                <p:spPr>
                  <a:xfrm>
                    <a:off x="6000368" y="1086200"/>
                    <a:ext cx="2649299" cy="26490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rgbClr val="CFD8DC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205" name="Shape 205"/>
                  <p:cNvSpPr/>
                  <p:nvPr/>
                </p:nvSpPr>
                <p:spPr>
                  <a:xfrm>
                    <a:off x="6233170" y="1318851"/>
                    <a:ext cx="2183700" cy="2183700"/>
                  </a:xfrm>
                  <a:prstGeom prst="ellipse">
                    <a:avLst/>
                  </a:prstGeom>
                  <a:noFill/>
                  <a:ln w="76200" cap="flat" cmpd="sng">
                    <a:solidFill>
                      <a:srgbClr val="CFD8DC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algn="ctr">
                      <a:spcBef>
                        <a:spcPts val="0"/>
                      </a:spcBef>
                      <a:buNone/>
                    </a:pPr>
                    <a:r>
                      <a:rPr lang="es-ES_tradnl" sz="1600" b="1" dirty="0" smtClean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Evaluation</a:t>
                    </a:r>
                    <a:endParaRPr lang="en" sz="1600" b="1" dirty="0">
                      <a:solidFill>
                        <a:srgbClr val="263238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</p:grpSp>
            <p:cxnSp>
              <p:nvCxnSpPr>
                <p:cNvPr id="206" name="Shape 206"/>
                <p:cNvCxnSpPr>
                  <a:stCxn id="199" idx="0"/>
                  <a:endCxn id="202" idx="3"/>
                </p:cNvCxnSpPr>
                <p:nvPr/>
              </p:nvCxnSpPr>
              <p:spPr>
                <a:xfrm flipV="1">
                  <a:off x="1198845" y="1677503"/>
                  <a:ext cx="811839" cy="41539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FD8DC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grpSp>
              <p:nvGrpSpPr>
                <p:cNvPr id="23" name="Agrupar 22"/>
                <p:cNvGrpSpPr/>
                <p:nvPr/>
              </p:nvGrpSpPr>
              <p:grpSpPr>
                <a:xfrm>
                  <a:off x="4210498" y="3902626"/>
                  <a:ext cx="2042728" cy="1861824"/>
                  <a:chOff x="3506750" y="3219800"/>
                  <a:chExt cx="2399699" cy="2399399"/>
                </a:xfrm>
              </p:grpSpPr>
              <p:sp>
                <p:nvSpPr>
                  <p:cNvPr id="24" name="Shape 202"/>
                  <p:cNvSpPr/>
                  <p:nvPr/>
                </p:nvSpPr>
                <p:spPr>
                  <a:xfrm>
                    <a:off x="3506750" y="3219800"/>
                    <a:ext cx="2399699" cy="2399399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rgbClr val="CFD8DC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25" name="Shape 203"/>
                  <p:cNvSpPr/>
                  <p:nvPr/>
                </p:nvSpPr>
                <p:spPr>
                  <a:xfrm>
                    <a:off x="3717575" y="3430625"/>
                    <a:ext cx="1977900" cy="1977900"/>
                  </a:xfrm>
                  <a:prstGeom prst="ellipse">
                    <a:avLst/>
                  </a:prstGeom>
                  <a:noFill/>
                  <a:ln w="28575" cap="flat" cmpd="sng">
                    <a:solidFill>
                      <a:srgbClr val="CFD8DC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algn="ctr">
                      <a:spcBef>
                        <a:spcPts val="0"/>
                      </a:spcBef>
                      <a:buNone/>
                    </a:pPr>
                    <a:r>
                      <a:rPr lang="es-ES_tradnl" sz="1800" b="1" dirty="0" smtClean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Cranfield</a:t>
                    </a:r>
                    <a:endParaRPr lang="en" sz="1800" b="1" dirty="0">
                      <a:solidFill>
                        <a:srgbClr val="263238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</p:grpSp>
            <p:cxnSp>
              <p:nvCxnSpPr>
                <p:cNvPr id="26" name="Shape 206"/>
                <p:cNvCxnSpPr>
                  <a:stCxn id="202" idx="6"/>
                  <a:endCxn id="22" idx="2"/>
                </p:cNvCxnSpPr>
                <p:nvPr/>
              </p:nvCxnSpPr>
              <p:spPr>
                <a:xfrm>
                  <a:off x="3546623" y="1072381"/>
                  <a:ext cx="821966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FD8DC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29" name="Shape 206"/>
                <p:cNvCxnSpPr>
                  <a:stCxn id="204" idx="6"/>
                  <a:endCxn id="25" idx="2"/>
                </p:cNvCxnSpPr>
                <p:nvPr/>
              </p:nvCxnSpPr>
              <p:spPr>
                <a:xfrm>
                  <a:off x="3700433" y="4833538"/>
                  <a:ext cx="689528" cy="5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FD8DC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30" name="Shape 206"/>
                <p:cNvCxnSpPr>
                  <a:stCxn id="199" idx="4"/>
                  <a:endCxn id="204" idx="1"/>
                </p:cNvCxnSpPr>
                <p:nvPr/>
              </p:nvCxnSpPr>
              <p:spPr>
                <a:xfrm>
                  <a:off x="1198845" y="3753888"/>
                  <a:ext cx="709771" cy="37728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FD8DC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32" name="Shape 206"/>
                <p:cNvCxnSpPr>
                  <a:stCxn id="204" idx="0"/>
                  <a:endCxn id="202" idx="4"/>
                </p:cNvCxnSpPr>
                <p:nvPr/>
              </p:nvCxnSpPr>
              <p:spPr>
                <a:xfrm flipH="1" flipV="1">
                  <a:off x="2646891" y="1928153"/>
                  <a:ext cx="3920" cy="191209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FD8DC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</p:grpSp>
      </p:grpSp>
    </p:spTree>
    <p:extLst>
      <p:ext uri="{BB962C8B-B14F-4D97-AF65-F5344CB8AC3E}">
        <p14:creationId xmlns:p14="http://schemas.microsoft.com/office/powerpoint/2010/main" val="59229932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Shape 132"/>
          <p:cNvCxnSpPr/>
          <p:nvPr/>
        </p:nvCxnSpPr>
        <p:spPr>
          <a:xfrm rot="10800000" flipH="1">
            <a:off x="7401125" y="1758974"/>
            <a:ext cx="218999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3" name="Shape 133"/>
          <p:cNvCxnSpPr/>
          <p:nvPr/>
        </p:nvCxnSpPr>
        <p:spPr>
          <a:xfrm rot="10800000" flipH="1">
            <a:off x="7932695" y="2472367"/>
            <a:ext cx="522299" cy="3098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4" name="Shape 134"/>
          <p:cNvCxnSpPr/>
          <p:nvPr/>
        </p:nvCxnSpPr>
        <p:spPr>
          <a:xfrm rot="10800000" flipH="1">
            <a:off x="7765925" y="1896874"/>
            <a:ext cx="648599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2" name="Imagen 11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60"/>
          <a:stretch/>
        </p:blipFill>
        <p:spPr>
          <a:xfrm>
            <a:off x="2593408" y="1467550"/>
            <a:ext cx="3916941" cy="3559116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1053810" y="5174350"/>
            <a:ext cx="748254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Fig 2.</a:t>
            </a:r>
            <a:r>
              <a:rPr lang="en-US" dirty="0"/>
              <a:t> Estimated vs. actual absolute effectiveness scores in MIREX 2007, 2009, 2010 and 2011 when judging documents until expected error is +-0.05 with an uncorrected (left) or corrected (right) stopping condition.  Adapted from ( Urbano, 2013)</a:t>
            </a:r>
            <a:endParaRPr lang="es-CO" dirty="0"/>
          </a:p>
          <a:p>
            <a:pPr algn="ctr"/>
            <a:r>
              <a:rPr lang="en-US" dirty="0"/>
              <a:t> </a:t>
            </a:r>
            <a:endParaRPr lang="es-CO" dirty="0"/>
          </a:p>
          <a:p>
            <a:r>
              <a:rPr lang="en-US" dirty="0"/>
              <a:t> </a:t>
            </a:r>
            <a:endParaRPr lang="es-CO" dirty="0"/>
          </a:p>
        </p:txBody>
      </p:sp>
      <p:sp>
        <p:nvSpPr>
          <p:cNvPr id="8" name="Shape 93"/>
          <p:cNvSpPr txBox="1">
            <a:spLocks/>
          </p:cNvSpPr>
          <p:nvPr/>
        </p:nvSpPr>
        <p:spPr>
          <a:xfrm>
            <a:off x="360995" y="155145"/>
            <a:ext cx="7571700" cy="93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defRPr sz="2000" b="0" i="0" u="none" strike="noStrike" cap="none" baseline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defRPr sz="2000" b="0" i="0" u="none" strike="noStrike" cap="none" baseline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  <a:rtl val="0"/>
              </a:defRPr>
            </a:lvl2pPr>
            <a:lvl3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s-ES_tradnl" sz="4000" b="1" dirty="0" err="1" smtClean="0"/>
              <a:t>Estimation</a:t>
            </a:r>
            <a:r>
              <a:rPr lang="es-ES_tradnl" sz="4000" b="1" dirty="0" smtClean="0"/>
              <a:t> of </a:t>
            </a:r>
            <a:r>
              <a:rPr lang="es-ES_tradnl" sz="4000" b="1" dirty="0" err="1" smtClean="0"/>
              <a:t>Effectiveness</a:t>
            </a:r>
            <a:endParaRPr lang="en" sz="4000" b="1" dirty="0"/>
          </a:p>
        </p:txBody>
      </p:sp>
    </p:spTree>
    <p:extLst>
      <p:ext uri="{BB962C8B-B14F-4D97-AF65-F5344CB8AC3E}">
        <p14:creationId xmlns:p14="http://schemas.microsoft.com/office/powerpoint/2010/main" val="217684421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ES_tradnl" sz="4800" b="1" dirty="0" smtClean="0"/>
              <a:t>Content</a:t>
            </a:r>
            <a:endParaRPr lang="en" sz="4800" b="1" dirty="0"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rgbClr val="CFD8DC"/>
              </a:buClr>
              <a:buSzPct val="100000"/>
              <a:buFont typeface="Source Sans Pro"/>
              <a:buChar char="◎"/>
            </a:pPr>
            <a:r>
              <a:rPr lang="es-ES_tradnl" dirty="0" smtClean="0"/>
              <a:t>Motivation</a:t>
            </a:r>
            <a:endParaRPr lang="en" dirty="0"/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rgbClr val="CFD8DC"/>
              </a:buClr>
              <a:buSzPct val="100000"/>
              <a:buFont typeface="Source Sans Pro"/>
              <a:buChar char="◎"/>
            </a:pPr>
            <a:r>
              <a:rPr lang="es-ES_tradnl" dirty="0" err="1" smtClean="0"/>
              <a:t>State</a:t>
            </a:r>
            <a:r>
              <a:rPr lang="es-ES_tradnl" dirty="0" smtClean="0"/>
              <a:t> of </a:t>
            </a:r>
            <a:r>
              <a:rPr lang="es-ES_tradnl" dirty="0" err="1" smtClean="0"/>
              <a:t>the</a:t>
            </a:r>
            <a:r>
              <a:rPr lang="es-ES_tradnl" dirty="0" smtClean="0"/>
              <a:t> Art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rgbClr val="CFD8DC"/>
              </a:buClr>
              <a:buSzPct val="100000"/>
              <a:buFont typeface="Source Sans Pro"/>
              <a:buChar char="◎"/>
            </a:pPr>
            <a:r>
              <a:rPr lang="es-ES_tradnl" sz="4000" dirty="0" err="1" smtClean="0"/>
              <a:t>Methodology</a:t>
            </a:r>
            <a:endParaRPr lang="en" sz="4000" dirty="0"/>
          </a:p>
        </p:txBody>
      </p:sp>
    </p:spTree>
    <p:extLst>
      <p:ext uri="{BB962C8B-B14F-4D97-AF65-F5344CB8AC3E}">
        <p14:creationId xmlns:p14="http://schemas.microsoft.com/office/powerpoint/2010/main" val="133366408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Shape 132"/>
          <p:cNvCxnSpPr/>
          <p:nvPr/>
        </p:nvCxnSpPr>
        <p:spPr>
          <a:xfrm rot="10800000" flipH="1">
            <a:off x="7401125" y="1758974"/>
            <a:ext cx="218999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3" name="Shape 133"/>
          <p:cNvCxnSpPr/>
          <p:nvPr/>
        </p:nvCxnSpPr>
        <p:spPr>
          <a:xfrm rot="10800000" flipH="1">
            <a:off x="7932695" y="2472367"/>
            <a:ext cx="522299" cy="3098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4" name="Shape 134"/>
          <p:cNvCxnSpPr/>
          <p:nvPr/>
        </p:nvCxnSpPr>
        <p:spPr>
          <a:xfrm rot="10800000" flipH="1">
            <a:off x="7765925" y="1896874"/>
            <a:ext cx="648599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" name="Content Placeholder 4"/>
          <p:cNvSpPr txBox="1">
            <a:spLocks/>
          </p:cNvSpPr>
          <p:nvPr/>
        </p:nvSpPr>
        <p:spPr>
          <a:xfrm>
            <a:off x="571668" y="1395488"/>
            <a:ext cx="7842856" cy="1679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342900" indent="-342900" algn="just" defTabSz="914400" eaLnBrk="1" latinLnBrk="0" hangingPunct="1">
              <a:lnSpc>
                <a:spcPct val="110000"/>
              </a:lnSpc>
              <a:buClr>
                <a:srgbClr val="FF6600"/>
              </a:buClr>
              <a:buSzPct val="100000"/>
              <a:buFont typeface="Source Sans Pro"/>
              <a:buChar char="◎"/>
              <a:defRPr sz="3200" kern="1200">
                <a:latin typeface="Source Sans Pro"/>
                <a:ea typeface="Source Sans Pro"/>
                <a:cs typeface="Source Sans Pro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defTabSz="91440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defTabSz="91440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defTabSz="91440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defTabSz="91440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6600"/>
                </a:solidFill>
              </a:rPr>
              <a:t>1. </a:t>
            </a:r>
            <a:r>
              <a:rPr lang="en-US" dirty="0" smtClean="0"/>
              <a:t>Implementing </a:t>
            </a:r>
            <a:r>
              <a:rPr lang="en-US" dirty="0"/>
              <a:t>others </a:t>
            </a:r>
            <a:r>
              <a:rPr lang="en-US" dirty="0" smtClean="0"/>
              <a:t>frameworks.</a:t>
            </a:r>
            <a:endParaRPr lang="en-US" dirty="0"/>
          </a:p>
          <a:p>
            <a:endParaRPr lang="es-CO" dirty="0"/>
          </a:p>
          <a:p>
            <a:pPr marL="0" indent="0">
              <a:buNone/>
            </a:pPr>
            <a:r>
              <a:rPr lang="en-US" dirty="0" smtClean="0">
                <a:solidFill>
                  <a:srgbClr val="FF6600"/>
                </a:solidFill>
              </a:rPr>
              <a:t>2. </a:t>
            </a:r>
            <a:r>
              <a:rPr lang="en-US" dirty="0" smtClean="0"/>
              <a:t>Implementing </a:t>
            </a:r>
            <a:r>
              <a:rPr lang="en-US" dirty="0"/>
              <a:t>new attributes for models.</a:t>
            </a:r>
            <a:endParaRPr lang="en-US" dirty="0"/>
          </a:p>
          <a:p>
            <a:endParaRPr lang="es-CO" dirty="0"/>
          </a:p>
          <a:p>
            <a:pPr marL="0" indent="0">
              <a:buNone/>
            </a:pPr>
            <a:r>
              <a:rPr lang="en-US" dirty="0" smtClean="0">
                <a:solidFill>
                  <a:srgbClr val="FF6600"/>
                </a:solidFill>
              </a:rPr>
              <a:t>3. </a:t>
            </a:r>
            <a:r>
              <a:rPr lang="en-US" dirty="0" smtClean="0"/>
              <a:t>Using several models </a:t>
            </a:r>
            <a:r>
              <a:rPr lang="es-ES_tradnl" dirty="0" err="1" smtClean="0"/>
              <a:t>according</a:t>
            </a:r>
            <a:r>
              <a:rPr lang="es-ES_tradnl" dirty="0" smtClean="0"/>
              <a:t> to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amount</a:t>
            </a:r>
            <a:r>
              <a:rPr lang="es-ES_tradnl" dirty="0" smtClean="0"/>
              <a:t> of </a:t>
            </a:r>
            <a:r>
              <a:rPr lang="es-ES_tradnl" dirty="0" err="1" smtClean="0"/>
              <a:t>judgments</a:t>
            </a:r>
            <a:endParaRPr lang="es-CO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Shape 93"/>
          <p:cNvSpPr txBox="1">
            <a:spLocks/>
          </p:cNvSpPr>
          <p:nvPr/>
        </p:nvSpPr>
        <p:spPr>
          <a:xfrm>
            <a:off x="360995" y="155145"/>
            <a:ext cx="7571700" cy="93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defRPr sz="2000" b="0" i="0" u="none" strike="noStrike" cap="none" baseline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defRPr sz="2000" b="0" i="0" u="none" strike="noStrike" cap="none" baseline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  <a:rtl val="0"/>
              </a:defRPr>
            </a:lvl2pPr>
            <a:lvl3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s-ES_tradnl" sz="4000" b="1" dirty="0" err="1" smtClean="0"/>
              <a:t>Methodology</a:t>
            </a:r>
            <a:endParaRPr lang="en" sz="4000" b="1" dirty="0"/>
          </a:p>
        </p:txBody>
      </p:sp>
    </p:spTree>
    <p:extLst>
      <p:ext uri="{BB962C8B-B14F-4D97-AF65-F5344CB8AC3E}">
        <p14:creationId xmlns:p14="http://schemas.microsoft.com/office/powerpoint/2010/main" val="38777698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93"/>
          <p:cNvSpPr txBox="1">
            <a:spLocks noGrp="1"/>
          </p:cNvSpPr>
          <p:nvPr>
            <p:ph type="title"/>
          </p:nvPr>
        </p:nvSpPr>
        <p:spPr>
          <a:xfrm>
            <a:off x="360995" y="155145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ES_tradnl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 </a:t>
            </a:r>
            <a:r>
              <a:rPr lang="es-ES_tradnl" sz="4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Using</a:t>
            </a:r>
            <a:r>
              <a:rPr lang="es-ES_tradnl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_tradnl" sz="4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other</a:t>
            </a:r>
            <a:r>
              <a:rPr lang="es-ES_tradnl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_tradnl" sz="4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frameworks</a:t>
            </a:r>
            <a:endParaRPr lang="en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339150" y="808438"/>
            <a:ext cx="7842856" cy="1679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342900" indent="-342900" algn="just" defTabSz="914400" eaLnBrk="1" latinLnBrk="0" hangingPunct="1">
              <a:lnSpc>
                <a:spcPct val="110000"/>
              </a:lnSpc>
              <a:buClr>
                <a:srgbClr val="FF6600"/>
              </a:buClr>
              <a:buSzPct val="100000"/>
              <a:buFont typeface="Source Sans Pro"/>
              <a:buChar char="◎"/>
              <a:defRPr sz="3200" kern="1200">
                <a:latin typeface="Source Sans Pro"/>
                <a:ea typeface="Source Sans Pro"/>
                <a:cs typeface="Source Sans Pro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defTabSz="91440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defTabSz="91440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defTabSz="91440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defTabSz="91440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Before we had Ordinal values 0,1,2…</a:t>
            </a:r>
          </a:p>
          <a:p>
            <a:endParaRPr lang="en-US" dirty="0"/>
          </a:p>
          <a:p>
            <a:r>
              <a:rPr lang="en-US" dirty="0"/>
              <a:t>Logit and Probit </a:t>
            </a:r>
            <a:r>
              <a:rPr lang="en-US" dirty="0" smtClean="0"/>
              <a:t>Regression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Estimated variable between </a:t>
            </a:r>
            <a:r>
              <a:rPr lang="en-US" dirty="0" smtClean="0"/>
              <a:t>[0-1]</a:t>
            </a:r>
          </a:p>
          <a:p>
            <a:endParaRPr lang="en-US" dirty="0"/>
          </a:p>
          <a:p>
            <a:endParaRPr lang="en-US" dirty="0"/>
          </a:p>
          <a:p>
            <a:endParaRPr lang="es-CO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803182"/>
              </p:ext>
            </p:extLst>
          </p:nvPr>
        </p:nvGraphicFramePr>
        <p:xfrm>
          <a:off x="1358783" y="4490750"/>
          <a:ext cx="6096000" cy="14173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500" b="1" i="0" u="none" strike="noStrike" cap="none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Framework</a:t>
                      </a:r>
                      <a:endParaRPr lang="en-US" sz="2500" b="1" i="0" u="none" strike="noStrike" cap="none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Arial"/>
                        <a:rtl val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RMSE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Variance</a:t>
                      </a:r>
                      <a:endParaRPr lang="en-US" sz="2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Logit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4,5%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7%</a:t>
                      </a:r>
                      <a:endParaRPr lang="en-US" sz="2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Probit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2,8%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6%</a:t>
                      </a:r>
                      <a:endParaRPr lang="en-US" sz="25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523257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 txBox="1">
            <a:spLocks/>
          </p:cNvSpPr>
          <p:nvPr/>
        </p:nvSpPr>
        <p:spPr>
          <a:xfrm>
            <a:off x="339150" y="808438"/>
            <a:ext cx="7842856" cy="1679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342900" indent="-342900" algn="just" defTabSz="914400" eaLnBrk="1" latinLnBrk="0" hangingPunct="1">
              <a:lnSpc>
                <a:spcPct val="110000"/>
              </a:lnSpc>
              <a:buClr>
                <a:srgbClr val="FF6600"/>
              </a:buClr>
              <a:buSzPct val="100000"/>
              <a:buFont typeface="Source Sans Pro"/>
              <a:buChar char="◎"/>
              <a:defRPr sz="3200" kern="1200">
                <a:latin typeface="Source Sans Pro"/>
                <a:ea typeface="Source Sans Pro"/>
                <a:cs typeface="Source Sans Pro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defTabSz="91440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defTabSz="91440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defTabSz="91440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defTabSz="91440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Regression </a:t>
            </a:r>
            <a:r>
              <a:rPr lang="en-US" dirty="0" smtClean="0"/>
              <a:t>+ </a:t>
            </a:r>
            <a:r>
              <a:rPr lang="en-US" dirty="0" err="1" smtClean="0"/>
              <a:t>trunking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Estimated variable, real number, truncated in the interval  </a:t>
            </a:r>
            <a:r>
              <a:rPr lang="en-US" dirty="0" smtClean="0"/>
              <a:t>[0-1]</a:t>
            </a:r>
          </a:p>
          <a:p>
            <a:endParaRPr lang="en-US" dirty="0"/>
          </a:p>
          <a:p>
            <a:endParaRPr lang="en-US" dirty="0"/>
          </a:p>
          <a:p>
            <a:endParaRPr lang="es-CO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197420"/>
              </p:ext>
            </p:extLst>
          </p:nvPr>
        </p:nvGraphicFramePr>
        <p:xfrm>
          <a:off x="2292848" y="4222430"/>
          <a:ext cx="4064000" cy="9448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500" b="1" i="0" u="none" strike="noStrike" cap="none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Framework</a:t>
                      </a:r>
                      <a:endParaRPr lang="en-US" sz="2500" b="1" i="0" u="none" strike="noStrike" cap="none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Arial"/>
                        <a:rtl val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R</a:t>
                      </a:r>
                      <a:r>
                        <a:rPr lang="en-US" sz="2500" baseline="30000" dirty="0" smtClean="0"/>
                        <a:t>2</a:t>
                      </a:r>
                      <a:endParaRPr lang="en-US" sz="2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Regression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-7%</a:t>
                      </a:r>
                      <a:endParaRPr lang="en-US" sz="2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Shape 93"/>
          <p:cNvSpPr txBox="1">
            <a:spLocks noGrp="1"/>
          </p:cNvSpPr>
          <p:nvPr>
            <p:ph type="title"/>
          </p:nvPr>
        </p:nvSpPr>
        <p:spPr>
          <a:xfrm>
            <a:off x="360995" y="155145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ES_tradnl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 </a:t>
            </a:r>
            <a:r>
              <a:rPr lang="es-ES_tradnl" sz="4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Using</a:t>
            </a:r>
            <a:r>
              <a:rPr lang="es-ES_tradnl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_tradnl" sz="4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other</a:t>
            </a:r>
            <a:r>
              <a:rPr lang="es-ES_tradnl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_tradnl" sz="4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frameworks</a:t>
            </a:r>
            <a:endParaRPr lang="en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56114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Shape 132"/>
          <p:cNvCxnSpPr/>
          <p:nvPr/>
        </p:nvCxnSpPr>
        <p:spPr>
          <a:xfrm rot="10800000" flipH="1">
            <a:off x="7401125" y="1758974"/>
            <a:ext cx="218999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3" name="Shape 133"/>
          <p:cNvCxnSpPr/>
          <p:nvPr/>
        </p:nvCxnSpPr>
        <p:spPr>
          <a:xfrm rot="10800000" flipH="1">
            <a:off x="7932695" y="2472367"/>
            <a:ext cx="522299" cy="3098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4" name="Shape 134"/>
          <p:cNvCxnSpPr/>
          <p:nvPr/>
        </p:nvCxnSpPr>
        <p:spPr>
          <a:xfrm rot="10800000" flipH="1">
            <a:off x="7765925" y="1896874"/>
            <a:ext cx="648599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" name="Shape 93"/>
          <p:cNvSpPr txBox="1">
            <a:spLocks/>
          </p:cNvSpPr>
          <p:nvPr/>
        </p:nvSpPr>
        <p:spPr>
          <a:xfrm>
            <a:off x="360995" y="155145"/>
            <a:ext cx="7571700" cy="93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defRPr sz="2000" b="0" i="0" u="none" strike="noStrike" cap="none" baseline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defRPr sz="2000" b="0" i="0" u="none" strike="noStrike" cap="none" baseline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  <a:rtl val="0"/>
              </a:defRPr>
            </a:lvl2pPr>
            <a:lvl3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s-ES_tradnl" sz="4000" b="1" dirty="0" err="1" smtClean="0"/>
              <a:t>Methodology</a:t>
            </a:r>
            <a:endParaRPr lang="en" sz="4000" b="1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571668" y="1395488"/>
            <a:ext cx="7842856" cy="1679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342900" indent="-342900" algn="just" defTabSz="914400" eaLnBrk="1" latinLnBrk="0" hangingPunct="1">
              <a:lnSpc>
                <a:spcPct val="110000"/>
              </a:lnSpc>
              <a:buClr>
                <a:srgbClr val="FF6600"/>
              </a:buClr>
              <a:buSzPct val="100000"/>
              <a:buFont typeface="Source Sans Pro"/>
              <a:buChar char="◎"/>
              <a:defRPr sz="3200" kern="1200">
                <a:latin typeface="Source Sans Pro"/>
                <a:ea typeface="Source Sans Pro"/>
                <a:cs typeface="Source Sans Pro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defTabSz="91440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defTabSz="91440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defTabSz="91440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defTabSz="91440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6600"/>
                </a:solidFill>
              </a:rPr>
              <a:t>1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. Implementing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others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frameworks.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es-CO" dirty="0"/>
          </a:p>
          <a:p>
            <a:pPr marL="0" indent="0">
              <a:buNone/>
            </a:pPr>
            <a:r>
              <a:rPr lang="en-US" dirty="0" smtClean="0">
                <a:solidFill>
                  <a:srgbClr val="FF6600"/>
                </a:solidFill>
              </a:rPr>
              <a:t>2. </a:t>
            </a:r>
            <a:r>
              <a:rPr lang="en-US" dirty="0" smtClean="0"/>
              <a:t>Implementing </a:t>
            </a:r>
            <a:r>
              <a:rPr lang="en-US" dirty="0"/>
              <a:t>new attributes for models.</a:t>
            </a:r>
            <a:endParaRPr lang="en-US" dirty="0"/>
          </a:p>
          <a:p>
            <a:endParaRPr lang="es-CO" dirty="0"/>
          </a:p>
          <a:p>
            <a:pPr marL="0" indent="0">
              <a:buNone/>
            </a:pPr>
            <a:r>
              <a:rPr lang="en-US" dirty="0" smtClean="0">
                <a:solidFill>
                  <a:srgbClr val="FF6600"/>
                </a:solidFill>
              </a:rPr>
              <a:t>3. </a:t>
            </a:r>
            <a:r>
              <a:rPr lang="en-US" dirty="0" smtClean="0">
                <a:solidFill>
                  <a:srgbClr val="BFBFBF"/>
                </a:solidFill>
              </a:rPr>
              <a:t>Using several models </a:t>
            </a:r>
            <a:r>
              <a:rPr lang="es-ES_tradnl" dirty="0" err="1" smtClean="0">
                <a:solidFill>
                  <a:srgbClr val="BFBFBF"/>
                </a:solidFill>
              </a:rPr>
              <a:t>according</a:t>
            </a:r>
            <a:r>
              <a:rPr lang="es-ES_tradnl" dirty="0" smtClean="0">
                <a:solidFill>
                  <a:srgbClr val="BFBFBF"/>
                </a:solidFill>
              </a:rPr>
              <a:t> to </a:t>
            </a:r>
            <a:r>
              <a:rPr lang="es-ES_tradnl" dirty="0" err="1" smtClean="0">
                <a:solidFill>
                  <a:srgbClr val="BFBFBF"/>
                </a:solidFill>
              </a:rPr>
              <a:t>the</a:t>
            </a:r>
            <a:r>
              <a:rPr lang="es-ES_tradnl" dirty="0" smtClean="0">
                <a:solidFill>
                  <a:srgbClr val="BFBFBF"/>
                </a:solidFill>
              </a:rPr>
              <a:t> </a:t>
            </a:r>
            <a:r>
              <a:rPr lang="es-ES_tradnl" dirty="0" err="1" smtClean="0">
                <a:solidFill>
                  <a:srgbClr val="BFBFBF"/>
                </a:solidFill>
              </a:rPr>
              <a:t>amount</a:t>
            </a:r>
            <a:r>
              <a:rPr lang="es-ES_tradnl" dirty="0" smtClean="0">
                <a:solidFill>
                  <a:srgbClr val="BFBFBF"/>
                </a:solidFill>
              </a:rPr>
              <a:t> of </a:t>
            </a:r>
            <a:r>
              <a:rPr lang="es-ES_tradnl" dirty="0" err="1" smtClean="0">
                <a:solidFill>
                  <a:srgbClr val="BFBFBF"/>
                </a:solidFill>
              </a:rPr>
              <a:t>judgments</a:t>
            </a:r>
            <a:endParaRPr lang="es-CO" dirty="0">
              <a:solidFill>
                <a:srgbClr val="BFBFBF"/>
              </a:solidFill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89715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Shape 132"/>
          <p:cNvCxnSpPr/>
          <p:nvPr/>
        </p:nvCxnSpPr>
        <p:spPr>
          <a:xfrm rot="10800000" flipH="1">
            <a:off x="7401125" y="1758974"/>
            <a:ext cx="218999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3" name="Shape 133"/>
          <p:cNvCxnSpPr/>
          <p:nvPr/>
        </p:nvCxnSpPr>
        <p:spPr>
          <a:xfrm rot="10800000" flipH="1">
            <a:off x="7932695" y="2472367"/>
            <a:ext cx="522299" cy="3098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4" name="Shape 134"/>
          <p:cNvCxnSpPr/>
          <p:nvPr/>
        </p:nvCxnSpPr>
        <p:spPr>
          <a:xfrm rot="10800000" flipH="1">
            <a:off x="7765925" y="1896874"/>
            <a:ext cx="648599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Rectángulo 10"/>
          <p:cNvSpPr/>
          <p:nvPr/>
        </p:nvSpPr>
        <p:spPr>
          <a:xfrm>
            <a:off x="2128720" y="4125795"/>
            <a:ext cx="8424862" cy="153375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buClr>
                <a:srgbClr val="DE0AAC"/>
              </a:buClr>
              <a:defRPr/>
            </a:pPr>
            <a:endParaRPr lang="en-US" sz="3000" dirty="0">
              <a:solidFill>
                <a:schemeClr val="bg1"/>
              </a:solidFill>
              <a:cs typeface="Arial" charset="0"/>
            </a:endParaRPr>
          </a:p>
          <a:p>
            <a:pPr algn="just">
              <a:lnSpc>
                <a:spcPct val="50000"/>
              </a:lnSpc>
              <a:buClr>
                <a:srgbClr val="DE0AAC"/>
              </a:buClr>
              <a:defRPr/>
            </a:pPr>
            <a:r>
              <a:rPr lang="en-US" sz="3000" dirty="0">
                <a:solidFill>
                  <a:schemeClr val="bg1"/>
                </a:solidFill>
                <a:cs typeface="Arial" charset="0"/>
              </a:rPr>
              <a:t>    </a:t>
            </a:r>
          </a:p>
          <a:p>
            <a:pPr algn="just">
              <a:lnSpc>
                <a:spcPct val="50000"/>
              </a:lnSpc>
              <a:buClr>
                <a:srgbClr val="DE0AAC"/>
              </a:buClr>
              <a:defRPr/>
            </a:pPr>
            <a:endParaRPr lang="en-US" sz="3000" b="1" i="1" dirty="0">
              <a:solidFill>
                <a:schemeClr val="bg1"/>
              </a:solidFill>
              <a:cs typeface="Arial" charset="0"/>
            </a:endParaRPr>
          </a:p>
          <a:p>
            <a:pPr algn="just">
              <a:lnSpc>
                <a:spcPct val="50000"/>
              </a:lnSpc>
              <a:buClr>
                <a:srgbClr val="DE0AAC"/>
              </a:buClr>
              <a:defRPr/>
            </a:pPr>
            <a:endParaRPr lang="en-US" sz="3000" dirty="0">
              <a:solidFill>
                <a:schemeClr val="bg1"/>
              </a:solidFill>
              <a:cs typeface="Arial" charset="0"/>
            </a:endParaRPr>
          </a:p>
          <a:p>
            <a:pPr marL="457200" indent="-457200" algn="just">
              <a:lnSpc>
                <a:spcPct val="50000"/>
              </a:lnSpc>
              <a:buClr>
                <a:srgbClr val="DE0AAC"/>
              </a:buClr>
              <a:buFont typeface="Arial"/>
              <a:buChar char="•"/>
              <a:defRPr/>
            </a:pPr>
            <a:endParaRPr lang="en-US" sz="3200" dirty="0">
              <a:cs typeface="Arial" charset="0"/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355196" y="401210"/>
            <a:ext cx="7842856" cy="1679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342900" indent="-342900" algn="just" defTabSz="914400" eaLnBrk="1" latinLnBrk="0" hangingPunct="1">
              <a:lnSpc>
                <a:spcPct val="110000"/>
              </a:lnSpc>
              <a:buClr>
                <a:srgbClr val="FF6600"/>
              </a:buClr>
              <a:buSzPct val="100000"/>
              <a:buFont typeface="Source Sans Pro"/>
              <a:buChar char="◎"/>
              <a:defRPr sz="3200" kern="1200">
                <a:latin typeface="Source Sans Pro"/>
                <a:ea typeface="Source Sans Pro"/>
                <a:cs typeface="Source Sans Pro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defTabSz="91440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defTabSz="91440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defTabSz="91440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defTabSz="91440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Backward </a:t>
            </a:r>
            <a:r>
              <a:rPr lang="en-US" dirty="0" smtClean="0"/>
              <a:t>elimination</a:t>
            </a:r>
            <a:endParaRPr lang="es-CO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Rectángulo 12"/>
          <p:cNvSpPr/>
          <p:nvPr/>
        </p:nvSpPr>
        <p:spPr>
          <a:xfrm>
            <a:off x="571668" y="4534786"/>
            <a:ext cx="6413611" cy="38810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indent="-457200" algn="just">
              <a:lnSpc>
                <a:spcPct val="90000"/>
              </a:lnSpc>
              <a:spcBef>
                <a:spcPct val="20000"/>
              </a:spcBef>
              <a:buClr>
                <a:srgbClr val="FF9E1D"/>
              </a:buClr>
              <a:buFont typeface="Wingdings" charset="2"/>
              <a:buChar char="u"/>
            </a:pPr>
            <a:endParaRPr lang="en-US" sz="3000" dirty="0">
              <a:solidFill>
                <a:srgbClr val="FFFFFF"/>
              </a:solidFill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rgbClr val="FF9E1D"/>
              </a:buClr>
            </a:pPr>
            <a:endParaRPr lang="es-CO" sz="3000" dirty="0">
              <a:solidFill>
                <a:srgbClr val="FFFFFF"/>
              </a:solidFill>
            </a:endParaRPr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827319"/>
              </p:ext>
            </p:extLst>
          </p:nvPr>
        </p:nvGraphicFramePr>
        <p:xfrm>
          <a:off x="2128720" y="2254894"/>
          <a:ext cx="4982221" cy="4071653"/>
        </p:xfrm>
        <a:graphic>
          <a:graphicData uri="http://schemas.openxmlformats.org/drawingml/2006/table">
            <a:tbl>
              <a:tblPr/>
              <a:tblGrid>
                <a:gridCol w="392218"/>
                <a:gridCol w="3611805"/>
                <a:gridCol w="978198"/>
              </a:tblGrid>
              <a:tr h="465087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ES" sz="1000" b="1" i="0" u="none" strike="noStrike">
                          <a:solidFill>
                            <a:srgbClr val="073779"/>
                          </a:solidFill>
                          <a:effectLst/>
                          <a:latin typeface="Arial"/>
                        </a:rPr>
                        <a:t>MODELS TRIALS</a:t>
                      </a:r>
                    </a:p>
                  </a:txBody>
                  <a:tcPr marL="12678" marR="12678" marT="126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92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Model</a:t>
                      </a:r>
                    </a:p>
                  </a:txBody>
                  <a:tcPr marL="12678" marR="12678" marT="126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8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Predictors</a:t>
                      </a:r>
                    </a:p>
                  </a:txBody>
                  <a:tcPr marL="12678" marR="12678" marT="126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8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Deviance</a:t>
                      </a:r>
                    </a:p>
                  </a:txBody>
                  <a:tcPr marL="12678" marR="12678" marT="126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8FE"/>
                    </a:solidFill>
                  </a:tcPr>
                </a:tc>
              </a:tr>
              <a:tr h="56336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678" marR="12678" marT="126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fSYS * OV + fSYS * sGEN + fSYS * fGEN + fSYS  *  fART + OV * sGEN + OV * fGEN + OV * fART +  sGEN * fGEN + sGEN * fART + fGEN * fART</a:t>
                      </a:r>
                    </a:p>
                  </a:txBody>
                  <a:tcPr marL="12678" marR="12678" marT="126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36.342</a:t>
                      </a:r>
                    </a:p>
                  </a:txBody>
                  <a:tcPr marL="12678" marR="12678" marT="126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92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678" marR="12678" marT="126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fSYS + OV + sGEN + fGEN + fART</a:t>
                      </a:r>
                    </a:p>
                  </a:txBody>
                  <a:tcPr marL="12678" marR="12678" marT="126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37.203</a:t>
                      </a:r>
                    </a:p>
                  </a:txBody>
                  <a:tcPr marL="12678" marR="12678" marT="126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92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3b</a:t>
                      </a:r>
                    </a:p>
                  </a:txBody>
                  <a:tcPr marL="12678" marR="12678" marT="126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fSYS+OV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78" marR="12678" marT="126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44.532</a:t>
                      </a:r>
                    </a:p>
                  </a:txBody>
                  <a:tcPr marL="12678" marR="12678" marT="126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92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3c</a:t>
                      </a:r>
                    </a:p>
                  </a:txBody>
                  <a:tcPr marL="12678" marR="12678" marT="126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fSYS+sGEN</a:t>
                      </a:r>
                    </a:p>
                  </a:txBody>
                  <a:tcPr marL="12678" marR="12678" marT="126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40.483</a:t>
                      </a:r>
                    </a:p>
                  </a:txBody>
                  <a:tcPr marL="12678" marR="12678" marT="126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92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3d</a:t>
                      </a:r>
                    </a:p>
                  </a:txBody>
                  <a:tcPr marL="12678" marR="12678" marT="126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fSYS+fGEN</a:t>
                      </a:r>
                    </a:p>
                  </a:txBody>
                  <a:tcPr marL="12678" marR="12678" marT="126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38.477</a:t>
                      </a:r>
                    </a:p>
                  </a:txBody>
                  <a:tcPr marL="12678" marR="12678" marT="126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30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3e</a:t>
                      </a:r>
                    </a:p>
                  </a:txBody>
                  <a:tcPr marL="12678" marR="12678" marT="126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fSYS+fART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78" marR="12678" marT="126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43.346</a:t>
                      </a:r>
                    </a:p>
                  </a:txBody>
                  <a:tcPr marL="12678" marR="12678" marT="126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92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3j</a:t>
                      </a:r>
                    </a:p>
                  </a:txBody>
                  <a:tcPr marL="12678" marR="12678" marT="126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OV+sGEN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78" marR="12678" marT="126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40.693</a:t>
                      </a:r>
                    </a:p>
                  </a:txBody>
                  <a:tcPr marL="12678" marR="12678" marT="126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92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3k</a:t>
                      </a:r>
                    </a:p>
                  </a:txBody>
                  <a:tcPr marL="12678" marR="12678" marT="126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OV+fGEN</a:t>
                      </a:r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</a:p>
                  </a:txBody>
                  <a:tcPr marL="12678" marR="12678" marT="126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38.416</a:t>
                      </a:r>
                    </a:p>
                  </a:txBody>
                  <a:tcPr marL="12678" marR="12678" marT="126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92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3l</a:t>
                      </a:r>
                    </a:p>
                  </a:txBody>
                  <a:tcPr marL="12678" marR="12678" marT="126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OV+fART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78" marR="12678" marT="126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43.534</a:t>
                      </a:r>
                    </a:p>
                  </a:txBody>
                  <a:tcPr marL="12678" marR="12678" marT="126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92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3m</a:t>
                      </a:r>
                    </a:p>
                  </a:txBody>
                  <a:tcPr marL="12678" marR="12678" marT="126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sGEN+fGEN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78" marR="12678" marT="126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38.049</a:t>
                      </a:r>
                    </a:p>
                  </a:txBody>
                  <a:tcPr marL="12678" marR="12678" marT="126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92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3n</a:t>
                      </a:r>
                    </a:p>
                  </a:txBody>
                  <a:tcPr marL="12678" marR="12678" marT="126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sGEN+fART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78" marR="12678" marT="126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39.426</a:t>
                      </a:r>
                    </a:p>
                  </a:txBody>
                  <a:tcPr marL="12678" marR="12678" marT="126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92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3o</a:t>
                      </a:r>
                    </a:p>
                  </a:txBody>
                  <a:tcPr marL="12678" marR="12678" marT="126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fGEN+fART</a:t>
                      </a:r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</a:p>
                  </a:txBody>
                  <a:tcPr marL="12678" marR="12678" marT="126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38.031</a:t>
                      </a:r>
                    </a:p>
                  </a:txBody>
                  <a:tcPr marL="12678" marR="12678" marT="126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92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12678" marR="12678" marT="126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fSYS*fGEN + OV*fGEN + sGEN*fGEN + fGEN*fART</a:t>
                      </a:r>
                    </a:p>
                  </a:txBody>
                  <a:tcPr marL="12678" marR="12678" marT="126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36.401</a:t>
                      </a:r>
                    </a:p>
                  </a:txBody>
                  <a:tcPr marL="12678" marR="12678" marT="126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9"/>
                    </a:solidFill>
                  </a:tcPr>
                </a:tc>
              </a:tr>
              <a:tr h="197921"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E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Urbano, 2013</a:t>
                      </a:r>
                    </a:p>
                  </a:txBody>
                  <a:tcPr marL="12678" marR="12678" marT="126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92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2678" marR="12678" marT="126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fSYS*OV + fART + sGEN*fGEN</a:t>
                      </a:r>
                    </a:p>
                  </a:txBody>
                  <a:tcPr marL="12678" marR="12678" marT="126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36.837</a:t>
                      </a:r>
                    </a:p>
                  </a:txBody>
                  <a:tcPr marL="12678" marR="12678" marT="126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9"/>
                    </a:solidFill>
                  </a:tcPr>
                </a:tc>
              </a:tr>
            </a:tbl>
          </a:graphicData>
        </a:graphic>
      </p:graphicFrame>
      <p:sp>
        <p:nvSpPr>
          <p:cNvPr id="14" name="Shape 93"/>
          <p:cNvSpPr txBox="1">
            <a:spLocks noGrp="1"/>
          </p:cNvSpPr>
          <p:nvPr>
            <p:ph type="title"/>
          </p:nvPr>
        </p:nvSpPr>
        <p:spPr>
          <a:xfrm>
            <a:off x="360995" y="155145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ES_tradnl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s-ES_tradnl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s-ES_tradnl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New attributes</a:t>
            </a:r>
            <a:endParaRPr lang="en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61614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Shape 132"/>
          <p:cNvCxnSpPr/>
          <p:nvPr/>
        </p:nvCxnSpPr>
        <p:spPr>
          <a:xfrm rot="10800000" flipH="1">
            <a:off x="7401125" y="1758974"/>
            <a:ext cx="218999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3" name="Shape 133"/>
          <p:cNvCxnSpPr/>
          <p:nvPr/>
        </p:nvCxnSpPr>
        <p:spPr>
          <a:xfrm rot="10800000" flipH="1">
            <a:off x="7932695" y="2472367"/>
            <a:ext cx="522299" cy="3098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4" name="Shape 134"/>
          <p:cNvCxnSpPr/>
          <p:nvPr/>
        </p:nvCxnSpPr>
        <p:spPr>
          <a:xfrm rot="10800000" flipH="1">
            <a:off x="7765925" y="1896874"/>
            <a:ext cx="648599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" name="Content Placeholder 4"/>
          <p:cNvSpPr txBox="1">
            <a:spLocks/>
          </p:cNvSpPr>
          <p:nvPr/>
        </p:nvSpPr>
        <p:spPr>
          <a:xfrm>
            <a:off x="226092" y="386522"/>
            <a:ext cx="7842856" cy="1679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342900" indent="-342900" algn="just" defTabSz="914400" eaLnBrk="1" latinLnBrk="0" hangingPunct="1">
              <a:lnSpc>
                <a:spcPct val="110000"/>
              </a:lnSpc>
              <a:buClr>
                <a:srgbClr val="FF6600"/>
              </a:buClr>
              <a:buSzPct val="100000"/>
              <a:buFont typeface="Source Sans Pro"/>
              <a:buChar char="◎"/>
              <a:defRPr sz="3200" kern="1200">
                <a:latin typeface="Source Sans Pro"/>
                <a:ea typeface="Source Sans Pro"/>
                <a:cs typeface="Source Sans Pro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defTabSz="91440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defTabSz="91440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defTabSz="91440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defTabSz="91440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/>
              <a:t>Clustering genres by subjective similarity</a:t>
            </a:r>
          </a:p>
          <a:p>
            <a:endParaRPr lang="es-CO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Rectángulo 12"/>
          <p:cNvSpPr/>
          <p:nvPr/>
        </p:nvSpPr>
        <p:spPr>
          <a:xfrm>
            <a:off x="571668" y="4534786"/>
            <a:ext cx="6413611" cy="38810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indent="-457200" algn="just">
              <a:lnSpc>
                <a:spcPct val="90000"/>
              </a:lnSpc>
              <a:spcBef>
                <a:spcPct val="20000"/>
              </a:spcBef>
              <a:buClr>
                <a:srgbClr val="FF9E1D"/>
              </a:buClr>
              <a:buFont typeface="Wingdings" charset="2"/>
              <a:buChar char="u"/>
            </a:pPr>
            <a:endParaRPr lang="en-US" sz="3000" dirty="0">
              <a:solidFill>
                <a:srgbClr val="FFFFFF"/>
              </a:solidFill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rgbClr val="FF9E1D"/>
              </a:buClr>
            </a:pPr>
            <a:endParaRPr lang="es-CO" sz="30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892799"/>
              </p:ext>
            </p:extLst>
          </p:nvPr>
        </p:nvGraphicFramePr>
        <p:xfrm>
          <a:off x="226092" y="3210004"/>
          <a:ext cx="8555725" cy="2804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Documento" r:id="rId4" imgW="5765800" imgH="1727200" progId="Word.Document.12">
                  <p:embed/>
                </p:oleObj>
              </mc:Choice>
              <mc:Fallback>
                <p:oleObj name="Documento" r:id="rId4" imgW="5765800" imgH="1727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6092" y="3210004"/>
                        <a:ext cx="8555725" cy="2804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hape 93"/>
          <p:cNvSpPr txBox="1">
            <a:spLocks noGrp="1"/>
          </p:cNvSpPr>
          <p:nvPr>
            <p:ph type="title"/>
          </p:nvPr>
        </p:nvSpPr>
        <p:spPr>
          <a:xfrm>
            <a:off x="360995" y="155145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ES_tradnl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s-ES_tradnl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s-ES_tradnl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New attributes</a:t>
            </a:r>
            <a:endParaRPr lang="en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05138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6"/>
          <p:cNvSpPr/>
          <p:nvPr/>
        </p:nvSpPr>
        <p:spPr>
          <a:xfrm>
            <a:off x="1086683" y="1733670"/>
            <a:ext cx="3916899" cy="3903198"/>
          </a:xfrm>
          <a:prstGeom prst="ellipse">
            <a:avLst/>
          </a:prstGeom>
          <a:noFill/>
          <a:ln w="9525" cap="flat" cmpd="sng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4500" b="1" dirty="0" smtClean="0"/>
              <a:t>R</a:t>
            </a:r>
            <a:r>
              <a:rPr lang="en-US" sz="4500" b="1" baseline="30000" dirty="0" smtClean="0"/>
              <a:t>2</a:t>
            </a:r>
          </a:p>
          <a:p>
            <a:pPr algn="ctr"/>
            <a:endParaRPr lang="en-US" sz="3000" dirty="0" smtClean="0"/>
          </a:p>
          <a:p>
            <a:pPr algn="ctr"/>
            <a:r>
              <a:rPr lang="en-US" sz="2500" b="1" dirty="0" smtClean="0"/>
              <a:t>Broad: </a:t>
            </a:r>
            <a:r>
              <a:rPr lang="en-US" sz="4500" b="1" dirty="0" smtClean="0">
                <a:solidFill>
                  <a:srgbClr val="0000FF"/>
                </a:solidFill>
              </a:rPr>
              <a:t>11%</a:t>
            </a:r>
          </a:p>
          <a:p>
            <a:pPr algn="just">
              <a:lnSpc>
                <a:spcPct val="110000"/>
              </a:lnSpc>
              <a:buClr>
                <a:srgbClr val="FF6600"/>
              </a:buClr>
              <a:buSzPct val="100000"/>
              <a:defRPr/>
            </a:pPr>
            <a:endParaRPr lang="en-US" dirty="0"/>
          </a:p>
        </p:txBody>
      </p:sp>
      <p:sp>
        <p:nvSpPr>
          <p:cNvPr id="5" name="Shape 146"/>
          <p:cNvSpPr/>
          <p:nvPr/>
        </p:nvSpPr>
        <p:spPr>
          <a:xfrm>
            <a:off x="5233674" y="693570"/>
            <a:ext cx="2803559" cy="2826381"/>
          </a:xfrm>
          <a:prstGeom prst="ellipse">
            <a:avLst/>
          </a:prstGeom>
          <a:noFill/>
          <a:ln w="9525" cap="flat" cmpd="sng">
            <a:solidFill>
              <a:srgbClr val="FF66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3000" b="1" dirty="0" smtClean="0"/>
              <a:t>RMSE</a:t>
            </a:r>
            <a:r>
              <a:rPr lang="en-US" sz="3000" b="1" dirty="0" smtClean="0"/>
              <a:t> </a:t>
            </a:r>
          </a:p>
          <a:p>
            <a:pPr algn="ctr"/>
            <a:endParaRPr lang="en-US" sz="3000" dirty="0" smtClean="0"/>
          </a:p>
          <a:p>
            <a:pPr algn="ctr"/>
            <a:r>
              <a:rPr lang="en-US" sz="3000" b="1" dirty="0" smtClean="0">
                <a:solidFill>
                  <a:srgbClr val="0000FF"/>
                </a:solidFill>
              </a:rPr>
              <a:t>-2,74%</a:t>
            </a:r>
            <a:endParaRPr lang="en" sz="3000" b="1" dirty="0"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just">
              <a:lnSpc>
                <a:spcPct val="110000"/>
              </a:lnSpc>
              <a:buClr>
                <a:srgbClr val="FF6600"/>
              </a:buClr>
              <a:buSzPct val="100000"/>
              <a:defRPr/>
            </a:pPr>
            <a:endParaRPr lang="en-US" dirty="0"/>
          </a:p>
        </p:txBody>
      </p:sp>
      <p:sp>
        <p:nvSpPr>
          <p:cNvPr id="6" name="Shape 93"/>
          <p:cNvSpPr txBox="1">
            <a:spLocks/>
          </p:cNvSpPr>
          <p:nvPr/>
        </p:nvSpPr>
        <p:spPr>
          <a:xfrm>
            <a:off x="360995" y="155145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</a:lstStyle>
          <a:p>
            <a:r>
              <a:rPr lang="es-ES_tradnl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 </a:t>
            </a:r>
            <a:r>
              <a:rPr lang="es-ES_tradnl" sz="4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Improved</a:t>
            </a:r>
            <a:r>
              <a:rPr lang="es-ES_tradnl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M</a:t>
            </a:r>
            <a:r>
              <a:rPr lang="es-ES_tradnl" sz="4000" b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out</a:t>
            </a:r>
            <a:endParaRPr lang="en" sz="4000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Shape 146"/>
          <p:cNvSpPr/>
          <p:nvPr/>
        </p:nvSpPr>
        <p:spPr>
          <a:xfrm>
            <a:off x="5273990" y="3726045"/>
            <a:ext cx="2803559" cy="2826381"/>
          </a:xfrm>
          <a:prstGeom prst="ellipse">
            <a:avLst/>
          </a:prstGeom>
          <a:noFill/>
          <a:ln w="9525" cap="flat" cmpd="sng">
            <a:solidFill>
              <a:srgbClr val="FF66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3000" b="1" dirty="0" smtClean="0"/>
              <a:t>Var.</a:t>
            </a:r>
            <a:r>
              <a:rPr lang="en-US" sz="3000" dirty="0" smtClean="0"/>
              <a:t> </a:t>
            </a:r>
          </a:p>
          <a:p>
            <a:pPr algn="ctr"/>
            <a:endParaRPr lang="en-US" sz="3000" dirty="0" smtClean="0"/>
          </a:p>
          <a:p>
            <a:pPr algn="ctr"/>
            <a:r>
              <a:rPr lang="en-US" sz="3000" b="1" dirty="0" smtClean="0">
                <a:solidFill>
                  <a:srgbClr val="0000FF"/>
                </a:solidFill>
              </a:rPr>
              <a:t>-5%</a:t>
            </a:r>
            <a:endParaRPr lang="en" sz="3000" b="1" dirty="0"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just">
              <a:lnSpc>
                <a:spcPct val="110000"/>
              </a:lnSpc>
              <a:buClr>
                <a:srgbClr val="FF6600"/>
              </a:buClr>
              <a:buSzPct val="100000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3708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Shape 132"/>
          <p:cNvCxnSpPr/>
          <p:nvPr/>
        </p:nvCxnSpPr>
        <p:spPr>
          <a:xfrm rot="10800000" flipH="1">
            <a:off x="7401125" y="1758974"/>
            <a:ext cx="218999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3" name="Shape 133"/>
          <p:cNvCxnSpPr/>
          <p:nvPr/>
        </p:nvCxnSpPr>
        <p:spPr>
          <a:xfrm rot="10800000" flipH="1">
            <a:off x="7932695" y="2472367"/>
            <a:ext cx="522299" cy="3098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4" name="Shape 134"/>
          <p:cNvCxnSpPr/>
          <p:nvPr/>
        </p:nvCxnSpPr>
        <p:spPr>
          <a:xfrm rot="10800000" flipH="1">
            <a:off x="7765925" y="1896874"/>
            <a:ext cx="648599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" name="Content Placeholder 4"/>
          <p:cNvSpPr txBox="1">
            <a:spLocks/>
          </p:cNvSpPr>
          <p:nvPr/>
        </p:nvSpPr>
        <p:spPr>
          <a:xfrm>
            <a:off x="-20151" y="2552994"/>
            <a:ext cx="5180509" cy="1679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342900" indent="-342900" algn="just" defTabSz="914400" eaLnBrk="1" latinLnBrk="0" hangingPunct="1">
              <a:lnSpc>
                <a:spcPct val="110000"/>
              </a:lnSpc>
              <a:buClr>
                <a:srgbClr val="FF6600"/>
              </a:buClr>
              <a:buSzPct val="100000"/>
              <a:buFont typeface="Source Sans Pro"/>
              <a:buChar char="◎"/>
              <a:defRPr sz="3200" kern="1200">
                <a:latin typeface="Source Sans Pro"/>
                <a:ea typeface="Source Sans Pro"/>
                <a:cs typeface="Source Sans Pro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defTabSz="91440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defTabSz="91440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defTabSz="91440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defTabSz="91440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000" dirty="0"/>
          </a:p>
          <a:p>
            <a:pPr algn="ctr"/>
            <a:r>
              <a:rPr lang="en-US" sz="3000" dirty="0"/>
              <a:t>Implementing </a:t>
            </a:r>
            <a:r>
              <a:rPr lang="en-US" sz="3000" dirty="0" smtClean="0"/>
              <a:t>similarity-distances between genres of  query</a:t>
            </a:r>
            <a:r>
              <a:rPr lang="en-US" sz="3000" dirty="0" smtClean="0">
                <a:solidFill>
                  <a:srgbClr val="FFFFFF"/>
                </a:solidFill>
              </a:rPr>
              <a:t> </a:t>
            </a:r>
            <a:r>
              <a:rPr lang="en-US" sz="3000" dirty="0" smtClean="0"/>
              <a:t>- document</a:t>
            </a:r>
            <a:endParaRPr lang="es-CO" sz="3000" dirty="0"/>
          </a:p>
          <a:p>
            <a:endParaRPr lang="en-US" sz="3000" dirty="0"/>
          </a:p>
          <a:p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</p:txBody>
      </p:sp>
      <p:sp>
        <p:nvSpPr>
          <p:cNvPr id="13" name="Rectángulo 12"/>
          <p:cNvSpPr/>
          <p:nvPr/>
        </p:nvSpPr>
        <p:spPr>
          <a:xfrm>
            <a:off x="571668" y="4534786"/>
            <a:ext cx="6413611" cy="38810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indent="-457200" algn="just">
              <a:lnSpc>
                <a:spcPct val="90000"/>
              </a:lnSpc>
              <a:spcBef>
                <a:spcPct val="20000"/>
              </a:spcBef>
              <a:buClr>
                <a:srgbClr val="FF9E1D"/>
              </a:buClr>
              <a:buFont typeface="Wingdings" charset="2"/>
              <a:buChar char="u"/>
            </a:pPr>
            <a:endParaRPr lang="en-US" sz="3000" dirty="0">
              <a:solidFill>
                <a:srgbClr val="FFFFFF"/>
              </a:solidFill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rgbClr val="FF9E1D"/>
              </a:buClr>
            </a:pPr>
            <a:endParaRPr lang="es-CO" sz="3000" dirty="0">
              <a:solidFill>
                <a:srgbClr val="FFFFFF"/>
              </a:solidFill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087636"/>
              </p:ext>
            </p:extLst>
          </p:nvPr>
        </p:nvGraphicFramePr>
        <p:xfrm>
          <a:off x="5623750" y="927168"/>
          <a:ext cx="3046430" cy="556501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07666"/>
                <a:gridCol w="1007666"/>
                <a:gridCol w="1031098"/>
              </a:tblGrid>
              <a:tr h="23655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effectLst/>
                        </a:rPr>
                        <a:t>GENRE q</a:t>
                      </a:r>
                      <a:endParaRPr lang="es-CO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GENRE d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effectLst/>
                        </a:rPr>
                        <a:t>Distances</a:t>
                      </a:r>
                      <a:endParaRPr lang="es-CO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</a:tr>
              <a:tr h="22176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effectLst/>
                        </a:rPr>
                        <a:t>JAZZ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JAZZ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65,2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</a:tr>
              <a:tr h="22176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effectLst/>
                        </a:rPr>
                        <a:t>METAL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METAL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63,3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</a:tr>
              <a:tr h="22176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CLASSICAL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CLASSICAL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59,3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</a:tr>
              <a:tr h="325259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effectLst/>
                        </a:rPr>
                        <a:t>ELECTRONIC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ELECTRONIC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58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</a:tr>
              <a:tr h="22176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ROMANTIC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ROMANTIC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49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</a:tr>
              <a:tr h="22176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ROMANTIC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METAL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39,2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</a:tr>
              <a:tr h="22176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ROMANTIC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JAZZ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37,5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</a:tr>
              <a:tr h="23655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METAL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ELECTRONIC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28,2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</a:tr>
              <a:tr h="325259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ELECTRONIC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ROMANTIC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20,4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</a:tr>
              <a:tr h="28695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CLASSICAL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JAZZ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17,5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</a:tr>
              <a:tr h="325259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ELECTRONIC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JAZZ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16,5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</a:tr>
              <a:tr h="22176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METAL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JAZZ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16,1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</a:tr>
              <a:tr h="251336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JAZZ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ELECTRONIC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13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</a:tr>
              <a:tr h="251336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ROMANTIC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ELECTRONIC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12,9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</a:tr>
              <a:tr h="22176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CLASSICAL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ROMANTIC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12,4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</a:tr>
              <a:tr h="22176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METAL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CLASSICAL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9,8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</a:tr>
              <a:tr h="22176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ROMANTIC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CLASSICAL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8,9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</a:tr>
              <a:tr h="22176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JAZZ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METAL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8,6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</a:tr>
              <a:tr h="325259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CLASSICAL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ELECTRONIC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6,4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</a:tr>
              <a:tr h="22176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CLASSICAL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METAL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4,8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</a:tr>
              <a:tr h="340043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ELECTRONIC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CLASSICAL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effectLst/>
                        </a:rPr>
                        <a:t>4,7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  <p:sp>
        <p:nvSpPr>
          <p:cNvPr id="12" name="Shape 93"/>
          <p:cNvSpPr txBox="1">
            <a:spLocks noGrp="1"/>
          </p:cNvSpPr>
          <p:nvPr>
            <p:ph type="title"/>
          </p:nvPr>
        </p:nvSpPr>
        <p:spPr>
          <a:xfrm>
            <a:off x="360995" y="239401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ES_tradnl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s-ES_tradnl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s-ES_tradnl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New attributes</a:t>
            </a:r>
            <a:endParaRPr lang="en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Content Placeholder 4"/>
          <p:cNvSpPr txBox="1">
            <a:spLocks/>
          </p:cNvSpPr>
          <p:nvPr/>
        </p:nvSpPr>
        <p:spPr>
          <a:xfrm>
            <a:off x="226092" y="386522"/>
            <a:ext cx="7842856" cy="1679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342900" indent="-342900" algn="just" defTabSz="914400" eaLnBrk="1" latinLnBrk="0" hangingPunct="1">
              <a:lnSpc>
                <a:spcPct val="110000"/>
              </a:lnSpc>
              <a:buClr>
                <a:srgbClr val="FF6600"/>
              </a:buClr>
              <a:buSzPct val="100000"/>
              <a:buFont typeface="Source Sans Pro"/>
              <a:buChar char="◎"/>
              <a:defRPr sz="3200" kern="1200">
                <a:latin typeface="Source Sans Pro"/>
                <a:ea typeface="Source Sans Pro"/>
                <a:cs typeface="Source Sans Pro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defTabSz="91440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defTabSz="91440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defTabSz="91440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defTabSz="91440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s-CO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94977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/>
          <p:cNvGrpSpPr/>
          <p:nvPr/>
        </p:nvGrpSpPr>
        <p:grpSpPr>
          <a:xfrm>
            <a:off x="5312014" y="1995888"/>
            <a:ext cx="3595000" cy="2377566"/>
            <a:chOff x="5383558" y="1981817"/>
            <a:chExt cx="3595000" cy="2377566"/>
          </a:xfrm>
        </p:grpSpPr>
        <p:sp>
          <p:nvSpPr>
            <p:cNvPr id="27" name="Shape 130"/>
            <p:cNvSpPr txBox="1">
              <a:spLocks/>
            </p:cNvSpPr>
            <p:nvPr/>
          </p:nvSpPr>
          <p:spPr>
            <a:xfrm>
              <a:off x="5762328" y="1981817"/>
              <a:ext cx="2769093" cy="2377566"/>
            </a:xfrm>
            <a:prstGeom prst="rect">
              <a:avLst/>
            </a:prstGeom>
          </p:spPr>
          <p:txBody>
            <a:bodyPr lIns="91425" tIns="91425" rIns="91425" bIns="91425" anchor="t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algn="just"/>
              <a:r>
                <a:rPr lang="es-CO" sz="2400" dirty="0" smtClean="0"/>
                <a:t>Large </a:t>
              </a:r>
              <a:r>
                <a:rPr lang="es-CO" sz="2400" dirty="0"/>
                <a:t>collections of electronic text and other human-language data.</a:t>
              </a:r>
            </a:p>
            <a:p>
              <a:endParaRPr lang="en" sz="2400" dirty="0"/>
            </a:p>
          </p:txBody>
        </p:sp>
        <p:sp>
          <p:nvSpPr>
            <p:cNvPr id="28" name="Rectángulo 27"/>
            <p:cNvSpPr/>
            <p:nvPr/>
          </p:nvSpPr>
          <p:spPr>
            <a:xfrm>
              <a:off x="5383558" y="1981817"/>
              <a:ext cx="3595000" cy="1733461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Agrupar 49"/>
          <p:cNvGrpSpPr/>
          <p:nvPr/>
        </p:nvGrpSpPr>
        <p:grpSpPr>
          <a:xfrm>
            <a:off x="322387" y="216608"/>
            <a:ext cx="5930839" cy="5610220"/>
            <a:chOff x="322387" y="216608"/>
            <a:chExt cx="5930839" cy="5610220"/>
          </a:xfrm>
        </p:grpSpPr>
        <p:grpSp>
          <p:nvGrpSpPr>
            <p:cNvPr id="51" name="Agrupar 50"/>
            <p:cNvGrpSpPr/>
            <p:nvPr/>
          </p:nvGrpSpPr>
          <p:grpSpPr>
            <a:xfrm>
              <a:off x="4210498" y="216608"/>
              <a:ext cx="1799464" cy="1711437"/>
              <a:chOff x="3506750" y="3219800"/>
              <a:chExt cx="2399699" cy="2399399"/>
            </a:xfrm>
          </p:grpSpPr>
          <p:sp>
            <p:nvSpPr>
              <p:cNvPr id="71" name="Shape 202"/>
              <p:cNvSpPr/>
              <p:nvPr/>
            </p:nvSpPr>
            <p:spPr>
              <a:xfrm>
                <a:off x="3506750" y="3219800"/>
                <a:ext cx="2399699" cy="2399399"/>
              </a:xfrm>
              <a:prstGeom prst="ellipse">
                <a:avLst/>
              </a:prstGeom>
              <a:noFill/>
              <a:ln w="9525" cap="flat" cmpd="sng">
                <a:solidFill>
                  <a:srgbClr val="CFD8DC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2" name="Shape 203"/>
              <p:cNvSpPr/>
              <p:nvPr/>
            </p:nvSpPr>
            <p:spPr>
              <a:xfrm>
                <a:off x="3717575" y="3430625"/>
                <a:ext cx="1977900" cy="1977900"/>
              </a:xfrm>
              <a:prstGeom prst="ellipse">
                <a:avLst/>
              </a:prstGeom>
              <a:noFill/>
              <a:ln w="28575" cap="flat" cmpd="sng">
                <a:solidFill>
                  <a:srgbClr val="CFD8D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>
                  <a:spcBef>
                    <a:spcPts val="0"/>
                  </a:spcBef>
                  <a:buNone/>
                </a:pPr>
                <a:r>
                  <a:rPr lang="es-ES_tradnl" sz="1800" b="1" dirty="0" smtClean="0">
                    <a:solidFill>
                      <a:srgbClr val="263238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A.M.S</a:t>
                </a:r>
                <a:endParaRPr lang="en" sz="1800" b="1" dirty="0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grpSp>
          <p:nvGrpSpPr>
            <p:cNvPr id="52" name="Agrupar 51"/>
            <p:cNvGrpSpPr/>
            <p:nvPr/>
          </p:nvGrpSpPr>
          <p:grpSpPr>
            <a:xfrm>
              <a:off x="322387" y="216608"/>
              <a:ext cx="5930839" cy="5610220"/>
              <a:chOff x="322387" y="216608"/>
              <a:chExt cx="5930839" cy="5610220"/>
            </a:xfrm>
          </p:grpSpPr>
          <p:grpSp>
            <p:nvGrpSpPr>
              <p:cNvPr id="53" name="Agrupar 52"/>
              <p:cNvGrpSpPr/>
              <p:nvPr/>
            </p:nvGrpSpPr>
            <p:grpSpPr>
              <a:xfrm>
                <a:off x="322387" y="2092897"/>
                <a:ext cx="1752915" cy="1660991"/>
                <a:chOff x="839750" y="1924400"/>
                <a:chExt cx="2236200" cy="2235899"/>
              </a:xfrm>
            </p:grpSpPr>
            <p:sp>
              <p:nvSpPr>
                <p:cNvPr id="69" name="Shape 199"/>
                <p:cNvSpPr/>
                <p:nvPr/>
              </p:nvSpPr>
              <p:spPr>
                <a:xfrm>
                  <a:off x="839750" y="1924400"/>
                  <a:ext cx="2236200" cy="2235899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CFD8DC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0" name="Shape 201"/>
                <p:cNvSpPr/>
                <p:nvPr/>
              </p:nvSpPr>
              <p:spPr>
                <a:xfrm>
                  <a:off x="1036199" y="2120850"/>
                  <a:ext cx="1842900" cy="18429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CFD8D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buNone/>
                  </a:pPr>
                  <a:r>
                    <a:rPr lang="es-ES_tradnl" sz="1800" b="1" dirty="0" smtClean="0">
                      <a:solidFill>
                        <a:srgbClr val="FF6600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I.R</a:t>
                  </a:r>
                  <a:endParaRPr lang="en" sz="1800" b="1" dirty="0">
                    <a:solidFill>
                      <a:srgbClr val="FF66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grpSp>
            <p:nvGrpSpPr>
              <p:cNvPr id="54" name="Agrupar 53"/>
              <p:cNvGrpSpPr/>
              <p:nvPr/>
            </p:nvGrpSpPr>
            <p:grpSpPr>
              <a:xfrm>
                <a:off x="1747159" y="216608"/>
                <a:ext cx="1799464" cy="1711545"/>
                <a:chOff x="3506750" y="3219800"/>
                <a:chExt cx="2399699" cy="2399399"/>
              </a:xfrm>
            </p:grpSpPr>
            <p:sp>
              <p:nvSpPr>
                <p:cNvPr id="67" name="Shape 202"/>
                <p:cNvSpPr/>
                <p:nvPr/>
              </p:nvSpPr>
              <p:spPr>
                <a:xfrm>
                  <a:off x="3506750" y="3219800"/>
                  <a:ext cx="2399699" cy="2399399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CFD8DC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68" name="Shape 203"/>
                <p:cNvSpPr/>
                <p:nvPr/>
              </p:nvSpPr>
              <p:spPr>
                <a:xfrm>
                  <a:off x="3717575" y="3430625"/>
                  <a:ext cx="1977900" cy="1977900"/>
                </a:xfrm>
                <a:prstGeom prst="ellipse">
                  <a:avLst/>
                </a:prstGeom>
                <a:noFill/>
                <a:ln w="28575" cap="flat" cmpd="sng">
                  <a:solidFill>
                    <a:srgbClr val="CFD8D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buNone/>
                  </a:pPr>
                  <a:r>
                    <a:rPr lang="es-ES_tradnl" sz="1800" b="1" dirty="0" smtClean="0">
                      <a:solidFill>
                        <a:srgbClr val="263238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M.I.R</a:t>
                  </a:r>
                  <a:endParaRPr lang="en" sz="1800" b="1" dirty="0">
                    <a:solidFill>
                      <a:srgbClr val="263238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grpSp>
            <p:nvGrpSpPr>
              <p:cNvPr id="55" name="Agrupar 54"/>
              <p:cNvGrpSpPr/>
              <p:nvPr/>
            </p:nvGrpSpPr>
            <p:grpSpPr>
              <a:xfrm>
                <a:off x="1198845" y="1072381"/>
                <a:ext cx="5054381" cy="4754447"/>
                <a:chOff x="1198845" y="1072381"/>
                <a:chExt cx="5054381" cy="4754447"/>
              </a:xfrm>
            </p:grpSpPr>
            <p:grpSp>
              <p:nvGrpSpPr>
                <p:cNvPr id="56" name="Agrupar 55"/>
                <p:cNvGrpSpPr/>
                <p:nvPr/>
              </p:nvGrpSpPr>
              <p:grpSpPr>
                <a:xfrm>
                  <a:off x="1601189" y="3840248"/>
                  <a:ext cx="2099244" cy="1986580"/>
                  <a:chOff x="6000368" y="1086200"/>
                  <a:chExt cx="2649299" cy="2649000"/>
                </a:xfrm>
              </p:grpSpPr>
              <p:sp>
                <p:nvSpPr>
                  <p:cNvPr id="65" name="Shape 204"/>
                  <p:cNvSpPr/>
                  <p:nvPr/>
                </p:nvSpPr>
                <p:spPr>
                  <a:xfrm>
                    <a:off x="6000368" y="1086200"/>
                    <a:ext cx="2649299" cy="26490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rgbClr val="CFD8DC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66" name="Shape 205"/>
                  <p:cNvSpPr/>
                  <p:nvPr/>
                </p:nvSpPr>
                <p:spPr>
                  <a:xfrm>
                    <a:off x="6233170" y="1318851"/>
                    <a:ext cx="2183700" cy="2183700"/>
                  </a:xfrm>
                  <a:prstGeom prst="ellipse">
                    <a:avLst/>
                  </a:prstGeom>
                  <a:noFill/>
                  <a:ln w="76200" cap="flat" cmpd="sng">
                    <a:solidFill>
                      <a:srgbClr val="CFD8DC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algn="ctr">
                      <a:spcBef>
                        <a:spcPts val="0"/>
                      </a:spcBef>
                      <a:buNone/>
                    </a:pPr>
                    <a:r>
                      <a:rPr lang="es-ES_tradnl" sz="1600" b="1" dirty="0" smtClean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Evaluation</a:t>
                    </a:r>
                    <a:endParaRPr lang="en" sz="1600" b="1" dirty="0">
                      <a:solidFill>
                        <a:srgbClr val="263238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</p:grpSp>
            <p:cxnSp>
              <p:nvCxnSpPr>
                <p:cNvPr id="57" name="Shape 206"/>
                <p:cNvCxnSpPr>
                  <a:stCxn id="69" idx="0"/>
                  <a:endCxn id="67" idx="3"/>
                </p:cNvCxnSpPr>
                <p:nvPr/>
              </p:nvCxnSpPr>
              <p:spPr>
                <a:xfrm flipV="1">
                  <a:off x="1198845" y="1677503"/>
                  <a:ext cx="811839" cy="41539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FD8DC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grpSp>
              <p:nvGrpSpPr>
                <p:cNvPr id="58" name="Agrupar 57"/>
                <p:cNvGrpSpPr/>
                <p:nvPr/>
              </p:nvGrpSpPr>
              <p:grpSpPr>
                <a:xfrm>
                  <a:off x="4210498" y="3902626"/>
                  <a:ext cx="2042728" cy="1861824"/>
                  <a:chOff x="3506750" y="3219800"/>
                  <a:chExt cx="2399699" cy="2399399"/>
                </a:xfrm>
              </p:grpSpPr>
              <p:sp>
                <p:nvSpPr>
                  <p:cNvPr id="63" name="Shape 202"/>
                  <p:cNvSpPr/>
                  <p:nvPr/>
                </p:nvSpPr>
                <p:spPr>
                  <a:xfrm>
                    <a:off x="3506750" y="3219800"/>
                    <a:ext cx="2399699" cy="2399399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rgbClr val="CFD8DC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64" name="Shape 203"/>
                  <p:cNvSpPr/>
                  <p:nvPr/>
                </p:nvSpPr>
                <p:spPr>
                  <a:xfrm>
                    <a:off x="3717575" y="3430625"/>
                    <a:ext cx="1977900" cy="1977900"/>
                  </a:xfrm>
                  <a:prstGeom prst="ellipse">
                    <a:avLst/>
                  </a:prstGeom>
                  <a:noFill/>
                  <a:ln w="28575" cap="flat" cmpd="sng">
                    <a:solidFill>
                      <a:srgbClr val="CFD8DC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algn="ctr">
                      <a:spcBef>
                        <a:spcPts val="0"/>
                      </a:spcBef>
                      <a:buNone/>
                    </a:pPr>
                    <a:r>
                      <a:rPr lang="es-ES_tradnl" sz="1800" b="1" dirty="0" smtClean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Cranfield</a:t>
                    </a:r>
                    <a:endParaRPr lang="en" sz="1800" b="1" dirty="0">
                      <a:solidFill>
                        <a:srgbClr val="263238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</p:grpSp>
            <p:cxnSp>
              <p:nvCxnSpPr>
                <p:cNvPr id="59" name="Shape 206"/>
                <p:cNvCxnSpPr>
                  <a:stCxn id="67" idx="6"/>
                  <a:endCxn id="72" idx="2"/>
                </p:cNvCxnSpPr>
                <p:nvPr/>
              </p:nvCxnSpPr>
              <p:spPr>
                <a:xfrm>
                  <a:off x="3546623" y="1072381"/>
                  <a:ext cx="821966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FD8DC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60" name="Shape 206"/>
                <p:cNvCxnSpPr>
                  <a:stCxn id="65" idx="6"/>
                  <a:endCxn id="64" idx="2"/>
                </p:cNvCxnSpPr>
                <p:nvPr/>
              </p:nvCxnSpPr>
              <p:spPr>
                <a:xfrm>
                  <a:off x="3700433" y="4833538"/>
                  <a:ext cx="689528" cy="5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FD8DC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61" name="Shape 206"/>
                <p:cNvCxnSpPr>
                  <a:stCxn id="69" idx="4"/>
                  <a:endCxn id="65" idx="1"/>
                </p:cNvCxnSpPr>
                <p:nvPr/>
              </p:nvCxnSpPr>
              <p:spPr>
                <a:xfrm>
                  <a:off x="1198845" y="3753888"/>
                  <a:ext cx="709771" cy="37728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FD8DC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62" name="Shape 206"/>
                <p:cNvCxnSpPr>
                  <a:stCxn id="65" idx="0"/>
                  <a:endCxn id="67" idx="4"/>
                </p:cNvCxnSpPr>
                <p:nvPr/>
              </p:nvCxnSpPr>
              <p:spPr>
                <a:xfrm flipH="1" flipV="1">
                  <a:off x="2646891" y="1928153"/>
                  <a:ext cx="3920" cy="191209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FD8DC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</p:grpSp>
      </p:grpSp>
    </p:spTree>
    <p:extLst>
      <p:ext uri="{BB962C8B-B14F-4D97-AF65-F5344CB8AC3E}">
        <p14:creationId xmlns:p14="http://schemas.microsoft.com/office/powerpoint/2010/main" val="16408187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6"/>
          <p:cNvSpPr/>
          <p:nvPr/>
        </p:nvSpPr>
        <p:spPr>
          <a:xfrm>
            <a:off x="945577" y="1751709"/>
            <a:ext cx="3916899" cy="3903198"/>
          </a:xfrm>
          <a:prstGeom prst="ellipse">
            <a:avLst/>
          </a:prstGeom>
          <a:noFill/>
          <a:ln w="9525" cap="flat" cmpd="sng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4500" b="1" dirty="0" smtClean="0"/>
              <a:t>R</a:t>
            </a:r>
            <a:r>
              <a:rPr lang="en-US" sz="4500" b="1" baseline="30000" dirty="0" smtClean="0"/>
              <a:t>2</a:t>
            </a:r>
          </a:p>
          <a:p>
            <a:pPr algn="ctr"/>
            <a:endParaRPr lang="en-US" sz="3000" dirty="0" smtClean="0"/>
          </a:p>
          <a:p>
            <a:pPr algn="ctr"/>
            <a:r>
              <a:rPr lang="en-US" sz="2500" b="1" dirty="0" smtClean="0"/>
              <a:t>Broad: </a:t>
            </a:r>
            <a:r>
              <a:rPr lang="en-US" sz="4500" b="1" dirty="0" smtClean="0">
                <a:solidFill>
                  <a:srgbClr val="0000FF"/>
                </a:solidFill>
              </a:rPr>
              <a:t>21%</a:t>
            </a:r>
          </a:p>
          <a:p>
            <a:pPr algn="ctr"/>
            <a:r>
              <a:rPr lang="en-US" sz="2500" b="1" dirty="0" smtClean="0"/>
              <a:t>Fine:    </a:t>
            </a:r>
            <a:r>
              <a:rPr lang="en-US" sz="4500" b="1" dirty="0" smtClean="0">
                <a:solidFill>
                  <a:srgbClr val="0000FF"/>
                </a:solidFill>
              </a:rPr>
              <a:t>23%</a:t>
            </a:r>
            <a:endParaRPr lang="en-US" sz="4500" b="1" dirty="0">
              <a:solidFill>
                <a:srgbClr val="0000FF"/>
              </a:solidFill>
            </a:endParaRPr>
          </a:p>
          <a:p>
            <a:pPr algn="just">
              <a:lnSpc>
                <a:spcPct val="110000"/>
              </a:lnSpc>
              <a:buClr>
                <a:srgbClr val="FF6600"/>
              </a:buClr>
              <a:buSzPct val="100000"/>
              <a:defRPr/>
            </a:pPr>
            <a:endParaRPr lang="en-US" dirty="0"/>
          </a:p>
        </p:txBody>
      </p:sp>
      <p:sp>
        <p:nvSpPr>
          <p:cNvPr id="5" name="Shape 146"/>
          <p:cNvSpPr/>
          <p:nvPr/>
        </p:nvSpPr>
        <p:spPr>
          <a:xfrm>
            <a:off x="5132884" y="610829"/>
            <a:ext cx="2803559" cy="2826381"/>
          </a:xfrm>
          <a:prstGeom prst="ellipse">
            <a:avLst/>
          </a:prstGeom>
          <a:noFill/>
          <a:ln w="9525" cap="flat" cmpd="sng">
            <a:solidFill>
              <a:srgbClr val="FF66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3000" b="1" dirty="0" smtClean="0"/>
              <a:t>RMSE</a:t>
            </a:r>
            <a:r>
              <a:rPr lang="en-US" sz="3000" b="1" dirty="0" smtClean="0"/>
              <a:t> </a:t>
            </a:r>
          </a:p>
          <a:p>
            <a:pPr algn="ctr"/>
            <a:endParaRPr lang="en-US" sz="3000" dirty="0" smtClean="0"/>
          </a:p>
          <a:p>
            <a:pPr algn="ctr"/>
            <a:r>
              <a:rPr lang="en-US" sz="3000" b="1" dirty="0" smtClean="0">
                <a:solidFill>
                  <a:srgbClr val="0000FF"/>
                </a:solidFill>
              </a:rPr>
              <a:t>-5,28%</a:t>
            </a:r>
            <a:endParaRPr lang="en" sz="3000" b="1" dirty="0"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just">
              <a:lnSpc>
                <a:spcPct val="110000"/>
              </a:lnSpc>
              <a:buClr>
                <a:srgbClr val="FF6600"/>
              </a:buClr>
              <a:buSzPct val="100000"/>
              <a:defRPr/>
            </a:pPr>
            <a:endParaRPr lang="en-US" dirty="0"/>
          </a:p>
        </p:txBody>
      </p:sp>
      <p:sp>
        <p:nvSpPr>
          <p:cNvPr id="6" name="Shape 93"/>
          <p:cNvSpPr txBox="1">
            <a:spLocks/>
          </p:cNvSpPr>
          <p:nvPr/>
        </p:nvSpPr>
        <p:spPr>
          <a:xfrm>
            <a:off x="360995" y="155145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</a:lstStyle>
          <a:p>
            <a:r>
              <a:rPr lang="es-ES_tradnl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 </a:t>
            </a:r>
            <a:r>
              <a:rPr lang="es-ES_tradnl" sz="4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Improved</a:t>
            </a:r>
            <a:r>
              <a:rPr lang="es-ES_tradnl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M</a:t>
            </a:r>
            <a:r>
              <a:rPr lang="es-ES_tradnl" sz="4000" b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out</a:t>
            </a:r>
            <a:endParaRPr lang="en" sz="4000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Shape 146"/>
          <p:cNvSpPr/>
          <p:nvPr/>
        </p:nvSpPr>
        <p:spPr>
          <a:xfrm>
            <a:off x="5112726" y="3770891"/>
            <a:ext cx="2803559" cy="2826381"/>
          </a:xfrm>
          <a:prstGeom prst="ellipse">
            <a:avLst/>
          </a:prstGeom>
          <a:noFill/>
          <a:ln w="9525" cap="flat" cmpd="sng">
            <a:solidFill>
              <a:srgbClr val="FF66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3000" b="1" dirty="0" smtClean="0"/>
              <a:t>Var.</a:t>
            </a:r>
            <a:r>
              <a:rPr lang="en-US" sz="3000" dirty="0" smtClean="0"/>
              <a:t> </a:t>
            </a:r>
          </a:p>
          <a:p>
            <a:pPr algn="ctr"/>
            <a:endParaRPr lang="en-US" sz="3000" dirty="0" smtClean="0"/>
          </a:p>
          <a:p>
            <a:pPr algn="ctr"/>
            <a:r>
              <a:rPr lang="en-US" sz="3000" b="1" dirty="0" smtClean="0">
                <a:solidFill>
                  <a:srgbClr val="0000FF"/>
                </a:solidFill>
              </a:rPr>
              <a:t>-7,05%</a:t>
            </a:r>
            <a:endParaRPr lang="en" sz="3000" b="1" dirty="0"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just">
              <a:lnSpc>
                <a:spcPct val="110000"/>
              </a:lnSpc>
              <a:buClr>
                <a:srgbClr val="FF6600"/>
              </a:buClr>
              <a:buSzPct val="100000"/>
              <a:defRPr/>
            </a:pP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ES_tradnl" sz="4800" b="1" dirty="0" smtClean="0"/>
              <a:t>Content</a:t>
            </a:r>
            <a:endParaRPr lang="en" sz="4800" b="1" dirty="0"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rgbClr val="CFD8DC"/>
              </a:buClr>
              <a:buSzPct val="100000"/>
              <a:buFont typeface="Source Sans Pro"/>
              <a:buChar char="◎"/>
            </a:pPr>
            <a:r>
              <a:rPr lang="es-ES_tradnl" dirty="0" smtClean="0"/>
              <a:t>Motivation</a:t>
            </a:r>
            <a:endParaRPr lang="en" dirty="0"/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rgbClr val="CFD8DC"/>
              </a:buClr>
              <a:buSzPct val="100000"/>
              <a:buFont typeface="Source Sans Pro"/>
              <a:buChar char="◎"/>
            </a:pPr>
            <a:r>
              <a:rPr lang="es-ES_tradnl" dirty="0" err="1" smtClean="0"/>
              <a:t>State</a:t>
            </a:r>
            <a:r>
              <a:rPr lang="es-ES_tradnl" dirty="0" smtClean="0"/>
              <a:t> of </a:t>
            </a:r>
            <a:r>
              <a:rPr lang="es-ES_tradnl" dirty="0" err="1" smtClean="0"/>
              <a:t>the</a:t>
            </a:r>
            <a:r>
              <a:rPr lang="es-ES_tradnl" dirty="0" smtClean="0"/>
              <a:t> Art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rgbClr val="CFD8DC"/>
              </a:buClr>
              <a:buSzPct val="100000"/>
              <a:buFont typeface="Source Sans Pro"/>
              <a:buChar char="◎"/>
            </a:pPr>
            <a:r>
              <a:rPr lang="es-ES_tradnl" dirty="0" err="1" smtClean="0"/>
              <a:t>Methodology</a:t>
            </a:r>
            <a:endParaRPr lang="es-ES_tradnl" dirty="0" smtClean="0"/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rgbClr val="CFD8DC"/>
              </a:buClr>
              <a:buSzPct val="100000"/>
              <a:buFont typeface="Source Sans Pro"/>
              <a:buChar char="◎"/>
            </a:pPr>
            <a:r>
              <a:rPr lang="es-ES_tradnl" dirty="0" err="1" smtClean="0"/>
              <a:t>Results</a:t>
            </a:r>
            <a:endParaRPr lang="es-ES_tradnl" dirty="0" smtClean="0"/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rgbClr val="CFD8DC"/>
              </a:buClr>
              <a:buSzPct val="100000"/>
              <a:buFont typeface="Source Sans Pro"/>
              <a:buChar char="◎"/>
            </a:pPr>
            <a:r>
              <a:rPr lang="es-ES_tradnl" sz="4000" dirty="0" smtClean="0"/>
              <a:t>Short-</a:t>
            </a:r>
            <a:r>
              <a:rPr lang="es-ES_tradnl" sz="4000" dirty="0" err="1" smtClean="0"/>
              <a:t>term</a:t>
            </a:r>
            <a:r>
              <a:rPr lang="es-ES_tradnl" sz="4000" dirty="0" smtClean="0"/>
              <a:t> </a:t>
            </a:r>
            <a:r>
              <a:rPr lang="es-ES_tradnl" sz="4000" dirty="0" err="1" smtClean="0"/>
              <a:t>planning</a:t>
            </a:r>
            <a:endParaRPr lang="es-ES_tradnl" sz="4000" dirty="0" smtClean="0"/>
          </a:p>
          <a:p>
            <a:pPr marL="457200" lvl="0" indent="-419100" rtl="0">
              <a:spcBef>
                <a:spcPts val="0"/>
              </a:spcBef>
              <a:buClr>
                <a:srgbClr val="CFD8DC"/>
              </a:buClr>
              <a:buSzPct val="100000"/>
              <a:buFont typeface="Source Sans Pro"/>
              <a:buChar char="◎"/>
            </a:pPr>
            <a:endParaRPr lang="es-ES_tradnl" dirty="0" smtClean="0"/>
          </a:p>
          <a:p>
            <a:pPr marL="457200" lvl="0" indent="-419100" rtl="0">
              <a:spcBef>
                <a:spcPts val="0"/>
              </a:spcBef>
              <a:buClr>
                <a:srgbClr val="CFD8DC"/>
              </a:buClr>
              <a:buSzPct val="100000"/>
              <a:buFont typeface="Source Sans Pro"/>
              <a:buChar char="◎"/>
            </a:pPr>
            <a:endParaRPr lang="en" sz="4000" dirty="0"/>
          </a:p>
        </p:txBody>
      </p:sp>
    </p:spTree>
    <p:extLst>
      <p:ext uri="{BB962C8B-B14F-4D97-AF65-F5344CB8AC3E}">
        <p14:creationId xmlns:p14="http://schemas.microsoft.com/office/powerpoint/2010/main" val="306759921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3"/>
          <p:cNvSpPr txBox="1">
            <a:spLocks noGrp="1"/>
          </p:cNvSpPr>
          <p:nvPr>
            <p:ph type="title"/>
          </p:nvPr>
        </p:nvSpPr>
        <p:spPr>
          <a:xfrm>
            <a:off x="178041" y="35172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ES_tradnl" sz="4000" b="1" dirty="0" smtClean="0">
                <a:solidFill>
                  <a:schemeClr val="bg2"/>
                </a:solidFill>
              </a:rPr>
              <a:t>Short-</a:t>
            </a:r>
            <a:r>
              <a:rPr lang="es-ES_tradnl" sz="4000" b="1" dirty="0" err="1" smtClean="0">
                <a:solidFill>
                  <a:schemeClr val="bg2"/>
                </a:solidFill>
              </a:rPr>
              <a:t>term</a:t>
            </a:r>
            <a:r>
              <a:rPr lang="es-ES_tradnl" sz="4000" b="1" dirty="0" smtClean="0">
                <a:solidFill>
                  <a:schemeClr val="bg2"/>
                </a:solidFill>
              </a:rPr>
              <a:t> </a:t>
            </a:r>
            <a:r>
              <a:rPr lang="es-ES_tradnl" sz="4000" b="1" dirty="0" err="1" smtClean="0">
                <a:solidFill>
                  <a:schemeClr val="bg2"/>
                </a:solidFill>
              </a:rPr>
              <a:t>planning</a:t>
            </a:r>
            <a:endParaRPr lang="en" sz="4000" b="1" dirty="0">
              <a:solidFill>
                <a:schemeClr val="bg2"/>
              </a:solidFill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778344"/>
              </p:ext>
            </p:extLst>
          </p:nvPr>
        </p:nvGraphicFramePr>
        <p:xfrm>
          <a:off x="503935" y="1203073"/>
          <a:ext cx="8183994" cy="470716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27998"/>
                <a:gridCol w="2727998"/>
                <a:gridCol w="2727998"/>
              </a:tblGrid>
              <a:tr h="3828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  <a:latin typeface="Arial"/>
                          <a:ea typeface="ＭＳ ゴシック"/>
                          <a:cs typeface="Times New Roman"/>
                        </a:rPr>
                        <a:t>Task</a:t>
                      </a:r>
                      <a:endParaRPr lang="es-CO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  <a:latin typeface="Arial"/>
                          <a:ea typeface="ＭＳ ゴシック"/>
                          <a:cs typeface="Times New Roman"/>
                        </a:rPr>
                        <a:t>Description</a:t>
                      </a:r>
                      <a:endParaRPr lang="es-CO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b="1" dirty="0" smtClean="0">
                          <a:effectLst/>
                          <a:latin typeface="Arial"/>
                          <a:ea typeface="ＭＳ ゴシック"/>
                          <a:cs typeface="Times New Roman"/>
                        </a:rPr>
                        <a:t> </a:t>
                      </a:r>
                      <a:r>
                        <a:rPr lang="en-US" sz="1500" b="1" dirty="0">
                          <a:effectLst/>
                          <a:latin typeface="Arial"/>
                          <a:ea typeface="ＭＳ ゴシック"/>
                          <a:cs typeface="Times New Roman"/>
                        </a:rPr>
                        <a:t>Date</a:t>
                      </a:r>
                      <a:endParaRPr lang="es-CO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55244">
                <a:tc>
                  <a:txBody>
                    <a:bodyPr/>
                    <a:lstStyle/>
                    <a:p>
                      <a:pPr algn="just"/>
                      <a:endParaRPr lang="en-US" sz="1400" b="1" i="0" u="none" strike="noStrike" cap="none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  <a:rtl val="0"/>
                      </a:endParaRPr>
                    </a:p>
                    <a:p>
                      <a:pPr algn="just"/>
                      <a:r>
                        <a:rPr lang="en-US" sz="1400" b="1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New features for artist</a:t>
                      </a:r>
                      <a:r>
                        <a:rPr lang="es-CO" b="1" dirty="0" smtClean="0">
                          <a:effectLst/>
                        </a:rPr>
                        <a:t>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  <a:rtl val="0"/>
                        </a:rPr>
                        <a:t>Ex:  Metadata from Internet Musical Databases.</a:t>
                      </a:r>
                      <a:endParaRPr lang="en-US" sz="1400" b="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1" u="none" strike="noStrike" cap="none" baseline="0" dirty="0" smtClean="0"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/>
                        <a:sym typeface="Arial"/>
                        <a:rtl val="0"/>
                      </a:endParaRPr>
                    </a:p>
                    <a:p>
                      <a:pPr algn="ctr"/>
                      <a:r>
                        <a:rPr lang="en-US" sz="1400" b="0" i="1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  <a:rtl val="0"/>
                        </a:rPr>
                        <a:t>June 26</a:t>
                      </a:r>
                      <a:r>
                        <a:rPr lang="en-US" sz="1400" b="0" i="1" u="none" strike="noStrike" cap="none" baseline="300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  <a:rtl val="0"/>
                        </a:rPr>
                        <a:t>th</a:t>
                      </a:r>
                      <a:r>
                        <a:rPr lang="en-US" sz="1400" b="0" i="1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  <a:rtl val="0"/>
                        </a:rPr>
                        <a:t> – July 15 </a:t>
                      </a:r>
                      <a:r>
                        <a:rPr lang="en-US" sz="1400" b="0" i="1" u="none" strike="noStrike" cap="none" baseline="300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  <a:rtl val="0"/>
                        </a:rPr>
                        <a:t>th</a:t>
                      </a:r>
                      <a:r>
                        <a:rPr lang="es-CO" sz="1400" b="0" dirty="0" smtClean="0">
                          <a:effectLst/>
                          <a:latin typeface="Arial"/>
                          <a:cs typeface="Arial"/>
                        </a:rPr>
                        <a:t> </a:t>
                      </a:r>
                      <a:endParaRPr lang="en-US" sz="1400" b="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141608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b="1" dirty="0" smtClean="0">
                          <a:effectLst/>
                          <a:latin typeface="Arial"/>
                          <a:ea typeface="ＭＳ ゴシック"/>
                          <a:cs typeface="Times New Roman"/>
                        </a:rPr>
                        <a:t>Training </a:t>
                      </a:r>
                      <a:r>
                        <a:rPr lang="en-US" sz="1500" b="1" dirty="0">
                          <a:effectLst/>
                          <a:latin typeface="Arial"/>
                          <a:ea typeface="ＭＳ ゴシック"/>
                          <a:cs typeface="Times New Roman"/>
                        </a:rPr>
                        <a:t>models to predict using different amount of available information </a:t>
                      </a:r>
                      <a:endParaRPr lang="es-CO" sz="1200" b="1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cap="none" baseline="0" dirty="0" smtClean="0"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/>
                        <a:sym typeface="Arial"/>
                        <a:rtl val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  <a:rtl val="0"/>
                        </a:rPr>
                        <a:t>Training models using less data in order to consider the cases in which not much (incomplete) information will be available.</a:t>
                      </a:r>
                      <a:endParaRPr lang="es-CO" sz="1400" b="0" i="0" u="none" strike="noStrike" cap="none" baseline="0" dirty="0" smtClean="0"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/>
                        <a:sym typeface="Arial"/>
                        <a:rtl val="0"/>
                      </a:endParaRPr>
                    </a:p>
                    <a:p>
                      <a:pPr algn="just"/>
                      <a:endParaRPr lang="en-US" sz="1400" b="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1" u="none" strike="noStrike" cap="none" baseline="0" dirty="0" smtClean="0"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/>
                        <a:sym typeface="Arial"/>
                        <a:rtl val="0"/>
                      </a:endParaRPr>
                    </a:p>
                    <a:p>
                      <a:pPr algn="ctr"/>
                      <a:endParaRPr lang="en-US" sz="1400" b="0" i="1" u="none" strike="noStrike" cap="none" baseline="0" dirty="0" smtClean="0"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/>
                        <a:sym typeface="Arial"/>
                        <a:rtl val="0"/>
                      </a:endParaRPr>
                    </a:p>
                    <a:p>
                      <a:pPr algn="ctr"/>
                      <a:r>
                        <a:rPr lang="en-US" sz="1400" b="0" i="1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  <a:rtl val="0"/>
                        </a:rPr>
                        <a:t>June 26</a:t>
                      </a:r>
                      <a:r>
                        <a:rPr lang="en-US" sz="1400" b="0" i="1" u="none" strike="noStrike" cap="none" baseline="300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  <a:rtl val="0"/>
                        </a:rPr>
                        <a:t>th</a:t>
                      </a:r>
                      <a:r>
                        <a:rPr lang="en-US" sz="1400" b="0" i="1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  <a:rtl val="0"/>
                        </a:rPr>
                        <a:t> – July 15 </a:t>
                      </a:r>
                      <a:r>
                        <a:rPr lang="en-US" sz="1400" b="0" i="1" u="none" strike="noStrike" cap="none" baseline="300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  <a:rtl val="0"/>
                        </a:rPr>
                        <a:t>th</a:t>
                      </a:r>
                      <a:r>
                        <a:rPr lang="es-CO" sz="1400" b="0" dirty="0" smtClean="0">
                          <a:effectLst/>
                          <a:latin typeface="Arial"/>
                          <a:cs typeface="Arial"/>
                        </a:rPr>
                        <a:t> </a:t>
                      </a:r>
                      <a:endParaRPr lang="en-US" sz="1400" b="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106206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500" b="1" dirty="0" smtClean="0">
                        <a:effectLst/>
                        <a:latin typeface="Arial"/>
                        <a:ea typeface="ＭＳ ゴシック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b="1" dirty="0" smtClean="0">
                          <a:effectLst/>
                          <a:latin typeface="Arial"/>
                          <a:ea typeface="ＭＳ ゴシック"/>
                          <a:cs typeface="Times New Roman"/>
                        </a:rPr>
                        <a:t>Coding </a:t>
                      </a:r>
                      <a:r>
                        <a:rPr lang="en-US" sz="1500" b="1" dirty="0">
                          <a:effectLst/>
                          <a:latin typeface="Arial"/>
                          <a:ea typeface="ＭＳ ゴシック"/>
                          <a:cs typeface="Times New Roman"/>
                        </a:rPr>
                        <a:t>the model </a:t>
                      </a:r>
                      <a:endParaRPr lang="es-CO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effectLst/>
                          <a:latin typeface="Arial"/>
                          <a:ea typeface="ＭＳ ゴシック"/>
                          <a:cs typeface="Arial"/>
                        </a:rPr>
                        <a:t>Coding </a:t>
                      </a:r>
                      <a:r>
                        <a:rPr lang="en-US" sz="1400" b="0" dirty="0">
                          <a:effectLst/>
                          <a:latin typeface="Arial"/>
                          <a:ea typeface="ＭＳ ゴシック"/>
                          <a:cs typeface="Arial"/>
                        </a:rPr>
                        <a:t>in JAVA or C++ to interact with the other system</a:t>
                      </a:r>
                      <a:endParaRPr lang="es-CO" sz="1400" b="0" dirty="0">
                        <a:effectLst/>
                        <a:latin typeface="Arial"/>
                        <a:ea typeface="ＭＳ 明朝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Arial"/>
                          <a:ea typeface="ＭＳ ゴシック"/>
                          <a:cs typeface="Arial"/>
                        </a:rPr>
                        <a:t>  </a:t>
                      </a:r>
                      <a:endParaRPr lang="es-CO" sz="1400" b="0" dirty="0">
                        <a:effectLst/>
                        <a:latin typeface="Arial"/>
                        <a:ea typeface="ＭＳ 明朝"/>
                        <a:cs typeface="Arial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 dirty="0">
                          <a:effectLst/>
                          <a:latin typeface="Arial"/>
                          <a:ea typeface="ＭＳ ゴシック"/>
                          <a:cs typeface="Arial"/>
                        </a:rPr>
                        <a:t>July 16 </a:t>
                      </a:r>
                      <a:r>
                        <a:rPr lang="en-US" sz="1400" b="0" i="1" baseline="30000" dirty="0">
                          <a:effectLst/>
                          <a:latin typeface="Arial"/>
                          <a:ea typeface="ＭＳ ゴシック"/>
                          <a:cs typeface="Arial"/>
                        </a:rPr>
                        <a:t>th</a:t>
                      </a:r>
                      <a:r>
                        <a:rPr lang="en-US" sz="1400" b="0" i="1" dirty="0">
                          <a:effectLst/>
                          <a:latin typeface="Arial"/>
                          <a:ea typeface="ＭＳ ゴシック"/>
                          <a:cs typeface="Arial"/>
                        </a:rPr>
                        <a:t> to 31 </a:t>
                      </a:r>
                      <a:r>
                        <a:rPr lang="en-US" sz="1400" b="0" i="1" baseline="30000" dirty="0">
                          <a:effectLst/>
                          <a:latin typeface="Arial"/>
                          <a:ea typeface="ＭＳ ゴシック"/>
                          <a:cs typeface="Arial"/>
                        </a:rPr>
                        <a:t>th</a:t>
                      </a:r>
                      <a:endParaRPr lang="es-CO" sz="1400" b="0" dirty="0">
                        <a:effectLst/>
                        <a:latin typeface="Arial"/>
                        <a:ea typeface="ＭＳ 明朝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70804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b="1" dirty="0" smtClean="0">
                          <a:effectLst/>
                          <a:latin typeface="Arial"/>
                          <a:ea typeface="ＭＳ ゴシック"/>
                          <a:cs typeface="Times New Roman"/>
                        </a:rPr>
                        <a:t>Finishing </a:t>
                      </a:r>
                      <a:r>
                        <a:rPr lang="en-US" sz="1500" b="1" dirty="0">
                          <a:effectLst/>
                          <a:latin typeface="Arial"/>
                          <a:ea typeface="ＭＳ ゴシック"/>
                          <a:cs typeface="Times New Roman"/>
                        </a:rPr>
                        <a:t>the monograph </a:t>
                      </a:r>
                      <a:endParaRPr lang="es-CO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Arial"/>
                          <a:ea typeface="ＭＳ ゴシック"/>
                          <a:cs typeface="Arial"/>
                        </a:rPr>
                        <a:t>Consigning the final results or the research.</a:t>
                      </a:r>
                      <a:endParaRPr lang="es-CO" sz="1400" b="0" dirty="0">
                        <a:effectLst/>
                        <a:latin typeface="Arial"/>
                        <a:ea typeface="ＭＳ 明朝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 dirty="0">
                          <a:effectLst/>
                          <a:latin typeface="Arial"/>
                          <a:ea typeface="ＭＳ ゴシック"/>
                          <a:cs typeface="Arial"/>
                        </a:rPr>
                        <a:t> </a:t>
                      </a:r>
                      <a:r>
                        <a:rPr lang="en-US" sz="1400" b="0" i="1" dirty="0" smtClean="0">
                          <a:effectLst/>
                          <a:latin typeface="Arial"/>
                          <a:ea typeface="ＭＳ ゴシック"/>
                          <a:cs typeface="Arial"/>
                        </a:rPr>
                        <a:t>August </a:t>
                      </a:r>
                      <a:r>
                        <a:rPr lang="en-US" sz="1400" b="0" i="1" dirty="0">
                          <a:effectLst/>
                          <a:latin typeface="Arial"/>
                          <a:ea typeface="ＭＳ ゴシック"/>
                          <a:cs typeface="Arial"/>
                        </a:rPr>
                        <a:t>1 </a:t>
                      </a:r>
                      <a:r>
                        <a:rPr lang="en-US" sz="1400" b="0" i="1" baseline="30000" dirty="0">
                          <a:effectLst/>
                          <a:latin typeface="Arial"/>
                          <a:ea typeface="ＭＳ ゴシック"/>
                          <a:cs typeface="Arial"/>
                        </a:rPr>
                        <a:t>th</a:t>
                      </a:r>
                      <a:r>
                        <a:rPr lang="en-US" sz="1400" b="0" i="1" dirty="0">
                          <a:effectLst/>
                          <a:latin typeface="Arial"/>
                          <a:ea typeface="ＭＳ ゴシック"/>
                          <a:cs typeface="Arial"/>
                        </a:rPr>
                        <a:t> -20 </a:t>
                      </a:r>
                      <a:r>
                        <a:rPr lang="en-US" sz="1400" b="0" i="1" baseline="30000" dirty="0">
                          <a:effectLst/>
                          <a:latin typeface="Arial"/>
                          <a:ea typeface="ＭＳ ゴシック"/>
                          <a:cs typeface="Arial"/>
                        </a:rPr>
                        <a:t>th</a:t>
                      </a:r>
                      <a:endParaRPr lang="es-CO" sz="1400" b="0" dirty="0">
                        <a:effectLst/>
                        <a:latin typeface="Arial"/>
                        <a:ea typeface="ＭＳ 明朝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8286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  <a:latin typeface="Arial"/>
                          <a:ea typeface="ＭＳ ゴシック"/>
                          <a:cs typeface="Times New Roman"/>
                        </a:rPr>
                        <a:t>Final Revision by Advisor</a:t>
                      </a:r>
                      <a:endParaRPr lang="es-CO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Arial"/>
                          <a:ea typeface="ＭＳ 明朝"/>
                          <a:cs typeface="Arial"/>
                        </a:rPr>
                        <a:t> </a:t>
                      </a:r>
                      <a:endParaRPr lang="es-CO" sz="1400" b="0" dirty="0">
                        <a:effectLst/>
                        <a:latin typeface="Arial"/>
                        <a:ea typeface="ＭＳ 明朝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 dirty="0">
                          <a:effectLst/>
                          <a:latin typeface="Arial"/>
                          <a:ea typeface="ＭＳ 明朝"/>
                          <a:cs typeface="Arial"/>
                        </a:rPr>
                        <a:t>August 21 </a:t>
                      </a:r>
                      <a:r>
                        <a:rPr lang="en-US" sz="1400" b="0" i="1" baseline="30000" dirty="0">
                          <a:effectLst/>
                          <a:latin typeface="Arial"/>
                          <a:ea typeface="ＭＳ 明朝"/>
                          <a:cs typeface="Arial"/>
                        </a:rPr>
                        <a:t>th</a:t>
                      </a:r>
                      <a:r>
                        <a:rPr lang="en-US" sz="1400" b="0" i="1" dirty="0">
                          <a:effectLst/>
                          <a:latin typeface="Arial"/>
                          <a:ea typeface="ＭＳ 明朝"/>
                          <a:cs typeface="Arial"/>
                        </a:rPr>
                        <a:t> - 31 </a:t>
                      </a:r>
                      <a:r>
                        <a:rPr lang="en-US" sz="1400" b="0" i="1" baseline="30000" dirty="0">
                          <a:effectLst/>
                          <a:latin typeface="Arial"/>
                          <a:ea typeface="ＭＳ 明朝"/>
                          <a:cs typeface="Arial"/>
                        </a:rPr>
                        <a:t>th</a:t>
                      </a:r>
                      <a:endParaRPr lang="es-CO" sz="1400" b="0" dirty="0">
                        <a:effectLst/>
                        <a:latin typeface="Arial"/>
                        <a:ea typeface="ＭＳ 明朝"/>
                        <a:cs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40981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ctrTitle"/>
          </p:nvPr>
        </p:nvSpPr>
        <p:spPr>
          <a:xfrm>
            <a:off x="606014" y="3413465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b="1" dirty="0"/>
              <a:t>Thanks</a:t>
            </a:r>
            <a:r>
              <a:rPr lang="en" sz="6000" b="1" dirty="0" smtClean="0"/>
              <a:t>!</a:t>
            </a:r>
            <a:r>
              <a:rPr lang="es-ES_tradnl" sz="6000" b="1" dirty="0" smtClean="0"/>
              <a:t/>
            </a:r>
            <a:br>
              <a:rPr lang="es-ES_tradnl" sz="6000" b="1" dirty="0" smtClean="0"/>
            </a:br>
            <a:r>
              <a:rPr lang="es-ES_tradnl" sz="6000" b="1" dirty="0" smtClean="0">
                <a:solidFill>
                  <a:srgbClr val="3366FF"/>
                </a:solidFill>
              </a:rPr>
              <a:t>Gracias</a:t>
            </a:r>
            <a:br>
              <a:rPr lang="es-ES_tradnl" sz="6000" b="1" dirty="0" smtClean="0">
                <a:solidFill>
                  <a:srgbClr val="3366FF"/>
                </a:solidFill>
              </a:rPr>
            </a:br>
            <a:r>
              <a:rPr lang="es-ES_tradnl" sz="6000" b="1" dirty="0" err="1" smtClean="0">
                <a:solidFill>
                  <a:srgbClr val="FF6600"/>
                </a:solidFill>
              </a:rPr>
              <a:t>Gr</a:t>
            </a:r>
            <a:r>
              <a:rPr lang="es-ES_tradnl" sz="6000" b="1" dirty="0" err="1" smtClean="0">
                <a:solidFill>
                  <a:srgbClr val="FF6600"/>
                </a:solidFill>
              </a:rPr>
              <a:t>àcies</a:t>
            </a:r>
            <a:endParaRPr lang="en" sz="6000" b="1" dirty="0">
              <a:solidFill>
                <a:srgbClr val="FF66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06"/>
          <p:cNvCxnSpPr/>
          <p:nvPr/>
        </p:nvCxnSpPr>
        <p:spPr>
          <a:xfrm>
            <a:off x="3682547" y="5219587"/>
            <a:ext cx="617984" cy="5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3" name="Agrupar 2"/>
          <p:cNvGrpSpPr/>
          <p:nvPr/>
        </p:nvGrpSpPr>
        <p:grpSpPr>
          <a:xfrm>
            <a:off x="5455100" y="2017593"/>
            <a:ext cx="3219403" cy="2449118"/>
            <a:chOff x="5383558" y="1981817"/>
            <a:chExt cx="3595000" cy="2449118"/>
          </a:xfrm>
        </p:grpSpPr>
        <p:sp>
          <p:nvSpPr>
            <p:cNvPr id="27" name="Shape 130"/>
            <p:cNvSpPr txBox="1">
              <a:spLocks/>
            </p:cNvSpPr>
            <p:nvPr/>
          </p:nvSpPr>
          <p:spPr>
            <a:xfrm>
              <a:off x="5883357" y="2053369"/>
              <a:ext cx="2536580" cy="2377566"/>
            </a:xfrm>
            <a:prstGeom prst="rect">
              <a:avLst/>
            </a:prstGeom>
          </p:spPr>
          <p:txBody>
            <a:bodyPr lIns="91425" tIns="91425" rIns="91425" bIns="91425" anchor="t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algn="just"/>
              <a:r>
                <a:rPr lang="en-US" sz="2400" dirty="0"/>
                <a:t>Extraction of meaningful features of music.</a:t>
              </a:r>
            </a:p>
          </p:txBody>
        </p:sp>
        <p:sp>
          <p:nvSpPr>
            <p:cNvPr id="28" name="Rectángulo 27"/>
            <p:cNvSpPr/>
            <p:nvPr/>
          </p:nvSpPr>
          <p:spPr>
            <a:xfrm>
              <a:off x="5383558" y="1981817"/>
              <a:ext cx="3595000" cy="1733461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Agrupar 30"/>
          <p:cNvGrpSpPr/>
          <p:nvPr/>
        </p:nvGrpSpPr>
        <p:grpSpPr>
          <a:xfrm>
            <a:off x="322387" y="216608"/>
            <a:ext cx="5930839" cy="5610220"/>
            <a:chOff x="322387" y="216608"/>
            <a:chExt cx="5930839" cy="5610220"/>
          </a:xfrm>
        </p:grpSpPr>
        <p:grpSp>
          <p:nvGrpSpPr>
            <p:cNvPr id="32" name="Agrupar 31"/>
            <p:cNvGrpSpPr/>
            <p:nvPr/>
          </p:nvGrpSpPr>
          <p:grpSpPr>
            <a:xfrm>
              <a:off x="4210498" y="216608"/>
              <a:ext cx="1799464" cy="1711437"/>
              <a:chOff x="3506750" y="3219800"/>
              <a:chExt cx="2399699" cy="2399399"/>
            </a:xfrm>
          </p:grpSpPr>
          <p:sp>
            <p:nvSpPr>
              <p:cNvPr id="52" name="Shape 202"/>
              <p:cNvSpPr/>
              <p:nvPr/>
            </p:nvSpPr>
            <p:spPr>
              <a:xfrm>
                <a:off x="3506750" y="3219800"/>
                <a:ext cx="2399699" cy="2399399"/>
              </a:xfrm>
              <a:prstGeom prst="ellipse">
                <a:avLst/>
              </a:prstGeom>
              <a:noFill/>
              <a:ln w="9525" cap="flat" cmpd="sng">
                <a:solidFill>
                  <a:srgbClr val="CFD8DC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3" name="Shape 203"/>
              <p:cNvSpPr/>
              <p:nvPr/>
            </p:nvSpPr>
            <p:spPr>
              <a:xfrm>
                <a:off x="3717575" y="3430625"/>
                <a:ext cx="1977900" cy="1977900"/>
              </a:xfrm>
              <a:prstGeom prst="ellipse">
                <a:avLst/>
              </a:prstGeom>
              <a:noFill/>
              <a:ln w="28575" cap="flat" cmpd="sng">
                <a:solidFill>
                  <a:srgbClr val="CFD8D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>
                  <a:spcBef>
                    <a:spcPts val="0"/>
                  </a:spcBef>
                  <a:buNone/>
                </a:pPr>
                <a:r>
                  <a:rPr lang="es-ES_tradnl" sz="1800" b="1" dirty="0" smtClean="0">
                    <a:solidFill>
                      <a:srgbClr val="263238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A.M.S</a:t>
                </a:r>
                <a:endParaRPr lang="en" sz="1800" b="1" dirty="0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grpSp>
          <p:nvGrpSpPr>
            <p:cNvPr id="33" name="Agrupar 32"/>
            <p:cNvGrpSpPr/>
            <p:nvPr/>
          </p:nvGrpSpPr>
          <p:grpSpPr>
            <a:xfrm>
              <a:off x="322387" y="216608"/>
              <a:ext cx="5930839" cy="5610220"/>
              <a:chOff x="322387" y="216608"/>
              <a:chExt cx="5930839" cy="5610220"/>
            </a:xfrm>
          </p:grpSpPr>
          <p:grpSp>
            <p:nvGrpSpPr>
              <p:cNvPr id="34" name="Agrupar 33"/>
              <p:cNvGrpSpPr/>
              <p:nvPr/>
            </p:nvGrpSpPr>
            <p:grpSpPr>
              <a:xfrm>
                <a:off x="322387" y="2092897"/>
                <a:ext cx="1752915" cy="1660991"/>
                <a:chOff x="839750" y="1924400"/>
                <a:chExt cx="2236200" cy="2235899"/>
              </a:xfrm>
            </p:grpSpPr>
            <p:sp>
              <p:nvSpPr>
                <p:cNvPr id="50" name="Shape 199"/>
                <p:cNvSpPr/>
                <p:nvPr/>
              </p:nvSpPr>
              <p:spPr>
                <a:xfrm>
                  <a:off x="839750" y="1924400"/>
                  <a:ext cx="2236200" cy="2235899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CFD8DC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1" name="Shape 201"/>
                <p:cNvSpPr/>
                <p:nvPr/>
              </p:nvSpPr>
              <p:spPr>
                <a:xfrm>
                  <a:off x="1036199" y="2120850"/>
                  <a:ext cx="1842900" cy="18429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CFD8D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buNone/>
                  </a:pPr>
                  <a:r>
                    <a:rPr lang="es-ES_tradnl" sz="1800" b="1" dirty="0" smtClean="0">
                      <a:solidFill>
                        <a:schemeClr val="tx1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I.R</a:t>
                  </a:r>
                  <a:endParaRPr lang="en" sz="1800" b="1" dirty="0">
                    <a:solidFill>
                      <a:schemeClr val="tx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grpSp>
            <p:nvGrpSpPr>
              <p:cNvPr id="35" name="Agrupar 34"/>
              <p:cNvGrpSpPr/>
              <p:nvPr/>
            </p:nvGrpSpPr>
            <p:grpSpPr>
              <a:xfrm>
                <a:off x="1747159" y="216608"/>
                <a:ext cx="1799464" cy="1711545"/>
                <a:chOff x="3506750" y="3219800"/>
                <a:chExt cx="2399699" cy="2399399"/>
              </a:xfrm>
            </p:grpSpPr>
            <p:sp>
              <p:nvSpPr>
                <p:cNvPr id="48" name="Shape 202"/>
                <p:cNvSpPr/>
                <p:nvPr/>
              </p:nvSpPr>
              <p:spPr>
                <a:xfrm>
                  <a:off x="3506750" y="3219800"/>
                  <a:ext cx="2399699" cy="2399399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CFD8DC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49" name="Shape 203"/>
                <p:cNvSpPr/>
                <p:nvPr/>
              </p:nvSpPr>
              <p:spPr>
                <a:xfrm>
                  <a:off x="3717575" y="3430625"/>
                  <a:ext cx="1977900" cy="1977900"/>
                </a:xfrm>
                <a:prstGeom prst="ellipse">
                  <a:avLst/>
                </a:prstGeom>
                <a:noFill/>
                <a:ln w="28575" cap="flat" cmpd="sng">
                  <a:solidFill>
                    <a:srgbClr val="CFD8D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buNone/>
                  </a:pPr>
                  <a:r>
                    <a:rPr lang="es-ES_tradnl" sz="1800" b="1" dirty="0" smtClean="0">
                      <a:solidFill>
                        <a:srgbClr val="FF6600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M.I.R</a:t>
                  </a:r>
                  <a:endParaRPr lang="en" sz="1800" b="1" dirty="0">
                    <a:solidFill>
                      <a:srgbClr val="FF66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grpSp>
            <p:nvGrpSpPr>
              <p:cNvPr id="36" name="Agrupar 35"/>
              <p:cNvGrpSpPr/>
              <p:nvPr/>
            </p:nvGrpSpPr>
            <p:grpSpPr>
              <a:xfrm>
                <a:off x="1198845" y="1072381"/>
                <a:ext cx="5054381" cy="4754447"/>
                <a:chOff x="1198845" y="1072381"/>
                <a:chExt cx="5054381" cy="4754447"/>
              </a:xfrm>
            </p:grpSpPr>
            <p:grpSp>
              <p:nvGrpSpPr>
                <p:cNvPr id="37" name="Agrupar 36"/>
                <p:cNvGrpSpPr/>
                <p:nvPr/>
              </p:nvGrpSpPr>
              <p:grpSpPr>
                <a:xfrm>
                  <a:off x="1601189" y="3840248"/>
                  <a:ext cx="2099244" cy="1986580"/>
                  <a:chOff x="6000368" y="1086200"/>
                  <a:chExt cx="2649299" cy="2649000"/>
                </a:xfrm>
              </p:grpSpPr>
              <p:sp>
                <p:nvSpPr>
                  <p:cNvPr id="46" name="Shape 204"/>
                  <p:cNvSpPr/>
                  <p:nvPr/>
                </p:nvSpPr>
                <p:spPr>
                  <a:xfrm>
                    <a:off x="6000368" y="1086200"/>
                    <a:ext cx="2649299" cy="26490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rgbClr val="CFD8DC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7" name="Shape 205"/>
                  <p:cNvSpPr/>
                  <p:nvPr/>
                </p:nvSpPr>
                <p:spPr>
                  <a:xfrm>
                    <a:off x="6233170" y="1318851"/>
                    <a:ext cx="2183700" cy="2183700"/>
                  </a:xfrm>
                  <a:prstGeom prst="ellipse">
                    <a:avLst/>
                  </a:prstGeom>
                  <a:noFill/>
                  <a:ln w="76200" cap="flat" cmpd="sng">
                    <a:solidFill>
                      <a:srgbClr val="CFD8DC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algn="ctr">
                      <a:spcBef>
                        <a:spcPts val="0"/>
                      </a:spcBef>
                      <a:buNone/>
                    </a:pPr>
                    <a:r>
                      <a:rPr lang="es-ES_tradnl" sz="1600" b="1" dirty="0" smtClean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Evaluation</a:t>
                    </a:r>
                    <a:endParaRPr lang="en" sz="1600" b="1" dirty="0">
                      <a:solidFill>
                        <a:srgbClr val="263238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</p:grpSp>
            <p:cxnSp>
              <p:nvCxnSpPr>
                <p:cNvPr id="38" name="Shape 206"/>
                <p:cNvCxnSpPr>
                  <a:stCxn id="50" idx="0"/>
                  <a:endCxn id="48" idx="3"/>
                </p:cNvCxnSpPr>
                <p:nvPr/>
              </p:nvCxnSpPr>
              <p:spPr>
                <a:xfrm flipV="1">
                  <a:off x="1198845" y="1677503"/>
                  <a:ext cx="811839" cy="41539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FD8DC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grpSp>
              <p:nvGrpSpPr>
                <p:cNvPr id="39" name="Agrupar 38"/>
                <p:cNvGrpSpPr/>
                <p:nvPr/>
              </p:nvGrpSpPr>
              <p:grpSpPr>
                <a:xfrm>
                  <a:off x="4210498" y="3902626"/>
                  <a:ext cx="2042728" cy="1861824"/>
                  <a:chOff x="3506750" y="3219800"/>
                  <a:chExt cx="2399699" cy="2399399"/>
                </a:xfrm>
              </p:grpSpPr>
              <p:sp>
                <p:nvSpPr>
                  <p:cNvPr id="44" name="Shape 202"/>
                  <p:cNvSpPr/>
                  <p:nvPr/>
                </p:nvSpPr>
                <p:spPr>
                  <a:xfrm>
                    <a:off x="3506750" y="3219800"/>
                    <a:ext cx="2399699" cy="2399399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rgbClr val="CFD8DC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5" name="Shape 203"/>
                  <p:cNvSpPr/>
                  <p:nvPr/>
                </p:nvSpPr>
                <p:spPr>
                  <a:xfrm>
                    <a:off x="3717575" y="3430625"/>
                    <a:ext cx="1977900" cy="1977900"/>
                  </a:xfrm>
                  <a:prstGeom prst="ellipse">
                    <a:avLst/>
                  </a:prstGeom>
                  <a:noFill/>
                  <a:ln w="28575" cap="flat" cmpd="sng">
                    <a:solidFill>
                      <a:srgbClr val="CFD8DC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algn="ctr">
                      <a:spcBef>
                        <a:spcPts val="0"/>
                      </a:spcBef>
                      <a:buNone/>
                    </a:pPr>
                    <a:r>
                      <a:rPr lang="es-ES_tradnl" sz="1800" b="1" dirty="0" smtClean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Cranfield</a:t>
                    </a:r>
                    <a:endParaRPr lang="en" sz="1800" b="1" dirty="0">
                      <a:solidFill>
                        <a:srgbClr val="263238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</p:grpSp>
            <p:cxnSp>
              <p:nvCxnSpPr>
                <p:cNvPr id="40" name="Shape 206"/>
                <p:cNvCxnSpPr>
                  <a:stCxn id="48" idx="6"/>
                  <a:endCxn id="53" idx="2"/>
                </p:cNvCxnSpPr>
                <p:nvPr/>
              </p:nvCxnSpPr>
              <p:spPr>
                <a:xfrm>
                  <a:off x="3546623" y="1072381"/>
                  <a:ext cx="821966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FD8DC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41" name="Shape 206"/>
                <p:cNvCxnSpPr>
                  <a:stCxn id="46" idx="6"/>
                  <a:endCxn id="45" idx="2"/>
                </p:cNvCxnSpPr>
                <p:nvPr/>
              </p:nvCxnSpPr>
              <p:spPr>
                <a:xfrm>
                  <a:off x="3700433" y="4833538"/>
                  <a:ext cx="689528" cy="5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FD8DC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42" name="Shape 206"/>
                <p:cNvCxnSpPr>
                  <a:stCxn id="50" idx="4"/>
                  <a:endCxn id="46" idx="1"/>
                </p:cNvCxnSpPr>
                <p:nvPr/>
              </p:nvCxnSpPr>
              <p:spPr>
                <a:xfrm>
                  <a:off x="1198845" y="3753888"/>
                  <a:ext cx="709771" cy="37728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FD8DC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43" name="Shape 206"/>
                <p:cNvCxnSpPr>
                  <a:stCxn id="46" idx="0"/>
                  <a:endCxn id="48" idx="4"/>
                </p:cNvCxnSpPr>
                <p:nvPr/>
              </p:nvCxnSpPr>
              <p:spPr>
                <a:xfrm flipH="1" flipV="1">
                  <a:off x="2646891" y="1928153"/>
                  <a:ext cx="3920" cy="191209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FD8DC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</p:grpSp>
      </p:grpSp>
    </p:spTree>
    <p:extLst>
      <p:ext uri="{BB962C8B-B14F-4D97-AF65-F5344CB8AC3E}">
        <p14:creationId xmlns:p14="http://schemas.microsoft.com/office/powerpoint/2010/main" val="14502743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Shape 206"/>
          <p:cNvCxnSpPr>
            <a:stCxn id="199" idx="0"/>
            <a:endCxn id="202" idx="3"/>
          </p:cNvCxnSpPr>
          <p:nvPr/>
        </p:nvCxnSpPr>
        <p:spPr>
          <a:xfrm flipV="1">
            <a:off x="1180959" y="2063552"/>
            <a:ext cx="507777" cy="415394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2" name="Agrupar 1"/>
          <p:cNvGrpSpPr/>
          <p:nvPr/>
        </p:nvGrpSpPr>
        <p:grpSpPr>
          <a:xfrm>
            <a:off x="304501" y="602657"/>
            <a:ext cx="5859295" cy="5610220"/>
            <a:chOff x="322387" y="477441"/>
            <a:chExt cx="5859295" cy="5610220"/>
          </a:xfrm>
        </p:grpSpPr>
        <p:grpSp>
          <p:nvGrpSpPr>
            <p:cNvPr id="8" name="Agrupar 7"/>
            <p:cNvGrpSpPr/>
            <p:nvPr/>
          </p:nvGrpSpPr>
          <p:grpSpPr>
            <a:xfrm>
              <a:off x="322387" y="2353730"/>
              <a:ext cx="1752915" cy="1660991"/>
              <a:chOff x="839750" y="1924400"/>
              <a:chExt cx="2236200" cy="2235899"/>
            </a:xfrm>
          </p:grpSpPr>
          <p:sp>
            <p:nvSpPr>
              <p:cNvPr id="199" name="Shape 199"/>
              <p:cNvSpPr/>
              <p:nvPr/>
            </p:nvSpPr>
            <p:spPr>
              <a:xfrm>
                <a:off x="839750" y="1924400"/>
                <a:ext cx="2236200" cy="2235899"/>
              </a:xfrm>
              <a:prstGeom prst="ellipse">
                <a:avLst/>
              </a:prstGeom>
              <a:noFill/>
              <a:ln w="9525" cap="flat" cmpd="sng">
                <a:solidFill>
                  <a:srgbClr val="CFD8DC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>
                <a:off x="1036199" y="2120850"/>
                <a:ext cx="1842900" cy="1842900"/>
              </a:xfrm>
              <a:prstGeom prst="ellipse">
                <a:avLst/>
              </a:prstGeom>
              <a:noFill/>
              <a:ln w="9525" cap="flat" cmpd="sng">
                <a:solidFill>
                  <a:srgbClr val="CFD8D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>
                  <a:spcBef>
                    <a:spcPts val="0"/>
                  </a:spcBef>
                  <a:buNone/>
                </a:pPr>
                <a:r>
                  <a:rPr lang="es-ES_tradnl" sz="1800" b="1" dirty="0" smtClean="0">
                    <a:solidFill>
                      <a:srgbClr val="263238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I.R</a:t>
                </a:r>
                <a:endParaRPr lang="en" sz="1800" b="1" dirty="0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grpSp>
          <p:nvGrpSpPr>
            <p:cNvPr id="4" name="Agrupar 3"/>
            <p:cNvGrpSpPr/>
            <p:nvPr/>
          </p:nvGrpSpPr>
          <p:grpSpPr>
            <a:xfrm>
              <a:off x="1443097" y="477441"/>
              <a:ext cx="1799464" cy="1711545"/>
              <a:chOff x="3506750" y="3219800"/>
              <a:chExt cx="2399699" cy="2399399"/>
            </a:xfrm>
          </p:grpSpPr>
          <p:sp>
            <p:nvSpPr>
              <p:cNvPr id="202" name="Shape 202"/>
              <p:cNvSpPr/>
              <p:nvPr/>
            </p:nvSpPr>
            <p:spPr>
              <a:xfrm>
                <a:off x="3506750" y="3219800"/>
                <a:ext cx="2399699" cy="2399399"/>
              </a:xfrm>
              <a:prstGeom prst="ellipse">
                <a:avLst/>
              </a:prstGeom>
              <a:noFill/>
              <a:ln w="9525" cap="flat" cmpd="sng">
                <a:solidFill>
                  <a:srgbClr val="CFD8DC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3" name="Shape 203"/>
              <p:cNvSpPr/>
              <p:nvPr/>
            </p:nvSpPr>
            <p:spPr>
              <a:xfrm>
                <a:off x="3717575" y="3430625"/>
                <a:ext cx="1977900" cy="1977900"/>
              </a:xfrm>
              <a:prstGeom prst="ellipse">
                <a:avLst/>
              </a:prstGeom>
              <a:noFill/>
              <a:ln w="28575" cap="flat" cmpd="sng">
                <a:solidFill>
                  <a:srgbClr val="CFD8D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>
                  <a:spcBef>
                    <a:spcPts val="0"/>
                  </a:spcBef>
                  <a:buNone/>
                </a:pPr>
                <a:r>
                  <a:rPr lang="es-ES_tradnl" sz="1800" b="1" dirty="0" smtClean="0">
                    <a:solidFill>
                      <a:srgbClr val="263238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M.I.R</a:t>
                </a:r>
                <a:endParaRPr lang="en" sz="1800" b="1" dirty="0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grpSp>
          <p:nvGrpSpPr>
            <p:cNvPr id="7" name="Agrupar 6"/>
            <p:cNvGrpSpPr/>
            <p:nvPr/>
          </p:nvGrpSpPr>
          <p:grpSpPr>
            <a:xfrm>
              <a:off x="1601189" y="4101081"/>
              <a:ext cx="2099244" cy="1986580"/>
              <a:chOff x="6000368" y="1086200"/>
              <a:chExt cx="2649299" cy="2649000"/>
            </a:xfrm>
          </p:grpSpPr>
          <p:sp>
            <p:nvSpPr>
              <p:cNvPr id="204" name="Shape 204"/>
              <p:cNvSpPr/>
              <p:nvPr/>
            </p:nvSpPr>
            <p:spPr>
              <a:xfrm>
                <a:off x="6000368" y="1086200"/>
                <a:ext cx="2649299" cy="2649000"/>
              </a:xfrm>
              <a:prstGeom prst="ellipse">
                <a:avLst/>
              </a:prstGeom>
              <a:noFill/>
              <a:ln w="9525" cap="flat" cmpd="sng">
                <a:solidFill>
                  <a:srgbClr val="CFD8DC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>
                <a:off x="6233170" y="1318851"/>
                <a:ext cx="2183700" cy="2183700"/>
              </a:xfrm>
              <a:prstGeom prst="ellipse">
                <a:avLst/>
              </a:prstGeom>
              <a:noFill/>
              <a:ln w="76200" cap="flat" cmpd="sng">
                <a:solidFill>
                  <a:srgbClr val="CFD8D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>
                  <a:spcBef>
                    <a:spcPts val="0"/>
                  </a:spcBef>
                  <a:buNone/>
                </a:pPr>
                <a:r>
                  <a:rPr lang="es-ES_tradnl" sz="1600" b="1" dirty="0" smtClean="0">
                    <a:solidFill>
                      <a:srgbClr val="FF66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Evaluation</a:t>
                </a:r>
                <a:endParaRPr lang="en" sz="1600" b="1" dirty="0">
                  <a:solidFill>
                    <a:srgbClr val="FF66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grpSp>
          <p:nvGrpSpPr>
            <p:cNvPr id="20" name="Agrupar 19"/>
            <p:cNvGrpSpPr/>
            <p:nvPr/>
          </p:nvGrpSpPr>
          <p:grpSpPr>
            <a:xfrm>
              <a:off x="4138954" y="477441"/>
              <a:ext cx="1799464" cy="1711437"/>
              <a:chOff x="3506750" y="3219800"/>
              <a:chExt cx="2399699" cy="2399399"/>
            </a:xfrm>
          </p:grpSpPr>
          <p:sp>
            <p:nvSpPr>
              <p:cNvPr id="21" name="Shape 202"/>
              <p:cNvSpPr/>
              <p:nvPr/>
            </p:nvSpPr>
            <p:spPr>
              <a:xfrm>
                <a:off x="3506750" y="3219800"/>
                <a:ext cx="2399699" cy="2399399"/>
              </a:xfrm>
              <a:prstGeom prst="ellipse">
                <a:avLst/>
              </a:prstGeom>
              <a:noFill/>
              <a:ln w="9525" cap="flat" cmpd="sng">
                <a:solidFill>
                  <a:srgbClr val="CFD8DC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" name="Shape 203"/>
              <p:cNvSpPr/>
              <p:nvPr/>
            </p:nvSpPr>
            <p:spPr>
              <a:xfrm>
                <a:off x="3717575" y="3430625"/>
                <a:ext cx="1977900" cy="1977900"/>
              </a:xfrm>
              <a:prstGeom prst="ellipse">
                <a:avLst/>
              </a:prstGeom>
              <a:noFill/>
              <a:ln w="28575" cap="flat" cmpd="sng">
                <a:solidFill>
                  <a:srgbClr val="CFD8D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>
                  <a:spcBef>
                    <a:spcPts val="0"/>
                  </a:spcBef>
                  <a:buNone/>
                </a:pPr>
                <a:r>
                  <a:rPr lang="es-ES_tradnl" sz="1800" b="1" dirty="0" smtClean="0">
                    <a:solidFill>
                      <a:srgbClr val="263238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A.M.S</a:t>
                </a:r>
                <a:endParaRPr lang="en" sz="1800" b="1" dirty="0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grpSp>
          <p:nvGrpSpPr>
            <p:cNvPr id="23" name="Agrupar 22"/>
            <p:cNvGrpSpPr/>
            <p:nvPr/>
          </p:nvGrpSpPr>
          <p:grpSpPr>
            <a:xfrm>
              <a:off x="4138954" y="4163459"/>
              <a:ext cx="2042728" cy="1861824"/>
              <a:chOff x="3506750" y="3219800"/>
              <a:chExt cx="2399699" cy="2399399"/>
            </a:xfrm>
          </p:grpSpPr>
          <p:sp>
            <p:nvSpPr>
              <p:cNvPr id="24" name="Shape 202"/>
              <p:cNvSpPr/>
              <p:nvPr/>
            </p:nvSpPr>
            <p:spPr>
              <a:xfrm>
                <a:off x="3506750" y="3219800"/>
                <a:ext cx="2399699" cy="2399399"/>
              </a:xfrm>
              <a:prstGeom prst="ellipse">
                <a:avLst/>
              </a:prstGeom>
              <a:noFill/>
              <a:ln w="9525" cap="flat" cmpd="sng">
                <a:solidFill>
                  <a:srgbClr val="CFD8DC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" name="Shape 203"/>
              <p:cNvSpPr/>
              <p:nvPr/>
            </p:nvSpPr>
            <p:spPr>
              <a:xfrm>
                <a:off x="3717575" y="3430625"/>
                <a:ext cx="1977900" cy="1977900"/>
              </a:xfrm>
              <a:prstGeom prst="ellipse">
                <a:avLst/>
              </a:prstGeom>
              <a:noFill/>
              <a:ln w="28575" cap="flat" cmpd="sng">
                <a:solidFill>
                  <a:srgbClr val="CFD8D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>
                  <a:spcBef>
                    <a:spcPts val="0"/>
                  </a:spcBef>
                  <a:buNone/>
                </a:pPr>
                <a:r>
                  <a:rPr lang="es-ES_tradnl" sz="1800" b="1" dirty="0" smtClean="0">
                    <a:solidFill>
                      <a:srgbClr val="263238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Cranfield</a:t>
                </a:r>
                <a:endParaRPr lang="en" sz="1800" b="1" dirty="0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cxnSp>
          <p:nvCxnSpPr>
            <p:cNvPr id="26" name="Shape 206"/>
            <p:cNvCxnSpPr>
              <a:stCxn id="202" idx="6"/>
              <a:endCxn id="22" idx="2"/>
            </p:cNvCxnSpPr>
            <p:nvPr/>
          </p:nvCxnSpPr>
          <p:spPr>
            <a:xfrm>
              <a:off x="3242561" y="1333214"/>
              <a:ext cx="1054484" cy="0"/>
            </a:xfrm>
            <a:prstGeom prst="straightConnector1">
              <a:avLst/>
            </a:prstGeom>
            <a:noFill/>
            <a:ln w="9525" cap="flat" cmpd="sng">
              <a:solidFill>
                <a:srgbClr val="CFD8DC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cxnSp>
        <p:nvCxnSpPr>
          <p:cNvPr id="29" name="Shape 206"/>
          <p:cNvCxnSpPr>
            <a:stCxn id="204" idx="6"/>
            <a:endCxn id="25" idx="2"/>
          </p:cNvCxnSpPr>
          <p:nvPr/>
        </p:nvCxnSpPr>
        <p:spPr>
          <a:xfrm>
            <a:off x="3682547" y="5219587"/>
            <a:ext cx="617984" cy="5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0" name="Shape 206"/>
          <p:cNvCxnSpPr>
            <a:stCxn id="199" idx="4"/>
            <a:endCxn id="204" idx="1"/>
          </p:cNvCxnSpPr>
          <p:nvPr/>
        </p:nvCxnSpPr>
        <p:spPr>
          <a:xfrm>
            <a:off x="1180959" y="4139937"/>
            <a:ext cx="709771" cy="377288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3" name="Agrupar 2"/>
          <p:cNvGrpSpPr/>
          <p:nvPr/>
        </p:nvGrpSpPr>
        <p:grpSpPr>
          <a:xfrm>
            <a:off x="5714519" y="2357639"/>
            <a:ext cx="3283386" cy="2032724"/>
            <a:chOff x="5383558" y="1981817"/>
            <a:chExt cx="3595000" cy="1813244"/>
          </a:xfrm>
        </p:grpSpPr>
        <p:sp>
          <p:nvSpPr>
            <p:cNvPr id="27" name="Shape 130"/>
            <p:cNvSpPr txBox="1">
              <a:spLocks/>
            </p:cNvSpPr>
            <p:nvPr/>
          </p:nvSpPr>
          <p:spPr>
            <a:xfrm>
              <a:off x="5776818" y="2115264"/>
              <a:ext cx="2950541" cy="1679797"/>
            </a:xfrm>
            <a:prstGeom prst="rect">
              <a:avLst/>
            </a:prstGeom>
          </p:spPr>
          <p:txBody>
            <a:bodyPr lIns="91425" tIns="91425" rIns="91425" bIns="91425" anchor="t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algn="just"/>
              <a:r>
                <a:rPr lang="en-US" sz="2400" kern="1200" dirty="0">
                  <a:solidFill>
                    <a:schemeClr val="tx1"/>
                  </a:solidFill>
                </a:rPr>
                <a:t>M.I.R initially followed the evaluation practices of text</a:t>
              </a:r>
              <a:endParaRPr lang="es-CO" sz="2400" kern="1200" dirty="0">
                <a:solidFill>
                  <a:schemeClr val="tx1"/>
                </a:solidFill>
              </a:endParaRPr>
            </a:p>
            <a:p>
              <a:pPr algn="just"/>
              <a:endParaRPr lang="en" sz="2400" dirty="0"/>
            </a:p>
          </p:txBody>
        </p:sp>
        <p:sp>
          <p:nvSpPr>
            <p:cNvPr id="28" name="Rectángulo 27"/>
            <p:cNvSpPr/>
            <p:nvPr/>
          </p:nvSpPr>
          <p:spPr>
            <a:xfrm>
              <a:off x="5383558" y="1981817"/>
              <a:ext cx="3595000" cy="1733461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Agrupar 32"/>
          <p:cNvGrpSpPr/>
          <p:nvPr/>
        </p:nvGrpSpPr>
        <p:grpSpPr>
          <a:xfrm>
            <a:off x="2199924" y="2564567"/>
            <a:ext cx="3455087" cy="2113650"/>
            <a:chOff x="5383558" y="1981817"/>
            <a:chExt cx="3595000" cy="2520670"/>
          </a:xfrm>
        </p:grpSpPr>
        <p:sp>
          <p:nvSpPr>
            <p:cNvPr id="34" name="Shape 130"/>
            <p:cNvSpPr txBox="1">
              <a:spLocks/>
            </p:cNvSpPr>
            <p:nvPr/>
          </p:nvSpPr>
          <p:spPr>
            <a:xfrm>
              <a:off x="5634953" y="2124922"/>
              <a:ext cx="3074446" cy="2377565"/>
            </a:xfrm>
            <a:prstGeom prst="rect">
              <a:avLst/>
            </a:prstGeom>
          </p:spPr>
          <p:txBody>
            <a:bodyPr lIns="91425" tIns="91425" rIns="91425" bIns="91425" anchor="t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algn="just"/>
              <a:r>
                <a:rPr lang="en-US" sz="2400" dirty="0"/>
                <a:t>Implementation of standard and rigor on investigation</a:t>
              </a:r>
            </a:p>
            <a:p>
              <a:pPr algn="just"/>
              <a:endParaRPr lang="es-CO" sz="2400" dirty="0"/>
            </a:p>
            <a:p>
              <a:endParaRPr lang="en" sz="2400" dirty="0"/>
            </a:p>
          </p:txBody>
        </p:sp>
        <p:sp>
          <p:nvSpPr>
            <p:cNvPr id="35" name="Rectángulo 34"/>
            <p:cNvSpPr/>
            <p:nvPr/>
          </p:nvSpPr>
          <p:spPr>
            <a:xfrm>
              <a:off x="5383558" y="1981817"/>
              <a:ext cx="3595000" cy="1733461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545931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ángulo 27"/>
          <p:cNvSpPr/>
          <p:nvPr/>
        </p:nvSpPr>
        <p:spPr>
          <a:xfrm>
            <a:off x="5455100" y="2017593"/>
            <a:ext cx="3219403" cy="173346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Agrupar 30"/>
          <p:cNvGrpSpPr/>
          <p:nvPr/>
        </p:nvGrpSpPr>
        <p:grpSpPr>
          <a:xfrm>
            <a:off x="322387" y="216608"/>
            <a:ext cx="5930839" cy="5610220"/>
            <a:chOff x="322387" y="216608"/>
            <a:chExt cx="5930839" cy="5610220"/>
          </a:xfrm>
        </p:grpSpPr>
        <p:grpSp>
          <p:nvGrpSpPr>
            <p:cNvPr id="32" name="Agrupar 31"/>
            <p:cNvGrpSpPr/>
            <p:nvPr/>
          </p:nvGrpSpPr>
          <p:grpSpPr>
            <a:xfrm>
              <a:off x="4210498" y="216608"/>
              <a:ext cx="1799464" cy="1711437"/>
              <a:chOff x="3506750" y="3219800"/>
              <a:chExt cx="2399699" cy="2399399"/>
            </a:xfrm>
          </p:grpSpPr>
          <p:sp>
            <p:nvSpPr>
              <p:cNvPr id="52" name="Shape 202"/>
              <p:cNvSpPr/>
              <p:nvPr/>
            </p:nvSpPr>
            <p:spPr>
              <a:xfrm>
                <a:off x="3506750" y="3219800"/>
                <a:ext cx="2399699" cy="2399399"/>
              </a:xfrm>
              <a:prstGeom prst="ellipse">
                <a:avLst/>
              </a:prstGeom>
              <a:noFill/>
              <a:ln w="9525" cap="flat" cmpd="sng">
                <a:solidFill>
                  <a:srgbClr val="CFD8DC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3" name="Shape 203"/>
              <p:cNvSpPr/>
              <p:nvPr/>
            </p:nvSpPr>
            <p:spPr>
              <a:xfrm>
                <a:off x="3717575" y="3430625"/>
                <a:ext cx="1977900" cy="1977900"/>
              </a:xfrm>
              <a:prstGeom prst="ellipse">
                <a:avLst/>
              </a:prstGeom>
              <a:noFill/>
              <a:ln w="28575" cap="flat" cmpd="sng">
                <a:solidFill>
                  <a:srgbClr val="CFD8D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>
                  <a:spcBef>
                    <a:spcPts val="0"/>
                  </a:spcBef>
                  <a:buNone/>
                </a:pPr>
                <a:r>
                  <a:rPr lang="es-ES_tradnl" sz="1800" b="1" dirty="0" smtClean="0">
                    <a:solidFill>
                      <a:srgbClr val="263238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A.M.S</a:t>
                </a:r>
                <a:endParaRPr lang="en" sz="1800" b="1" dirty="0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grpSp>
          <p:nvGrpSpPr>
            <p:cNvPr id="33" name="Agrupar 32"/>
            <p:cNvGrpSpPr/>
            <p:nvPr/>
          </p:nvGrpSpPr>
          <p:grpSpPr>
            <a:xfrm>
              <a:off x="322387" y="216608"/>
              <a:ext cx="5930839" cy="5610220"/>
              <a:chOff x="322387" y="216608"/>
              <a:chExt cx="5930839" cy="5610220"/>
            </a:xfrm>
          </p:grpSpPr>
          <p:grpSp>
            <p:nvGrpSpPr>
              <p:cNvPr id="34" name="Agrupar 33"/>
              <p:cNvGrpSpPr/>
              <p:nvPr/>
            </p:nvGrpSpPr>
            <p:grpSpPr>
              <a:xfrm>
                <a:off x="322387" y="2092897"/>
                <a:ext cx="1752915" cy="1660991"/>
                <a:chOff x="839750" y="1924400"/>
                <a:chExt cx="2236200" cy="2235899"/>
              </a:xfrm>
            </p:grpSpPr>
            <p:sp>
              <p:nvSpPr>
                <p:cNvPr id="50" name="Shape 199"/>
                <p:cNvSpPr/>
                <p:nvPr/>
              </p:nvSpPr>
              <p:spPr>
                <a:xfrm>
                  <a:off x="839750" y="1924400"/>
                  <a:ext cx="2236200" cy="2235899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CFD8DC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1" name="Shape 201"/>
                <p:cNvSpPr/>
                <p:nvPr/>
              </p:nvSpPr>
              <p:spPr>
                <a:xfrm>
                  <a:off x="1036199" y="2120850"/>
                  <a:ext cx="1842900" cy="18429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CFD8D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buNone/>
                  </a:pPr>
                  <a:r>
                    <a:rPr lang="es-ES_tradnl" sz="1800" b="1" dirty="0" smtClean="0">
                      <a:solidFill>
                        <a:schemeClr val="tx1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I.R</a:t>
                  </a:r>
                  <a:endParaRPr lang="en" sz="1800" b="1" dirty="0">
                    <a:solidFill>
                      <a:schemeClr val="tx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grpSp>
            <p:nvGrpSpPr>
              <p:cNvPr id="35" name="Agrupar 34"/>
              <p:cNvGrpSpPr/>
              <p:nvPr/>
            </p:nvGrpSpPr>
            <p:grpSpPr>
              <a:xfrm>
                <a:off x="1747159" y="216608"/>
                <a:ext cx="1799464" cy="1711545"/>
                <a:chOff x="3506750" y="3219800"/>
                <a:chExt cx="2399699" cy="2399399"/>
              </a:xfrm>
            </p:grpSpPr>
            <p:sp>
              <p:nvSpPr>
                <p:cNvPr id="48" name="Shape 202"/>
                <p:cNvSpPr/>
                <p:nvPr/>
              </p:nvSpPr>
              <p:spPr>
                <a:xfrm>
                  <a:off x="3506750" y="3219800"/>
                  <a:ext cx="2399699" cy="2399399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CFD8DC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49" name="Shape 203"/>
                <p:cNvSpPr/>
                <p:nvPr/>
              </p:nvSpPr>
              <p:spPr>
                <a:xfrm>
                  <a:off x="3717575" y="3430625"/>
                  <a:ext cx="1977900" cy="1977900"/>
                </a:xfrm>
                <a:prstGeom prst="ellipse">
                  <a:avLst/>
                </a:prstGeom>
                <a:noFill/>
                <a:ln w="28575" cap="flat" cmpd="sng">
                  <a:solidFill>
                    <a:srgbClr val="CFD8D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buNone/>
                  </a:pPr>
                  <a:r>
                    <a:rPr lang="es-ES_tradnl" sz="1800" b="1" dirty="0" smtClean="0">
                      <a:solidFill>
                        <a:schemeClr val="tx1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M.I.R</a:t>
                  </a:r>
                  <a:endParaRPr lang="en" sz="1800" b="1" dirty="0">
                    <a:solidFill>
                      <a:schemeClr val="tx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grpSp>
            <p:nvGrpSpPr>
              <p:cNvPr id="36" name="Agrupar 35"/>
              <p:cNvGrpSpPr/>
              <p:nvPr/>
            </p:nvGrpSpPr>
            <p:grpSpPr>
              <a:xfrm>
                <a:off x="1198845" y="1072381"/>
                <a:ext cx="5054381" cy="4754447"/>
                <a:chOff x="1198845" y="1072381"/>
                <a:chExt cx="5054381" cy="4754447"/>
              </a:xfrm>
            </p:grpSpPr>
            <p:grpSp>
              <p:nvGrpSpPr>
                <p:cNvPr id="37" name="Agrupar 36"/>
                <p:cNvGrpSpPr/>
                <p:nvPr/>
              </p:nvGrpSpPr>
              <p:grpSpPr>
                <a:xfrm>
                  <a:off x="1601189" y="3840248"/>
                  <a:ext cx="2099244" cy="1986580"/>
                  <a:chOff x="6000368" y="1086200"/>
                  <a:chExt cx="2649299" cy="2649000"/>
                </a:xfrm>
              </p:grpSpPr>
              <p:sp>
                <p:nvSpPr>
                  <p:cNvPr id="46" name="Shape 204"/>
                  <p:cNvSpPr/>
                  <p:nvPr/>
                </p:nvSpPr>
                <p:spPr>
                  <a:xfrm>
                    <a:off x="6000368" y="1086200"/>
                    <a:ext cx="2649299" cy="26490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rgbClr val="CFD8DC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7" name="Shape 205"/>
                  <p:cNvSpPr/>
                  <p:nvPr/>
                </p:nvSpPr>
                <p:spPr>
                  <a:xfrm>
                    <a:off x="6233170" y="1318851"/>
                    <a:ext cx="2183700" cy="2183700"/>
                  </a:xfrm>
                  <a:prstGeom prst="ellipse">
                    <a:avLst/>
                  </a:prstGeom>
                  <a:noFill/>
                  <a:ln w="76200" cap="flat" cmpd="sng">
                    <a:solidFill>
                      <a:srgbClr val="CFD8DC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algn="ctr">
                      <a:spcBef>
                        <a:spcPts val="0"/>
                      </a:spcBef>
                      <a:buNone/>
                    </a:pPr>
                    <a:r>
                      <a:rPr lang="es-ES_tradnl" sz="1600" b="1" dirty="0" smtClean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Evaluation</a:t>
                    </a:r>
                    <a:endParaRPr lang="en" sz="1600" b="1" dirty="0">
                      <a:solidFill>
                        <a:srgbClr val="263238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</p:grpSp>
            <p:cxnSp>
              <p:nvCxnSpPr>
                <p:cNvPr id="38" name="Shape 206"/>
                <p:cNvCxnSpPr>
                  <a:stCxn id="50" idx="0"/>
                  <a:endCxn id="48" idx="3"/>
                </p:cNvCxnSpPr>
                <p:nvPr/>
              </p:nvCxnSpPr>
              <p:spPr>
                <a:xfrm flipV="1">
                  <a:off x="1198845" y="1677503"/>
                  <a:ext cx="811839" cy="41539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FD8DC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grpSp>
              <p:nvGrpSpPr>
                <p:cNvPr id="39" name="Agrupar 38"/>
                <p:cNvGrpSpPr/>
                <p:nvPr/>
              </p:nvGrpSpPr>
              <p:grpSpPr>
                <a:xfrm>
                  <a:off x="4210498" y="3902626"/>
                  <a:ext cx="2042728" cy="1861824"/>
                  <a:chOff x="3506750" y="3219800"/>
                  <a:chExt cx="2399699" cy="2399399"/>
                </a:xfrm>
              </p:grpSpPr>
              <p:sp>
                <p:nvSpPr>
                  <p:cNvPr id="44" name="Shape 202"/>
                  <p:cNvSpPr/>
                  <p:nvPr/>
                </p:nvSpPr>
                <p:spPr>
                  <a:xfrm>
                    <a:off x="3506750" y="3219800"/>
                    <a:ext cx="2399699" cy="2399399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rgbClr val="CFD8DC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5" name="Shape 203"/>
                  <p:cNvSpPr/>
                  <p:nvPr/>
                </p:nvSpPr>
                <p:spPr>
                  <a:xfrm>
                    <a:off x="3717575" y="3430625"/>
                    <a:ext cx="1977900" cy="1977900"/>
                  </a:xfrm>
                  <a:prstGeom prst="ellipse">
                    <a:avLst/>
                  </a:prstGeom>
                  <a:noFill/>
                  <a:ln w="28575" cap="flat" cmpd="sng">
                    <a:solidFill>
                      <a:srgbClr val="CFD8DC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algn="ctr">
                      <a:spcBef>
                        <a:spcPts val="0"/>
                      </a:spcBef>
                      <a:buNone/>
                    </a:pPr>
                    <a:r>
                      <a:rPr lang="es-ES_tradnl" sz="1800" b="1" dirty="0" smtClean="0">
                        <a:solidFill>
                          <a:srgbClr val="FF66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Cranfield</a:t>
                    </a:r>
                    <a:endParaRPr lang="en" sz="1800" b="1" dirty="0">
                      <a:solidFill>
                        <a:srgbClr val="FF6600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</p:grpSp>
            <p:cxnSp>
              <p:nvCxnSpPr>
                <p:cNvPr id="40" name="Shape 206"/>
                <p:cNvCxnSpPr>
                  <a:stCxn id="48" idx="6"/>
                  <a:endCxn id="53" idx="2"/>
                </p:cNvCxnSpPr>
                <p:nvPr/>
              </p:nvCxnSpPr>
              <p:spPr>
                <a:xfrm>
                  <a:off x="3546623" y="1072381"/>
                  <a:ext cx="821966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FD8DC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41" name="Shape 206"/>
                <p:cNvCxnSpPr>
                  <a:stCxn id="46" idx="6"/>
                  <a:endCxn id="45" idx="2"/>
                </p:cNvCxnSpPr>
                <p:nvPr/>
              </p:nvCxnSpPr>
              <p:spPr>
                <a:xfrm>
                  <a:off x="3700433" y="4833538"/>
                  <a:ext cx="689528" cy="5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FD8DC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42" name="Shape 206"/>
                <p:cNvCxnSpPr>
                  <a:stCxn id="50" idx="4"/>
                  <a:endCxn id="46" idx="1"/>
                </p:cNvCxnSpPr>
                <p:nvPr/>
              </p:nvCxnSpPr>
              <p:spPr>
                <a:xfrm>
                  <a:off x="1198845" y="3753888"/>
                  <a:ext cx="709771" cy="37728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FD8DC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43" name="Shape 206"/>
                <p:cNvCxnSpPr>
                  <a:stCxn id="46" idx="0"/>
                  <a:endCxn id="48" idx="4"/>
                </p:cNvCxnSpPr>
                <p:nvPr/>
              </p:nvCxnSpPr>
              <p:spPr>
                <a:xfrm flipH="1" flipV="1">
                  <a:off x="2646891" y="1928153"/>
                  <a:ext cx="3920" cy="191209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FD8DC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</p:grpSp>
      </p:grpSp>
      <p:sp>
        <p:nvSpPr>
          <p:cNvPr id="30" name="CuadroTexto 29"/>
          <p:cNvSpPr txBox="1"/>
          <p:nvPr/>
        </p:nvSpPr>
        <p:spPr>
          <a:xfrm>
            <a:off x="5514926" y="2193329"/>
            <a:ext cx="34502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/>
              <a:t>Test Collection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Queries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Relevance Judgments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Evaluation </a:t>
            </a:r>
            <a:r>
              <a:rPr lang="en-US" sz="2000" dirty="0" smtClean="0"/>
              <a:t>Metrics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981845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Agrupar 30"/>
          <p:cNvGrpSpPr/>
          <p:nvPr/>
        </p:nvGrpSpPr>
        <p:grpSpPr>
          <a:xfrm>
            <a:off x="322387" y="216608"/>
            <a:ext cx="5930839" cy="5610220"/>
            <a:chOff x="322387" y="216608"/>
            <a:chExt cx="5930839" cy="5610220"/>
          </a:xfrm>
        </p:grpSpPr>
        <p:grpSp>
          <p:nvGrpSpPr>
            <p:cNvPr id="32" name="Agrupar 31"/>
            <p:cNvGrpSpPr/>
            <p:nvPr/>
          </p:nvGrpSpPr>
          <p:grpSpPr>
            <a:xfrm>
              <a:off x="4210498" y="216608"/>
              <a:ext cx="1799464" cy="1711437"/>
              <a:chOff x="3506750" y="3219800"/>
              <a:chExt cx="2399699" cy="2399399"/>
            </a:xfrm>
          </p:grpSpPr>
          <p:sp>
            <p:nvSpPr>
              <p:cNvPr id="52" name="Shape 202"/>
              <p:cNvSpPr/>
              <p:nvPr/>
            </p:nvSpPr>
            <p:spPr>
              <a:xfrm>
                <a:off x="3506750" y="3219800"/>
                <a:ext cx="2399699" cy="2399399"/>
              </a:xfrm>
              <a:prstGeom prst="ellipse">
                <a:avLst/>
              </a:prstGeom>
              <a:noFill/>
              <a:ln w="9525" cap="flat" cmpd="sng">
                <a:solidFill>
                  <a:srgbClr val="CFD8DC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3" name="Shape 203"/>
              <p:cNvSpPr/>
              <p:nvPr/>
            </p:nvSpPr>
            <p:spPr>
              <a:xfrm>
                <a:off x="3717575" y="3430625"/>
                <a:ext cx="1977900" cy="1977900"/>
              </a:xfrm>
              <a:prstGeom prst="ellipse">
                <a:avLst/>
              </a:prstGeom>
              <a:noFill/>
              <a:ln w="28575" cap="flat" cmpd="sng">
                <a:solidFill>
                  <a:srgbClr val="CFD8D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>
                  <a:spcBef>
                    <a:spcPts val="0"/>
                  </a:spcBef>
                  <a:buNone/>
                </a:pPr>
                <a:r>
                  <a:rPr lang="es-ES_tradnl" sz="1800" b="1" dirty="0" smtClean="0">
                    <a:solidFill>
                      <a:srgbClr val="FF66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A.M.S</a:t>
                </a:r>
                <a:endParaRPr lang="en" sz="1800" b="1" dirty="0">
                  <a:solidFill>
                    <a:srgbClr val="FF66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grpSp>
          <p:nvGrpSpPr>
            <p:cNvPr id="33" name="Agrupar 32"/>
            <p:cNvGrpSpPr/>
            <p:nvPr/>
          </p:nvGrpSpPr>
          <p:grpSpPr>
            <a:xfrm>
              <a:off x="322387" y="216608"/>
              <a:ext cx="5930839" cy="5610220"/>
              <a:chOff x="322387" y="216608"/>
              <a:chExt cx="5930839" cy="5610220"/>
            </a:xfrm>
          </p:grpSpPr>
          <p:grpSp>
            <p:nvGrpSpPr>
              <p:cNvPr id="34" name="Agrupar 33"/>
              <p:cNvGrpSpPr/>
              <p:nvPr/>
            </p:nvGrpSpPr>
            <p:grpSpPr>
              <a:xfrm>
                <a:off x="322387" y="2092897"/>
                <a:ext cx="1752915" cy="1660991"/>
                <a:chOff x="839750" y="1924400"/>
                <a:chExt cx="2236200" cy="2235899"/>
              </a:xfrm>
            </p:grpSpPr>
            <p:sp>
              <p:nvSpPr>
                <p:cNvPr id="50" name="Shape 199"/>
                <p:cNvSpPr/>
                <p:nvPr/>
              </p:nvSpPr>
              <p:spPr>
                <a:xfrm>
                  <a:off x="839750" y="1924400"/>
                  <a:ext cx="2236200" cy="2235899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CFD8DC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1" name="Shape 201"/>
                <p:cNvSpPr/>
                <p:nvPr/>
              </p:nvSpPr>
              <p:spPr>
                <a:xfrm>
                  <a:off x="1036199" y="2120850"/>
                  <a:ext cx="1842900" cy="18429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CFD8D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buNone/>
                  </a:pPr>
                  <a:r>
                    <a:rPr lang="es-ES_tradnl" sz="1800" b="1" dirty="0" smtClean="0">
                      <a:solidFill>
                        <a:schemeClr val="tx1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I.R</a:t>
                  </a:r>
                  <a:endParaRPr lang="en" sz="1800" b="1" dirty="0">
                    <a:solidFill>
                      <a:schemeClr val="tx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grpSp>
            <p:nvGrpSpPr>
              <p:cNvPr id="35" name="Agrupar 34"/>
              <p:cNvGrpSpPr/>
              <p:nvPr/>
            </p:nvGrpSpPr>
            <p:grpSpPr>
              <a:xfrm>
                <a:off x="1747159" y="216608"/>
                <a:ext cx="1799464" cy="1711545"/>
                <a:chOff x="3506750" y="3219800"/>
                <a:chExt cx="2399699" cy="2399399"/>
              </a:xfrm>
            </p:grpSpPr>
            <p:sp>
              <p:nvSpPr>
                <p:cNvPr id="48" name="Shape 202"/>
                <p:cNvSpPr/>
                <p:nvPr/>
              </p:nvSpPr>
              <p:spPr>
                <a:xfrm>
                  <a:off x="3506750" y="3219800"/>
                  <a:ext cx="2399699" cy="2399399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CFD8DC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49" name="Shape 203"/>
                <p:cNvSpPr/>
                <p:nvPr/>
              </p:nvSpPr>
              <p:spPr>
                <a:xfrm>
                  <a:off x="3717575" y="3430625"/>
                  <a:ext cx="1977900" cy="1977900"/>
                </a:xfrm>
                <a:prstGeom prst="ellipse">
                  <a:avLst/>
                </a:prstGeom>
                <a:noFill/>
                <a:ln w="28575" cap="flat" cmpd="sng">
                  <a:solidFill>
                    <a:srgbClr val="CFD8D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buNone/>
                  </a:pPr>
                  <a:r>
                    <a:rPr lang="es-ES_tradnl" sz="1800" b="1" dirty="0" smtClean="0">
                      <a:solidFill>
                        <a:schemeClr val="tx1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M.I.R</a:t>
                  </a:r>
                  <a:endParaRPr lang="en" sz="1800" b="1" dirty="0">
                    <a:solidFill>
                      <a:schemeClr val="tx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grpSp>
            <p:nvGrpSpPr>
              <p:cNvPr id="36" name="Agrupar 35"/>
              <p:cNvGrpSpPr/>
              <p:nvPr/>
            </p:nvGrpSpPr>
            <p:grpSpPr>
              <a:xfrm>
                <a:off x="1198845" y="1072381"/>
                <a:ext cx="5054381" cy="4754447"/>
                <a:chOff x="1198845" y="1072381"/>
                <a:chExt cx="5054381" cy="4754447"/>
              </a:xfrm>
            </p:grpSpPr>
            <p:grpSp>
              <p:nvGrpSpPr>
                <p:cNvPr id="37" name="Agrupar 36"/>
                <p:cNvGrpSpPr/>
                <p:nvPr/>
              </p:nvGrpSpPr>
              <p:grpSpPr>
                <a:xfrm>
                  <a:off x="1601189" y="3840248"/>
                  <a:ext cx="2099244" cy="1986580"/>
                  <a:chOff x="6000368" y="1086200"/>
                  <a:chExt cx="2649299" cy="2649000"/>
                </a:xfrm>
              </p:grpSpPr>
              <p:sp>
                <p:nvSpPr>
                  <p:cNvPr id="46" name="Shape 204"/>
                  <p:cNvSpPr/>
                  <p:nvPr/>
                </p:nvSpPr>
                <p:spPr>
                  <a:xfrm>
                    <a:off x="6000368" y="1086200"/>
                    <a:ext cx="2649299" cy="26490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rgbClr val="CFD8DC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7" name="Shape 205"/>
                  <p:cNvSpPr/>
                  <p:nvPr/>
                </p:nvSpPr>
                <p:spPr>
                  <a:xfrm>
                    <a:off x="6233170" y="1318851"/>
                    <a:ext cx="2183700" cy="2183700"/>
                  </a:xfrm>
                  <a:prstGeom prst="ellipse">
                    <a:avLst/>
                  </a:prstGeom>
                  <a:noFill/>
                  <a:ln w="76200" cap="flat" cmpd="sng">
                    <a:solidFill>
                      <a:srgbClr val="CFD8DC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algn="ctr">
                      <a:spcBef>
                        <a:spcPts val="0"/>
                      </a:spcBef>
                      <a:buNone/>
                    </a:pPr>
                    <a:r>
                      <a:rPr lang="es-ES_tradnl" sz="1600" b="1" dirty="0" smtClean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Evaluation</a:t>
                    </a:r>
                    <a:endParaRPr lang="en" sz="1600" b="1" dirty="0">
                      <a:solidFill>
                        <a:srgbClr val="263238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</p:grpSp>
            <p:cxnSp>
              <p:nvCxnSpPr>
                <p:cNvPr id="38" name="Shape 206"/>
                <p:cNvCxnSpPr>
                  <a:stCxn id="50" idx="0"/>
                  <a:endCxn id="48" idx="3"/>
                </p:cNvCxnSpPr>
                <p:nvPr/>
              </p:nvCxnSpPr>
              <p:spPr>
                <a:xfrm flipV="1">
                  <a:off x="1198845" y="1677503"/>
                  <a:ext cx="811839" cy="41539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FD8DC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grpSp>
              <p:nvGrpSpPr>
                <p:cNvPr id="39" name="Agrupar 38"/>
                <p:cNvGrpSpPr/>
                <p:nvPr/>
              </p:nvGrpSpPr>
              <p:grpSpPr>
                <a:xfrm>
                  <a:off x="4210498" y="3902626"/>
                  <a:ext cx="2042728" cy="1861824"/>
                  <a:chOff x="3506750" y="3219800"/>
                  <a:chExt cx="2399699" cy="2399399"/>
                </a:xfrm>
              </p:grpSpPr>
              <p:sp>
                <p:nvSpPr>
                  <p:cNvPr id="44" name="Shape 202"/>
                  <p:cNvSpPr/>
                  <p:nvPr/>
                </p:nvSpPr>
                <p:spPr>
                  <a:xfrm>
                    <a:off x="3506750" y="3219800"/>
                    <a:ext cx="2399699" cy="2399399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rgbClr val="CFD8DC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5" name="Shape 203"/>
                  <p:cNvSpPr/>
                  <p:nvPr/>
                </p:nvSpPr>
                <p:spPr>
                  <a:xfrm>
                    <a:off x="3717575" y="3430625"/>
                    <a:ext cx="1977900" cy="1977900"/>
                  </a:xfrm>
                  <a:prstGeom prst="ellipse">
                    <a:avLst/>
                  </a:prstGeom>
                  <a:noFill/>
                  <a:ln w="28575" cap="flat" cmpd="sng">
                    <a:solidFill>
                      <a:srgbClr val="CFD8DC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algn="ctr">
                      <a:spcBef>
                        <a:spcPts val="0"/>
                      </a:spcBef>
                      <a:buNone/>
                    </a:pPr>
                    <a:r>
                      <a:rPr lang="es-ES_tradnl" sz="1800" b="1" dirty="0" smtClean="0"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Cranfield</a:t>
                    </a:r>
                    <a:endParaRPr lang="en" sz="1800" b="1" dirty="0"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</p:grpSp>
            <p:cxnSp>
              <p:nvCxnSpPr>
                <p:cNvPr id="40" name="Shape 206"/>
                <p:cNvCxnSpPr>
                  <a:stCxn id="48" idx="6"/>
                  <a:endCxn id="53" idx="2"/>
                </p:cNvCxnSpPr>
                <p:nvPr/>
              </p:nvCxnSpPr>
              <p:spPr>
                <a:xfrm>
                  <a:off x="3546623" y="1072381"/>
                  <a:ext cx="821966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FD8DC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41" name="Shape 206"/>
                <p:cNvCxnSpPr>
                  <a:stCxn id="46" idx="6"/>
                  <a:endCxn id="45" idx="2"/>
                </p:cNvCxnSpPr>
                <p:nvPr/>
              </p:nvCxnSpPr>
              <p:spPr>
                <a:xfrm>
                  <a:off x="3700433" y="4833538"/>
                  <a:ext cx="689528" cy="5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FD8DC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42" name="Shape 206"/>
                <p:cNvCxnSpPr>
                  <a:stCxn id="50" idx="4"/>
                  <a:endCxn id="46" idx="1"/>
                </p:cNvCxnSpPr>
                <p:nvPr/>
              </p:nvCxnSpPr>
              <p:spPr>
                <a:xfrm>
                  <a:off x="1198845" y="3753888"/>
                  <a:ext cx="709771" cy="37728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FD8DC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43" name="Shape 206"/>
                <p:cNvCxnSpPr>
                  <a:stCxn id="46" idx="0"/>
                  <a:endCxn id="48" idx="4"/>
                </p:cNvCxnSpPr>
                <p:nvPr/>
              </p:nvCxnSpPr>
              <p:spPr>
                <a:xfrm flipH="1" flipV="1">
                  <a:off x="2646891" y="1928153"/>
                  <a:ext cx="3920" cy="191209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FD8DC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</p:grpSp>
      </p:grpSp>
      <p:grpSp>
        <p:nvGrpSpPr>
          <p:cNvPr id="55" name="Agrupar 54"/>
          <p:cNvGrpSpPr/>
          <p:nvPr/>
        </p:nvGrpSpPr>
        <p:grpSpPr>
          <a:xfrm>
            <a:off x="5214529" y="2265751"/>
            <a:ext cx="3352661" cy="1901201"/>
            <a:chOff x="5107326" y="1737243"/>
            <a:chExt cx="2646870" cy="2640302"/>
          </a:xfrm>
        </p:grpSpPr>
        <p:sp>
          <p:nvSpPr>
            <p:cNvPr id="56" name="Shape 130"/>
            <p:cNvSpPr txBox="1">
              <a:spLocks/>
            </p:cNvSpPr>
            <p:nvPr/>
          </p:nvSpPr>
          <p:spPr>
            <a:xfrm>
              <a:off x="5172357" y="1999980"/>
              <a:ext cx="2536580" cy="2377565"/>
            </a:xfrm>
            <a:prstGeom prst="rect">
              <a:avLst/>
            </a:prstGeom>
          </p:spPr>
          <p:txBody>
            <a:bodyPr lIns="91425" tIns="91425" rIns="91425" bIns="91425" anchor="t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algn="just"/>
              <a:r>
                <a:rPr lang="en-US" sz="2400" dirty="0" smtClean="0"/>
                <a:t>Discover similar songs.</a:t>
              </a:r>
              <a:endParaRPr lang="en-US" sz="2400" dirty="0"/>
            </a:p>
          </p:txBody>
        </p:sp>
        <p:sp>
          <p:nvSpPr>
            <p:cNvPr id="57" name="Rectángulo 56"/>
            <p:cNvSpPr/>
            <p:nvPr/>
          </p:nvSpPr>
          <p:spPr>
            <a:xfrm>
              <a:off x="5107326" y="1737243"/>
              <a:ext cx="2646870" cy="181420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9442238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Agrupar 30"/>
          <p:cNvGrpSpPr/>
          <p:nvPr/>
        </p:nvGrpSpPr>
        <p:grpSpPr>
          <a:xfrm>
            <a:off x="322387" y="216608"/>
            <a:ext cx="5930839" cy="5610220"/>
            <a:chOff x="322387" y="216608"/>
            <a:chExt cx="5930839" cy="5610220"/>
          </a:xfrm>
        </p:grpSpPr>
        <p:grpSp>
          <p:nvGrpSpPr>
            <p:cNvPr id="32" name="Agrupar 31"/>
            <p:cNvGrpSpPr/>
            <p:nvPr/>
          </p:nvGrpSpPr>
          <p:grpSpPr>
            <a:xfrm>
              <a:off x="4210498" y="216608"/>
              <a:ext cx="1799464" cy="1711437"/>
              <a:chOff x="3506750" y="3219800"/>
              <a:chExt cx="2399699" cy="2399399"/>
            </a:xfrm>
          </p:grpSpPr>
          <p:sp>
            <p:nvSpPr>
              <p:cNvPr id="52" name="Shape 202"/>
              <p:cNvSpPr/>
              <p:nvPr/>
            </p:nvSpPr>
            <p:spPr>
              <a:xfrm>
                <a:off x="3506750" y="3219800"/>
                <a:ext cx="2399699" cy="2399399"/>
              </a:xfrm>
              <a:prstGeom prst="ellipse">
                <a:avLst/>
              </a:prstGeom>
              <a:noFill/>
              <a:ln w="9525" cap="flat" cmpd="sng">
                <a:solidFill>
                  <a:srgbClr val="CFD8DC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3" name="Shape 203"/>
              <p:cNvSpPr/>
              <p:nvPr/>
            </p:nvSpPr>
            <p:spPr>
              <a:xfrm>
                <a:off x="3717575" y="3430625"/>
                <a:ext cx="1977900" cy="1977900"/>
              </a:xfrm>
              <a:prstGeom prst="ellipse">
                <a:avLst/>
              </a:prstGeom>
              <a:noFill/>
              <a:ln w="28575" cap="flat" cmpd="sng">
                <a:solidFill>
                  <a:srgbClr val="CFD8D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>
                  <a:spcBef>
                    <a:spcPts val="0"/>
                  </a:spcBef>
                  <a:buNone/>
                </a:pPr>
                <a:r>
                  <a:rPr lang="es-ES_tradnl" sz="1800" b="1" dirty="0" smtClean="0">
                    <a:solidFill>
                      <a:srgbClr val="FF66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A.M.S</a:t>
                </a:r>
                <a:endParaRPr lang="en" sz="1800" b="1" dirty="0">
                  <a:solidFill>
                    <a:srgbClr val="FF66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grpSp>
          <p:nvGrpSpPr>
            <p:cNvPr id="33" name="Agrupar 32"/>
            <p:cNvGrpSpPr/>
            <p:nvPr/>
          </p:nvGrpSpPr>
          <p:grpSpPr>
            <a:xfrm>
              <a:off x="322387" y="216608"/>
              <a:ext cx="5930839" cy="5610220"/>
              <a:chOff x="322387" y="216608"/>
              <a:chExt cx="5930839" cy="5610220"/>
            </a:xfrm>
          </p:grpSpPr>
          <p:grpSp>
            <p:nvGrpSpPr>
              <p:cNvPr id="34" name="Agrupar 33"/>
              <p:cNvGrpSpPr/>
              <p:nvPr/>
            </p:nvGrpSpPr>
            <p:grpSpPr>
              <a:xfrm>
                <a:off x="322387" y="2092897"/>
                <a:ext cx="1752915" cy="1660991"/>
                <a:chOff x="839750" y="1924400"/>
                <a:chExt cx="2236200" cy="2235899"/>
              </a:xfrm>
            </p:grpSpPr>
            <p:sp>
              <p:nvSpPr>
                <p:cNvPr id="50" name="Shape 199"/>
                <p:cNvSpPr/>
                <p:nvPr/>
              </p:nvSpPr>
              <p:spPr>
                <a:xfrm>
                  <a:off x="839750" y="1924400"/>
                  <a:ext cx="2236200" cy="2235899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CFD8DC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1" name="Shape 201"/>
                <p:cNvSpPr/>
                <p:nvPr/>
              </p:nvSpPr>
              <p:spPr>
                <a:xfrm>
                  <a:off x="1036199" y="2120850"/>
                  <a:ext cx="1842900" cy="18429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CFD8D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buNone/>
                  </a:pPr>
                  <a:r>
                    <a:rPr lang="es-ES_tradnl" sz="1800" b="1" dirty="0" smtClean="0">
                      <a:solidFill>
                        <a:srgbClr val="BFBFB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I.R</a:t>
                  </a:r>
                  <a:endParaRPr lang="en" sz="1800" b="1" dirty="0">
                    <a:solidFill>
                      <a:srgbClr val="BFBFB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grpSp>
            <p:nvGrpSpPr>
              <p:cNvPr id="35" name="Agrupar 34"/>
              <p:cNvGrpSpPr/>
              <p:nvPr/>
            </p:nvGrpSpPr>
            <p:grpSpPr>
              <a:xfrm>
                <a:off x="1747159" y="216608"/>
                <a:ext cx="1799464" cy="1711545"/>
                <a:chOff x="3506750" y="3219800"/>
                <a:chExt cx="2399699" cy="2399399"/>
              </a:xfrm>
            </p:grpSpPr>
            <p:sp>
              <p:nvSpPr>
                <p:cNvPr id="48" name="Shape 202"/>
                <p:cNvSpPr/>
                <p:nvPr/>
              </p:nvSpPr>
              <p:spPr>
                <a:xfrm>
                  <a:off x="3506750" y="3219800"/>
                  <a:ext cx="2399699" cy="2399399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CFD8DC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49" name="Shape 203"/>
                <p:cNvSpPr/>
                <p:nvPr/>
              </p:nvSpPr>
              <p:spPr>
                <a:xfrm>
                  <a:off x="3717575" y="3430625"/>
                  <a:ext cx="1977900" cy="1977900"/>
                </a:xfrm>
                <a:prstGeom prst="ellipse">
                  <a:avLst/>
                </a:prstGeom>
                <a:noFill/>
                <a:ln w="28575" cap="flat" cmpd="sng">
                  <a:solidFill>
                    <a:srgbClr val="CFD8D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buNone/>
                  </a:pPr>
                  <a:r>
                    <a:rPr lang="es-ES_tradnl" sz="1800" b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M.I.R</a:t>
                  </a:r>
                  <a:endParaRPr lang="en" sz="1800" b="1" dirty="0">
                    <a:solidFill>
                      <a:schemeClr val="bg1">
                        <a:lumMod val="75000"/>
                      </a:schemeClr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grpSp>
            <p:nvGrpSpPr>
              <p:cNvPr id="36" name="Agrupar 35"/>
              <p:cNvGrpSpPr/>
              <p:nvPr/>
            </p:nvGrpSpPr>
            <p:grpSpPr>
              <a:xfrm>
                <a:off x="1198845" y="1072381"/>
                <a:ext cx="5054381" cy="4754447"/>
                <a:chOff x="1198845" y="1072381"/>
                <a:chExt cx="5054381" cy="4754447"/>
              </a:xfrm>
            </p:grpSpPr>
            <p:grpSp>
              <p:nvGrpSpPr>
                <p:cNvPr id="37" name="Agrupar 36"/>
                <p:cNvGrpSpPr/>
                <p:nvPr/>
              </p:nvGrpSpPr>
              <p:grpSpPr>
                <a:xfrm>
                  <a:off x="1601189" y="3840248"/>
                  <a:ext cx="2099244" cy="1986580"/>
                  <a:chOff x="6000368" y="1086200"/>
                  <a:chExt cx="2649299" cy="2649000"/>
                </a:xfrm>
              </p:grpSpPr>
              <p:sp>
                <p:nvSpPr>
                  <p:cNvPr id="46" name="Shape 204"/>
                  <p:cNvSpPr/>
                  <p:nvPr/>
                </p:nvSpPr>
                <p:spPr>
                  <a:xfrm>
                    <a:off x="6000368" y="1086200"/>
                    <a:ext cx="2649299" cy="26490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rgbClr val="CFD8DC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7" name="Shape 205"/>
                  <p:cNvSpPr/>
                  <p:nvPr/>
                </p:nvSpPr>
                <p:spPr>
                  <a:xfrm>
                    <a:off x="6233170" y="1318851"/>
                    <a:ext cx="2183700" cy="2183700"/>
                  </a:xfrm>
                  <a:prstGeom prst="ellipse">
                    <a:avLst/>
                  </a:prstGeom>
                  <a:noFill/>
                  <a:ln w="76200" cap="flat" cmpd="sng">
                    <a:solidFill>
                      <a:srgbClr val="CFD8DC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algn="ctr">
                      <a:spcBef>
                        <a:spcPts val="0"/>
                      </a:spcBef>
                      <a:buNone/>
                    </a:pPr>
                    <a:r>
                      <a:rPr lang="es-ES_tradnl" sz="1600" b="1" dirty="0" smtClean="0">
                        <a:solidFill>
                          <a:srgbClr val="FF66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Evaluation</a:t>
                    </a:r>
                    <a:endParaRPr lang="en" sz="1600" b="1" dirty="0">
                      <a:solidFill>
                        <a:srgbClr val="FF6600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</p:grpSp>
            <p:cxnSp>
              <p:nvCxnSpPr>
                <p:cNvPr id="38" name="Shape 206"/>
                <p:cNvCxnSpPr>
                  <a:stCxn id="50" idx="0"/>
                  <a:endCxn id="48" idx="3"/>
                </p:cNvCxnSpPr>
                <p:nvPr/>
              </p:nvCxnSpPr>
              <p:spPr>
                <a:xfrm flipV="1">
                  <a:off x="1198845" y="1677503"/>
                  <a:ext cx="811839" cy="41539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FD8DC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grpSp>
              <p:nvGrpSpPr>
                <p:cNvPr id="39" name="Agrupar 38"/>
                <p:cNvGrpSpPr/>
                <p:nvPr/>
              </p:nvGrpSpPr>
              <p:grpSpPr>
                <a:xfrm>
                  <a:off x="4210498" y="3902626"/>
                  <a:ext cx="2042728" cy="1861824"/>
                  <a:chOff x="3506750" y="3219800"/>
                  <a:chExt cx="2399699" cy="2399399"/>
                </a:xfrm>
              </p:grpSpPr>
              <p:sp>
                <p:nvSpPr>
                  <p:cNvPr id="44" name="Shape 202"/>
                  <p:cNvSpPr/>
                  <p:nvPr/>
                </p:nvSpPr>
                <p:spPr>
                  <a:xfrm>
                    <a:off x="3506750" y="3219800"/>
                    <a:ext cx="2399699" cy="2399399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rgbClr val="CFD8DC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5" name="Shape 203"/>
                  <p:cNvSpPr/>
                  <p:nvPr/>
                </p:nvSpPr>
                <p:spPr>
                  <a:xfrm>
                    <a:off x="3717575" y="3430625"/>
                    <a:ext cx="1977900" cy="1977900"/>
                  </a:xfrm>
                  <a:prstGeom prst="ellipse">
                    <a:avLst/>
                  </a:prstGeom>
                  <a:noFill/>
                  <a:ln w="28575" cap="flat" cmpd="sng">
                    <a:solidFill>
                      <a:srgbClr val="CFD8DC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algn="ctr">
                      <a:spcBef>
                        <a:spcPts val="0"/>
                      </a:spcBef>
                      <a:buNone/>
                    </a:pPr>
                    <a:r>
                      <a:rPr lang="es-ES_tradnl" sz="1800" b="1" dirty="0" smtClean="0">
                        <a:solidFill>
                          <a:srgbClr val="BFBFB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Cranfield</a:t>
                    </a:r>
                    <a:endParaRPr lang="en" sz="1800" b="1" dirty="0">
                      <a:solidFill>
                        <a:srgbClr val="BFBFB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</p:grpSp>
            <p:cxnSp>
              <p:nvCxnSpPr>
                <p:cNvPr id="40" name="Shape 206"/>
                <p:cNvCxnSpPr>
                  <a:stCxn id="48" idx="6"/>
                  <a:endCxn id="53" idx="2"/>
                </p:cNvCxnSpPr>
                <p:nvPr/>
              </p:nvCxnSpPr>
              <p:spPr>
                <a:xfrm>
                  <a:off x="3546623" y="1072381"/>
                  <a:ext cx="821966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FD8DC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41" name="Shape 206"/>
                <p:cNvCxnSpPr>
                  <a:stCxn id="46" idx="6"/>
                  <a:endCxn id="45" idx="2"/>
                </p:cNvCxnSpPr>
                <p:nvPr/>
              </p:nvCxnSpPr>
              <p:spPr>
                <a:xfrm>
                  <a:off x="3700433" y="4833538"/>
                  <a:ext cx="689528" cy="5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FD8DC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42" name="Shape 206"/>
                <p:cNvCxnSpPr>
                  <a:stCxn id="50" idx="4"/>
                  <a:endCxn id="46" idx="1"/>
                </p:cNvCxnSpPr>
                <p:nvPr/>
              </p:nvCxnSpPr>
              <p:spPr>
                <a:xfrm>
                  <a:off x="1198845" y="3753888"/>
                  <a:ext cx="709771" cy="37728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FD8DC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43" name="Shape 206"/>
                <p:cNvCxnSpPr>
                  <a:stCxn id="46" idx="0"/>
                  <a:endCxn id="48" idx="4"/>
                </p:cNvCxnSpPr>
                <p:nvPr/>
              </p:nvCxnSpPr>
              <p:spPr>
                <a:xfrm flipH="1" flipV="1">
                  <a:off x="2646891" y="1928153"/>
                  <a:ext cx="3920" cy="191209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FD8DC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</p:grpSp>
      </p:grpSp>
      <p:grpSp>
        <p:nvGrpSpPr>
          <p:cNvPr id="55" name="Agrupar 54"/>
          <p:cNvGrpSpPr/>
          <p:nvPr/>
        </p:nvGrpSpPr>
        <p:grpSpPr>
          <a:xfrm>
            <a:off x="5214528" y="2265751"/>
            <a:ext cx="3438419" cy="2062194"/>
            <a:chOff x="5107326" y="1737243"/>
            <a:chExt cx="2714575" cy="2863881"/>
          </a:xfrm>
        </p:grpSpPr>
        <p:sp>
          <p:nvSpPr>
            <p:cNvPr id="56" name="Shape 130"/>
            <p:cNvSpPr txBox="1">
              <a:spLocks/>
            </p:cNvSpPr>
            <p:nvPr/>
          </p:nvSpPr>
          <p:spPr>
            <a:xfrm>
              <a:off x="5285321" y="2223558"/>
              <a:ext cx="2536580" cy="2377566"/>
            </a:xfrm>
            <a:prstGeom prst="rect">
              <a:avLst/>
            </a:prstGeom>
          </p:spPr>
          <p:txBody>
            <a:bodyPr lIns="91425" tIns="91425" rIns="91425" bIns="91425" anchor="t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algn="just"/>
              <a:r>
                <a:rPr lang="en-US" sz="2400" dirty="0" smtClean="0"/>
                <a:t>Focus of this thesis</a:t>
              </a:r>
              <a:endParaRPr lang="en-US" sz="2400" dirty="0"/>
            </a:p>
          </p:txBody>
        </p:sp>
        <p:sp>
          <p:nvSpPr>
            <p:cNvPr id="57" name="Rectángulo 56"/>
            <p:cNvSpPr/>
            <p:nvPr/>
          </p:nvSpPr>
          <p:spPr>
            <a:xfrm>
              <a:off x="5107326" y="1737243"/>
              <a:ext cx="2646870" cy="181420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646498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2499</TotalTime>
  <Words>1973</Words>
  <Application>Microsoft Macintosh PowerPoint</Application>
  <PresentationFormat>Presentación en pantalla (4:3)</PresentationFormat>
  <Paragraphs>689</Paragraphs>
  <Slides>43</Slides>
  <Notes>43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45" baseType="lpstr">
      <vt:lpstr>Cordelia template</vt:lpstr>
      <vt:lpstr>Documento</vt:lpstr>
      <vt:lpstr>Presentación de PowerPoint</vt:lpstr>
      <vt:lpstr> Content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A.M.S in MIREX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Content</vt:lpstr>
      <vt:lpstr>Low cost evaluation methodologies</vt:lpstr>
      <vt:lpstr>Incomplete Judgments</vt:lpstr>
      <vt:lpstr>Low cost evaluation methodologies</vt:lpstr>
      <vt:lpstr>Probabilistic Evaluation</vt:lpstr>
      <vt:lpstr>Presentación de PowerPoint</vt:lpstr>
      <vt:lpstr>Probabilistic Evaluation</vt:lpstr>
      <vt:lpstr>Output-based features </vt:lpstr>
      <vt:lpstr>Judgment -based features </vt:lpstr>
      <vt:lpstr>Performance of Models</vt:lpstr>
      <vt:lpstr>Probabilistic Evaluation</vt:lpstr>
      <vt:lpstr>Presentación de PowerPoint</vt:lpstr>
      <vt:lpstr>Presentación de PowerPoint</vt:lpstr>
      <vt:lpstr>Presentación de PowerPoint</vt:lpstr>
      <vt:lpstr>Presentación de PowerPoint</vt:lpstr>
      <vt:lpstr>Content</vt:lpstr>
      <vt:lpstr>Presentación de PowerPoint</vt:lpstr>
      <vt:lpstr>1. Using other frameworks</vt:lpstr>
      <vt:lpstr>1. Using other frameworks</vt:lpstr>
      <vt:lpstr>Presentación de PowerPoint</vt:lpstr>
      <vt:lpstr>2. New attributes</vt:lpstr>
      <vt:lpstr>2. New attributes</vt:lpstr>
      <vt:lpstr>Presentación de PowerPoint</vt:lpstr>
      <vt:lpstr>2. New attributes</vt:lpstr>
      <vt:lpstr>Presentación de PowerPoint</vt:lpstr>
      <vt:lpstr>Content</vt:lpstr>
      <vt:lpstr>Short-term planning</vt:lpstr>
      <vt:lpstr>Thanks! Gracias Gràcies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Adriana Suarez</cp:lastModifiedBy>
  <cp:revision>147</cp:revision>
  <dcterms:modified xsi:type="dcterms:W3CDTF">2015-06-25T09:30:45Z</dcterms:modified>
</cp:coreProperties>
</file>