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4" r:id="rId2"/>
  </p:sldMasterIdLst>
  <p:notesMasterIdLst>
    <p:notesMasterId r:id="rId24"/>
  </p:notesMasterIdLst>
  <p:handoutMasterIdLst>
    <p:handoutMasterId r:id="rId25"/>
  </p:handoutMasterIdLst>
  <p:sldIdLst>
    <p:sldId id="257" r:id="rId3"/>
    <p:sldId id="258" r:id="rId4"/>
    <p:sldId id="259" r:id="rId5"/>
    <p:sldId id="295" r:id="rId6"/>
    <p:sldId id="260" r:id="rId7"/>
    <p:sldId id="308" r:id="rId8"/>
    <p:sldId id="310" r:id="rId9"/>
    <p:sldId id="309" r:id="rId10"/>
    <p:sldId id="311" r:id="rId11"/>
    <p:sldId id="312" r:id="rId12"/>
    <p:sldId id="313" r:id="rId13"/>
    <p:sldId id="314" r:id="rId14"/>
    <p:sldId id="261" r:id="rId15"/>
    <p:sldId id="315" r:id="rId16"/>
    <p:sldId id="321" r:id="rId17"/>
    <p:sldId id="316" r:id="rId18"/>
    <p:sldId id="317" r:id="rId19"/>
    <p:sldId id="318" r:id="rId20"/>
    <p:sldId id="319" r:id="rId21"/>
    <p:sldId id="320" r:id="rId22"/>
    <p:sldId id="263"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8065" autoAdjust="0"/>
  </p:normalViewPr>
  <p:slideViewPr>
    <p:cSldViewPr snapToGrid="0">
      <p:cViewPr varScale="1">
        <p:scale>
          <a:sx n="75" d="100"/>
          <a:sy n="75" d="100"/>
        </p:scale>
        <p:origin x="92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2024/5/9</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14816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A46CC8C-501B-461A-8E81-86A7505D926B}" type="datetimeFigureOut">
              <a:rPr lang="zh-CN" altLang="en-US" smtClean="0"/>
              <a:t>2024/5/9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124B15B-9D34-48B7-B76B-BDE38A39AD94}" type="slidenum">
              <a:rPr lang="zh-CN" altLang="en-US" smtClean="0"/>
              <a:t>‹#›</a:t>
            </a:fld>
            <a:endParaRPr lang="zh-CN" altLang="en-US"/>
          </a:p>
        </p:txBody>
      </p:sp>
    </p:spTree>
    <p:extLst>
      <p:ext uri="{BB962C8B-B14F-4D97-AF65-F5344CB8AC3E}">
        <p14:creationId xmlns:p14="http://schemas.microsoft.com/office/powerpoint/2010/main" val="23032960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9962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30163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73118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3214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82712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2306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9653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6460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3031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2514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96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533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6253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0080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感谢您下载小木头平台上提供的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作品，为了您和小木头以及原创作者的利益，请勿复制、传播、销售，否则将承担法律责任！小木头将对作品进行维权，按照传播下载次数进行十倍的索取赔偿！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68954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2124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2299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32573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2387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12949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60361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72224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07072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62473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0636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19369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9880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9743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74194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16385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10888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90026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25612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10142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7211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0548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16580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35193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20763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812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3194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33652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3997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04960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7144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56593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24528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162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02374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0514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31124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8104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61148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90788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28183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5736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22439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12592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42441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504907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25196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10366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53110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8743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55797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929957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72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6874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39738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901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3442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ftr="0" dt="0"/>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710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PPT\包图海外素材图\20.jpg20"/>
          <p:cNvPicPr>
            <a:picLocks noChangeAspect="1"/>
          </p:cNvPicPr>
          <p:nvPr/>
        </p:nvPicPr>
        <p:blipFill>
          <a:blip r:embed="rId3" cstate="email"/>
          <a:srcRect/>
          <a:stretch>
            <a:fillRect/>
          </a:stretch>
        </p:blipFill>
        <p:spPr>
          <a:xfrm>
            <a:off x="-3175" y="-24130"/>
            <a:ext cx="12198985" cy="6906895"/>
          </a:xfrm>
          <a:prstGeom prst="rect">
            <a:avLst/>
          </a:prstGeom>
        </p:spPr>
      </p:pic>
      <p:sp>
        <p:nvSpPr>
          <p:cNvPr id="6" name="矩形 5"/>
          <p:cNvSpPr/>
          <p:nvPr/>
        </p:nvSpPr>
        <p:spPr>
          <a:xfrm>
            <a:off x="368935" y="631825"/>
            <a:ext cx="11454130" cy="5374005"/>
          </a:xfrm>
          <a:prstGeom prst="rect">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圆角矩形 6"/>
          <p:cNvSpPr/>
          <p:nvPr/>
        </p:nvSpPr>
        <p:spPr>
          <a:xfrm>
            <a:off x="4284980" y="5822950"/>
            <a:ext cx="3711575" cy="38862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汇报人：第</a:t>
            </a:r>
            <a:r>
              <a:rPr lang="en-US" altLang="zh-CN" b="1" dirty="0">
                <a:cs typeface="+mn-ea"/>
                <a:sym typeface="+mn-lt"/>
              </a:rPr>
              <a:t>22</a:t>
            </a:r>
            <a:r>
              <a:rPr lang="zh-CN" altLang="en-US" b="1" dirty="0">
                <a:cs typeface="+mn-ea"/>
                <a:sym typeface="+mn-lt"/>
              </a:rPr>
              <a:t>组</a:t>
            </a:r>
            <a:endParaRPr lang="en-US" altLang="zh-CN" b="1" dirty="0">
              <a:cs typeface="+mn-ea"/>
              <a:sym typeface="+mn-lt"/>
            </a:endParaRPr>
          </a:p>
        </p:txBody>
      </p:sp>
      <p:grpSp>
        <p:nvGrpSpPr>
          <p:cNvPr id="9" name="组合 8"/>
          <p:cNvGrpSpPr/>
          <p:nvPr/>
        </p:nvGrpSpPr>
        <p:grpSpPr>
          <a:xfrm>
            <a:off x="5398135" y="2243455"/>
            <a:ext cx="1396944" cy="1396944"/>
            <a:chOff x="8464" y="2877"/>
            <a:chExt cx="2411" cy="2411"/>
          </a:xfrm>
        </p:grpSpPr>
        <p:grpSp>
          <p:nvGrpSpPr>
            <p:cNvPr id="4" name="组合 3"/>
            <p:cNvGrpSpPr/>
            <p:nvPr/>
          </p:nvGrpSpPr>
          <p:grpSpPr>
            <a:xfrm>
              <a:off x="8464" y="2877"/>
              <a:ext cx="2411" cy="2411"/>
              <a:chOff x="8464" y="2877"/>
              <a:chExt cx="2411" cy="2411"/>
            </a:xfrm>
          </p:grpSpPr>
          <p:sp>
            <p:nvSpPr>
              <p:cNvPr id="3" name="椭圆 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a:xfrm>
              <a:off x="8663" y="3660"/>
              <a:ext cx="2014" cy="797"/>
            </a:xfrm>
            <a:prstGeom prst="rect">
              <a:avLst/>
            </a:prstGeom>
            <a:noFill/>
          </p:spPr>
          <p:txBody>
            <a:bodyPr wrap="square" rtlCol="0">
              <a:spAutoFit/>
            </a:bodyPr>
            <a:lstStyle/>
            <a:p>
              <a:pPr algn="ctr"/>
              <a:r>
                <a:rPr lang="en-US" altLang="zh-CN" sz="2400" b="1" dirty="0">
                  <a:solidFill>
                    <a:schemeClr val="bg1"/>
                  </a:solidFill>
                  <a:cs typeface="+mn-ea"/>
                  <a:sym typeface="+mn-lt"/>
                </a:rPr>
                <a:t>LOGO</a:t>
              </a:r>
            </a:p>
          </p:txBody>
        </p:sp>
      </p:grpSp>
      <p:sp>
        <p:nvSpPr>
          <p:cNvPr id="23" name="文本框 22"/>
          <p:cNvSpPr txBox="1"/>
          <p:nvPr/>
        </p:nvSpPr>
        <p:spPr>
          <a:xfrm>
            <a:off x="2065655" y="2524760"/>
            <a:ext cx="3315335" cy="923330"/>
          </a:xfrm>
          <a:prstGeom prst="rect">
            <a:avLst/>
          </a:prstGeom>
          <a:noFill/>
          <a:effectLst/>
        </p:spPr>
        <p:txBody>
          <a:bodyPr wrap="square" rtlCol="0">
            <a:spAutoFit/>
          </a:bodyPr>
          <a:lstStyle/>
          <a:p>
            <a:pPr algn="ctr"/>
            <a:r>
              <a:rPr lang="zh-CN" altLang="en-US" sz="5400" dirty="0">
                <a:solidFill>
                  <a:schemeClr val="tx1">
                    <a:lumMod val="75000"/>
                    <a:lumOff val="25000"/>
                  </a:schemeClr>
                </a:solidFill>
                <a:cs typeface="+mn-ea"/>
                <a:sym typeface="+mn-lt"/>
              </a:rPr>
              <a:t>嵌入式</a:t>
            </a:r>
            <a:endParaRPr lang="zh-CN" altLang="zh-CN" sz="5400" dirty="0">
              <a:solidFill>
                <a:schemeClr val="tx1">
                  <a:lumMod val="75000"/>
                  <a:lumOff val="25000"/>
                </a:schemeClr>
              </a:solidFill>
              <a:cs typeface="+mn-ea"/>
              <a:sym typeface="+mn-lt"/>
            </a:endParaRPr>
          </a:p>
        </p:txBody>
      </p:sp>
      <p:sp>
        <p:nvSpPr>
          <p:cNvPr id="10" name="文本框 9"/>
          <p:cNvSpPr txBox="1"/>
          <p:nvPr/>
        </p:nvSpPr>
        <p:spPr>
          <a:xfrm>
            <a:off x="6831330" y="2524760"/>
            <a:ext cx="3315335" cy="922020"/>
          </a:xfrm>
          <a:prstGeom prst="rect">
            <a:avLst/>
          </a:prstGeom>
          <a:noFill/>
          <a:effectLst/>
        </p:spPr>
        <p:txBody>
          <a:bodyPr wrap="square" rtlCol="0">
            <a:spAutoFit/>
          </a:bodyPr>
          <a:lstStyle/>
          <a:p>
            <a:pPr algn="ctr"/>
            <a:r>
              <a:rPr lang="zh-CN" altLang="en-US" sz="5400" dirty="0">
                <a:solidFill>
                  <a:schemeClr val="tx1">
                    <a:lumMod val="75000"/>
                    <a:lumOff val="25000"/>
                  </a:schemeClr>
                </a:solidFill>
                <a:cs typeface="+mn-ea"/>
                <a:sym typeface="+mn-lt"/>
              </a:rPr>
              <a:t>系统设计</a:t>
            </a:r>
          </a:p>
        </p:txBody>
      </p:sp>
      <p:cxnSp>
        <p:nvCxnSpPr>
          <p:cNvPr id="11" name="直接连接符 10"/>
          <p:cNvCxnSpPr/>
          <p:nvPr/>
        </p:nvCxnSpPr>
        <p:spPr>
          <a:xfrm>
            <a:off x="368935"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5710"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065655" y="4108450"/>
            <a:ext cx="8059420" cy="617733"/>
          </a:xfrm>
          <a:prstGeom prst="rect">
            <a:avLst/>
          </a:prstGeom>
          <a:noFill/>
        </p:spPr>
        <p:txBody>
          <a:bodyPr wrap="square" rtlCol="0">
            <a:spAutoFit/>
          </a:bodyPr>
          <a:lstStyle/>
          <a:p>
            <a:pPr algn="ctr" fontAlgn="auto">
              <a:lnSpc>
                <a:spcPct val="150000"/>
              </a:lnSpc>
            </a:pPr>
            <a:r>
              <a:rPr lang="zh-CN" altLang="en-US" sz="1200" dirty="0">
                <a:solidFill>
                  <a:schemeClr val="tx1">
                    <a:lumMod val="65000"/>
                    <a:lumOff val="35000"/>
                  </a:schemeClr>
                </a:solidFill>
                <a:cs typeface="+mn-ea"/>
                <a:sym typeface="+mn-lt"/>
              </a:rPr>
              <a:t>Only by changing the way we treat the environment can we get along well with it.Only by saving the environment can save ourselves.</a:t>
            </a:r>
          </a:p>
        </p:txBody>
      </p:sp>
      <p:sp>
        <p:nvSpPr>
          <p:cNvPr id="14" name="矩形 13"/>
          <p:cNvSpPr/>
          <p:nvPr/>
        </p:nvSpPr>
        <p:spPr>
          <a:xfrm>
            <a:off x="6057265" y="631825"/>
            <a:ext cx="76200" cy="444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500" fill="hold">
                                          <p:stCondLst>
                                            <p:cond delay="0"/>
                                          </p:stCondLst>
                                        </p:cTn>
                                        <p:tgtEl>
                                          <p:spTgt spid="6"/>
                                        </p:tgtEl>
                                        <p:attrNameLst>
                                          <p:attrName>style.visibility</p:attrName>
                                        </p:attrNameLst>
                                      </p:cBhvr>
                                      <p:to>
                                        <p:strVal val="visible"/>
                                      </p:to>
                                    </p:set>
                                    <p:animEffect transition="in" filter="plus(in)">
                                      <p:cBhvr>
                                        <p:cTn id="11" dur="500"/>
                                        <p:tgtEl>
                                          <p:spTgt spid="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500"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0" presetClass="entr" presetSubtype="0" fill="hold" nodeType="afterEffect">
                                  <p:stCondLst>
                                    <p:cond delay="0"/>
                                  </p:stCondLst>
                                  <p:childTnLst>
                                    <p:set>
                                      <p:cBhvr>
                                        <p:cTn id="20" dur="500" fill="hold">
                                          <p:stCondLst>
                                            <p:cond delay="0"/>
                                          </p:stCondLst>
                                        </p:cTn>
                                        <p:tgtEl>
                                          <p:spTgt spid="9"/>
                                        </p:tgtEl>
                                        <p:attrNameLst>
                                          <p:attrName>style.visibility</p:attrName>
                                        </p:attrNameLst>
                                      </p:cBhvr>
                                      <p:to>
                                        <p:strVal val="visible"/>
                                      </p:to>
                                    </p:set>
                                    <p:animEffect transition="in" filter="wedge">
                                      <p:cBhvr>
                                        <p:cTn id="21" dur="500"/>
                                        <p:tgtEl>
                                          <p:spTgt spid="9"/>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2"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right)">
                                      <p:cBhvr>
                                        <p:cTn id="38" dur="500"/>
                                        <p:tgtEl>
                                          <p:spTgt spid="12"/>
                                        </p:tgtEl>
                                      </p:cBhvr>
                                    </p:animEffect>
                                  </p:childTnLst>
                                </p:cTn>
                              </p:par>
                            </p:childTnLst>
                          </p:cTn>
                        </p:par>
                        <p:par>
                          <p:cTn id="39" fill="hold">
                            <p:stCondLst>
                              <p:cond delay="3500"/>
                            </p:stCondLst>
                            <p:childTnLst>
                              <p:par>
                                <p:cTn id="40" presetID="22" presetClass="entr" presetSubtype="8" fill="hold" grpId="5" nodeType="afterEffect">
                                  <p:stCondLst>
                                    <p:cond delay="0"/>
                                  </p:stCondLst>
                                  <p:iterate type="lt">
                                    <p:tmPct val="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500"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23" grpId="0" bldLvl="0" animBg="1"/>
      <p:bldP spid="10" grpId="0" bldLvl="0" animBg="1"/>
      <p:bldP spid="24" grpId="0"/>
      <p:bldP spid="24" grpId="2"/>
      <p:bldP spid="24" grpId="4"/>
      <p:bldP spid="24" grpId="5"/>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6" name="文本框 5">
            <a:extLst>
              <a:ext uri="{FF2B5EF4-FFF2-40B4-BE49-F238E27FC236}">
                <a16:creationId xmlns:a16="http://schemas.microsoft.com/office/drawing/2014/main" id="{4E5B4303-392E-A596-F0A4-101F40C6DE73}"/>
              </a:ext>
            </a:extLst>
          </p:cNvPr>
          <p:cNvSpPr txBox="1"/>
          <p:nvPr/>
        </p:nvSpPr>
        <p:spPr>
          <a:xfrm>
            <a:off x="956945" y="1468249"/>
            <a:ext cx="5048876" cy="1200329"/>
          </a:xfrm>
          <a:prstGeom prst="rect">
            <a:avLst/>
          </a:prstGeom>
          <a:noFill/>
        </p:spPr>
        <p:txBody>
          <a:bodyPr wrap="square" rtlCol="0">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测试程序如下：第一次</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发送广播消息，所有虚拟机都收到消息。第二次仅对虚拟机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发送消息，仅</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收到。</a:t>
            </a:r>
          </a:p>
          <a:p>
            <a:endParaRPr lang="zh-CN" altLang="en-US" dirty="0"/>
          </a:p>
        </p:txBody>
      </p:sp>
      <p:pic>
        <p:nvPicPr>
          <p:cNvPr id="14" name="图片 13">
            <a:extLst>
              <a:ext uri="{FF2B5EF4-FFF2-40B4-BE49-F238E27FC236}">
                <a16:creationId xmlns:a16="http://schemas.microsoft.com/office/drawing/2014/main" id="{25331A09-C772-413F-DFD8-5C5AD126F0E6}"/>
              </a:ext>
            </a:extLst>
          </p:cNvPr>
          <p:cNvPicPr>
            <a:picLocks noChangeAspect="1"/>
          </p:cNvPicPr>
          <p:nvPr/>
        </p:nvPicPr>
        <p:blipFill>
          <a:blip r:embed="rId3"/>
          <a:stretch>
            <a:fillRect/>
          </a:stretch>
        </p:blipFill>
        <p:spPr>
          <a:xfrm>
            <a:off x="911225" y="2966581"/>
            <a:ext cx="5274310" cy="1974215"/>
          </a:xfrm>
          <a:prstGeom prst="rect">
            <a:avLst/>
          </a:prstGeom>
        </p:spPr>
      </p:pic>
      <p:pic>
        <p:nvPicPr>
          <p:cNvPr id="2" name="图片 1">
            <a:extLst>
              <a:ext uri="{FF2B5EF4-FFF2-40B4-BE49-F238E27FC236}">
                <a16:creationId xmlns:a16="http://schemas.microsoft.com/office/drawing/2014/main" id="{3762538F-F416-A978-6206-03A9943ED3DD}"/>
              </a:ext>
            </a:extLst>
          </p:cNvPr>
          <p:cNvPicPr>
            <a:picLocks noChangeAspect="1"/>
          </p:cNvPicPr>
          <p:nvPr/>
        </p:nvPicPr>
        <p:blipFill>
          <a:blip r:embed="rId4"/>
          <a:stretch>
            <a:fillRect/>
          </a:stretch>
        </p:blipFill>
        <p:spPr>
          <a:xfrm>
            <a:off x="6811645" y="2966581"/>
            <a:ext cx="5274310" cy="2166620"/>
          </a:xfrm>
          <a:prstGeom prst="rect">
            <a:avLst/>
          </a:prstGeom>
        </p:spPr>
      </p:pic>
    </p:spTree>
    <p:extLst>
      <p:ext uri="{BB962C8B-B14F-4D97-AF65-F5344CB8AC3E}">
        <p14:creationId xmlns:p14="http://schemas.microsoft.com/office/powerpoint/2010/main" val="392132942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3" name="文本框 2">
            <a:extLst>
              <a:ext uri="{FF2B5EF4-FFF2-40B4-BE49-F238E27FC236}">
                <a16:creationId xmlns:a16="http://schemas.microsoft.com/office/drawing/2014/main" id="{0BB4E222-09BA-2B52-F32C-D787C037A988}"/>
              </a:ext>
            </a:extLst>
          </p:cNvPr>
          <p:cNvSpPr txBox="1"/>
          <p:nvPr/>
        </p:nvSpPr>
        <p:spPr>
          <a:xfrm>
            <a:off x="582295" y="1463040"/>
            <a:ext cx="4152265" cy="1477328"/>
          </a:xfrm>
          <a:prstGeom prst="rect">
            <a:avLst/>
          </a:prstGeom>
          <a:noFill/>
        </p:spPr>
        <p:txBody>
          <a:bodyPr wrap="square" rtlCol="0">
            <a:spAutoFit/>
          </a:bodyPr>
          <a:lstStyle/>
          <a:p>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虚拟内存管理</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设计并实现虚拟内存管理器，为每个虚拟机提供独立的地址空间。实现地址转换机制，将虚拟地址映射到物理地址。</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9C0818BB-C4D3-C70E-ED06-DB91A8A3D672}"/>
              </a:ext>
            </a:extLst>
          </p:cNvPr>
          <p:cNvSpPr txBox="1"/>
          <p:nvPr/>
        </p:nvSpPr>
        <p:spPr>
          <a:xfrm>
            <a:off x="648327" y="3441383"/>
            <a:ext cx="3965575" cy="2031325"/>
          </a:xfrm>
          <a:prstGeom prst="rect">
            <a:avLst/>
          </a:prstGeom>
          <a:noFill/>
        </p:spPr>
        <p:txBody>
          <a:bodyPr wrap="square" rtlCol="0">
            <a:spAutoFit/>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占用一块真实内存地址，在</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vm</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创建的时候可以为其分配地址。地址分配的信息储存在</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VirtualMemory</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类的</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memory_map</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中，键为</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vm</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占用内存的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size</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，值为真实内存的起止地址，由</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vm</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在创建时计算分配。</a:t>
            </a:r>
          </a:p>
          <a:p>
            <a:endParaRPr lang="zh-CN" altLang="en-US" dirty="0"/>
          </a:p>
        </p:txBody>
      </p:sp>
      <p:pic>
        <p:nvPicPr>
          <p:cNvPr id="5" name="图片 4">
            <a:extLst>
              <a:ext uri="{FF2B5EF4-FFF2-40B4-BE49-F238E27FC236}">
                <a16:creationId xmlns:a16="http://schemas.microsoft.com/office/drawing/2014/main" id="{7724053F-EA9E-1302-EE2C-AB2A9C9480A6}"/>
              </a:ext>
            </a:extLst>
          </p:cNvPr>
          <p:cNvPicPr>
            <a:picLocks noChangeAspect="1"/>
          </p:cNvPicPr>
          <p:nvPr/>
        </p:nvPicPr>
        <p:blipFill>
          <a:blip r:embed="rId3"/>
          <a:stretch>
            <a:fillRect/>
          </a:stretch>
        </p:blipFill>
        <p:spPr>
          <a:xfrm>
            <a:off x="5866765" y="1463040"/>
            <a:ext cx="5274310" cy="1612265"/>
          </a:xfrm>
          <a:prstGeom prst="rect">
            <a:avLst/>
          </a:prstGeom>
        </p:spPr>
      </p:pic>
      <p:pic>
        <p:nvPicPr>
          <p:cNvPr id="7" name="图片 6">
            <a:extLst>
              <a:ext uri="{FF2B5EF4-FFF2-40B4-BE49-F238E27FC236}">
                <a16:creationId xmlns:a16="http://schemas.microsoft.com/office/drawing/2014/main" id="{9924D36C-F64D-62D2-94CB-3D1FFBD964CD}"/>
              </a:ext>
            </a:extLst>
          </p:cNvPr>
          <p:cNvPicPr>
            <a:picLocks noChangeAspect="1"/>
          </p:cNvPicPr>
          <p:nvPr/>
        </p:nvPicPr>
        <p:blipFill>
          <a:blip r:embed="rId4"/>
          <a:stretch>
            <a:fillRect/>
          </a:stretch>
        </p:blipFill>
        <p:spPr>
          <a:xfrm>
            <a:off x="5866765" y="3782696"/>
            <a:ext cx="5274310" cy="2159635"/>
          </a:xfrm>
          <a:prstGeom prst="rect">
            <a:avLst/>
          </a:prstGeom>
        </p:spPr>
      </p:pic>
    </p:spTree>
    <p:extLst>
      <p:ext uri="{BB962C8B-B14F-4D97-AF65-F5344CB8AC3E}">
        <p14:creationId xmlns:p14="http://schemas.microsoft.com/office/powerpoint/2010/main" val="92572093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3" name="文本框 2">
            <a:extLst>
              <a:ext uri="{FF2B5EF4-FFF2-40B4-BE49-F238E27FC236}">
                <a16:creationId xmlns:a16="http://schemas.microsoft.com/office/drawing/2014/main" id="{75748217-3618-494D-23BC-CEABD5B9D47F}"/>
              </a:ext>
            </a:extLst>
          </p:cNvPr>
          <p:cNvSpPr txBox="1"/>
          <p:nvPr/>
        </p:nvSpPr>
        <p:spPr>
          <a:xfrm>
            <a:off x="648327" y="1594397"/>
            <a:ext cx="4886325" cy="923330"/>
          </a:xfrm>
          <a:prstGeom prst="rect">
            <a:avLst/>
          </a:prstGeom>
          <a:noFill/>
        </p:spPr>
        <p:txBody>
          <a:bodyPr wrap="square" rtlCol="0">
            <a:spAutoFit/>
          </a:bodyPr>
          <a:lstStyle/>
          <a:p>
            <a:pPr marL="266700" algn="just"/>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测试程序：</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66700" algn="just"/>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创建四个虚拟机，分别输出其真实内存地址。</a:t>
            </a:r>
          </a:p>
          <a:p>
            <a:endParaRPr lang="zh-CN" altLang="en-US" dirty="0"/>
          </a:p>
        </p:txBody>
      </p:sp>
      <p:pic>
        <p:nvPicPr>
          <p:cNvPr id="4" name="图片 3">
            <a:extLst>
              <a:ext uri="{FF2B5EF4-FFF2-40B4-BE49-F238E27FC236}">
                <a16:creationId xmlns:a16="http://schemas.microsoft.com/office/drawing/2014/main" id="{4F43D042-ED22-38F3-9DD0-B8A0EC81FE6A}"/>
              </a:ext>
            </a:extLst>
          </p:cNvPr>
          <p:cNvPicPr>
            <a:picLocks noChangeAspect="1"/>
          </p:cNvPicPr>
          <p:nvPr/>
        </p:nvPicPr>
        <p:blipFill>
          <a:blip r:embed="rId3"/>
          <a:stretch>
            <a:fillRect/>
          </a:stretch>
        </p:blipFill>
        <p:spPr>
          <a:xfrm>
            <a:off x="1006475" y="2569925"/>
            <a:ext cx="5274310" cy="2915920"/>
          </a:xfrm>
          <a:prstGeom prst="rect">
            <a:avLst/>
          </a:prstGeom>
        </p:spPr>
      </p:pic>
      <p:sp>
        <p:nvSpPr>
          <p:cNvPr id="5" name="文本框 4">
            <a:extLst>
              <a:ext uri="{FF2B5EF4-FFF2-40B4-BE49-F238E27FC236}">
                <a16:creationId xmlns:a16="http://schemas.microsoft.com/office/drawing/2014/main" id="{879146CB-2644-CBCB-CFE8-2E524C1CA44F}"/>
              </a:ext>
            </a:extLst>
          </p:cNvPr>
          <p:cNvSpPr txBox="1"/>
          <p:nvPr/>
        </p:nvSpPr>
        <p:spPr>
          <a:xfrm>
            <a:off x="7467600" y="1594397"/>
            <a:ext cx="3545840" cy="646331"/>
          </a:xfrm>
          <a:prstGeom prst="rect">
            <a:avLst/>
          </a:prstGeom>
          <a:noFill/>
        </p:spPr>
        <p:txBody>
          <a:bodyPr wrap="square" rtlCol="0">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运行结果如下：</a:t>
            </a:r>
          </a:p>
          <a:p>
            <a:endParaRPr lang="zh-CN" altLang="en-US" dirty="0"/>
          </a:p>
        </p:txBody>
      </p:sp>
      <p:pic>
        <p:nvPicPr>
          <p:cNvPr id="7" name="图片 6">
            <a:extLst>
              <a:ext uri="{FF2B5EF4-FFF2-40B4-BE49-F238E27FC236}">
                <a16:creationId xmlns:a16="http://schemas.microsoft.com/office/drawing/2014/main" id="{25BCC5F7-AF5A-F5D3-E7F6-871B8F005614}"/>
              </a:ext>
            </a:extLst>
          </p:cNvPr>
          <p:cNvPicPr>
            <a:picLocks noChangeAspect="1"/>
          </p:cNvPicPr>
          <p:nvPr/>
        </p:nvPicPr>
        <p:blipFill>
          <a:blip r:embed="rId4"/>
          <a:stretch>
            <a:fillRect/>
          </a:stretch>
        </p:blipFill>
        <p:spPr>
          <a:xfrm>
            <a:off x="6654165" y="2703910"/>
            <a:ext cx="5172710" cy="2647950"/>
          </a:xfrm>
          <a:prstGeom prst="rect">
            <a:avLst/>
          </a:prstGeom>
        </p:spPr>
      </p:pic>
    </p:spTree>
    <p:extLst>
      <p:ext uri="{BB962C8B-B14F-4D97-AF65-F5344CB8AC3E}">
        <p14:creationId xmlns:p14="http://schemas.microsoft.com/office/powerpoint/2010/main" val="233693870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18335" y="2611120"/>
            <a:ext cx="1887855" cy="1630045"/>
          </a:xfrm>
          <a:prstGeom prst="rect">
            <a:avLst/>
          </a:prstGeom>
          <a:noFill/>
        </p:spPr>
        <p:txBody>
          <a:bodyPr wrap="square" rtlCol="0">
            <a:spAutoFit/>
          </a:bodyPr>
          <a:lstStyle/>
          <a:p>
            <a:pPr algn="r"/>
            <a:r>
              <a:rPr lang="en-US" altLang="zh-CN" sz="10000" b="1">
                <a:solidFill>
                  <a:schemeClr val="bg1"/>
                </a:solidFill>
                <a:cs typeface="+mn-ea"/>
                <a:sym typeface="+mn-lt"/>
              </a:rPr>
              <a:t>03</a:t>
            </a:r>
          </a:p>
        </p:txBody>
      </p:sp>
      <p:sp>
        <p:nvSpPr>
          <p:cNvPr id="16" name="文本框 15"/>
          <p:cNvSpPr txBox="1"/>
          <p:nvPr/>
        </p:nvSpPr>
        <p:spPr>
          <a:xfrm>
            <a:off x="1827530" y="2306320"/>
            <a:ext cx="1916430"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THREE</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10431780" y="611505"/>
            <a:ext cx="753745" cy="207010"/>
            <a:chOff x="16428" y="963"/>
            <a:chExt cx="1187" cy="326"/>
          </a:xfrm>
        </p:grpSpPr>
        <p:grpSp>
          <p:nvGrpSpPr>
            <p:cNvPr id="14" name="组合 13"/>
            <p:cNvGrpSpPr/>
            <p:nvPr/>
          </p:nvGrpSpPr>
          <p:grpSpPr>
            <a:xfrm>
              <a:off x="16859" y="963"/>
              <a:ext cx="757" cy="326"/>
              <a:chOff x="16859" y="963"/>
              <a:chExt cx="757" cy="326"/>
            </a:xfrm>
          </p:grpSpPr>
          <p:sp>
            <p:nvSpPr>
              <p:cNvPr id="8" name="椭圆 7"/>
              <p:cNvSpPr/>
              <p:nvPr/>
            </p:nvSpPr>
            <p:spPr>
              <a:xfrm>
                <a:off x="17290"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859"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a:off x="16428"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文本框 17"/>
          <p:cNvSpPr txBox="1"/>
          <p:nvPr/>
        </p:nvSpPr>
        <p:spPr>
          <a:xfrm>
            <a:off x="4556124" y="3030220"/>
            <a:ext cx="2718435" cy="461665"/>
          </a:xfrm>
          <a:prstGeom prst="rect">
            <a:avLst/>
          </a:prstGeom>
          <a:noFill/>
        </p:spPr>
        <p:txBody>
          <a:bodyPr wrap="square" rtlCol="0">
            <a:spAutoFit/>
          </a:bodyPr>
          <a:lstStyle/>
          <a:p>
            <a:pPr algn="dist" fontAlgn="auto">
              <a:lnSpc>
                <a:spcPct val="100000"/>
              </a:lnSpc>
            </a:pPr>
            <a:r>
              <a:rPr lang="zh-CN" altLang="en-US" sz="2400" b="1" dirty="0">
                <a:solidFill>
                  <a:schemeClr val="tx1">
                    <a:lumMod val="75000"/>
                    <a:lumOff val="25000"/>
                  </a:schemeClr>
                </a:solidFill>
                <a:cs typeface="+mn-ea"/>
                <a:sym typeface="+mn-lt"/>
              </a:rPr>
              <a:t>实验</a:t>
            </a:r>
            <a:r>
              <a:rPr lang="en-US" altLang="zh-CN" sz="2400" b="1" dirty="0">
                <a:solidFill>
                  <a:schemeClr val="tx1">
                    <a:lumMod val="75000"/>
                    <a:lumOff val="25000"/>
                  </a:schemeClr>
                </a:solidFill>
                <a:cs typeface="+mn-ea"/>
                <a:sym typeface="+mn-lt"/>
              </a:rPr>
              <a:t>(d)</a:t>
            </a:r>
            <a:r>
              <a:rPr lang="zh-CN" altLang="en-US" sz="2400" b="1" dirty="0">
                <a:solidFill>
                  <a:schemeClr val="tx1">
                    <a:lumMod val="75000"/>
                    <a:lumOff val="25000"/>
                  </a:schemeClr>
                </a:solidFill>
                <a:cs typeface="+mn-ea"/>
                <a:sym typeface="+mn-lt"/>
              </a:rPr>
              <a:t>背景与原理</a:t>
            </a:r>
          </a:p>
        </p:txBody>
      </p:sp>
      <p:sp>
        <p:nvSpPr>
          <p:cNvPr id="13" name="文本框 12">
            <a:extLst>
              <a:ext uri="{FF2B5EF4-FFF2-40B4-BE49-F238E27FC236}">
                <a16:creationId xmlns:a16="http://schemas.microsoft.com/office/drawing/2014/main" id="{1B49CE33-9026-6C6C-40E6-5A01768F1C50}"/>
              </a:ext>
            </a:extLst>
          </p:cNvPr>
          <p:cNvSpPr txBox="1"/>
          <p:nvPr/>
        </p:nvSpPr>
        <p:spPr>
          <a:xfrm>
            <a:off x="4556125" y="3490595"/>
            <a:ext cx="5614670" cy="33983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嵌入式操</a:t>
            </a:r>
            <a:r>
              <a:rPr lang="zh-CN" altLang="en-US" sz="1200" dirty="0">
                <a:solidFill>
                  <a:schemeClr val="tx1">
                    <a:lumMod val="75000"/>
                    <a:lumOff val="25000"/>
                  </a:schemeClr>
                </a:solidFill>
                <a:cs typeface="+mn-ea"/>
                <a:sym typeface="+mn-lt"/>
              </a:rPr>
              <a:t>嵌入式操作系统的系统调用编译设计</a:t>
            </a:r>
            <a:endParaRPr lang="zh-CN" altLang="en-US" sz="1200" dirty="0">
              <a:solidFill>
                <a:schemeClr val="tx1">
                  <a:lumMod val="65000"/>
                  <a:lumOff val="3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p:tgtEl>
                                          <p:spTgt spid="18"/>
                                        </p:tgtEl>
                                        <p:attrNameLst>
                                          <p:attrName>ppt_y</p:attrName>
                                        </p:attrNameLst>
                                      </p:cBhvr>
                                      <p:tavLst>
                                        <p:tav tm="0">
                                          <p:val>
                                            <p:strVal val="#ppt_y+#ppt_h*1.125000"/>
                                          </p:val>
                                        </p:tav>
                                        <p:tav tm="100000">
                                          <p:val>
                                            <p:strVal val="#ppt_y"/>
                                          </p:val>
                                        </p:tav>
                                      </p:tavLst>
                                    </p:anim>
                                    <p:animEffect transition="in" filter="wipe(up)">
                                      <p:cBhvr>
                                        <p:cTn id="44" dur="500"/>
                                        <p:tgtEl>
                                          <p:spTgt spid="18"/>
                                        </p:tgtEl>
                                      </p:cBhvr>
                                    </p:animEffect>
                                  </p:childTnLst>
                                </p:cTn>
                              </p:par>
                            </p:childTnLst>
                          </p:cTn>
                        </p:par>
                        <p:par>
                          <p:cTn id="45" fill="hold">
                            <p:stCondLst>
                              <p:cond delay="4000"/>
                            </p:stCondLst>
                            <p:childTnLst>
                              <p:par>
                                <p:cTn id="46" presetID="18" presetClass="entr" presetSubtype="1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p:bldP spid="16" grpId="0"/>
      <p:bldP spid="11" grpId="0" bldLvl="0" animBg="1"/>
      <p:bldP spid="18"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嵌入式操作系统的系统调用编译设计背景</a:t>
            </a:r>
            <a:endParaRPr lang="zh-CN" altLang="en-US" b="1" dirty="0">
              <a:solidFill>
                <a:schemeClr val="tx1">
                  <a:lumMod val="75000"/>
                  <a:lumOff val="25000"/>
                </a:schemeClr>
              </a:solidFill>
              <a:cs typeface="+mn-ea"/>
              <a:sym typeface="+mn-lt"/>
            </a:endParaRPr>
          </a:p>
        </p:txBody>
      </p:sp>
      <p:sp>
        <p:nvSpPr>
          <p:cNvPr id="3" name="文本框 2">
            <a:extLst>
              <a:ext uri="{FF2B5EF4-FFF2-40B4-BE49-F238E27FC236}">
                <a16:creationId xmlns:a16="http://schemas.microsoft.com/office/drawing/2014/main" id="{75748217-3618-494D-23BC-CEABD5B9D47F}"/>
              </a:ext>
            </a:extLst>
          </p:cNvPr>
          <p:cNvSpPr txBox="1"/>
          <p:nvPr/>
        </p:nvSpPr>
        <p:spPr>
          <a:xfrm>
            <a:off x="648327" y="1594397"/>
            <a:ext cx="5539113" cy="2308324"/>
          </a:xfrm>
          <a:prstGeom prst="rect">
            <a:avLst/>
          </a:prstGeom>
          <a:noFill/>
        </p:spPr>
        <p:txBody>
          <a:bodyPr wrap="square" rtlCol="0">
            <a:spAutoFit/>
          </a:bodyPr>
          <a:lstStyle/>
          <a:p>
            <a:pPr marL="266700" indent="457200" algn="just"/>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嵌入式操作系统作为一种针对资源受限、功耗低、实时性要求高的特殊环境下的操作系统，其设计和实现面临诸多挑战和限制。系统调用作为嵌入式操作系统与用户空间应用程序之间的接口，扮演着至关重要的角色。在嵌入式系统中，由于硬件平台的差异、资源限制、功耗控制等因素，系统调用的设计和实现必须考虑到系统性能、资源消耗以及实时性等方面的要求。</a:t>
            </a:r>
            <a:endParaRPr lang="zh-CN" altLang="en-US" dirty="0"/>
          </a:p>
        </p:txBody>
      </p:sp>
      <p:sp>
        <p:nvSpPr>
          <p:cNvPr id="2" name="文本框 1">
            <a:extLst>
              <a:ext uri="{FF2B5EF4-FFF2-40B4-BE49-F238E27FC236}">
                <a16:creationId xmlns:a16="http://schemas.microsoft.com/office/drawing/2014/main" id="{6636FB09-A37A-75C2-EE42-C9D183A6AE3F}"/>
              </a:ext>
            </a:extLst>
          </p:cNvPr>
          <p:cNvSpPr txBox="1"/>
          <p:nvPr/>
        </p:nvSpPr>
        <p:spPr>
          <a:xfrm>
            <a:off x="1006475" y="4101960"/>
            <a:ext cx="5252085" cy="2031325"/>
          </a:xfrm>
          <a:prstGeom prst="rect">
            <a:avLst/>
          </a:prstGeom>
          <a:noFill/>
        </p:spPr>
        <p:txBody>
          <a:bodyPr wrap="square" rtlCol="0">
            <a:spAutoFit/>
          </a:bodyPr>
          <a:lstStyle/>
          <a:p>
            <a:pPr indent="457200"/>
            <a:r>
              <a:rPr lang="zh-CN" altLang="en-US" kern="100" dirty="0">
                <a:latin typeface="宋体" panose="02010600030101010101" pitchFamily="2" charset="-122"/>
                <a:ea typeface="宋体" panose="02010600030101010101" pitchFamily="2" charset="-122"/>
                <a:cs typeface="Times New Roman" panose="02020603050405020304" pitchFamily="18" charset="0"/>
              </a:rPr>
              <a:t>嵌入式操作系统的系统调用编译设计实验旨在探究系统调用在嵌入式环境下的优化方法和技术，包括编译原理、优化算法、代码生成和代码优化等方面的内容。通过该实验，可以更好地理解系统调用的实现原理，掌握系统调用的编译技术，为嵌入式系统的性能提升和资源管理提供技术支持和理论指导</a:t>
            </a:r>
            <a:r>
              <a:rPr lang="zh-CN" altLang="en-US" dirty="0"/>
              <a:t>。</a:t>
            </a:r>
          </a:p>
        </p:txBody>
      </p:sp>
      <p:sp>
        <p:nvSpPr>
          <p:cNvPr id="6" name="AutoShape 2">
            <a:extLst>
              <a:ext uri="{FF2B5EF4-FFF2-40B4-BE49-F238E27FC236}">
                <a16:creationId xmlns:a16="http://schemas.microsoft.com/office/drawing/2014/main" id="{A3680230-E078-AC19-8E08-4AD3FCB34A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DBD5F57D-470A-6F79-6FF9-277DE965CA13}"/>
              </a:ext>
            </a:extLst>
          </p:cNvPr>
          <p:cNvPicPr>
            <a:picLocks noChangeAspect="1"/>
          </p:cNvPicPr>
          <p:nvPr/>
        </p:nvPicPr>
        <p:blipFill>
          <a:blip r:embed="rId3"/>
          <a:stretch>
            <a:fillRect/>
          </a:stretch>
        </p:blipFill>
        <p:spPr>
          <a:xfrm>
            <a:off x="6454219" y="2089708"/>
            <a:ext cx="5175850" cy="2983383"/>
          </a:xfrm>
          <a:prstGeom prst="rect">
            <a:avLst/>
          </a:prstGeom>
        </p:spPr>
      </p:pic>
    </p:spTree>
    <p:extLst>
      <p:ext uri="{BB962C8B-B14F-4D97-AF65-F5344CB8AC3E}">
        <p14:creationId xmlns:p14="http://schemas.microsoft.com/office/powerpoint/2010/main" val="53171501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18335" y="2611120"/>
            <a:ext cx="1887855" cy="1630045"/>
          </a:xfrm>
          <a:prstGeom prst="rect">
            <a:avLst/>
          </a:prstGeom>
          <a:noFill/>
        </p:spPr>
        <p:txBody>
          <a:bodyPr wrap="square" rtlCol="0">
            <a:spAutoFit/>
          </a:bodyPr>
          <a:lstStyle/>
          <a:p>
            <a:pPr algn="r"/>
            <a:r>
              <a:rPr lang="en-US" altLang="zh-CN" sz="10000" b="1" dirty="0">
                <a:solidFill>
                  <a:schemeClr val="bg1"/>
                </a:solidFill>
                <a:cs typeface="+mn-ea"/>
                <a:sym typeface="+mn-lt"/>
              </a:rPr>
              <a:t>04</a:t>
            </a:r>
          </a:p>
        </p:txBody>
      </p:sp>
      <p:sp>
        <p:nvSpPr>
          <p:cNvPr id="16" name="文本框 15"/>
          <p:cNvSpPr txBox="1"/>
          <p:nvPr/>
        </p:nvSpPr>
        <p:spPr>
          <a:xfrm>
            <a:off x="1827530" y="2306320"/>
            <a:ext cx="1916430"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THREE</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10431780" y="611505"/>
            <a:ext cx="753745" cy="207010"/>
            <a:chOff x="16428" y="963"/>
            <a:chExt cx="1187" cy="326"/>
          </a:xfrm>
        </p:grpSpPr>
        <p:grpSp>
          <p:nvGrpSpPr>
            <p:cNvPr id="14" name="组合 13"/>
            <p:cNvGrpSpPr/>
            <p:nvPr/>
          </p:nvGrpSpPr>
          <p:grpSpPr>
            <a:xfrm>
              <a:off x="16859" y="963"/>
              <a:ext cx="757" cy="326"/>
              <a:chOff x="16859" y="963"/>
              <a:chExt cx="757" cy="326"/>
            </a:xfrm>
          </p:grpSpPr>
          <p:sp>
            <p:nvSpPr>
              <p:cNvPr id="8" name="椭圆 7"/>
              <p:cNvSpPr/>
              <p:nvPr/>
            </p:nvSpPr>
            <p:spPr>
              <a:xfrm>
                <a:off x="17290"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859"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a:off x="16428"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文本框 17"/>
          <p:cNvSpPr txBox="1"/>
          <p:nvPr/>
        </p:nvSpPr>
        <p:spPr>
          <a:xfrm>
            <a:off x="4556124" y="3030220"/>
            <a:ext cx="2413635" cy="461665"/>
          </a:xfrm>
          <a:prstGeom prst="rect">
            <a:avLst/>
          </a:prstGeom>
          <a:noFill/>
        </p:spPr>
        <p:txBody>
          <a:bodyPr wrap="square" rtlCol="0">
            <a:spAutoFit/>
          </a:bodyPr>
          <a:lstStyle/>
          <a:p>
            <a:pPr algn="dist" fontAlgn="auto">
              <a:lnSpc>
                <a:spcPct val="100000"/>
              </a:lnSpc>
            </a:pPr>
            <a:r>
              <a:rPr lang="zh-CN" altLang="en-US" sz="2400" b="1" dirty="0">
                <a:solidFill>
                  <a:schemeClr val="tx1">
                    <a:lumMod val="75000"/>
                    <a:lumOff val="25000"/>
                  </a:schemeClr>
                </a:solidFill>
                <a:cs typeface="+mn-ea"/>
                <a:sym typeface="+mn-lt"/>
              </a:rPr>
              <a:t>实验</a:t>
            </a:r>
            <a:r>
              <a:rPr lang="en-US" altLang="zh-CN" sz="2400" b="1" dirty="0">
                <a:solidFill>
                  <a:schemeClr val="tx1">
                    <a:lumMod val="75000"/>
                    <a:lumOff val="25000"/>
                  </a:schemeClr>
                </a:solidFill>
                <a:cs typeface="+mn-ea"/>
                <a:sym typeface="+mn-lt"/>
              </a:rPr>
              <a:t>(d)</a:t>
            </a:r>
            <a:r>
              <a:rPr lang="zh-CN" altLang="en-US" sz="2400" b="1" dirty="0">
                <a:solidFill>
                  <a:schemeClr val="tx1">
                    <a:lumMod val="75000"/>
                    <a:lumOff val="25000"/>
                  </a:schemeClr>
                </a:solidFill>
                <a:cs typeface="+mn-ea"/>
                <a:sym typeface="+mn-lt"/>
              </a:rPr>
              <a:t>结果展示</a:t>
            </a:r>
          </a:p>
        </p:txBody>
      </p:sp>
      <p:sp>
        <p:nvSpPr>
          <p:cNvPr id="13" name="文本框 12">
            <a:extLst>
              <a:ext uri="{FF2B5EF4-FFF2-40B4-BE49-F238E27FC236}">
                <a16:creationId xmlns:a16="http://schemas.microsoft.com/office/drawing/2014/main" id="{1B49CE33-9026-6C6C-40E6-5A01768F1C50}"/>
              </a:ext>
            </a:extLst>
          </p:cNvPr>
          <p:cNvSpPr txBox="1"/>
          <p:nvPr/>
        </p:nvSpPr>
        <p:spPr>
          <a:xfrm>
            <a:off x="4556125" y="3490595"/>
            <a:ext cx="5614670" cy="33983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嵌入式操</a:t>
            </a:r>
            <a:r>
              <a:rPr lang="zh-CN" altLang="en-US" sz="1200" dirty="0">
                <a:solidFill>
                  <a:schemeClr val="tx1">
                    <a:lumMod val="75000"/>
                    <a:lumOff val="25000"/>
                  </a:schemeClr>
                </a:solidFill>
                <a:cs typeface="+mn-ea"/>
                <a:sym typeface="+mn-lt"/>
              </a:rPr>
              <a:t>嵌入式操作系统的系统调用编译设计</a:t>
            </a:r>
            <a:endParaRPr lang="zh-CN" altLang="en-US"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497827423"/>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1+#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p:tgtEl>
                                          <p:spTgt spid="18"/>
                                        </p:tgtEl>
                                        <p:attrNameLst>
                                          <p:attrName>ppt_y</p:attrName>
                                        </p:attrNameLst>
                                      </p:cBhvr>
                                      <p:tavLst>
                                        <p:tav tm="0">
                                          <p:val>
                                            <p:strVal val="#ppt_y+#ppt_h*1.125000"/>
                                          </p:val>
                                        </p:tav>
                                        <p:tav tm="100000">
                                          <p:val>
                                            <p:strVal val="#ppt_y"/>
                                          </p:val>
                                        </p:tav>
                                      </p:tavLst>
                                    </p:anim>
                                    <p:animEffect transition="in" filter="wipe(up)">
                                      <p:cBhvr>
                                        <p:cTn id="44" dur="500"/>
                                        <p:tgtEl>
                                          <p:spTgt spid="18"/>
                                        </p:tgtEl>
                                      </p:cBhvr>
                                    </p:animEffect>
                                  </p:childTnLst>
                                </p:cTn>
                              </p:par>
                            </p:childTnLst>
                          </p:cTn>
                        </p:par>
                        <p:par>
                          <p:cTn id="45" fill="hold">
                            <p:stCondLst>
                              <p:cond delay="4000"/>
                            </p:stCondLst>
                            <p:childTnLst>
                              <p:par>
                                <p:cTn id="46" presetID="18" presetClass="entr" presetSubtype="1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p:bldP spid="16" grpId="0"/>
      <p:bldP spid="11" grpId="0" bldLvl="0" animBg="1"/>
      <p:bldP spid="18"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嵌入式操作系统的系统调用编译设计原理</a:t>
            </a:r>
            <a:endParaRPr lang="zh-CN" altLang="en-US" b="1" dirty="0">
              <a:solidFill>
                <a:schemeClr val="tx1">
                  <a:lumMod val="75000"/>
                  <a:lumOff val="25000"/>
                </a:schemeClr>
              </a:solidFill>
              <a:cs typeface="+mn-ea"/>
              <a:sym typeface="+mn-lt"/>
            </a:endParaRPr>
          </a:p>
        </p:txBody>
      </p:sp>
      <p:sp>
        <p:nvSpPr>
          <p:cNvPr id="2" name="文本框 1">
            <a:extLst>
              <a:ext uri="{FF2B5EF4-FFF2-40B4-BE49-F238E27FC236}">
                <a16:creationId xmlns:a16="http://schemas.microsoft.com/office/drawing/2014/main" id="{71038D23-9864-7B0E-D0E2-D3FE8A3E879E}"/>
              </a:ext>
            </a:extLst>
          </p:cNvPr>
          <p:cNvSpPr txBox="1"/>
          <p:nvPr/>
        </p:nvSpPr>
        <p:spPr>
          <a:xfrm>
            <a:off x="814079" y="1892637"/>
            <a:ext cx="3119120" cy="882293"/>
          </a:xfrm>
          <a:prstGeom prst="rect">
            <a:avLst/>
          </a:prstGeom>
          <a:noFill/>
        </p:spPr>
        <p:txBody>
          <a:bodyPr wrap="square" rtlCol="0">
            <a:spAutoFit/>
          </a:bodyPr>
          <a:lstStyle/>
          <a:p>
            <a:pPr indent="304800" algn="just">
              <a:lnSpc>
                <a:spcPts val="2000"/>
              </a:lnSpc>
              <a:tabLst>
                <a:tab pos="723900" algn="l"/>
              </a:tabLst>
            </a:pPr>
            <a:r>
              <a:rPr lang="en-US" altLang="zh-CN" sz="1800" kern="0" dirty="0">
                <a:effectLst/>
                <a:latin typeface="Times New Roman" panose="02020603050405020304" pitchFamily="18" charset="0"/>
                <a:ea typeface="宋体" panose="02010600030101010101" pitchFamily="2" charset="-122"/>
              </a:rPr>
              <a:t>Linux</a:t>
            </a:r>
            <a:r>
              <a:rPr lang="zh-CN" altLang="zh-CN" sz="1800" kern="0" dirty="0">
                <a:effectLst/>
                <a:latin typeface="Times New Roman" panose="02020603050405020304" pitchFamily="18" charset="0"/>
                <a:ea typeface="宋体" panose="02010600030101010101" pitchFamily="2" charset="-122"/>
              </a:rPr>
              <a:t>版本</a:t>
            </a:r>
            <a:r>
              <a:rPr lang="en-US" altLang="zh-CN" sz="1800" kern="0" dirty="0">
                <a:effectLst/>
                <a:latin typeface="Times New Roman" panose="02020603050405020304" pitchFamily="18" charset="0"/>
                <a:ea typeface="宋体" panose="02010600030101010101" pitchFamily="2" charset="-122"/>
              </a:rPr>
              <a:t>  ubuntu-20.04.6</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tabLst>
                <a:tab pos="723900" algn="l"/>
              </a:tabLst>
            </a:pPr>
            <a:r>
              <a:rPr lang="zh-CN" altLang="zh-CN" sz="1800" kern="0" dirty="0">
                <a:effectLst/>
                <a:latin typeface="Times New Roman" panose="02020603050405020304" pitchFamily="18" charset="0"/>
                <a:ea typeface="宋体" panose="02010600030101010101" pitchFamily="2" charset="-122"/>
              </a:rPr>
              <a:t>编译内核版本</a:t>
            </a:r>
            <a:r>
              <a:rPr lang="en-US" altLang="zh-CN" sz="1800" kern="0" dirty="0">
                <a:effectLst/>
                <a:latin typeface="Times New Roman" panose="02020603050405020304" pitchFamily="18" charset="0"/>
                <a:ea typeface="宋体" panose="02010600030101010101" pitchFamily="2" charset="-122"/>
              </a:rPr>
              <a:t> 5.10.216</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6" name="文本框 5">
            <a:extLst>
              <a:ext uri="{FF2B5EF4-FFF2-40B4-BE49-F238E27FC236}">
                <a16:creationId xmlns:a16="http://schemas.microsoft.com/office/drawing/2014/main" id="{813759E2-0EA7-0168-A4D2-DD49016F8455}"/>
              </a:ext>
            </a:extLst>
          </p:cNvPr>
          <p:cNvSpPr txBox="1"/>
          <p:nvPr/>
        </p:nvSpPr>
        <p:spPr>
          <a:xfrm>
            <a:off x="5974715" y="1595120"/>
            <a:ext cx="3180080" cy="1477328"/>
          </a:xfrm>
          <a:prstGeom prst="rect">
            <a:avLst/>
          </a:prstGeom>
          <a:noFill/>
        </p:spPr>
        <p:txBody>
          <a:bodyPr wrap="square" rtlCol="0">
            <a:spAutoFit/>
          </a:bodyPr>
          <a:lstStyle/>
          <a:p>
            <a:r>
              <a:rPr lang="zh-CN" altLang="zh-CN" sz="1800" kern="0" dirty="0">
                <a:effectLst/>
                <a:latin typeface="Times New Roman" panose="02020603050405020304" pitchFamily="18" charset="0"/>
                <a:ea typeface="宋体" panose="02010600030101010101" pitchFamily="2" charset="-122"/>
              </a:rPr>
              <a:t>更新系统调用表，添加系统调用</a:t>
            </a:r>
            <a:r>
              <a:rPr lang="en-US" altLang="zh-CN" sz="1800" kern="0" dirty="0">
                <a:effectLst/>
                <a:latin typeface="Times New Roman" panose="02020603050405020304" pitchFamily="18" charset="0"/>
                <a:ea typeface="宋体" panose="02010600030101010101" pitchFamily="2" charset="-122"/>
              </a:rPr>
              <a:t>id</a:t>
            </a:r>
            <a:r>
              <a:rPr lang="zh-CN" altLang="zh-CN" sz="1800" kern="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等线" panose="02010600030101010101" pitchFamily="2" charset="-122"/>
              </a:rPr>
              <a:t>arch/x86/entry/</a:t>
            </a:r>
            <a:r>
              <a:rPr lang="en-US" altLang="zh-CN" sz="1800" kern="100" dirty="0" err="1">
                <a:effectLst/>
                <a:latin typeface="Times New Roman" panose="02020603050405020304" pitchFamily="18" charset="0"/>
                <a:ea typeface="等线" panose="02010600030101010101" pitchFamily="2" charset="-122"/>
              </a:rPr>
              <a:t>syscalls</a:t>
            </a:r>
            <a:r>
              <a:rPr lang="en-US" altLang="zh-CN" sz="1800" kern="100" dirty="0">
                <a:effectLst/>
                <a:latin typeface="Times New Roman" panose="02020603050405020304" pitchFamily="18" charset="0"/>
                <a:ea typeface="等线" panose="02010600030101010101" pitchFamily="2" charset="-122"/>
              </a:rPr>
              <a:t>/syscall_64.tbl</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pic>
        <p:nvPicPr>
          <p:cNvPr id="8" name="图片 7">
            <a:extLst>
              <a:ext uri="{FF2B5EF4-FFF2-40B4-BE49-F238E27FC236}">
                <a16:creationId xmlns:a16="http://schemas.microsoft.com/office/drawing/2014/main" id="{40B425AB-B75D-3CD1-3A76-9E66168B456F}"/>
              </a:ext>
            </a:extLst>
          </p:cNvPr>
          <p:cNvPicPr>
            <a:picLocks noChangeAspect="1"/>
          </p:cNvPicPr>
          <p:nvPr/>
        </p:nvPicPr>
        <p:blipFill rotWithShape="1">
          <a:blip r:embed="rId3">
            <a:extLst>
              <a:ext uri="{28A0092B-C50C-407E-A947-70E740481C1C}">
                <a14:useLocalDpi xmlns:a14="http://schemas.microsoft.com/office/drawing/2010/main" val="0"/>
              </a:ext>
            </a:extLst>
          </a:blip>
          <a:srcRect r="7822"/>
          <a:stretch/>
        </p:blipFill>
        <p:spPr bwMode="auto">
          <a:xfrm>
            <a:off x="1006475" y="3669388"/>
            <a:ext cx="9322436" cy="1731446"/>
          </a:xfrm>
          <a:prstGeom prst="rect">
            <a:avLst/>
          </a:prstGeom>
          <a:noFill/>
          <a:ln>
            <a:noFill/>
          </a:ln>
        </p:spPr>
      </p:pic>
    </p:spTree>
    <p:extLst>
      <p:ext uri="{BB962C8B-B14F-4D97-AF65-F5344CB8AC3E}">
        <p14:creationId xmlns:p14="http://schemas.microsoft.com/office/powerpoint/2010/main" val="4180993047"/>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嵌入式操作系统的系统调用编译设计原理</a:t>
            </a:r>
            <a:endParaRPr lang="zh-CN" altLang="en-US" b="1" dirty="0">
              <a:solidFill>
                <a:schemeClr val="tx1">
                  <a:lumMod val="75000"/>
                  <a:lumOff val="25000"/>
                </a:schemeClr>
              </a:solidFill>
              <a:cs typeface="+mn-ea"/>
              <a:sym typeface="+mn-lt"/>
            </a:endParaRPr>
          </a:p>
        </p:txBody>
      </p:sp>
      <p:sp>
        <p:nvSpPr>
          <p:cNvPr id="2" name="文本框 1">
            <a:extLst>
              <a:ext uri="{FF2B5EF4-FFF2-40B4-BE49-F238E27FC236}">
                <a16:creationId xmlns:a16="http://schemas.microsoft.com/office/drawing/2014/main" id="{71038D23-9864-7B0E-D0E2-D3FE8A3E879E}"/>
              </a:ext>
            </a:extLst>
          </p:cNvPr>
          <p:cNvSpPr txBox="1"/>
          <p:nvPr/>
        </p:nvSpPr>
        <p:spPr>
          <a:xfrm>
            <a:off x="814079" y="1892637"/>
            <a:ext cx="3119120" cy="882293"/>
          </a:xfrm>
          <a:prstGeom prst="rect">
            <a:avLst/>
          </a:prstGeom>
          <a:noFill/>
        </p:spPr>
        <p:txBody>
          <a:bodyPr wrap="square" rtlCol="0">
            <a:spAutoFit/>
          </a:bodyPr>
          <a:lstStyle/>
          <a:p>
            <a:pPr indent="304800" algn="just">
              <a:lnSpc>
                <a:spcPts val="2000"/>
              </a:lnSpc>
              <a:tabLst>
                <a:tab pos="723900" algn="l"/>
              </a:tabLst>
            </a:pPr>
            <a:r>
              <a:rPr lang="en-US" altLang="zh-CN" sz="1800" kern="0" dirty="0">
                <a:effectLst/>
                <a:latin typeface="Times New Roman" panose="02020603050405020304" pitchFamily="18" charset="0"/>
                <a:ea typeface="宋体" panose="02010600030101010101" pitchFamily="2" charset="-122"/>
              </a:rPr>
              <a:t>Linux</a:t>
            </a:r>
            <a:r>
              <a:rPr lang="zh-CN" altLang="zh-CN" sz="1800" kern="0" dirty="0">
                <a:effectLst/>
                <a:latin typeface="Times New Roman" panose="02020603050405020304" pitchFamily="18" charset="0"/>
                <a:ea typeface="宋体" panose="02010600030101010101" pitchFamily="2" charset="-122"/>
              </a:rPr>
              <a:t>版本</a:t>
            </a:r>
            <a:r>
              <a:rPr lang="en-US" altLang="zh-CN" sz="1800" kern="0" dirty="0">
                <a:effectLst/>
                <a:latin typeface="Times New Roman" panose="02020603050405020304" pitchFamily="18" charset="0"/>
                <a:ea typeface="宋体" panose="02010600030101010101" pitchFamily="2" charset="-122"/>
              </a:rPr>
              <a:t>  ubuntu-20.04.6</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tabLst>
                <a:tab pos="723900" algn="l"/>
              </a:tabLst>
            </a:pPr>
            <a:r>
              <a:rPr lang="zh-CN" altLang="zh-CN" sz="1800" kern="0" dirty="0">
                <a:effectLst/>
                <a:latin typeface="Times New Roman" panose="02020603050405020304" pitchFamily="18" charset="0"/>
                <a:ea typeface="宋体" panose="02010600030101010101" pitchFamily="2" charset="-122"/>
              </a:rPr>
              <a:t>编译内核版本</a:t>
            </a:r>
            <a:r>
              <a:rPr lang="en-US" altLang="zh-CN" sz="1800" kern="0" dirty="0">
                <a:effectLst/>
                <a:latin typeface="Times New Roman" panose="02020603050405020304" pitchFamily="18" charset="0"/>
                <a:ea typeface="宋体" panose="02010600030101010101" pitchFamily="2" charset="-122"/>
              </a:rPr>
              <a:t> 5.10.216</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6" name="文本框 5">
            <a:extLst>
              <a:ext uri="{FF2B5EF4-FFF2-40B4-BE49-F238E27FC236}">
                <a16:creationId xmlns:a16="http://schemas.microsoft.com/office/drawing/2014/main" id="{813759E2-0EA7-0168-A4D2-DD49016F8455}"/>
              </a:ext>
            </a:extLst>
          </p:cNvPr>
          <p:cNvSpPr txBox="1"/>
          <p:nvPr/>
        </p:nvSpPr>
        <p:spPr>
          <a:xfrm>
            <a:off x="5974714" y="1595120"/>
            <a:ext cx="4195446" cy="923330"/>
          </a:xfrm>
          <a:prstGeom prst="rect">
            <a:avLst/>
          </a:prstGeom>
          <a:noFill/>
        </p:spPr>
        <p:txBody>
          <a:bodyPr wrap="square" rtlCol="0">
            <a:spAutoFit/>
          </a:bodyPr>
          <a:lstStyle/>
          <a:p>
            <a:r>
              <a:rPr lang="zh-CN" altLang="zh-CN" kern="0" dirty="0">
                <a:latin typeface="Times New Roman" panose="02020603050405020304" pitchFamily="18" charset="0"/>
                <a:ea typeface="宋体" panose="02010600030101010101" pitchFamily="2" charset="-122"/>
              </a:rPr>
              <a:t>添加系统调用函数声明，修改</a:t>
            </a:r>
            <a:r>
              <a:rPr lang="en-US" altLang="zh-CN" kern="0" dirty="0">
                <a:latin typeface="Times New Roman" panose="02020603050405020304" pitchFamily="18" charset="0"/>
                <a:ea typeface="宋体" panose="02010600030101010101" pitchFamily="2" charset="-122"/>
              </a:rPr>
              <a:t>arch/x86/include/</a:t>
            </a:r>
            <a:r>
              <a:rPr lang="en-US" altLang="zh-CN" kern="0" dirty="0" err="1">
                <a:latin typeface="Times New Roman" panose="02020603050405020304" pitchFamily="18" charset="0"/>
                <a:ea typeface="宋体" panose="02010600030101010101" pitchFamily="2" charset="-122"/>
              </a:rPr>
              <a:t>asm</a:t>
            </a:r>
            <a:r>
              <a:rPr lang="en-US" altLang="zh-CN" kern="0" dirty="0">
                <a:latin typeface="Times New Roman" panose="02020603050405020304" pitchFamily="18" charset="0"/>
                <a:ea typeface="宋体" panose="02010600030101010101" pitchFamily="2" charset="-122"/>
              </a:rPr>
              <a:t>/</a:t>
            </a:r>
            <a:r>
              <a:rPr lang="en-US" altLang="zh-CN" kern="0" dirty="0" err="1">
                <a:latin typeface="Times New Roman" panose="02020603050405020304" pitchFamily="18" charset="0"/>
                <a:ea typeface="宋体" panose="02010600030101010101" pitchFamily="2" charset="-122"/>
              </a:rPr>
              <a:t>syscalls.h</a:t>
            </a:r>
            <a:endParaRPr lang="zh-CN" altLang="zh-CN" kern="0" dirty="0">
              <a:latin typeface="Times New Roman" panose="02020603050405020304" pitchFamily="18" charset="0"/>
              <a:ea typeface="宋体" panose="02010600030101010101" pitchFamily="2" charset="-122"/>
            </a:endParaRPr>
          </a:p>
          <a:p>
            <a:endParaRPr lang="zh-CN" altLang="en-US" dirty="0"/>
          </a:p>
        </p:txBody>
      </p:sp>
      <p:pic>
        <p:nvPicPr>
          <p:cNvPr id="3" name="图片 2">
            <a:extLst>
              <a:ext uri="{FF2B5EF4-FFF2-40B4-BE49-F238E27FC236}">
                <a16:creationId xmlns:a16="http://schemas.microsoft.com/office/drawing/2014/main" id="{32C3B2E9-AAB6-EF1C-5E1F-9518CD6F7C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6965" y="3630672"/>
            <a:ext cx="10645480" cy="1703328"/>
          </a:xfrm>
          <a:prstGeom prst="rect">
            <a:avLst/>
          </a:prstGeom>
          <a:noFill/>
          <a:ln>
            <a:noFill/>
          </a:ln>
        </p:spPr>
      </p:pic>
    </p:spTree>
    <p:extLst>
      <p:ext uri="{BB962C8B-B14F-4D97-AF65-F5344CB8AC3E}">
        <p14:creationId xmlns:p14="http://schemas.microsoft.com/office/powerpoint/2010/main" val="73006621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嵌入式操作系统的系统调用编译设计原理</a:t>
            </a:r>
            <a:endParaRPr lang="zh-CN" altLang="en-US" b="1" dirty="0">
              <a:solidFill>
                <a:schemeClr val="tx1">
                  <a:lumMod val="75000"/>
                  <a:lumOff val="25000"/>
                </a:schemeClr>
              </a:solidFill>
              <a:cs typeface="+mn-ea"/>
              <a:sym typeface="+mn-lt"/>
            </a:endParaRPr>
          </a:p>
        </p:txBody>
      </p:sp>
      <p:sp>
        <p:nvSpPr>
          <p:cNvPr id="2" name="文本框 1">
            <a:extLst>
              <a:ext uri="{FF2B5EF4-FFF2-40B4-BE49-F238E27FC236}">
                <a16:creationId xmlns:a16="http://schemas.microsoft.com/office/drawing/2014/main" id="{71038D23-9864-7B0E-D0E2-D3FE8A3E879E}"/>
              </a:ext>
            </a:extLst>
          </p:cNvPr>
          <p:cNvSpPr txBox="1"/>
          <p:nvPr/>
        </p:nvSpPr>
        <p:spPr>
          <a:xfrm>
            <a:off x="911225" y="1595120"/>
            <a:ext cx="3119120" cy="882293"/>
          </a:xfrm>
          <a:prstGeom prst="rect">
            <a:avLst/>
          </a:prstGeom>
          <a:noFill/>
        </p:spPr>
        <p:txBody>
          <a:bodyPr wrap="square" rtlCol="0">
            <a:spAutoFit/>
          </a:bodyPr>
          <a:lstStyle/>
          <a:p>
            <a:pPr indent="304800" algn="just">
              <a:lnSpc>
                <a:spcPts val="2000"/>
              </a:lnSpc>
              <a:tabLst>
                <a:tab pos="723900" algn="l"/>
              </a:tabLst>
            </a:pPr>
            <a:r>
              <a:rPr lang="en-US" altLang="zh-CN" sz="1800" kern="0" dirty="0">
                <a:effectLst/>
                <a:latin typeface="Times New Roman" panose="02020603050405020304" pitchFamily="18" charset="0"/>
                <a:ea typeface="宋体" panose="02010600030101010101" pitchFamily="2" charset="-122"/>
              </a:rPr>
              <a:t>Linux</a:t>
            </a:r>
            <a:r>
              <a:rPr lang="zh-CN" altLang="zh-CN" sz="1800" kern="0" dirty="0">
                <a:effectLst/>
                <a:latin typeface="Times New Roman" panose="02020603050405020304" pitchFamily="18" charset="0"/>
                <a:ea typeface="宋体" panose="02010600030101010101" pitchFamily="2" charset="-122"/>
              </a:rPr>
              <a:t>版本</a:t>
            </a:r>
            <a:r>
              <a:rPr lang="en-US" altLang="zh-CN" sz="1800" kern="0" dirty="0">
                <a:effectLst/>
                <a:latin typeface="Times New Roman" panose="02020603050405020304" pitchFamily="18" charset="0"/>
                <a:ea typeface="宋体" panose="02010600030101010101" pitchFamily="2" charset="-122"/>
              </a:rPr>
              <a:t>  ubuntu-20.04.6</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tabLst>
                <a:tab pos="723900" algn="l"/>
              </a:tabLst>
            </a:pPr>
            <a:r>
              <a:rPr lang="zh-CN" altLang="zh-CN" sz="1800" kern="0" dirty="0">
                <a:effectLst/>
                <a:latin typeface="Times New Roman" panose="02020603050405020304" pitchFamily="18" charset="0"/>
                <a:ea typeface="宋体" panose="02010600030101010101" pitchFamily="2" charset="-122"/>
              </a:rPr>
              <a:t>编译内核版本</a:t>
            </a:r>
            <a:r>
              <a:rPr lang="en-US" altLang="zh-CN" sz="1800" kern="0" dirty="0">
                <a:effectLst/>
                <a:latin typeface="Times New Roman" panose="02020603050405020304" pitchFamily="18" charset="0"/>
                <a:ea typeface="宋体" panose="02010600030101010101" pitchFamily="2" charset="-122"/>
              </a:rPr>
              <a:t> 5.10.216</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6" name="文本框 5">
            <a:extLst>
              <a:ext uri="{FF2B5EF4-FFF2-40B4-BE49-F238E27FC236}">
                <a16:creationId xmlns:a16="http://schemas.microsoft.com/office/drawing/2014/main" id="{813759E2-0EA7-0168-A4D2-DD49016F8455}"/>
              </a:ext>
            </a:extLst>
          </p:cNvPr>
          <p:cNvSpPr txBox="1"/>
          <p:nvPr/>
        </p:nvSpPr>
        <p:spPr>
          <a:xfrm>
            <a:off x="5974714" y="1595120"/>
            <a:ext cx="3484245" cy="923330"/>
          </a:xfrm>
          <a:prstGeom prst="rect">
            <a:avLst/>
          </a:prstGeom>
          <a:noFill/>
        </p:spPr>
        <p:txBody>
          <a:bodyPr wrap="square" rtlCol="0">
            <a:spAutoFit/>
          </a:bodyPr>
          <a:lstStyle/>
          <a:p>
            <a:r>
              <a:rPr lang="zh-CN" altLang="zh-CN" kern="0" dirty="0">
                <a:latin typeface="Times New Roman" panose="02020603050405020304" pitchFamily="18" charset="0"/>
                <a:ea typeface="宋体" panose="02010600030101010101" pitchFamily="2" charset="-122"/>
              </a:rPr>
              <a:t>在内核源代码添加函数定义</a:t>
            </a:r>
            <a:r>
              <a:rPr lang="en-US" altLang="zh-CN" kern="0" dirty="0">
                <a:latin typeface="Times New Roman" panose="02020603050405020304" pitchFamily="18" charset="0"/>
                <a:ea typeface="宋体" panose="02010600030101010101" pitchFamily="2" charset="-122"/>
              </a:rPr>
              <a:t>  kernel/</a:t>
            </a:r>
            <a:r>
              <a:rPr lang="en-US" altLang="zh-CN" kern="0" dirty="0" err="1">
                <a:latin typeface="Times New Roman" panose="02020603050405020304" pitchFamily="18" charset="0"/>
                <a:ea typeface="宋体" panose="02010600030101010101" pitchFamily="2" charset="-122"/>
              </a:rPr>
              <a:t>sys.c</a:t>
            </a:r>
            <a:endParaRPr lang="zh-CN" altLang="zh-CN" kern="0" dirty="0">
              <a:latin typeface="Times New Roman" panose="02020603050405020304" pitchFamily="18" charset="0"/>
              <a:ea typeface="宋体" panose="02010600030101010101" pitchFamily="2" charset="-122"/>
            </a:endParaRPr>
          </a:p>
          <a:p>
            <a:endParaRPr lang="zh-CN" altLang="en-US" dirty="0"/>
          </a:p>
        </p:txBody>
      </p:sp>
      <p:pic>
        <p:nvPicPr>
          <p:cNvPr id="3" name="图片 2">
            <a:extLst>
              <a:ext uri="{FF2B5EF4-FFF2-40B4-BE49-F238E27FC236}">
                <a16:creationId xmlns:a16="http://schemas.microsoft.com/office/drawing/2014/main" id="{2A3AF89D-DFBF-9496-3316-D993673DA1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9982" y="2594610"/>
            <a:ext cx="4700836" cy="4009390"/>
          </a:xfrm>
          <a:prstGeom prst="rect">
            <a:avLst/>
          </a:prstGeom>
          <a:noFill/>
          <a:ln>
            <a:noFill/>
          </a:ln>
        </p:spPr>
      </p:pic>
    </p:spTree>
    <p:extLst>
      <p:ext uri="{BB962C8B-B14F-4D97-AF65-F5344CB8AC3E}">
        <p14:creationId xmlns:p14="http://schemas.microsoft.com/office/powerpoint/2010/main" val="114576456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嵌入式操作系统的系统调用编译设计原理</a:t>
            </a:r>
            <a:endParaRPr lang="zh-CN" altLang="en-US" b="1" dirty="0">
              <a:solidFill>
                <a:schemeClr val="tx1">
                  <a:lumMod val="75000"/>
                  <a:lumOff val="25000"/>
                </a:schemeClr>
              </a:solidFill>
              <a:cs typeface="+mn-ea"/>
              <a:sym typeface="+mn-lt"/>
            </a:endParaRPr>
          </a:p>
        </p:txBody>
      </p:sp>
      <p:sp>
        <p:nvSpPr>
          <p:cNvPr id="2" name="文本框 1">
            <a:extLst>
              <a:ext uri="{FF2B5EF4-FFF2-40B4-BE49-F238E27FC236}">
                <a16:creationId xmlns:a16="http://schemas.microsoft.com/office/drawing/2014/main" id="{71038D23-9864-7B0E-D0E2-D3FE8A3E879E}"/>
              </a:ext>
            </a:extLst>
          </p:cNvPr>
          <p:cNvSpPr txBox="1"/>
          <p:nvPr/>
        </p:nvSpPr>
        <p:spPr>
          <a:xfrm>
            <a:off x="911225" y="1595120"/>
            <a:ext cx="3119120" cy="882293"/>
          </a:xfrm>
          <a:prstGeom prst="rect">
            <a:avLst/>
          </a:prstGeom>
          <a:noFill/>
        </p:spPr>
        <p:txBody>
          <a:bodyPr wrap="square" rtlCol="0">
            <a:spAutoFit/>
          </a:bodyPr>
          <a:lstStyle/>
          <a:p>
            <a:pPr indent="304800" algn="just">
              <a:lnSpc>
                <a:spcPts val="2000"/>
              </a:lnSpc>
              <a:tabLst>
                <a:tab pos="723900" algn="l"/>
              </a:tabLst>
            </a:pPr>
            <a:r>
              <a:rPr lang="en-US" altLang="zh-CN" sz="1800" kern="0" dirty="0">
                <a:effectLst/>
                <a:latin typeface="Times New Roman" panose="02020603050405020304" pitchFamily="18" charset="0"/>
                <a:ea typeface="宋体" panose="02010600030101010101" pitchFamily="2" charset="-122"/>
              </a:rPr>
              <a:t>Linux</a:t>
            </a:r>
            <a:r>
              <a:rPr lang="zh-CN" altLang="zh-CN" sz="1800" kern="0" dirty="0">
                <a:effectLst/>
                <a:latin typeface="Times New Roman" panose="02020603050405020304" pitchFamily="18" charset="0"/>
                <a:ea typeface="宋体" panose="02010600030101010101" pitchFamily="2" charset="-122"/>
              </a:rPr>
              <a:t>版本</a:t>
            </a:r>
            <a:r>
              <a:rPr lang="en-US" altLang="zh-CN" sz="1800" kern="0" dirty="0">
                <a:effectLst/>
                <a:latin typeface="Times New Roman" panose="02020603050405020304" pitchFamily="18" charset="0"/>
                <a:ea typeface="宋体" panose="02010600030101010101" pitchFamily="2" charset="-122"/>
              </a:rPr>
              <a:t>  ubuntu-20.04.6</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tabLst>
                <a:tab pos="723900" algn="l"/>
              </a:tabLst>
            </a:pPr>
            <a:r>
              <a:rPr lang="zh-CN" altLang="zh-CN" sz="1800" kern="0" dirty="0">
                <a:effectLst/>
                <a:latin typeface="Times New Roman" panose="02020603050405020304" pitchFamily="18" charset="0"/>
                <a:ea typeface="宋体" panose="02010600030101010101" pitchFamily="2" charset="-122"/>
              </a:rPr>
              <a:t>编译内核版本</a:t>
            </a:r>
            <a:r>
              <a:rPr lang="en-US" altLang="zh-CN" sz="1800" kern="0" dirty="0">
                <a:effectLst/>
                <a:latin typeface="Times New Roman" panose="02020603050405020304" pitchFamily="18" charset="0"/>
                <a:ea typeface="宋体" panose="02010600030101010101" pitchFamily="2" charset="-122"/>
              </a:rPr>
              <a:t> 5.10.216</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文本框 3">
            <a:extLst>
              <a:ext uri="{FF2B5EF4-FFF2-40B4-BE49-F238E27FC236}">
                <a16:creationId xmlns:a16="http://schemas.microsoft.com/office/drawing/2014/main" id="{E169E3E4-99B9-B9FA-DC28-82DE80E7D181}"/>
              </a:ext>
            </a:extLst>
          </p:cNvPr>
          <p:cNvSpPr txBox="1"/>
          <p:nvPr/>
        </p:nvSpPr>
        <p:spPr>
          <a:xfrm>
            <a:off x="6339840" y="1158240"/>
            <a:ext cx="4561840" cy="2677656"/>
          </a:xfrm>
          <a:prstGeom prst="rect">
            <a:avLst/>
          </a:prstGeom>
          <a:noFill/>
        </p:spPr>
        <p:txBody>
          <a:bodyPr wrap="square" rtlCol="0">
            <a:spAutoFit/>
          </a:bodyPr>
          <a:lstStyle/>
          <a:p>
            <a:pPr indent="304800" algn="just">
              <a:lnSpc>
                <a:spcPts val="2000"/>
              </a:lnSpc>
            </a:pPr>
            <a:r>
              <a:rPr lang="zh-CN" altLang="zh-CN" sz="1800" kern="100" dirty="0">
                <a:effectLst/>
                <a:latin typeface="Times New Roman" panose="02020603050405020304" pitchFamily="18" charset="0"/>
                <a:ea typeface="宋体" panose="02010600030101010101" pitchFamily="2" charset="-122"/>
              </a:rPr>
              <a:t>安装编译所需工具</a:t>
            </a: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a:t>
            </a:r>
            <a:r>
              <a:rPr lang="en-US" altLang="zh-CN" sz="1800" kern="100" dirty="0" err="1">
                <a:effectLst/>
                <a:latin typeface="Times New Roman" panose="02020603050405020304" pitchFamily="18" charset="0"/>
                <a:ea typeface="宋体" panose="02010600030101010101" pitchFamily="2" charset="-122"/>
              </a:rPr>
              <a:t>gcc</a:t>
            </a:r>
            <a:r>
              <a:rPr lang="en-US" altLang="zh-CN" sz="1800" kern="100" dirty="0">
                <a:effectLst/>
                <a:latin typeface="Times New Roman" panose="02020603050405020304" pitchFamily="18" charset="0"/>
                <a:ea typeface="宋体" panose="02010600030101010101" pitchFamily="2" charset="-122"/>
              </a:rPr>
              <a:t> make libncurses5-dev </a:t>
            </a:r>
            <a:r>
              <a:rPr lang="en-US" altLang="zh-CN" sz="1800" kern="100" dirty="0" err="1">
                <a:effectLst/>
                <a:latin typeface="Times New Roman" panose="02020603050405020304" pitchFamily="18" charset="0"/>
                <a:ea typeface="宋体" panose="02010600030101010101" pitchFamily="2" charset="-122"/>
              </a:rPr>
              <a:t>openssl</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libssl</a:t>
            </a:r>
            <a:r>
              <a:rPr lang="en-US" altLang="zh-CN" sz="1800" kern="100" dirty="0">
                <a:effectLst/>
                <a:latin typeface="Times New Roman" panose="02020603050405020304" pitchFamily="18" charset="0"/>
                <a:ea typeface="宋体" panose="02010600030101010101" pitchFamily="2" charset="-122"/>
              </a:rPr>
              <a:t>-dev </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build-essential </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pkg-config</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libc6-dev</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bison</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flex</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pPr>
            <a:r>
              <a:rPr lang="en-US" altLang="zh-CN" sz="1800" kern="100" dirty="0" err="1">
                <a:effectLst/>
                <a:latin typeface="Times New Roman" panose="02020603050405020304" pitchFamily="18" charset="0"/>
                <a:ea typeface="宋体" panose="02010600030101010101" pitchFamily="2" charset="-122"/>
              </a:rPr>
              <a:t>sudo</a:t>
            </a:r>
            <a:r>
              <a:rPr lang="en-US" altLang="zh-CN" sz="1800" kern="100" dirty="0">
                <a:effectLst/>
                <a:latin typeface="Times New Roman" panose="02020603050405020304" pitchFamily="18" charset="0"/>
                <a:ea typeface="宋体" panose="02010600030101010101" pitchFamily="2" charset="-122"/>
              </a:rPr>
              <a:t> apt-get install </a:t>
            </a:r>
            <a:r>
              <a:rPr lang="en-US" altLang="zh-CN" sz="1800" kern="100" dirty="0" err="1">
                <a:effectLst/>
                <a:latin typeface="Times New Roman" panose="02020603050405020304" pitchFamily="18" charset="0"/>
                <a:ea typeface="宋体" panose="02010600030101010101" pitchFamily="2" charset="-122"/>
              </a:rPr>
              <a:t>libelf</a:t>
            </a:r>
            <a:r>
              <a:rPr lang="en-US" altLang="zh-CN" sz="1800" kern="100" dirty="0">
                <a:effectLst/>
                <a:latin typeface="Times New Roman" panose="02020603050405020304" pitchFamily="18" charset="0"/>
                <a:ea typeface="宋体" panose="02010600030101010101" pitchFamily="2" charset="-122"/>
              </a:rPr>
              <a:t>-dev</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5" name="文本框 4">
            <a:extLst>
              <a:ext uri="{FF2B5EF4-FFF2-40B4-BE49-F238E27FC236}">
                <a16:creationId xmlns:a16="http://schemas.microsoft.com/office/drawing/2014/main" id="{85353435-DCEA-1134-5255-F455D5906267}"/>
              </a:ext>
            </a:extLst>
          </p:cNvPr>
          <p:cNvSpPr txBox="1"/>
          <p:nvPr/>
        </p:nvSpPr>
        <p:spPr>
          <a:xfrm>
            <a:off x="6685280" y="3759200"/>
            <a:ext cx="3931920" cy="923330"/>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rPr>
              <a:t>make </a:t>
            </a:r>
            <a:r>
              <a:rPr lang="en-US" altLang="zh-CN" sz="1800" kern="100" dirty="0" err="1">
                <a:effectLst/>
                <a:latin typeface="Times New Roman" panose="02020603050405020304" pitchFamily="18" charset="0"/>
                <a:ea typeface="宋体" panose="02010600030101010101" pitchFamily="2" charset="-122"/>
              </a:rPr>
              <a:t>menuconfig</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先默认操作</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再修改</a:t>
            </a:r>
            <a:r>
              <a:rPr lang="en-US" altLang="zh-CN" sz="1800" kern="100" dirty="0">
                <a:effectLst/>
                <a:latin typeface="Times New Roman" panose="02020603050405020304" pitchFamily="18" charset="0"/>
                <a:ea typeface="宋体" panose="02010600030101010101" pitchFamily="2" charset="-122"/>
              </a:rPr>
              <a:t>config</a:t>
            </a:r>
            <a:r>
              <a:rPr lang="zh-CN" altLang="zh-CN" sz="1800" kern="100" dirty="0">
                <a:effectLst/>
                <a:latin typeface="Times New Roman" panose="02020603050405020304" pitchFamily="18" charset="0"/>
                <a:ea typeface="宋体" panose="02010600030101010101" pitchFamily="2" charset="-122"/>
              </a:rPr>
              <a:t>文件</a:t>
            </a:r>
          </a:p>
          <a:p>
            <a:endParaRPr lang="zh-CN" altLang="en-US" dirty="0"/>
          </a:p>
        </p:txBody>
      </p:sp>
      <p:pic>
        <p:nvPicPr>
          <p:cNvPr id="7" name="图片 6">
            <a:extLst>
              <a:ext uri="{FF2B5EF4-FFF2-40B4-BE49-F238E27FC236}">
                <a16:creationId xmlns:a16="http://schemas.microsoft.com/office/drawing/2014/main" id="{5AF231AE-15FB-54BD-0C04-BA329D41FC16}"/>
              </a:ext>
            </a:extLst>
          </p:cNvPr>
          <p:cNvPicPr>
            <a:picLocks noChangeAspect="1"/>
          </p:cNvPicPr>
          <p:nvPr/>
        </p:nvPicPr>
        <p:blipFill rotWithShape="1">
          <a:blip r:embed="rId3">
            <a:extLst>
              <a:ext uri="{28A0092B-C50C-407E-A947-70E740481C1C}">
                <a14:useLocalDpi xmlns:a14="http://schemas.microsoft.com/office/drawing/2010/main" val="0"/>
              </a:ext>
            </a:extLst>
          </a:blip>
          <a:srcRect r="20094"/>
          <a:stretch/>
        </p:blipFill>
        <p:spPr bwMode="auto">
          <a:xfrm>
            <a:off x="698499" y="2996426"/>
            <a:ext cx="5076825" cy="3117850"/>
          </a:xfrm>
          <a:prstGeom prst="rect">
            <a:avLst/>
          </a:prstGeom>
          <a:noFill/>
          <a:ln>
            <a:noFill/>
          </a:ln>
        </p:spPr>
      </p:pic>
    </p:spTree>
    <p:extLst>
      <p:ext uri="{BB962C8B-B14F-4D97-AF65-F5344CB8AC3E}">
        <p14:creationId xmlns:p14="http://schemas.microsoft.com/office/powerpoint/2010/main" val="81752037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2"/>
          <p:cNvPicPr>
            <a:picLocks noChangeAspect="1"/>
          </p:cNvPicPr>
          <p:nvPr/>
        </p:nvPicPr>
        <p:blipFill>
          <a:blip r:embed="rId3" cstate="email"/>
          <a:srcRect/>
          <a:stretch>
            <a:fillRect/>
          </a:stretch>
        </p:blipFill>
        <p:spPr>
          <a:xfrm>
            <a:off x="-2540" y="3175"/>
            <a:ext cx="12197080" cy="3429635"/>
          </a:xfrm>
          <a:prstGeom prst="rect">
            <a:avLst/>
          </a:prstGeom>
        </p:spPr>
      </p:pic>
      <p:sp>
        <p:nvSpPr>
          <p:cNvPr id="3" name="矩形 2"/>
          <p:cNvSpPr/>
          <p:nvPr/>
        </p:nvSpPr>
        <p:spPr>
          <a:xfrm>
            <a:off x="744220" y="1614170"/>
            <a:ext cx="5276215" cy="227711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44220" y="4058285"/>
            <a:ext cx="5276215" cy="227711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597535" y="705485"/>
            <a:ext cx="3130550" cy="706755"/>
          </a:xfrm>
          <a:prstGeom prst="rect">
            <a:avLst/>
          </a:prstGeom>
          <a:noFill/>
        </p:spPr>
        <p:txBody>
          <a:bodyPr wrap="square" rtlCol="0">
            <a:spAutoFit/>
          </a:bodyPr>
          <a:lstStyle/>
          <a:p>
            <a:pPr algn="dist"/>
            <a:r>
              <a:rPr lang="zh-CN" altLang="en-US" sz="4000" b="1">
                <a:solidFill>
                  <a:schemeClr val="bg1"/>
                </a:solidFill>
                <a:cs typeface="+mn-ea"/>
                <a:sym typeface="+mn-lt"/>
              </a:rPr>
              <a:t>目录</a:t>
            </a:r>
            <a:r>
              <a:rPr lang="en-US" altLang="zh-CN" sz="4000" b="1">
                <a:solidFill>
                  <a:schemeClr val="bg1"/>
                </a:solidFill>
                <a:cs typeface="+mn-ea"/>
                <a:sym typeface="+mn-lt"/>
              </a:rPr>
              <a:t>/</a:t>
            </a:r>
            <a:r>
              <a:rPr lang="en-US" altLang="zh-CN" sz="2800">
                <a:solidFill>
                  <a:schemeClr val="bg1"/>
                </a:solidFill>
                <a:cs typeface="+mn-ea"/>
                <a:sym typeface="+mn-lt"/>
              </a:rPr>
              <a:t>Contents</a:t>
            </a:r>
          </a:p>
        </p:txBody>
      </p:sp>
      <p:sp>
        <p:nvSpPr>
          <p:cNvPr id="7" name="矩形 6"/>
          <p:cNvSpPr/>
          <p:nvPr/>
        </p:nvSpPr>
        <p:spPr>
          <a:xfrm>
            <a:off x="6153785" y="1614170"/>
            <a:ext cx="5276215" cy="227711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6153785" y="4058285"/>
            <a:ext cx="5276215" cy="227711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1065530" y="2345055"/>
            <a:ext cx="816610" cy="816610"/>
            <a:chOff x="8464" y="2877"/>
            <a:chExt cx="2411" cy="2411"/>
          </a:xfrm>
        </p:grpSpPr>
        <p:grpSp>
          <p:nvGrpSpPr>
            <p:cNvPr id="12" name="组合 11"/>
            <p:cNvGrpSpPr/>
            <p:nvPr/>
          </p:nvGrpSpPr>
          <p:grpSpPr>
            <a:xfrm>
              <a:off x="8464" y="2877"/>
              <a:ext cx="2411" cy="2411"/>
              <a:chOff x="8464" y="2877"/>
              <a:chExt cx="2411" cy="2411"/>
            </a:xfrm>
          </p:grpSpPr>
          <p:sp>
            <p:nvSpPr>
              <p:cNvPr id="13" name="椭圆 12"/>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01</a:t>
              </a:r>
            </a:p>
          </p:txBody>
        </p:sp>
      </p:grpSp>
      <p:sp>
        <p:nvSpPr>
          <p:cNvPr id="16" name="文本框 15"/>
          <p:cNvSpPr txBox="1"/>
          <p:nvPr/>
        </p:nvSpPr>
        <p:spPr>
          <a:xfrm>
            <a:off x="2188210" y="2127885"/>
            <a:ext cx="2319655" cy="368300"/>
          </a:xfrm>
          <a:prstGeom prst="rect">
            <a:avLst/>
          </a:prstGeom>
          <a:noFill/>
        </p:spPr>
        <p:txBody>
          <a:bodyPr wrap="square" rtlCol="0">
            <a:spAutoFit/>
          </a:bodyPr>
          <a:lstStyle/>
          <a:p>
            <a:pPr algn="dist" fontAlgn="auto">
              <a:lnSpc>
                <a:spcPct val="100000"/>
              </a:lnSpc>
            </a:pPr>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(b)</a:t>
            </a:r>
            <a:r>
              <a:rPr lang="zh-CN" altLang="en-US" b="1" dirty="0">
                <a:solidFill>
                  <a:schemeClr val="tx1">
                    <a:lumMod val="75000"/>
                    <a:lumOff val="25000"/>
                  </a:schemeClr>
                </a:solidFill>
                <a:cs typeface="+mn-ea"/>
                <a:sym typeface="+mn-lt"/>
              </a:rPr>
              <a:t>背景与原理</a:t>
            </a:r>
          </a:p>
        </p:txBody>
      </p:sp>
      <p:sp>
        <p:nvSpPr>
          <p:cNvPr id="17" name="文本框 16"/>
          <p:cNvSpPr txBox="1"/>
          <p:nvPr/>
        </p:nvSpPr>
        <p:spPr>
          <a:xfrm>
            <a:off x="2188210" y="2522220"/>
            <a:ext cx="3402965" cy="320024"/>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cs typeface="+mn-ea"/>
                <a:sym typeface="+mn-lt"/>
              </a:rPr>
              <a:t>嵌入式操作系统的虚拟化机制设计</a:t>
            </a:r>
            <a:endParaRPr lang="zh-CN" altLang="en-US" sz="1100" dirty="0">
              <a:solidFill>
                <a:schemeClr val="tx1">
                  <a:lumMod val="65000"/>
                  <a:lumOff val="35000"/>
                </a:schemeClr>
              </a:solidFill>
              <a:effectLst/>
              <a:cs typeface="+mn-ea"/>
              <a:sym typeface="+mn-lt"/>
            </a:endParaRPr>
          </a:p>
        </p:txBody>
      </p:sp>
      <p:grpSp>
        <p:nvGrpSpPr>
          <p:cNvPr id="18" name="组合 17"/>
          <p:cNvGrpSpPr/>
          <p:nvPr/>
        </p:nvGrpSpPr>
        <p:grpSpPr>
          <a:xfrm>
            <a:off x="6475095" y="2344420"/>
            <a:ext cx="816610" cy="816610"/>
            <a:chOff x="8464" y="2877"/>
            <a:chExt cx="2411" cy="2411"/>
          </a:xfrm>
        </p:grpSpPr>
        <p:grpSp>
          <p:nvGrpSpPr>
            <p:cNvPr id="19" name="组合 18"/>
            <p:cNvGrpSpPr/>
            <p:nvPr/>
          </p:nvGrpSpPr>
          <p:grpSpPr>
            <a:xfrm>
              <a:off x="8464" y="2877"/>
              <a:ext cx="2411" cy="2411"/>
              <a:chOff x="8464" y="2877"/>
              <a:chExt cx="2411" cy="2411"/>
            </a:xfrm>
          </p:grpSpPr>
          <p:sp>
            <p:nvSpPr>
              <p:cNvPr id="20" name="椭圆 19"/>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21"/>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02</a:t>
              </a:r>
            </a:p>
          </p:txBody>
        </p:sp>
      </p:grpSp>
      <p:sp>
        <p:nvSpPr>
          <p:cNvPr id="23" name="文本框 22"/>
          <p:cNvSpPr txBox="1"/>
          <p:nvPr/>
        </p:nvSpPr>
        <p:spPr>
          <a:xfrm>
            <a:off x="7597775" y="2127250"/>
            <a:ext cx="2218055" cy="369332"/>
          </a:xfrm>
          <a:prstGeom prst="rect">
            <a:avLst/>
          </a:prstGeom>
          <a:noFill/>
        </p:spPr>
        <p:txBody>
          <a:bodyPr wrap="square" rtlCol="0">
            <a:spAutoFit/>
          </a:bodyPr>
          <a:lstStyle/>
          <a:p>
            <a:pPr algn="dist"/>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(b)</a:t>
            </a:r>
            <a:r>
              <a:rPr lang="zh-CN" altLang="en-US" b="1" dirty="0">
                <a:solidFill>
                  <a:schemeClr val="tx1">
                    <a:lumMod val="75000"/>
                    <a:lumOff val="25000"/>
                  </a:schemeClr>
                </a:solidFill>
                <a:cs typeface="+mn-ea"/>
                <a:sym typeface="+mn-lt"/>
              </a:rPr>
              <a:t>结果展示</a:t>
            </a:r>
          </a:p>
        </p:txBody>
      </p:sp>
      <p:sp>
        <p:nvSpPr>
          <p:cNvPr id="24" name="文本框 23"/>
          <p:cNvSpPr txBox="1"/>
          <p:nvPr/>
        </p:nvSpPr>
        <p:spPr>
          <a:xfrm>
            <a:off x="7597775" y="2521585"/>
            <a:ext cx="3402965" cy="573940"/>
          </a:xfrm>
          <a:prstGeom prst="rect">
            <a:avLst/>
          </a:prstGeom>
          <a:noFill/>
        </p:spPr>
        <p:txBody>
          <a:bodyPr wrap="square" rtlCol="0">
            <a:spAutoFit/>
          </a:bodyPr>
          <a:lstStyle/>
          <a:p>
            <a:pPr>
              <a:lnSpc>
                <a:spcPct val="150000"/>
              </a:lnSpc>
            </a:pPr>
            <a:r>
              <a:rPr lang="zh-CN" altLang="en-US" sz="1100" dirty="0">
                <a:solidFill>
                  <a:schemeClr val="tx1">
                    <a:lumMod val="65000"/>
                    <a:lumOff val="35000"/>
                  </a:schemeClr>
                </a:solidFill>
                <a:cs typeface="+mn-ea"/>
                <a:sym typeface="+mn-lt"/>
              </a:rPr>
              <a:t>嵌入式操作系统的虚拟化机制设计</a:t>
            </a:r>
          </a:p>
          <a:p>
            <a:pPr algn="l" fontAlgn="auto">
              <a:lnSpc>
                <a:spcPct val="150000"/>
              </a:lnSpc>
            </a:pPr>
            <a:endParaRPr lang="zh-CN" altLang="en-US" sz="1100" dirty="0">
              <a:solidFill>
                <a:schemeClr val="tx1">
                  <a:lumMod val="65000"/>
                  <a:lumOff val="35000"/>
                </a:schemeClr>
              </a:solidFill>
              <a:effectLst/>
              <a:cs typeface="+mn-ea"/>
              <a:sym typeface="+mn-lt"/>
            </a:endParaRPr>
          </a:p>
        </p:txBody>
      </p:sp>
      <p:grpSp>
        <p:nvGrpSpPr>
          <p:cNvPr id="25" name="组合 24"/>
          <p:cNvGrpSpPr/>
          <p:nvPr/>
        </p:nvGrpSpPr>
        <p:grpSpPr>
          <a:xfrm>
            <a:off x="1066800" y="4788535"/>
            <a:ext cx="816610" cy="816610"/>
            <a:chOff x="8464" y="2877"/>
            <a:chExt cx="2411" cy="2411"/>
          </a:xfrm>
        </p:grpSpPr>
        <p:grpSp>
          <p:nvGrpSpPr>
            <p:cNvPr id="26" name="组合 25"/>
            <p:cNvGrpSpPr/>
            <p:nvPr/>
          </p:nvGrpSpPr>
          <p:grpSpPr>
            <a:xfrm>
              <a:off x="8464" y="2877"/>
              <a:ext cx="2411" cy="2411"/>
              <a:chOff x="8464" y="2877"/>
              <a:chExt cx="2411" cy="2411"/>
            </a:xfrm>
          </p:grpSpPr>
          <p:sp>
            <p:nvSpPr>
              <p:cNvPr id="27" name="椭圆 26"/>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28"/>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03</a:t>
              </a:r>
            </a:p>
          </p:txBody>
        </p:sp>
      </p:grpSp>
      <p:sp>
        <p:nvSpPr>
          <p:cNvPr id="30" name="文本框 29"/>
          <p:cNvSpPr txBox="1"/>
          <p:nvPr/>
        </p:nvSpPr>
        <p:spPr>
          <a:xfrm>
            <a:off x="2189480" y="4571365"/>
            <a:ext cx="2319020" cy="368300"/>
          </a:xfrm>
          <a:prstGeom prst="rect">
            <a:avLst/>
          </a:prstGeom>
          <a:noFill/>
        </p:spPr>
        <p:txBody>
          <a:bodyPr wrap="square" rtlCol="0">
            <a:spAutoFit/>
          </a:bodyPr>
          <a:lstStyle/>
          <a:p>
            <a:pPr algn="dist" fontAlgn="auto">
              <a:lnSpc>
                <a:spcPct val="100000"/>
              </a:lnSpc>
            </a:pPr>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(d)</a:t>
            </a:r>
            <a:r>
              <a:rPr lang="zh-CN" altLang="en-US" b="1" dirty="0">
                <a:solidFill>
                  <a:schemeClr val="tx1">
                    <a:lumMod val="75000"/>
                    <a:lumOff val="25000"/>
                  </a:schemeClr>
                </a:solidFill>
                <a:cs typeface="+mn-ea"/>
                <a:sym typeface="+mn-lt"/>
              </a:rPr>
              <a:t>背景与原理</a:t>
            </a:r>
          </a:p>
        </p:txBody>
      </p:sp>
      <p:sp>
        <p:nvSpPr>
          <p:cNvPr id="31" name="文本框 30"/>
          <p:cNvSpPr txBox="1"/>
          <p:nvPr/>
        </p:nvSpPr>
        <p:spPr>
          <a:xfrm>
            <a:off x="2189480" y="4965700"/>
            <a:ext cx="3402965" cy="319255"/>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cs typeface="+mn-ea"/>
                <a:sym typeface="+mn-lt"/>
              </a:rPr>
              <a:t>嵌入式操作系统的系统调用编译设计</a:t>
            </a:r>
            <a:endParaRPr lang="zh-CN" altLang="en-US" sz="1100" dirty="0">
              <a:solidFill>
                <a:schemeClr val="tx1">
                  <a:lumMod val="65000"/>
                  <a:lumOff val="35000"/>
                </a:schemeClr>
              </a:solidFill>
              <a:effectLst/>
              <a:cs typeface="+mn-ea"/>
              <a:sym typeface="+mn-lt"/>
            </a:endParaRPr>
          </a:p>
        </p:txBody>
      </p:sp>
      <p:grpSp>
        <p:nvGrpSpPr>
          <p:cNvPr id="32" name="组合 31"/>
          <p:cNvGrpSpPr/>
          <p:nvPr/>
        </p:nvGrpSpPr>
        <p:grpSpPr>
          <a:xfrm>
            <a:off x="6476365" y="4787900"/>
            <a:ext cx="816610" cy="816610"/>
            <a:chOff x="8464" y="2877"/>
            <a:chExt cx="2411" cy="2411"/>
          </a:xfrm>
        </p:grpSpPr>
        <p:grpSp>
          <p:nvGrpSpPr>
            <p:cNvPr id="33" name="组合 32"/>
            <p:cNvGrpSpPr/>
            <p:nvPr/>
          </p:nvGrpSpPr>
          <p:grpSpPr>
            <a:xfrm>
              <a:off x="8464" y="2877"/>
              <a:ext cx="2411" cy="2411"/>
              <a:chOff x="8464" y="2877"/>
              <a:chExt cx="2411" cy="2411"/>
            </a:xfrm>
          </p:grpSpPr>
          <p:sp>
            <p:nvSpPr>
              <p:cNvPr id="34" name="椭圆 33"/>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8663" y="3076"/>
                <a:ext cx="2014" cy="201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文本框 35"/>
            <p:cNvSpPr txBox="1"/>
            <p:nvPr/>
          </p:nvSpPr>
          <p:spPr>
            <a:xfrm>
              <a:off x="8857" y="3403"/>
              <a:ext cx="1630" cy="1359"/>
            </a:xfrm>
            <a:prstGeom prst="rect">
              <a:avLst/>
            </a:prstGeom>
            <a:noFill/>
          </p:spPr>
          <p:txBody>
            <a:bodyPr wrap="square" rtlCol="0">
              <a:spAutoFit/>
            </a:bodyPr>
            <a:lstStyle/>
            <a:p>
              <a:pPr algn="ctr"/>
              <a:r>
                <a:rPr lang="en-US" altLang="zh-CN" sz="2400" b="1">
                  <a:solidFill>
                    <a:schemeClr val="bg1"/>
                  </a:solidFill>
                  <a:cs typeface="+mn-ea"/>
                  <a:sym typeface="+mn-lt"/>
                </a:rPr>
                <a:t>04</a:t>
              </a:r>
            </a:p>
          </p:txBody>
        </p:sp>
      </p:grpSp>
      <p:sp>
        <p:nvSpPr>
          <p:cNvPr id="37" name="文本框 36"/>
          <p:cNvSpPr txBox="1"/>
          <p:nvPr/>
        </p:nvSpPr>
        <p:spPr>
          <a:xfrm>
            <a:off x="7599045" y="4571365"/>
            <a:ext cx="2216785" cy="369332"/>
          </a:xfrm>
          <a:prstGeom prst="rect">
            <a:avLst/>
          </a:prstGeom>
          <a:noFill/>
        </p:spPr>
        <p:txBody>
          <a:bodyPr wrap="square" rtlCol="0">
            <a:spAutoFit/>
          </a:bodyPr>
          <a:lstStyle/>
          <a:p>
            <a:pPr algn="dist" fontAlgn="auto">
              <a:lnSpc>
                <a:spcPct val="100000"/>
              </a:lnSpc>
            </a:pPr>
            <a:r>
              <a:rPr lang="zh-CN" altLang="en-US" b="1" dirty="0">
                <a:solidFill>
                  <a:schemeClr val="tx1">
                    <a:lumMod val="75000"/>
                    <a:lumOff val="25000"/>
                  </a:schemeClr>
                </a:solidFill>
                <a:cs typeface="+mn-ea"/>
                <a:sym typeface="+mn-lt"/>
              </a:rPr>
              <a:t>实验（</a:t>
            </a:r>
            <a:r>
              <a:rPr lang="en-US" altLang="zh-CN" b="1" dirty="0">
                <a:solidFill>
                  <a:schemeClr val="tx1">
                    <a:lumMod val="75000"/>
                    <a:lumOff val="25000"/>
                  </a:schemeClr>
                </a:solidFill>
                <a:cs typeface="+mn-ea"/>
                <a:sym typeface="+mn-lt"/>
              </a:rPr>
              <a:t>d)</a:t>
            </a:r>
            <a:r>
              <a:rPr lang="zh-CN" altLang="en-US" b="1" dirty="0">
                <a:solidFill>
                  <a:schemeClr val="tx1">
                    <a:lumMod val="75000"/>
                    <a:lumOff val="25000"/>
                  </a:schemeClr>
                </a:solidFill>
                <a:cs typeface="+mn-ea"/>
                <a:sym typeface="+mn-lt"/>
              </a:rPr>
              <a:t>结果展示</a:t>
            </a:r>
          </a:p>
        </p:txBody>
      </p:sp>
      <p:sp>
        <p:nvSpPr>
          <p:cNvPr id="38" name="文本框 37"/>
          <p:cNvSpPr txBox="1"/>
          <p:nvPr/>
        </p:nvSpPr>
        <p:spPr>
          <a:xfrm>
            <a:off x="7599045" y="4965065"/>
            <a:ext cx="3402965" cy="573940"/>
          </a:xfrm>
          <a:prstGeom prst="rect">
            <a:avLst/>
          </a:prstGeom>
          <a:noFill/>
        </p:spPr>
        <p:txBody>
          <a:bodyPr wrap="square" rtlCol="0">
            <a:spAutoFit/>
          </a:bodyPr>
          <a:lstStyle/>
          <a:p>
            <a:pPr>
              <a:lnSpc>
                <a:spcPct val="150000"/>
              </a:lnSpc>
            </a:pPr>
            <a:r>
              <a:rPr lang="zh-CN" altLang="en-US" sz="1100" dirty="0">
                <a:solidFill>
                  <a:schemeClr val="tx1">
                    <a:lumMod val="75000"/>
                    <a:lumOff val="25000"/>
                  </a:schemeClr>
                </a:solidFill>
                <a:cs typeface="+mn-ea"/>
                <a:sym typeface="+mn-lt"/>
              </a:rPr>
              <a:t>嵌入式操作系统的系统调用编译设计</a:t>
            </a:r>
            <a:endParaRPr lang="zh-CN" altLang="en-US" sz="1100" dirty="0">
              <a:solidFill>
                <a:schemeClr val="tx1">
                  <a:lumMod val="65000"/>
                  <a:lumOff val="35000"/>
                </a:schemeClr>
              </a:solidFill>
              <a:cs typeface="+mn-ea"/>
              <a:sym typeface="+mn-lt"/>
            </a:endParaRPr>
          </a:p>
          <a:p>
            <a:pPr algn="l" fontAlgn="auto">
              <a:lnSpc>
                <a:spcPct val="150000"/>
              </a:lnSpc>
            </a:pPr>
            <a:endParaRPr lang="zh-CN" altLang="en-US" sz="1100" dirty="0">
              <a:solidFill>
                <a:schemeClr val="tx1">
                  <a:lumMod val="65000"/>
                  <a:lumOff val="35000"/>
                </a:schemeClr>
              </a:solidFill>
              <a:effectLst/>
              <a:cs typeface="+mn-ea"/>
              <a:sym typeface="+mn-lt"/>
            </a:endParaRPr>
          </a:p>
        </p:txBody>
      </p:sp>
      <p:sp>
        <p:nvSpPr>
          <p:cNvPr id="39"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500"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par>
                          <p:cTn id="18" fill="hold">
                            <p:stCondLst>
                              <p:cond delay="1500"/>
                            </p:stCondLst>
                            <p:childTnLst>
                              <p:par>
                                <p:cTn id="19" presetID="20" presetClass="entr" presetSubtype="0" fill="hold" nodeType="afterEffect">
                                  <p:stCondLst>
                                    <p:cond delay="0"/>
                                  </p:stCondLst>
                                  <p:childTnLst>
                                    <p:set>
                                      <p:cBhvr>
                                        <p:cTn id="20" dur="500" fill="hold">
                                          <p:stCondLst>
                                            <p:cond delay="0"/>
                                          </p:stCondLst>
                                        </p:cTn>
                                        <p:tgtEl>
                                          <p:spTgt spid="11"/>
                                        </p:tgtEl>
                                        <p:attrNameLst>
                                          <p:attrName>style.visibility</p:attrName>
                                        </p:attrNameLst>
                                      </p:cBhvr>
                                      <p:to>
                                        <p:strVal val="visible"/>
                                      </p:to>
                                    </p:set>
                                    <p:animEffect transition="in" filter="wedge">
                                      <p:cBhvr>
                                        <p:cTn id="21" dur="500"/>
                                        <p:tgtEl>
                                          <p:spTgt spid="11"/>
                                        </p:tgtEl>
                                      </p:cBhvr>
                                    </p:animEffect>
                                  </p:childTnLst>
                                </p:cTn>
                              </p:par>
                            </p:childTnLst>
                          </p:cTn>
                        </p:par>
                        <p:par>
                          <p:cTn id="22" fill="hold">
                            <p:stCondLst>
                              <p:cond delay="2000"/>
                            </p:stCondLst>
                            <p:childTnLst>
                              <p:par>
                                <p:cTn id="23" presetID="2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ppt_x</p:attrName>
                                        </p:attrNameLst>
                                      </p:cBhvr>
                                      <p:tavLst>
                                        <p:tav tm="0">
                                          <p:val>
                                            <p:strVal val="#ppt_x-.2"/>
                                          </p:val>
                                        </p:tav>
                                        <p:tav tm="100000">
                                          <p:val>
                                            <p:strVal val="#ppt_x"/>
                                          </p:val>
                                        </p:tav>
                                      </p:tavLst>
                                    </p:anim>
                                    <p:anim calcmode="lin" valueType="num">
                                      <p:cBhvr>
                                        <p:cTn id="26"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7" dur="500"/>
                                        <p:tgtEl>
                                          <p:spTgt spid="16"/>
                                        </p:tgtEl>
                                      </p:cBhvr>
                                    </p:animEffect>
                                  </p:childTnLst>
                                </p:cTn>
                              </p:par>
                            </p:childTnLst>
                          </p:cTn>
                        </p:par>
                        <p:par>
                          <p:cTn id="28" fill="hold">
                            <p:stCondLst>
                              <p:cond delay="2500"/>
                            </p:stCondLst>
                            <p:childTnLst>
                              <p:par>
                                <p:cTn id="29" presetID="29"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3" dur="500"/>
                                        <p:tgtEl>
                                          <p:spTgt spid="1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par>
                          <p:cTn id="38" fill="hold">
                            <p:stCondLst>
                              <p:cond delay="3500"/>
                            </p:stCondLst>
                            <p:childTnLst>
                              <p:par>
                                <p:cTn id="39" presetID="20" presetClass="entr" presetSubtype="0" fill="hold" nodeType="afterEffect">
                                  <p:stCondLst>
                                    <p:cond delay="0"/>
                                  </p:stCondLst>
                                  <p:childTnLst>
                                    <p:set>
                                      <p:cBhvr>
                                        <p:cTn id="40" dur="500" fill="hold">
                                          <p:stCondLst>
                                            <p:cond delay="0"/>
                                          </p:stCondLst>
                                        </p:cTn>
                                        <p:tgtEl>
                                          <p:spTgt spid="18"/>
                                        </p:tgtEl>
                                        <p:attrNameLst>
                                          <p:attrName>style.visibility</p:attrName>
                                        </p:attrNameLst>
                                      </p:cBhvr>
                                      <p:to>
                                        <p:strVal val="visible"/>
                                      </p:to>
                                    </p:set>
                                    <p:animEffect transition="in" filter="wedge">
                                      <p:cBhvr>
                                        <p:cTn id="41" dur="500"/>
                                        <p:tgtEl>
                                          <p:spTgt spid="18"/>
                                        </p:tgtEl>
                                      </p:cBhvr>
                                    </p:animEffect>
                                  </p:childTnLst>
                                </p:cTn>
                              </p:par>
                            </p:childTnLst>
                          </p:cTn>
                        </p:par>
                        <p:par>
                          <p:cTn id="42" fill="hold">
                            <p:stCondLst>
                              <p:cond delay="4000"/>
                            </p:stCondLst>
                            <p:childTnLst>
                              <p:par>
                                <p:cTn id="43" presetID="29"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ppt_x</p:attrName>
                                        </p:attrNameLst>
                                      </p:cBhvr>
                                      <p:tavLst>
                                        <p:tav tm="0">
                                          <p:val>
                                            <p:strVal val="#ppt_x-.2"/>
                                          </p:val>
                                        </p:tav>
                                        <p:tav tm="100000">
                                          <p:val>
                                            <p:strVal val="#ppt_x"/>
                                          </p:val>
                                        </p:tav>
                                      </p:tavLst>
                                    </p:anim>
                                    <p:anim calcmode="lin" valueType="num">
                                      <p:cBhvr>
                                        <p:cTn id="46" dur="5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7" dur="500"/>
                                        <p:tgtEl>
                                          <p:spTgt spid="23"/>
                                        </p:tgtEl>
                                      </p:cBhvr>
                                    </p:animEffect>
                                  </p:childTnLst>
                                </p:cTn>
                              </p:par>
                            </p:childTnLst>
                          </p:cTn>
                        </p:par>
                        <p:par>
                          <p:cTn id="48" fill="hold">
                            <p:stCondLst>
                              <p:cond delay="4500"/>
                            </p:stCondLst>
                            <p:childTnLst>
                              <p:par>
                                <p:cTn id="49" presetID="29"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ppt_x</p:attrName>
                                        </p:attrNameLst>
                                      </p:cBhvr>
                                      <p:tavLst>
                                        <p:tav tm="0">
                                          <p:val>
                                            <p:strVal val="#ppt_x-.2"/>
                                          </p:val>
                                        </p:tav>
                                        <p:tav tm="100000">
                                          <p:val>
                                            <p:strVal val="#ppt_x"/>
                                          </p:val>
                                        </p:tav>
                                      </p:tavLst>
                                    </p:anim>
                                    <p:anim calcmode="lin" valueType="num">
                                      <p:cBhvr>
                                        <p:cTn id="52" dur="5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53" dur="500"/>
                                        <p:tgtEl>
                                          <p:spTgt spid="24"/>
                                        </p:tgtEl>
                                      </p:cBhvr>
                                    </p:animEffect>
                                  </p:childTnLst>
                                </p:cTn>
                              </p:par>
                            </p:childTnLst>
                          </p:cTn>
                        </p:par>
                        <p:par>
                          <p:cTn id="54" fill="hold">
                            <p:stCondLst>
                              <p:cond delay="5000"/>
                            </p:stCondLst>
                            <p:childTnLst>
                              <p:par>
                                <p:cTn id="55" presetID="16" presetClass="entr" presetSubtype="21"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childTnLst>
                          </p:cTn>
                        </p:par>
                        <p:par>
                          <p:cTn id="58" fill="hold">
                            <p:stCondLst>
                              <p:cond delay="5500"/>
                            </p:stCondLst>
                            <p:childTnLst>
                              <p:par>
                                <p:cTn id="59" presetID="20" presetClass="entr" presetSubtype="0" fill="hold" nodeType="afterEffect">
                                  <p:stCondLst>
                                    <p:cond delay="0"/>
                                  </p:stCondLst>
                                  <p:childTnLst>
                                    <p:set>
                                      <p:cBhvr>
                                        <p:cTn id="60" dur="500" fill="hold">
                                          <p:stCondLst>
                                            <p:cond delay="0"/>
                                          </p:stCondLst>
                                        </p:cTn>
                                        <p:tgtEl>
                                          <p:spTgt spid="25"/>
                                        </p:tgtEl>
                                        <p:attrNameLst>
                                          <p:attrName>style.visibility</p:attrName>
                                        </p:attrNameLst>
                                      </p:cBhvr>
                                      <p:to>
                                        <p:strVal val="visible"/>
                                      </p:to>
                                    </p:set>
                                    <p:animEffect transition="in" filter="wedge">
                                      <p:cBhvr>
                                        <p:cTn id="61" dur="500"/>
                                        <p:tgtEl>
                                          <p:spTgt spid="25"/>
                                        </p:tgtEl>
                                      </p:cBhvr>
                                    </p:animEffect>
                                  </p:childTnLst>
                                </p:cTn>
                              </p:par>
                            </p:childTnLst>
                          </p:cTn>
                        </p:par>
                        <p:par>
                          <p:cTn id="62" fill="hold">
                            <p:stCondLst>
                              <p:cond delay="6000"/>
                            </p:stCondLst>
                            <p:childTnLst>
                              <p:par>
                                <p:cTn id="63" presetID="29"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ppt_x</p:attrName>
                                        </p:attrNameLst>
                                      </p:cBhvr>
                                      <p:tavLst>
                                        <p:tav tm="0">
                                          <p:val>
                                            <p:strVal val="#ppt_x-.2"/>
                                          </p:val>
                                        </p:tav>
                                        <p:tav tm="100000">
                                          <p:val>
                                            <p:strVal val="#ppt_x"/>
                                          </p:val>
                                        </p:tav>
                                      </p:tavLst>
                                    </p:anim>
                                    <p:anim calcmode="lin" valueType="num">
                                      <p:cBhvr>
                                        <p:cTn id="66" dur="5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67" dur="500"/>
                                        <p:tgtEl>
                                          <p:spTgt spid="30"/>
                                        </p:tgtEl>
                                      </p:cBhvr>
                                    </p:animEffect>
                                  </p:childTnLst>
                                </p:cTn>
                              </p:par>
                            </p:childTnLst>
                          </p:cTn>
                        </p:par>
                        <p:par>
                          <p:cTn id="68" fill="hold">
                            <p:stCondLst>
                              <p:cond delay="6500"/>
                            </p:stCondLst>
                            <p:childTnLst>
                              <p:par>
                                <p:cTn id="69" presetID="29" presetClass="entr" presetSubtype="0"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p:cTn id="71" dur="500" fill="hold"/>
                                        <p:tgtEl>
                                          <p:spTgt spid="31"/>
                                        </p:tgtEl>
                                        <p:attrNameLst>
                                          <p:attrName>ppt_x</p:attrName>
                                        </p:attrNameLst>
                                      </p:cBhvr>
                                      <p:tavLst>
                                        <p:tav tm="0">
                                          <p:val>
                                            <p:strVal val="#ppt_x-.2"/>
                                          </p:val>
                                        </p:tav>
                                        <p:tav tm="100000">
                                          <p:val>
                                            <p:strVal val="#ppt_x"/>
                                          </p:val>
                                        </p:tav>
                                      </p:tavLst>
                                    </p:anim>
                                    <p:anim calcmode="lin" valueType="num">
                                      <p:cBhvr>
                                        <p:cTn id="72" dur="5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73" dur="500"/>
                                        <p:tgtEl>
                                          <p:spTgt spid="31"/>
                                        </p:tgtEl>
                                      </p:cBhvr>
                                    </p:animEffect>
                                  </p:childTnLst>
                                </p:cTn>
                              </p:par>
                            </p:childTnLst>
                          </p:cTn>
                        </p:par>
                        <p:par>
                          <p:cTn id="74" fill="hold">
                            <p:stCondLst>
                              <p:cond delay="7000"/>
                            </p:stCondLst>
                            <p:childTnLst>
                              <p:par>
                                <p:cTn id="75" presetID="16" presetClass="entr" presetSubtype="21"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arn(inVertical)">
                                      <p:cBhvr>
                                        <p:cTn id="77" dur="500"/>
                                        <p:tgtEl>
                                          <p:spTgt spid="8"/>
                                        </p:tgtEl>
                                      </p:cBhvr>
                                    </p:animEffect>
                                  </p:childTnLst>
                                </p:cTn>
                              </p:par>
                            </p:childTnLst>
                          </p:cTn>
                        </p:par>
                        <p:par>
                          <p:cTn id="78" fill="hold">
                            <p:stCondLst>
                              <p:cond delay="7500"/>
                            </p:stCondLst>
                            <p:childTnLst>
                              <p:par>
                                <p:cTn id="79" presetID="20" presetClass="entr" presetSubtype="0" fill="hold" nodeType="afterEffect">
                                  <p:stCondLst>
                                    <p:cond delay="0"/>
                                  </p:stCondLst>
                                  <p:childTnLst>
                                    <p:set>
                                      <p:cBhvr>
                                        <p:cTn id="80" dur="500" fill="hold">
                                          <p:stCondLst>
                                            <p:cond delay="0"/>
                                          </p:stCondLst>
                                        </p:cTn>
                                        <p:tgtEl>
                                          <p:spTgt spid="32"/>
                                        </p:tgtEl>
                                        <p:attrNameLst>
                                          <p:attrName>style.visibility</p:attrName>
                                        </p:attrNameLst>
                                      </p:cBhvr>
                                      <p:to>
                                        <p:strVal val="visible"/>
                                      </p:to>
                                    </p:set>
                                    <p:animEffect transition="in" filter="wedge">
                                      <p:cBhvr>
                                        <p:cTn id="81" dur="500"/>
                                        <p:tgtEl>
                                          <p:spTgt spid="32"/>
                                        </p:tgtEl>
                                      </p:cBhvr>
                                    </p:animEffect>
                                  </p:childTnLst>
                                </p:cTn>
                              </p:par>
                            </p:childTnLst>
                          </p:cTn>
                        </p:par>
                        <p:par>
                          <p:cTn id="82" fill="hold">
                            <p:stCondLst>
                              <p:cond delay="8000"/>
                            </p:stCondLst>
                            <p:childTnLst>
                              <p:par>
                                <p:cTn id="83" presetID="29"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2"/>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87" dur="500"/>
                                        <p:tgtEl>
                                          <p:spTgt spid="37"/>
                                        </p:tgtEl>
                                      </p:cBhvr>
                                    </p:animEffect>
                                  </p:childTnLst>
                                </p:cTn>
                              </p:par>
                            </p:childTnLst>
                          </p:cTn>
                        </p:par>
                        <p:par>
                          <p:cTn id="88" fill="hold">
                            <p:stCondLst>
                              <p:cond delay="8500"/>
                            </p:stCondLst>
                            <p:childTnLst>
                              <p:par>
                                <p:cTn id="89" presetID="29"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ppt_x</p:attrName>
                                        </p:attrNameLst>
                                      </p:cBhvr>
                                      <p:tavLst>
                                        <p:tav tm="0">
                                          <p:val>
                                            <p:strVal val="#ppt_x-.2"/>
                                          </p:val>
                                        </p:tav>
                                        <p:tav tm="100000">
                                          <p:val>
                                            <p:strVal val="#ppt_x"/>
                                          </p:val>
                                        </p:tav>
                                      </p:tavLst>
                                    </p:anim>
                                    <p:anim calcmode="lin" valueType="num">
                                      <p:cBhvr>
                                        <p:cTn id="92" dur="5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9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animBg="1"/>
      <p:bldP spid="8" grpId="0" animBg="1"/>
      <p:bldP spid="16" grpId="0"/>
      <p:bldP spid="17" grpId="0"/>
      <p:bldP spid="23" grpId="0"/>
      <p:bldP spid="24" grpId="0"/>
      <p:bldP spid="30" grpId="0"/>
      <p:bldP spid="31" grpId="0"/>
      <p:bldP spid="37"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嵌入式操作系统的系统调用编译设计原理</a:t>
            </a:r>
            <a:endParaRPr lang="zh-CN" altLang="en-US" b="1" dirty="0">
              <a:solidFill>
                <a:schemeClr val="tx1">
                  <a:lumMod val="75000"/>
                  <a:lumOff val="25000"/>
                </a:schemeClr>
              </a:solidFill>
              <a:cs typeface="+mn-ea"/>
              <a:sym typeface="+mn-lt"/>
            </a:endParaRPr>
          </a:p>
        </p:txBody>
      </p:sp>
      <p:sp>
        <p:nvSpPr>
          <p:cNvPr id="2" name="文本框 1">
            <a:extLst>
              <a:ext uri="{FF2B5EF4-FFF2-40B4-BE49-F238E27FC236}">
                <a16:creationId xmlns:a16="http://schemas.microsoft.com/office/drawing/2014/main" id="{71038D23-9864-7B0E-D0E2-D3FE8A3E879E}"/>
              </a:ext>
            </a:extLst>
          </p:cNvPr>
          <p:cNvSpPr txBox="1"/>
          <p:nvPr/>
        </p:nvSpPr>
        <p:spPr>
          <a:xfrm>
            <a:off x="911225" y="1595120"/>
            <a:ext cx="3119120" cy="882293"/>
          </a:xfrm>
          <a:prstGeom prst="rect">
            <a:avLst/>
          </a:prstGeom>
          <a:noFill/>
        </p:spPr>
        <p:txBody>
          <a:bodyPr wrap="square" rtlCol="0">
            <a:spAutoFit/>
          </a:bodyPr>
          <a:lstStyle/>
          <a:p>
            <a:pPr indent="304800" algn="just">
              <a:lnSpc>
                <a:spcPts val="2000"/>
              </a:lnSpc>
              <a:tabLst>
                <a:tab pos="723900" algn="l"/>
              </a:tabLst>
            </a:pPr>
            <a:r>
              <a:rPr lang="en-US" altLang="zh-CN" sz="1800" kern="0" dirty="0">
                <a:effectLst/>
                <a:latin typeface="Times New Roman" panose="02020603050405020304" pitchFamily="18" charset="0"/>
                <a:ea typeface="宋体" panose="02010600030101010101" pitchFamily="2" charset="-122"/>
              </a:rPr>
              <a:t>Linux</a:t>
            </a:r>
            <a:r>
              <a:rPr lang="zh-CN" altLang="zh-CN" sz="1800" kern="0" dirty="0">
                <a:effectLst/>
                <a:latin typeface="Times New Roman" panose="02020603050405020304" pitchFamily="18" charset="0"/>
                <a:ea typeface="宋体" panose="02010600030101010101" pitchFamily="2" charset="-122"/>
              </a:rPr>
              <a:t>版本</a:t>
            </a:r>
            <a:r>
              <a:rPr lang="en-US" altLang="zh-CN" sz="1800" kern="0" dirty="0">
                <a:effectLst/>
                <a:latin typeface="Times New Roman" panose="02020603050405020304" pitchFamily="18" charset="0"/>
                <a:ea typeface="宋体" panose="02010600030101010101" pitchFamily="2" charset="-122"/>
              </a:rPr>
              <a:t>  ubuntu-20.04.6</a:t>
            </a:r>
            <a:endParaRPr lang="zh-CN" altLang="zh-CN" sz="1800" kern="100" dirty="0">
              <a:effectLst/>
              <a:latin typeface="Times New Roman" panose="02020603050405020304" pitchFamily="18" charset="0"/>
              <a:ea typeface="宋体" panose="02010600030101010101" pitchFamily="2" charset="-122"/>
            </a:endParaRPr>
          </a:p>
          <a:p>
            <a:pPr indent="304800" algn="just">
              <a:lnSpc>
                <a:spcPts val="2000"/>
              </a:lnSpc>
              <a:tabLst>
                <a:tab pos="723900" algn="l"/>
              </a:tabLst>
            </a:pPr>
            <a:r>
              <a:rPr lang="zh-CN" altLang="zh-CN" sz="1800" kern="0" dirty="0">
                <a:effectLst/>
                <a:latin typeface="Times New Roman" panose="02020603050405020304" pitchFamily="18" charset="0"/>
                <a:ea typeface="宋体" panose="02010600030101010101" pitchFamily="2" charset="-122"/>
              </a:rPr>
              <a:t>编译内核版本</a:t>
            </a:r>
            <a:r>
              <a:rPr lang="en-US" altLang="zh-CN" sz="1800" kern="0" dirty="0">
                <a:effectLst/>
                <a:latin typeface="Times New Roman" panose="02020603050405020304" pitchFamily="18" charset="0"/>
                <a:ea typeface="宋体" panose="02010600030101010101" pitchFamily="2" charset="-122"/>
              </a:rPr>
              <a:t> 5.10.216</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6" name="文本框 5">
            <a:extLst>
              <a:ext uri="{FF2B5EF4-FFF2-40B4-BE49-F238E27FC236}">
                <a16:creationId xmlns:a16="http://schemas.microsoft.com/office/drawing/2014/main" id="{813759E2-0EA7-0168-A4D2-DD49016F8455}"/>
              </a:ext>
            </a:extLst>
          </p:cNvPr>
          <p:cNvSpPr txBox="1"/>
          <p:nvPr/>
        </p:nvSpPr>
        <p:spPr>
          <a:xfrm>
            <a:off x="6282972" y="1181003"/>
            <a:ext cx="4093846" cy="1138773"/>
          </a:xfrm>
          <a:prstGeom prst="rect">
            <a:avLst/>
          </a:prstGeom>
          <a:noFill/>
        </p:spPr>
        <p:txBody>
          <a:bodyPr wrap="square" rtlCol="0">
            <a:spAutoFit/>
          </a:bodyPr>
          <a:lstStyle/>
          <a:p>
            <a:pPr indent="304800" algn="just">
              <a:lnSpc>
                <a:spcPts val="2000"/>
              </a:lnSpc>
              <a:tabLst>
                <a:tab pos="723900" algn="l"/>
              </a:tabLst>
            </a:pPr>
            <a:r>
              <a:rPr lang="zh-CN" altLang="zh-CN" kern="0" dirty="0">
                <a:latin typeface="Times New Roman" panose="02020603050405020304" pitchFamily="18" charset="0"/>
                <a:ea typeface="宋体" panose="02010600030101010101" pitchFamily="2" charset="-122"/>
              </a:rPr>
              <a:t>编译成功后 安装模块</a:t>
            </a:r>
          </a:p>
          <a:p>
            <a:pPr indent="304800" algn="just">
              <a:lnSpc>
                <a:spcPts val="2000"/>
              </a:lnSpc>
              <a:tabLst>
                <a:tab pos="723900" algn="l"/>
              </a:tabLst>
            </a:pPr>
            <a:r>
              <a:rPr lang="en-US" altLang="zh-CN" kern="0" dirty="0" err="1">
                <a:latin typeface="Times New Roman" panose="02020603050405020304" pitchFamily="18" charset="0"/>
                <a:ea typeface="宋体" panose="02010600030101010101" pitchFamily="2" charset="-122"/>
              </a:rPr>
              <a:t>sudo</a:t>
            </a:r>
            <a:r>
              <a:rPr lang="en-US" altLang="zh-CN" kern="0" dirty="0">
                <a:latin typeface="Times New Roman" panose="02020603050405020304" pitchFamily="18" charset="0"/>
                <a:ea typeface="宋体" panose="02010600030101010101" pitchFamily="2" charset="-122"/>
              </a:rPr>
              <a:t> make </a:t>
            </a:r>
            <a:r>
              <a:rPr lang="en-US" altLang="zh-CN" kern="0" dirty="0" err="1">
                <a:latin typeface="Times New Roman" panose="02020603050405020304" pitchFamily="18" charset="0"/>
                <a:ea typeface="宋体" panose="02010600030101010101" pitchFamily="2" charset="-122"/>
              </a:rPr>
              <a:t>modules_install</a:t>
            </a:r>
            <a:endParaRPr lang="zh-CN" altLang="zh-CN" kern="0" dirty="0">
              <a:latin typeface="Times New Roman" panose="02020603050405020304" pitchFamily="18" charset="0"/>
              <a:ea typeface="宋体" panose="02010600030101010101" pitchFamily="2" charset="-122"/>
            </a:endParaRPr>
          </a:p>
          <a:p>
            <a:pPr indent="304800" algn="just">
              <a:lnSpc>
                <a:spcPts val="2000"/>
              </a:lnSpc>
              <a:tabLst>
                <a:tab pos="723900" algn="l"/>
              </a:tabLst>
            </a:pPr>
            <a:r>
              <a:rPr lang="en-US" altLang="zh-CN" kern="0" dirty="0" err="1">
                <a:latin typeface="Times New Roman" panose="02020603050405020304" pitchFamily="18" charset="0"/>
                <a:ea typeface="宋体" panose="02010600030101010101" pitchFamily="2" charset="-122"/>
              </a:rPr>
              <a:t>sudo</a:t>
            </a:r>
            <a:r>
              <a:rPr lang="en-US" altLang="zh-CN" kern="0" dirty="0">
                <a:latin typeface="Times New Roman" panose="02020603050405020304" pitchFamily="18" charset="0"/>
                <a:ea typeface="宋体" panose="02010600030101010101" pitchFamily="2" charset="-122"/>
              </a:rPr>
              <a:t> make install</a:t>
            </a:r>
            <a:endParaRPr lang="zh-CN" altLang="zh-CN" kern="0" dirty="0">
              <a:latin typeface="Times New Roman" panose="02020603050405020304" pitchFamily="18" charset="0"/>
              <a:ea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097E58F5-EA07-3635-94CA-5EF7652AB41C}"/>
              </a:ext>
            </a:extLst>
          </p:cNvPr>
          <p:cNvPicPr>
            <a:picLocks noChangeAspect="1"/>
          </p:cNvPicPr>
          <p:nvPr/>
        </p:nvPicPr>
        <p:blipFill rotWithShape="1">
          <a:blip r:embed="rId3">
            <a:extLst>
              <a:ext uri="{28A0092B-C50C-407E-A947-70E740481C1C}">
                <a14:useLocalDpi xmlns:a14="http://schemas.microsoft.com/office/drawing/2010/main" val="0"/>
              </a:ext>
            </a:extLst>
          </a:blip>
          <a:srcRect r="28130" b="26857"/>
          <a:stretch/>
        </p:blipFill>
        <p:spPr bwMode="auto">
          <a:xfrm>
            <a:off x="911225" y="2641600"/>
            <a:ext cx="3295015" cy="1950720"/>
          </a:xfrm>
          <a:prstGeom prst="rect">
            <a:avLst/>
          </a:prstGeom>
          <a:noFill/>
          <a:ln>
            <a:noFill/>
          </a:ln>
        </p:spPr>
      </p:pic>
      <p:pic>
        <p:nvPicPr>
          <p:cNvPr id="5" name="图片 4">
            <a:extLst>
              <a:ext uri="{FF2B5EF4-FFF2-40B4-BE49-F238E27FC236}">
                <a16:creationId xmlns:a16="http://schemas.microsoft.com/office/drawing/2014/main" id="{9779E742-26C7-B4D2-615B-F88A39B910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92740" y="2748597"/>
            <a:ext cx="5274310" cy="3311525"/>
          </a:xfrm>
          <a:prstGeom prst="rect">
            <a:avLst/>
          </a:prstGeom>
          <a:noFill/>
          <a:ln>
            <a:noFill/>
          </a:ln>
        </p:spPr>
      </p:pic>
      <p:sp>
        <p:nvSpPr>
          <p:cNvPr id="8" name="文本框 7">
            <a:extLst>
              <a:ext uri="{FF2B5EF4-FFF2-40B4-BE49-F238E27FC236}">
                <a16:creationId xmlns:a16="http://schemas.microsoft.com/office/drawing/2014/main" id="{BAC5FB0B-B9D1-0F28-000B-F4CAFD80408E}"/>
              </a:ext>
            </a:extLst>
          </p:cNvPr>
          <p:cNvSpPr txBox="1"/>
          <p:nvPr/>
        </p:nvSpPr>
        <p:spPr>
          <a:xfrm>
            <a:off x="1021397" y="5090159"/>
            <a:ext cx="2898775" cy="646331"/>
          </a:xfrm>
          <a:prstGeom prst="rect">
            <a:avLst/>
          </a:prstGeom>
          <a:noFill/>
        </p:spPr>
        <p:txBody>
          <a:bodyPr wrap="square" rtlCol="0">
            <a:spAutoFit/>
          </a:bodyPr>
          <a:lstStyle/>
          <a:p>
            <a:r>
              <a:rPr lang="zh-CN" altLang="zh-CN" sz="1800" b="1" kern="100" dirty="0">
                <a:effectLst/>
                <a:latin typeface="Times New Roman" panose="02020603050405020304" pitchFamily="18" charset="0"/>
                <a:ea typeface="宋体" panose="02010600030101010101" pitchFamily="2" charset="-122"/>
              </a:rPr>
              <a:t>系统调用添加成功！</a:t>
            </a:r>
          </a:p>
          <a:p>
            <a:endParaRPr lang="zh-CN" altLang="en-US" dirty="0"/>
          </a:p>
        </p:txBody>
      </p:sp>
    </p:spTree>
    <p:extLst>
      <p:ext uri="{BB962C8B-B14F-4D97-AF65-F5344CB8AC3E}">
        <p14:creationId xmlns:p14="http://schemas.microsoft.com/office/powerpoint/2010/main" val="246546778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Desktop\PPT\包图海外素材图\20.jpg20"/>
          <p:cNvPicPr>
            <a:picLocks noChangeAspect="1"/>
          </p:cNvPicPr>
          <p:nvPr/>
        </p:nvPicPr>
        <p:blipFill>
          <a:blip r:embed="rId3" cstate="email"/>
          <a:srcRect/>
          <a:stretch>
            <a:fillRect/>
          </a:stretch>
        </p:blipFill>
        <p:spPr>
          <a:xfrm>
            <a:off x="-3175" y="-24130"/>
            <a:ext cx="12198985" cy="6906895"/>
          </a:xfrm>
          <a:prstGeom prst="rect">
            <a:avLst/>
          </a:prstGeom>
        </p:spPr>
      </p:pic>
      <p:sp>
        <p:nvSpPr>
          <p:cNvPr id="6" name="矩形 5"/>
          <p:cNvSpPr/>
          <p:nvPr/>
        </p:nvSpPr>
        <p:spPr>
          <a:xfrm>
            <a:off x="368935" y="631825"/>
            <a:ext cx="11454130" cy="5374005"/>
          </a:xfrm>
          <a:prstGeom prst="rect">
            <a:avLst/>
          </a:prstGeom>
          <a:solidFill>
            <a:schemeClr val="bg1">
              <a:lumMod val="9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圆角矩形 6"/>
          <p:cNvSpPr/>
          <p:nvPr/>
        </p:nvSpPr>
        <p:spPr>
          <a:xfrm>
            <a:off x="4284980" y="5822950"/>
            <a:ext cx="3711575" cy="38862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汇报人：第</a:t>
            </a:r>
            <a:r>
              <a:rPr lang="en-US" altLang="zh-CN" b="1" dirty="0">
                <a:cs typeface="+mn-ea"/>
                <a:sym typeface="+mn-lt"/>
              </a:rPr>
              <a:t>22</a:t>
            </a:r>
            <a:r>
              <a:rPr lang="zh-CN" altLang="en-US" b="1" dirty="0">
                <a:cs typeface="+mn-ea"/>
                <a:sym typeface="+mn-lt"/>
              </a:rPr>
              <a:t>组</a:t>
            </a:r>
          </a:p>
        </p:txBody>
      </p:sp>
      <p:sp>
        <p:nvSpPr>
          <p:cNvPr id="23" name="文本框 22"/>
          <p:cNvSpPr txBox="1"/>
          <p:nvPr/>
        </p:nvSpPr>
        <p:spPr>
          <a:xfrm>
            <a:off x="1937385" y="2204085"/>
            <a:ext cx="8315325" cy="1445260"/>
          </a:xfrm>
          <a:prstGeom prst="rect">
            <a:avLst/>
          </a:prstGeom>
          <a:noFill/>
          <a:effectLst/>
        </p:spPr>
        <p:txBody>
          <a:bodyPr wrap="square" rtlCol="0">
            <a:spAutoFit/>
          </a:bodyPr>
          <a:lstStyle/>
          <a:p>
            <a:pPr algn="ctr"/>
            <a:r>
              <a:rPr lang="en-US" altLang="zh-CN" sz="8800" b="1">
                <a:solidFill>
                  <a:schemeClr val="tx1">
                    <a:lumMod val="75000"/>
                    <a:lumOff val="25000"/>
                  </a:schemeClr>
                </a:solidFill>
                <a:cs typeface="+mn-ea"/>
                <a:sym typeface="+mn-lt"/>
              </a:rPr>
              <a:t>THANK YOU</a:t>
            </a:r>
          </a:p>
        </p:txBody>
      </p:sp>
      <p:cxnSp>
        <p:nvCxnSpPr>
          <p:cNvPr id="11" name="直接连接符 10"/>
          <p:cNvCxnSpPr/>
          <p:nvPr/>
        </p:nvCxnSpPr>
        <p:spPr>
          <a:xfrm>
            <a:off x="368935"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5710" y="2926715"/>
            <a:ext cx="169735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57265" y="631825"/>
            <a:ext cx="76200" cy="444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500" fill="hold">
                                          <p:stCondLst>
                                            <p:cond delay="0"/>
                                          </p:stCondLst>
                                        </p:cTn>
                                        <p:tgtEl>
                                          <p:spTgt spid="6"/>
                                        </p:tgtEl>
                                        <p:attrNameLst>
                                          <p:attrName>style.visibility</p:attrName>
                                        </p:attrNameLst>
                                      </p:cBhvr>
                                      <p:to>
                                        <p:strVal val="visible"/>
                                      </p:to>
                                    </p:set>
                                    <p:animEffect transition="in" filter="plus(in)">
                                      <p:cBhvr>
                                        <p:cTn id="11" dur="500"/>
                                        <p:tgtEl>
                                          <p:spTgt spid="6"/>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500"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22" presetClass="entr" presetSubtype="2"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500"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anim calcmode="lin" valueType="num">
                                      <p:cBhvr>
                                        <p:cTn id="34" dur="500" fill="hold"/>
                                        <p:tgtEl>
                                          <p:spTgt spid="7"/>
                                        </p:tgtEl>
                                        <p:attrNameLst>
                                          <p:attrName>ppt_x</p:attrName>
                                        </p:attrNameLst>
                                      </p:cBhvr>
                                      <p:tavLst>
                                        <p:tav tm="0">
                                          <p:val>
                                            <p:strVal val="#ppt_x"/>
                                          </p:val>
                                        </p:tav>
                                        <p:tav tm="100000">
                                          <p:val>
                                            <p:strVal val="#ppt_x"/>
                                          </p:val>
                                        </p:tav>
                                      </p:tavLst>
                                    </p:anim>
                                    <p:anim calcmode="lin" valueType="num">
                                      <p:cBhvr>
                                        <p:cTn id="3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23"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椭圆 7"/>
          <p:cNvSpPr/>
          <p:nvPr/>
        </p:nvSpPr>
        <p:spPr>
          <a:xfrm>
            <a:off x="10979150" y="611505"/>
            <a:ext cx="207010" cy="20701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038350" y="2611120"/>
            <a:ext cx="1887855" cy="1630045"/>
          </a:xfrm>
          <a:prstGeom prst="rect">
            <a:avLst/>
          </a:prstGeom>
          <a:noFill/>
        </p:spPr>
        <p:txBody>
          <a:bodyPr wrap="square" rtlCol="0">
            <a:spAutoFit/>
          </a:bodyPr>
          <a:lstStyle/>
          <a:p>
            <a:pPr algn="r"/>
            <a:r>
              <a:rPr lang="en-US" altLang="zh-CN" sz="10000" b="1">
                <a:solidFill>
                  <a:schemeClr val="bg1"/>
                </a:solidFill>
                <a:cs typeface="+mn-ea"/>
                <a:sym typeface="+mn-lt"/>
              </a:rPr>
              <a:t>01</a:t>
            </a:r>
          </a:p>
        </p:txBody>
      </p:sp>
      <p:sp>
        <p:nvSpPr>
          <p:cNvPr id="16" name="文本框 15"/>
          <p:cNvSpPr txBox="1"/>
          <p:nvPr/>
        </p:nvSpPr>
        <p:spPr>
          <a:xfrm>
            <a:off x="2132965" y="2306320"/>
            <a:ext cx="1610995"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ONE</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556124" y="3030220"/>
            <a:ext cx="2816225" cy="461665"/>
          </a:xfrm>
          <a:prstGeom prst="rect">
            <a:avLst/>
          </a:prstGeom>
          <a:noFill/>
        </p:spPr>
        <p:txBody>
          <a:bodyPr wrap="square" rtlCol="0">
            <a:spAutoFit/>
          </a:bodyPr>
          <a:lstStyle/>
          <a:p>
            <a:pPr algn="dist" fontAlgn="auto">
              <a:lnSpc>
                <a:spcPct val="100000"/>
              </a:lnSpc>
            </a:pPr>
            <a:r>
              <a:rPr lang="zh-CN" altLang="en-US" sz="2400" b="1" dirty="0">
                <a:solidFill>
                  <a:schemeClr val="tx1">
                    <a:lumMod val="75000"/>
                    <a:lumOff val="25000"/>
                  </a:schemeClr>
                </a:solidFill>
                <a:cs typeface="+mn-ea"/>
                <a:sym typeface="+mn-lt"/>
              </a:rPr>
              <a:t>实验</a:t>
            </a:r>
            <a:r>
              <a:rPr lang="en-US" altLang="zh-CN" sz="2400" b="1" dirty="0">
                <a:solidFill>
                  <a:schemeClr val="tx1">
                    <a:lumMod val="75000"/>
                    <a:lumOff val="25000"/>
                  </a:schemeClr>
                </a:solidFill>
                <a:cs typeface="+mn-ea"/>
                <a:sym typeface="+mn-lt"/>
              </a:rPr>
              <a:t>(b</a:t>
            </a:r>
            <a:r>
              <a:rPr lang="en-US" altLang="zh-CN" sz="2400" b="1">
                <a:solidFill>
                  <a:schemeClr val="tx1">
                    <a:lumMod val="75000"/>
                    <a:lumOff val="25000"/>
                  </a:schemeClr>
                </a:solidFill>
                <a:cs typeface="+mn-ea"/>
                <a:sym typeface="+mn-lt"/>
              </a:rPr>
              <a:t>)</a:t>
            </a:r>
            <a:r>
              <a:rPr lang="zh-CN" altLang="en-US" sz="2400" b="1">
                <a:solidFill>
                  <a:schemeClr val="tx1">
                    <a:lumMod val="75000"/>
                    <a:lumOff val="25000"/>
                  </a:schemeClr>
                </a:solidFill>
                <a:cs typeface="+mn-ea"/>
                <a:sym typeface="+mn-lt"/>
              </a:rPr>
              <a:t>背景与原理</a:t>
            </a:r>
            <a:endParaRPr lang="zh-CN" altLang="en-US" sz="2400" b="1" dirty="0">
              <a:solidFill>
                <a:schemeClr val="tx1">
                  <a:lumMod val="75000"/>
                  <a:lumOff val="25000"/>
                </a:schemeClr>
              </a:solidFill>
              <a:cs typeface="+mn-ea"/>
              <a:sym typeface="+mn-lt"/>
            </a:endParaRPr>
          </a:p>
        </p:txBody>
      </p:sp>
      <p:sp>
        <p:nvSpPr>
          <p:cNvPr id="45" name="文本框 44"/>
          <p:cNvSpPr txBox="1"/>
          <p:nvPr/>
        </p:nvSpPr>
        <p:spPr>
          <a:xfrm>
            <a:off x="4556125" y="3490595"/>
            <a:ext cx="5614670" cy="339837"/>
          </a:xfrm>
          <a:prstGeom prst="rect">
            <a:avLst/>
          </a:prstGeom>
          <a:noFill/>
        </p:spPr>
        <p:txBody>
          <a:bodyPr wrap="square" rtlCol="0">
            <a:spAutoFit/>
          </a:bodyPr>
          <a:lstStyle/>
          <a:p>
            <a:pPr>
              <a:lnSpc>
                <a:spcPct val="150000"/>
              </a:lnSpc>
            </a:pPr>
            <a:r>
              <a:rPr lang="zh-CN" altLang="en-US" sz="1200">
                <a:solidFill>
                  <a:schemeClr val="tx1">
                    <a:lumMod val="65000"/>
                    <a:lumOff val="35000"/>
                  </a:schemeClr>
                </a:solidFill>
                <a:cs typeface="+mn-ea"/>
                <a:sym typeface="+mn-lt"/>
              </a:rPr>
              <a:t>嵌入式操作系统的虚拟化机制设计</a:t>
            </a:r>
            <a:r>
              <a:rPr lang="zh-CN" altLang="en-US" sz="1200">
                <a:solidFill>
                  <a:schemeClr val="tx1">
                    <a:lumMod val="75000"/>
                    <a:lumOff val="25000"/>
                  </a:schemeClr>
                </a:solidFill>
                <a:cs typeface="+mn-ea"/>
                <a:sym typeface="+mn-lt"/>
              </a:rPr>
              <a:t>背景与原理</a:t>
            </a:r>
            <a:endParaRPr lang="zh-CN" altLang="en-US" sz="1200" dirty="0">
              <a:solidFill>
                <a:schemeClr val="tx1">
                  <a:lumMod val="65000"/>
                  <a:lumOff val="3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1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up)">
                                      <p:cBhvr>
                                        <p:cTn id="39" dur="500"/>
                                        <p:tgtEl>
                                          <p:spTgt spid="13"/>
                                        </p:tgtEl>
                                      </p:cBhvr>
                                    </p:animEffect>
                                  </p:childTnLst>
                                </p:cTn>
                              </p:par>
                            </p:childTnLst>
                          </p:cTn>
                        </p:par>
                        <p:par>
                          <p:cTn id="40" fill="hold">
                            <p:stCondLst>
                              <p:cond delay="3500"/>
                            </p:stCondLst>
                            <p:childTnLst>
                              <p:par>
                                <p:cTn id="41" presetID="18" presetClass="entr" presetSubtype="12"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strips(downLeft)">
                                      <p:cBhvr>
                                        <p:cTn id="43" dur="500"/>
                                        <p:tgtEl>
                                          <p:spTgt spid="45"/>
                                        </p:tgtEl>
                                      </p:cBhvr>
                                    </p:animEffect>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1+#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bldLvl="0" animBg="1"/>
      <p:bldP spid="10" grpId="0"/>
      <p:bldP spid="16" grpId="0"/>
      <p:bldP spid="11" grpId="0" animBg="1"/>
      <p:bldP spid="1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0163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嵌入式操作系统的虚拟化机制背景</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5866130" cy="4247317"/>
          </a:xfrm>
          <a:prstGeom prst="rect">
            <a:avLst/>
          </a:prstGeom>
          <a:noFill/>
        </p:spPr>
        <p:txBody>
          <a:bodyPr wrap="square" rtlCol="0">
            <a:spAutoFit/>
          </a:bodyPr>
          <a:lstStyle/>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随着嵌入式系统的发展和普及，嵌入式操作系统在各个领域的应用越来越广泛。嵌入式系统通常具有资源受限、功耗低、实时性强等特点，因此对于嵌入式操作系统的虚拟化机制设计提出了更高的要求。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虚拟化技术能够有效地提高嵌入式系统的资源利用率、降低系统开发和维护成本，并且能够实现多个应用程序或操作系统的隔离和安全性保护。</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因此，设计一种适用于嵌入式操作系统的虚拟化机制成为当前的研究热点之一。</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在这样的背景下，开展嵌入式操作系统的虚拟化机制设计实验具有重要的理论和实践意义。</a:t>
            </a:r>
            <a:endParaRPr lang="zh-CN" altLang="en-US" dirty="0"/>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pic>
        <p:nvPicPr>
          <p:cNvPr id="1026" name="Picture 2">
            <a:extLst>
              <a:ext uri="{FF2B5EF4-FFF2-40B4-BE49-F238E27FC236}">
                <a16:creationId xmlns:a16="http://schemas.microsoft.com/office/drawing/2014/main" id="{7C1EE14F-B38A-379B-D36E-D62003A86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754" y="2553474"/>
            <a:ext cx="4933950" cy="2038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5175" y="401955"/>
            <a:ext cx="10661650" cy="546989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65175" y="401955"/>
            <a:ext cx="3169920" cy="54692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888855" y="4333875"/>
            <a:ext cx="1537970" cy="1537970"/>
            <a:chOff x="15573" y="6825"/>
            <a:chExt cx="2422" cy="2422"/>
          </a:xfrm>
        </p:grpSpPr>
        <p:sp>
          <p:nvSpPr>
            <p:cNvPr id="6" name="直角三角形 5"/>
            <p:cNvSpPr/>
            <p:nvPr/>
          </p:nvSpPr>
          <p:spPr>
            <a:xfrm flipH="1">
              <a:off x="15573" y="6825"/>
              <a:ext cx="2422" cy="2422"/>
            </a:xfrm>
            <a:prstGeom prst="rtTriangl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flipH="1">
              <a:off x="16017" y="7268"/>
              <a:ext cx="1978" cy="197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直角三角形 3"/>
            <p:cNvSpPr/>
            <p:nvPr/>
          </p:nvSpPr>
          <p:spPr>
            <a:xfrm flipH="1">
              <a:off x="16439" y="7690"/>
              <a:ext cx="1556" cy="1556"/>
            </a:xfrm>
            <a:prstGeom prst="rtTriangle">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9" name="直接连接符 8"/>
          <p:cNvCxnSpPr/>
          <p:nvPr/>
        </p:nvCxnSpPr>
        <p:spPr>
          <a:xfrm>
            <a:off x="1966595" y="4135755"/>
            <a:ext cx="166751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18335" y="2611120"/>
            <a:ext cx="1887855" cy="1630045"/>
          </a:xfrm>
          <a:prstGeom prst="rect">
            <a:avLst/>
          </a:prstGeom>
          <a:noFill/>
        </p:spPr>
        <p:txBody>
          <a:bodyPr wrap="square" rtlCol="0">
            <a:spAutoFit/>
          </a:bodyPr>
          <a:lstStyle/>
          <a:p>
            <a:pPr algn="r"/>
            <a:r>
              <a:rPr lang="en-US" altLang="zh-CN" sz="10000" b="1">
                <a:solidFill>
                  <a:schemeClr val="bg1"/>
                </a:solidFill>
                <a:cs typeface="+mn-ea"/>
                <a:sym typeface="+mn-lt"/>
              </a:rPr>
              <a:t>02</a:t>
            </a:r>
          </a:p>
        </p:txBody>
      </p:sp>
      <p:sp>
        <p:nvSpPr>
          <p:cNvPr id="16" name="文本框 15"/>
          <p:cNvSpPr txBox="1"/>
          <p:nvPr/>
        </p:nvSpPr>
        <p:spPr>
          <a:xfrm>
            <a:off x="2132965" y="2306320"/>
            <a:ext cx="1610995" cy="398780"/>
          </a:xfrm>
          <a:prstGeom prst="rect">
            <a:avLst/>
          </a:prstGeom>
          <a:noFill/>
        </p:spPr>
        <p:txBody>
          <a:bodyPr wrap="square" rtlCol="0">
            <a:spAutoFit/>
          </a:bodyPr>
          <a:lstStyle/>
          <a:p>
            <a:pPr algn="r" fontAlgn="auto">
              <a:lnSpc>
                <a:spcPct val="100000"/>
              </a:lnSpc>
            </a:pPr>
            <a:r>
              <a:rPr lang="en-US" altLang="zh-CN" sz="2000" b="1">
                <a:solidFill>
                  <a:schemeClr val="bg1"/>
                </a:solidFill>
                <a:cs typeface="+mn-ea"/>
                <a:sym typeface="+mn-lt"/>
              </a:rPr>
              <a:t>PART TWO</a:t>
            </a:r>
          </a:p>
        </p:txBody>
      </p:sp>
      <p:sp>
        <p:nvSpPr>
          <p:cNvPr id="11" name="矩形 10"/>
          <p:cNvSpPr/>
          <p:nvPr/>
        </p:nvSpPr>
        <p:spPr>
          <a:xfrm>
            <a:off x="4643755" y="2638425"/>
            <a:ext cx="744220" cy="1193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0705465" y="611505"/>
            <a:ext cx="480695" cy="207010"/>
            <a:chOff x="16859" y="963"/>
            <a:chExt cx="757" cy="326"/>
          </a:xfrm>
        </p:grpSpPr>
        <p:sp>
          <p:nvSpPr>
            <p:cNvPr id="8" name="椭圆 7"/>
            <p:cNvSpPr/>
            <p:nvPr/>
          </p:nvSpPr>
          <p:spPr>
            <a:xfrm>
              <a:off x="17290"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6859" y="963"/>
              <a:ext cx="326" cy="32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4556125" y="3030220"/>
            <a:ext cx="2728595" cy="461665"/>
          </a:xfrm>
          <a:prstGeom prst="rect">
            <a:avLst/>
          </a:prstGeom>
          <a:noFill/>
        </p:spPr>
        <p:txBody>
          <a:bodyPr wrap="square" rtlCol="0">
            <a:spAutoFit/>
          </a:bodyPr>
          <a:lstStyle/>
          <a:p>
            <a:pPr algn="dist" fontAlgn="auto">
              <a:lnSpc>
                <a:spcPct val="100000"/>
              </a:lnSpc>
            </a:pPr>
            <a:r>
              <a:rPr lang="zh-CN" altLang="en-US" sz="2400" b="1" dirty="0">
                <a:solidFill>
                  <a:schemeClr val="tx1">
                    <a:lumMod val="75000"/>
                    <a:lumOff val="25000"/>
                  </a:schemeClr>
                </a:solidFill>
                <a:cs typeface="+mn-ea"/>
                <a:sym typeface="+mn-lt"/>
              </a:rPr>
              <a:t>实验</a:t>
            </a:r>
            <a:r>
              <a:rPr lang="en-US" altLang="zh-CN" sz="2400" b="1" dirty="0">
                <a:solidFill>
                  <a:schemeClr val="tx1">
                    <a:lumMod val="75000"/>
                    <a:lumOff val="25000"/>
                  </a:schemeClr>
                </a:solidFill>
                <a:cs typeface="+mn-ea"/>
                <a:sym typeface="+mn-lt"/>
              </a:rPr>
              <a:t>(b)</a:t>
            </a:r>
            <a:r>
              <a:rPr lang="zh-CN" altLang="en-US" sz="2400" b="1" dirty="0">
                <a:solidFill>
                  <a:schemeClr val="tx1">
                    <a:lumMod val="75000"/>
                    <a:lumOff val="25000"/>
                  </a:schemeClr>
                </a:solidFill>
                <a:cs typeface="+mn-ea"/>
                <a:sym typeface="+mn-lt"/>
              </a:rPr>
              <a:t>结果展示</a:t>
            </a:r>
          </a:p>
        </p:txBody>
      </p:sp>
      <p:sp>
        <p:nvSpPr>
          <p:cNvPr id="13" name="文本框 12">
            <a:extLst>
              <a:ext uri="{FF2B5EF4-FFF2-40B4-BE49-F238E27FC236}">
                <a16:creationId xmlns:a16="http://schemas.microsoft.com/office/drawing/2014/main" id="{3E65A2AF-BF34-BD22-C80C-AC3AEC76E2F3}"/>
              </a:ext>
            </a:extLst>
          </p:cNvPr>
          <p:cNvSpPr txBox="1"/>
          <p:nvPr/>
        </p:nvSpPr>
        <p:spPr>
          <a:xfrm>
            <a:off x="4556125" y="3490595"/>
            <a:ext cx="5614670" cy="339837"/>
          </a:xfrm>
          <a:prstGeom prst="rect">
            <a:avLst/>
          </a:prstGeom>
          <a:noFill/>
        </p:spPr>
        <p:txBody>
          <a:bodyPr wrap="square" rtlCol="0">
            <a:spAutoFit/>
          </a:bodyPr>
          <a:lstStyle/>
          <a:p>
            <a:pPr>
              <a:lnSpc>
                <a:spcPct val="150000"/>
              </a:lnSpc>
            </a:pPr>
            <a:r>
              <a:rPr lang="zh-CN" altLang="en-US" sz="1200" dirty="0">
                <a:solidFill>
                  <a:schemeClr val="tx1">
                    <a:lumMod val="65000"/>
                    <a:lumOff val="35000"/>
                  </a:schemeClr>
                </a:solidFill>
                <a:cs typeface="+mn-ea"/>
                <a:sym typeface="+mn-lt"/>
              </a:rPr>
              <a:t>嵌入式操作系统的虚拟化机制设计</a:t>
            </a:r>
            <a:r>
              <a:rPr lang="zh-CN" altLang="en-US" sz="1200" dirty="0">
                <a:solidFill>
                  <a:schemeClr val="tx1">
                    <a:lumMod val="75000"/>
                    <a:lumOff val="25000"/>
                  </a:schemeClr>
                </a:solidFill>
                <a:cs typeface="+mn-ea"/>
                <a:sym typeface="+mn-lt"/>
              </a:rPr>
              <a:t>背景与原理</a:t>
            </a:r>
            <a:endParaRPr lang="zh-CN" altLang="en-US" sz="1200" dirty="0">
              <a:solidFill>
                <a:schemeClr val="tx1">
                  <a:lumMod val="65000"/>
                  <a:lumOff val="35000"/>
                </a:schemeClr>
              </a:solidFill>
              <a:cs typeface="+mn-ea"/>
              <a:sym typeface="+mn-lt"/>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9"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2"/>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0" dur="500"/>
                                        <p:tgtEl>
                                          <p:spTgt spid="16"/>
                                        </p:tgtEl>
                                      </p:cBhvr>
                                    </p:animEffect>
                                  </p:childTnLst>
                                </p:cTn>
                              </p:par>
                            </p:childTnLst>
                          </p:cTn>
                        </p:par>
                        <p:par>
                          <p:cTn id="21" fill="hold">
                            <p:stCondLst>
                              <p:cond delay="1500"/>
                            </p:stCondLst>
                            <p:childTnLst>
                              <p:par>
                                <p:cTn id="22" presetID="55" presetClass="entr" presetSubtype="0" fill="hold" grpId="0" nodeType="afterEffect">
                                  <p:stCondLst>
                                    <p:cond delay="0"/>
                                  </p:stCondLst>
                                  <p:childTnLst>
                                    <p:set>
                                      <p:cBhvr>
                                        <p:cTn id="23" dur="500"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ppt_w*0.70"/>
                                          </p:val>
                                        </p:tav>
                                        <p:tav tm="100000">
                                          <p:val>
                                            <p:strVal val="#ppt_w"/>
                                          </p:val>
                                        </p:tav>
                                      </p:tavLst>
                                    </p:anim>
                                    <p:anim calcmode="lin" valueType="num">
                                      <p:cBhvr>
                                        <p:cTn id="25" dur="500" fill="hold"/>
                                        <p:tgtEl>
                                          <p:spTgt spid="10"/>
                                        </p:tgtEl>
                                        <p:attrNameLst>
                                          <p:attrName>ppt_h</p:attrName>
                                        </p:attrNameLst>
                                      </p:cBhvr>
                                      <p:tavLst>
                                        <p:tav tm="0">
                                          <p:val>
                                            <p:strVal val="#ppt_h"/>
                                          </p:val>
                                        </p:tav>
                                        <p:tav tm="100000">
                                          <p:val>
                                            <p:strVal val="#ppt_h"/>
                                          </p:val>
                                        </p:tav>
                                      </p:tavLst>
                                    </p:anim>
                                    <p:animEffect transition="in" filter="fade">
                                      <p:cBhvr>
                                        <p:cTn id="26" dur="500"/>
                                        <p:tgtEl>
                                          <p:spTgt spid="10"/>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1+#ppt_w/2"/>
                                          </p:val>
                                        </p:tav>
                                        <p:tav tm="100000">
                                          <p:val>
                                            <p:strVal val="#ppt_x"/>
                                          </p:val>
                                        </p:tav>
                                      </p:tavLst>
                                    </p:anim>
                                    <p:anim calcmode="lin" valueType="num">
                                      <p:cBhvr additive="base">
                                        <p:cTn id="39" dur="500" fill="hold"/>
                                        <p:tgtEl>
                                          <p:spTgt spid="14"/>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par>
                          <p:cTn id="45" fill="hold">
                            <p:stCondLst>
                              <p:cond delay="4000"/>
                            </p:stCondLst>
                            <p:childTnLst>
                              <p:par>
                                <p:cTn id="46" presetID="18" presetClass="entr" presetSubtype="1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p:bldP spid="16" grpId="0"/>
      <p:bldP spid="11" grpId="0" bldLvl="0" animBg="1"/>
      <p:bldP spid="15"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5866130" cy="1754326"/>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虚拟机监控器（</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）实现</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设计一个轻量级的</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框架，支持加载和运行虚拟机实例。实现硬件资源的抽象化和虚拟化，包括</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、内存和</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I/O</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设备。</a:t>
            </a: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pic>
        <p:nvPicPr>
          <p:cNvPr id="2" name="图片 1">
            <a:extLst>
              <a:ext uri="{FF2B5EF4-FFF2-40B4-BE49-F238E27FC236}">
                <a16:creationId xmlns:a16="http://schemas.microsoft.com/office/drawing/2014/main" id="{38CA36D8-A1B3-C9D8-0564-E88870776F3F}"/>
              </a:ext>
            </a:extLst>
          </p:cNvPr>
          <p:cNvPicPr>
            <a:picLocks noChangeAspect="1"/>
          </p:cNvPicPr>
          <p:nvPr/>
        </p:nvPicPr>
        <p:blipFill>
          <a:blip r:embed="rId3"/>
          <a:stretch>
            <a:fillRect/>
          </a:stretch>
        </p:blipFill>
        <p:spPr>
          <a:xfrm>
            <a:off x="6711324" y="2392065"/>
            <a:ext cx="5274310" cy="1365250"/>
          </a:xfrm>
          <a:prstGeom prst="rect">
            <a:avLst/>
          </a:prstGeom>
        </p:spPr>
      </p:pic>
      <p:sp>
        <p:nvSpPr>
          <p:cNvPr id="3" name="文本框 2">
            <a:extLst>
              <a:ext uri="{FF2B5EF4-FFF2-40B4-BE49-F238E27FC236}">
                <a16:creationId xmlns:a16="http://schemas.microsoft.com/office/drawing/2014/main" id="{AC644832-754F-8851-2DCC-ACC286F49344}"/>
              </a:ext>
            </a:extLst>
          </p:cNvPr>
          <p:cNvSpPr txBox="1"/>
          <p:nvPr/>
        </p:nvSpPr>
        <p:spPr>
          <a:xfrm>
            <a:off x="6711324" y="1581150"/>
            <a:ext cx="5004426" cy="923330"/>
          </a:xfrm>
          <a:prstGeom prst="rect">
            <a:avLst/>
          </a:prstGeom>
          <a:noFill/>
        </p:spPr>
        <p:txBody>
          <a:bodyPr wrap="square" rtlCol="0">
            <a:spAutoFit/>
          </a:bodyPr>
          <a:lstStyle/>
          <a:p>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hypervisor</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对象初始化时，设定可以使用的</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资源，并执行</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调度程序。</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如下图程序</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5" name="文本框 4">
            <a:extLst>
              <a:ext uri="{FF2B5EF4-FFF2-40B4-BE49-F238E27FC236}">
                <a16:creationId xmlns:a16="http://schemas.microsoft.com/office/drawing/2014/main" id="{D945F78E-C9C6-D047-A25B-6D39482FFF70}"/>
              </a:ext>
            </a:extLst>
          </p:cNvPr>
          <p:cNvSpPr txBox="1"/>
          <p:nvPr/>
        </p:nvSpPr>
        <p:spPr>
          <a:xfrm>
            <a:off x="845194" y="4202236"/>
            <a:ext cx="5184775" cy="1615827"/>
          </a:xfrm>
          <a:prstGeom prst="rect">
            <a:avLst/>
          </a:prstGeom>
          <a:noFill/>
        </p:spPr>
        <p:txBody>
          <a:bodyPr wrap="square" rtlCol="0">
            <a:spAutoFit/>
          </a:bodyPr>
          <a:lstStyle/>
          <a:p>
            <a:pPr indent="228600" algn="just">
              <a:lnSpc>
                <a:spcPct val="150000"/>
              </a:lnSpc>
            </a:pP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调度程序的实现：</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28600" algn="just">
              <a:lnSpc>
                <a:spcPct val="150000"/>
              </a:lnSpc>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为每一个</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创建一个轮询线程，每隔一个固定的时间将此</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的占用切换给其他虚拟机。</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如右图</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pic>
        <p:nvPicPr>
          <p:cNvPr id="6" name="图片 5">
            <a:extLst>
              <a:ext uri="{FF2B5EF4-FFF2-40B4-BE49-F238E27FC236}">
                <a16:creationId xmlns:a16="http://schemas.microsoft.com/office/drawing/2014/main" id="{9810AE53-4624-F42D-D1B3-A1893FB76B95}"/>
              </a:ext>
            </a:extLst>
          </p:cNvPr>
          <p:cNvPicPr>
            <a:picLocks noChangeAspect="1"/>
          </p:cNvPicPr>
          <p:nvPr/>
        </p:nvPicPr>
        <p:blipFill>
          <a:blip r:embed="rId4"/>
          <a:stretch>
            <a:fillRect/>
          </a:stretch>
        </p:blipFill>
        <p:spPr>
          <a:xfrm>
            <a:off x="6576382" y="4516754"/>
            <a:ext cx="5274310" cy="986790"/>
          </a:xfrm>
          <a:prstGeom prst="rect">
            <a:avLst/>
          </a:prstGeom>
        </p:spPr>
      </p:pic>
    </p:spTree>
    <p:extLst>
      <p:ext uri="{BB962C8B-B14F-4D97-AF65-F5344CB8AC3E}">
        <p14:creationId xmlns:p14="http://schemas.microsoft.com/office/powerpoint/2010/main" val="968325099"/>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5866130" cy="1477328"/>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虚拟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管理</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开发虚拟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调度器，模拟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时间片分配给不同的虚拟机。实现虚拟</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状态管理，包括创建、运行、挂起和恢复等状态。</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
        <p:nvSpPr>
          <p:cNvPr id="3" name="文本框 2">
            <a:extLst>
              <a:ext uri="{FF2B5EF4-FFF2-40B4-BE49-F238E27FC236}">
                <a16:creationId xmlns:a16="http://schemas.microsoft.com/office/drawing/2014/main" id="{AC644832-754F-8851-2DCC-ACC286F49344}"/>
              </a:ext>
            </a:extLst>
          </p:cNvPr>
          <p:cNvSpPr txBox="1"/>
          <p:nvPr/>
        </p:nvSpPr>
        <p:spPr>
          <a:xfrm>
            <a:off x="845194" y="3146852"/>
            <a:ext cx="5004426" cy="369332"/>
          </a:xfrm>
          <a:prstGeom prst="rect">
            <a:avLst/>
          </a:prstGeom>
          <a:noFill/>
        </p:spPr>
        <p:txBody>
          <a:bodyPr wrap="square" rtlCol="0">
            <a:spAutoFit/>
          </a:bodyPr>
          <a:lstStyle/>
          <a:p>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为每一个核创建一个轮训线程。</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58701BB-4A48-6F59-0FF5-A5CA807E067D}"/>
              </a:ext>
            </a:extLst>
          </p:cNvPr>
          <p:cNvPicPr>
            <a:picLocks noChangeAspect="1"/>
          </p:cNvPicPr>
          <p:nvPr/>
        </p:nvPicPr>
        <p:blipFill>
          <a:blip r:embed="rId3"/>
          <a:stretch>
            <a:fillRect/>
          </a:stretch>
        </p:blipFill>
        <p:spPr>
          <a:xfrm>
            <a:off x="940436" y="4058395"/>
            <a:ext cx="5274310" cy="1131570"/>
          </a:xfrm>
          <a:prstGeom prst="rect">
            <a:avLst/>
          </a:prstGeom>
        </p:spPr>
      </p:pic>
      <p:sp>
        <p:nvSpPr>
          <p:cNvPr id="10" name="文本框 9">
            <a:extLst>
              <a:ext uri="{FF2B5EF4-FFF2-40B4-BE49-F238E27FC236}">
                <a16:creationId xmlns:a16="http://schemas.microsoft.com/office/drawing/2014/main" id="{A1952B43-5DE1-4FE5-E0E8-4CFA81AD89BD}"/>
              </a:ext>
            </a:extLst>
          </p:cNvPr>
          <p:cNvSpPr txBox="1"/>
          <p:nvPr/>
        </p:nvSpPr>
        <p:spPr>
          <a:xfrm>
            <a:off x="6890385" y="1838935"/>
            <a:ext cx="4276725" cy="1477328"/>
          </a:xfrm>
          <a:prstGeom prst="rect">
            <a:avLst/>
          </a:prstGeom>
          <a:noFill/>
        </p:spPr>
        <p:txBody>
          <a:bodyPr wrap="square" rtlCol="0">
            <a:spAutoFit/>
          </a:bodyPr>
          <a:lstStyle/>
          <a:p>
            <a:pPr algn="just"/>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测试程序：</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创建三个虚拟机并运行，其中</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VM1,2</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占用</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CPU2</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VM3</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占用</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。在运行过程中，设置轮训时间片为</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5s</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pic>
        <p:nvPicPr>
          <p:cNvPr id="11" name="图片 10">
            <a:extLst>
              <a:ext uri="{FF2B5EF4-FFF2-40B4-BE49-F238E27FC236}">
                <a16:creationId xmlns:a16="http://schemas.microsoft.com/office/drawing/2014/main" id="{E76A0723-10DE-C335-7809-D2108722E8E5}"/>
              </a:ext>
            </a:extLst>
          </p:cNvPr>
          <p:cNvPicPr>
            <a:picLocks noChangeAspect="1"/>
          </p:cNvPicPr>
          <p:nvPr/>
        </p:nvPicPr>
        <p:blipFill>
          <a:blip r:embed="rId4"/>
          <a:stretch>
            <a:fillRect/>
          </a:stretch>
        </p:blipFill>
        <p:spPr>
          <a:xfrm>
            <a:off x="6890385" y="3591987"/>
            <a:ext cx="5274310" cy="2064385"/>
          </a:xfrm>
          <a:prstGeom prst="rect">
            <a:avLst/>
          </a:prstGeom>
        </p:spPr>
      </p:pic>
    </p:spTree>
    <p:extLst>
      <p:ext uri="{BB962C8B-B14F-4D97-AF65-F5344CB8AC3E}">
        <p14:creationId xmlns:p14="http://schemas.microsoft.com/office/powerpoint/2010/main" val="909917028"/>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746760" y="1225316"/>
            <a:ext cx="5739765" cy="1477328"/>
          </a:xfrm>
          <a:prstGeom prst="rect">
            <a:avLst/>
          </a:prstGeom>
          <a:noFill/>
        </p:spPr>
        <p:txBody>
          <a:bodyPr wrap="square" rtlCol="0">
            <a:spAutoFit/>
          </a:bodyPr>
          <a:lstStyle/>
          <a:p>
            <a:pPr algn="just"/>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运行结果如下：</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VM1,2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每隔</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会完成</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占用的切换，</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独占</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，不会完成</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占用权的切换</a:t>
            </a:r>
          </a:p>
          <a:p>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pic>
        <p:nvPicPr>
          <p:cNvPr id="8" name="图片 7">
            <a:extLst>
              <a:ext uri="{FF2B5EF4-FFF2-40B4-BE49-F238E27FC236}">
                <a16:creationId xmlns:a16="http://schemas.microsoft.com/office/drawing/2014/main" id="{5AB8ADE3-8FA4-5741-8168-906A42D447F7}"/>
              </a:ext>
            </a:extLst>
          </p:cNvPr>
          <p:cNvPicPr>
            <a:picLocks noChangeAspect="1"/>
          </p:cNvPicPr>
          <p:nvPr/>
        </p:nvPicPr>
        <p:blipFill>
          <a:blip r:embed="rId3"/>
          <a:stretch>
            <a:fillRect/>
          </a:stretch>
        </p:blipFill>
        <p:spPr>
          <a:xfrm>
            <a:off x="942975" y="2345184"/>
            <a:ext cx="3618865" cy="2218690"/>
          </a:xfrm>
          <a:prstGeom prst="rect">
            <a:avLst/>
          </a:prstGeom>
        </p:spPr>
      </p:pic>
      <p:sp>
        <p:nvSpPr>
          <p:cNvPr id="10" name="文本框 9">
            <a:extLst>
              <a:ext uri="{FF2B5EF4-FFF2-40B4-BE49-F238E27FC236}">
                <a16:creationId xmlns:a16="http://schemas.microsoft.com/office/drawing/2014/main" id="{2C2AF5F4-B27B-04F1-2B02-93191FA0A688}"/>
              </a:ext>
            </a:extLst>
          </p:cNvPr>
          <p:cNvSpPr txBox="1"/>
          <p:nvPr/>
        </p:nvSpPr>
        <p:spPr>
          <a:xfrm>
            <a:off x="911225" y="4833714"/>
            <a:ext cx="3736975" cy="1200329"/>
          </a:xfrm>
          <a:prstGeom prst="rect">
            <a:avLst/>
          </a:prstGeom>
          <a:noFill/>
        </p:spPr>
        <p:txBody>
          <a:bodyPr wrap="square" rtlCol="0">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设定</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之后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开始运行，</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同样占用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。也就是说在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之后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由</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vm3,4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共享。</a:t>
            </a:r>
          </a:p>
          <a:p>
            <a:endParaRPr lang="zh-CN" altLang="en-US" dirty="0"/>
          </a:p>
        </p:txBody>
      </p:sp>
      <p:pic>
        <p:nvPicPr>
          <p:cNvPr id="11" name="图片 10">
            <a:extLst>
              <a:ext uri="{FF2B5EF4-FFF2-40B4-BE49-F238E27FC236}">
                <a16:creationId xmlns:a16="http://schemas.microsoft.com/office/drawing/2014/main" id="{2F7A51AF-0215-338B-C913-FD094CAEC8FC}"/>
              </a:ext>
            </a:extLst>
          </p:cNvPr>
          <p:cNvPicPr>
            <a:picLocks noChangeAspect="1"/>
          </p:cNvPicPr>
          <p:nvPr/>
        </p:nvPicPr>
        <p:blipFill>
          <a:blip r:embed="rId4"/>
          <a:stretch>
            <a:fillRect/>
          </a:stretch>
        </p:blipFill>
        <p:spPr>
          <a:xfrm>
            <a:off x="6966894" y="1617802"/>
            <a:ext cx="4133850" cy="933450"/>
          </a:xfrm>
          <a:prstGeom prst="rect">
            <a:avLst/>
          </a:prstGeom>
        </p:spPr>
      </p:pic>
      <p:sp>
        <p:nvSpPr>
          <p:cNvPr id="16" name="文本框 15">
            <a:extLst>
              <a:ext uri="{FF2B5EF4-FFF2-40B4-BE49-F238E27FC236}">
                <a16:creationId xmlns:a16="http://schemas.microsoft.com/office/drawing/2014/main" id="{B6DC38B3-D161-703F-80E3-8A72D0563408}"/>
              </a:ext>
            </a:extLst>
          </p:cNvPr>
          <p:cNvSpPr txBox="1"/>
          <p:nvPr/>
        </p:nvSpPr>
        <p:spPr>
          <a:xfrm>
            <a:off x="6612890" y="2992864"/>
            <a:ext cx="5038725" cy="923330"/>
          </a:xfrm>
          <a:prstGeom prst="rect">
            <a:avLst/>
          </a:prstGeom>
          <a:noFill/>
        </p:spPr>
        <p:txBody>
          <a:bodyPr wrap="square" rtlCol="0">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启动之后，</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调度程序也能完成对</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CPU3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的时间片分配，每隔</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VM3,4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间切换。</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如下图</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pic>
        <p:nvPicPr>
          <p:cNvPr id="18" name="图片 17">
            <a:extLst>
              <a:ext uri="{FF2B5EF4-FFF2-40B4-BE49-F238E27FC236}">
                <a16:creationId xmlns:a16="http://schemas.microsoft.com/office/drawing/2014/main" id="{BCB5B2CB-73E2-7B4A-2FB1-8049B97C7CD3}"/>
              </a:ext>
            </a:extLst>
          </p:cNvPr>
          <p:cNvPicPr>
            <a:picLocks noChangeAspect="1"/>
          </p:cNvPicPr>
          <p:nvPr/>
        </p:nvPicPr>
        <p:blipFill>
          <a:blip r:embed="rId5"/>
          <a:stretch>
            <a:fillRect/>
          </a:stretch>
        </p:blipFill>
        <p:spPr>
          <a:xfrm>
            <a:off x="6396664" y="3941981"/>
            <a:ext cx="5274310" cy="2167255"/>
          </a:xfrm>
          <a:prstGeom prst="rect">
            <a:avLst/>
          </a:prstGeom>
        </p:spPr>
      </p:pic>
    </p:spTree>
    <p:extLst>
      <p:ext uri="{BB962C8B-B14F-4D97-AF65-F5344CB8AC3E}">
        <p14:creationId xmlns:p14="http://schemas.microsoft.com/office/powerpoint/2010/main" val="3704115105"/>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2295" y="536575"/>
            <a:ext cx="328930" cy="328930"/>
            <a:chOff x="8464" y="2877"/>
            <a:chExt cx="2411" cy="2411"/>
          </a:xfrm>
        </p:grpSpPr>
        <p:sp>
          <p:nvSpPr>
            <p:cNvPr id="12" name="椭圆 11"/>
            <p:cNvSpPr/>
            <p:nvPr/>
          </p:nvSpPr>
          <p:spPr>
            <a:xfrm>
              <a:off x="8464" y="2877"/>
              <a:ext cx="2411" cy="241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948" y="3360"/>
              <a:ext cx="1443" cy="144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圆角矩形 16"/>
          <p:cNvSpPr/>
          <p:nvPr/>
        </p:nvSpPr>
        <p:spPr>
          <a:xfrm>
            <a:off x="1006475" y="550545"/>
            <a:ext cx="4460875" cy="3009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cs typeface="+mn-ea"/>
                <a:sym typeface="+mn-lt"/>
              </a:rPr>
              <a:t>嵌入式操作系统的虚拟化机制设计原理</a:t>
            </a:r>
            <a:endParaRPr lang="zh-CN" altLang="en-US" b="1" dirty="0">
              <a:solidFill>
                <a:schemeClr val="tx1">
                  <a:lumMod val="75000"/>
                  <a:lumOff val="25000"/>
                </a:schemeClr>
              </a:solidFill>
              <a:cs typeface="+mn-ea"/>
              <a:sym typeface="+mn-lt"/>
            </a:endParaRPr>
          </a:p>
        </p:txBody>
      </p:sp>
      <p:sp>
        <p:nvSpPr>
          <p:cNvPr id="4" name="文本框 3">
            <a:extLst>
              <a:ext uri="{FF2B5EF4-FFF2-40B4-BE49-F238E27FC236}">
                <a16:creationId xmlns:a16="http://schemas.microsoft.com/office/drawing/2014/main" id="{76FFB8C3-5C64-4B48-BE0B-EF208C10A782}"/>
              </a:ext>
            </a:extLst>
          </p:cNvPr>
          <p:cNvSpPr txBox="1"/>
          <p:nvPr/>
        </p:nvSpPr>
        <p:spPr>
          <a:xfrm>
            <a:off x="582296" y="1864489"/>
            <a:ext cx="4460875" cy="1477328"/>
          </a:xfrm>
          <a:prstGeom prst="rect">
            <a:avLst/>
          </a:prstGeom>
          <a:noFill/>
        </p:spPr>
        <p:txBody>
          <a:bodyPr wrap="square" rtlCol="0">
            <a:spAutoFit/>
          </a:bodyPr>
          <a:lstStyle/>
          <a:p>
            <a:pPr marL="285750" indent="-285750">
              <a:buFont typeface="Arial" panose="020B0604020202020204" pitchFamily="34" charset="0"/>
              <a:buChar char="•"/>
            </a:pP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虚拟机间通信与协作</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0" dirty="0">
                <a:effectLst/>
                <a:latin typeface="宋体" panose="02010600030101010101" pitchFamily="2" charset="-122"/>
                <a:ea typeface="宋体" panose="02010600030101010101" pitchFamily="2" charset="-122"/>
                <a:cs typeface="Times New Roman" panose="02020603050405020304" pitchFamily="18" charset="0"/>
              </a:rPr>
              <a:t>设计并实现虚拟机间的通信机制，支持数据交换和协作。实现虚拟网络或共享内存机制，以支持虚拟机间的高效通信。</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457200"/>
            <a:endParaRPr lang="zh-CN" altLang="en-US" dirty="0"/>
          </a:p>
        </p:txBody>
      </p:sp>
      <p:sp>
        <p:nvSpPr>
          <p:cNvPr id="7" name="文本框 6">
            <a:extLst>
              <a:ext uri="{FF2B5EF4-FFF2-40B4-BE49-F238E27FC236}">
                <a16:creationId xmlns:a16="http://schemas.microsoft.com/office/drawing/2014/main" id="{76ED72D8-C5D8-0105-4423-8DB69834DB03}"/>
              </a:ext>
            </a:extLst>
          </p:cNvPr>
          <p:cNvSpPr txBox="1"/>
          <p:nvPr/>
        </p:nvSpPr>
        <p:spPr>
          <a:xfrm>
            <a:off x="845194" y="3572649"/>
            <a:ext cx="7003406" cy="369332"/>
          </a:xfrm>
          <a:prstGeom prst="rect">
            <a:avLst/>
          </a:prstGeom>
          <a:noFill/>
        </p:spPr>
        <p:txBody>
          <a:bodyPr wrap="square" rtlCol="0">
            <a:spAutoFit/>
          </a:bodyPr>
          <a:lstStyle/>
          <a:p>
            <a:pPr indent="4572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
        <p:nvSpPr>
          <p:cNvPr id="2" name="文本框 1">
            <a:extLst>
              <a:ext uri="{FF2B5EF4-FFF2-40B4-BE49-F238E27FC236}">
                <a16:creationId xmlns:a16="http://schemas.microsoft.com/office/drawing/2014/main" id="{5DAB43FF-71F8-1C54-40B1-BE42585C23A5}"/>
              </a:ext>
            </a:extLst>
          </p:cNvPr>
          <p:cNvSpPr txBox="1"/>
          <p:nvPr/>
        </p:nvSpPr>
        <p:spPr>
          <a:xfrm>
            <a:off x="845194" y="3791942"/>
            <a:ext cx="4519286" cy="1200329"/>
          </a:xfrm>
          <a:prstGeom prst="rect">
            <a:avLst/>
          </a:prstGeom>
          <a:noFill/>
        </p:spPr>
        <p:txBody>
          <a:bodyPr wrap="square" rtlCol="0">
            <a:spAutoFit/>
          </a:bodyPr>
          <a:lstStyle/>
          <a:p>
            <a:r>
              <a:rPr lang="zh-CN" altLang="zh-CN" sz="1800" dirty="0">
                <a:effectLst/>
                <a:ea typeface="宋体" panose="02010600030101010101" pitchFamily="2" charset="-122"/>
                <a:cs typeface="Times New Roman" panose="02020603050405020304" pitchFamily="18" charset="0"/>
              </a:rPr>
              <a:t>每个虚拟机拥有独立的网卡和队列，虚拟机之间的通信可以使用单播和广播，单播的时候仅指定的虚拟机能收到消息，广播情况下所有的虚拟机均能收到消息。</a:t>
            </a:r>
            <a:endParaRPr lang="zh-CN" altLang="en-US" dirty="0"/>
          </a:p>
        </p:txBody>
      </p:sp>
      <p:pic>
        <p:nvPicPr>
          <p:cNvPr id="5" name="图片 4">
            <a:extLst>
              <a:ext uri="{FF2B5EF4-FFF2-40B4-BE49-F238E27FC236}">
                <a16:creationId xmlns:a16="http://schemas.microsoft.com/office/drawing/2014/main" id="{293BAA72-E11D-8447-2760-A4AD525FC124}"/>
              </a:ext>
            </a:extLst>
          </p:cNvPr>
          <p:cNvPicPr>
            <a:picLocks noChangeAspect="1"/>
          </p:cNvPicPr>
          <p:nvPr/>
        </p:nvPicPr>
        <p:blipFill>
          <a:blip r:embed="rId3"/>
          <a:stretch>
            <a:fillRect/>
          </a:stretch>
        </p:blipFill>
        <p:spPr>
          <a:xfrm>
            <a:off x="5364480" y="2321416"/>
            <a:ext cx="6301806" cy="1927870"/>
          </a:xfrm>
          <a:prstGeom prst="rect">
            <a:avLst/>
          </a:prstGeom>
        </p:spPr>
      </p:pic>
    </p:spTree>
    <p:extLst>
      <p:ext uri="{BB962C8B-B14F-4D97-AF65-F5344CB8AC3E}">
        <p14:creationId xmlns:p14="http://schemas.microsoft.com/office/powerpoint/2010/main" val="459787261"/>
      </p:ext>
    </p:extLst>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bdhiga">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bdhiga">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1209</Words>
  <Application>Microsoft Office PowerPoint</Application>
  <PresentationFormat>宽屏</PresentationFormat>
  <Paragraphs>111</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等线</vt:lpstr>
      <vt:lpstr>宋体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dc:title>
  <dc:creator>第一PPT</dc:creator>
  <cp:keywords>www.1ppt.com</cp:keywords>
  <dc:description>www.1ppt.com</dc:description>
  <cp:lastModifiedBy>洮与 章</cp:lastModifiedBy>
  <cp:revision>14</cp:revision>
  <dcterms:created xsi:type="dcterms:W3CDTF">2019-01-01T10:14:00Z</dcterms:created>
  <dcterms:modified xsi:type="dcterms:W3CDTF">2024-05-09T03:36:52Z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D056E100B501495BA9EEF7497D67A0C7_12</vt:lpwstr>
  </property>
  <property fmtid="{D5CDD505-2E9C-101B-9397-08002B2CF9AE}" pid="3" name="KSOProductBuildVer">
    <vt:lpwstr>2052-12.1.0.15374</vt:lpwstr>
  </property>
</Properties>
</file>