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8" r:id="rId3"/>
    <p:sldId id="259" r:id="rId4"/>
    <p:sldId id="257" r:id="rId5"/>
    <p:sldId id="261" r:id="rId6"/>
    <p:sldId id="264" r:id="rId7"/>
    <p:sldId id="271" r:id="rId8"/>
    <p:sldId id="269" r:id="rId9"/>
    <p:sldId id="270"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CF772BE-F85D-4123-BB6C-989F19EF70B3}" type="datetimeFigureOut">
              <a:rPr lang="en-IN" smtClean="0"/>
              <a:t>30-03-2022</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9CB5B3CE-413C-4773-84E1-4AAF32E7DD2C}" type="slidenum">
              <a:rPr lang="en-IN" smtClean="0"/>
              <a:t>‹#›</a:t>
            </a:fld>
            <a:endParaRPr lang="en-IN"/>
          </a:p>
        </p:txBody>
      </p:sp>
    </p:spTree>
    <p:extLst>
      <p:ext uri="{BB962C8B-B14F-4D97-AF65-F5344CB8AC3E}">
        <p14:creationId xmlns:p14="http://schemas.microsoft.com/office/powerpoint/2010/main" val="3993220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F772BE-F85D-4123-BB6C-989F19EF70B3}" type="datetimeFigureOut">
              <a:rPr lang="en-IN" smtClean="0"/>
              <a:t>30-03-2022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CB5B3CE-413C-4773-84E1-4AAF32E7DD2C}" type="slidenum">
              <a:rPr lang="en-IN" smtClean="0"/>
              <a:t>‹#›</a:t>
            </a:fld>
            <a:endParaRPr lang="en-IN"/>
          </a:p>
        </p:txBody>
      </p:sp>
    </p:spTree>
    <p:extLst>
      <p:ext uri="{BB962C8B-B14F-4D97-AF65-F5344CB8AC3E}">
        <p14:creationId xmlns:p14="http://schemas.microsoft.com/office/powerpoint/2010/main" val="3216862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CF772BE-F85D-4123-BB6C-989F19EF70B3}"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CB5B3CE-413C-4773-84E1-4AAF32E7DD2C}" type="slidenum">
              <a:rPr lang="en-IN" smtClean="0"/>
              <a:t>‹#›</a:t>
            </a:fld>
            <a:endParaRPr lang="en-IN"/>
          </a:p>
        </p:txBody>
      </p:sp>
    </p:spTree>
    <p:extLst>
      <p:ext uri="{BB962C8B-B14F-4D97-AF65-F5344CB8AC3E}">
        <p14:creationId xmlns:p14="http://schemas.microsoft.com/office/powerpoint/2010/main" val="17934615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CF772BE-F85D-4123-BB6C-989F19EF70B3}"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CB5B3CE-413C-4773-84E1-4AAF32E7DD2C}" type="slidenum">
              <a:rPr lang="en-IN" smtClean="0"/>
              <a:t>‹#›</a:t>
            </a:fld>
            <a:endParaRPr lang="en-IN"/>
          </a:p>
        </p:txBody>
      </p:sp>
    </p:spTree>
    <p:extLst>
      <p:ext uri="{BB962C8B-B14F-4D97-AF65-F5344CB8AC3E}">
        <p14:creationId xmlns:p14="http://schemas.microsoft.com/office/powerpoint/2010/main" val="35063413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F772BE-F85D-4123-BB6C-989F19EF70B3}"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CB5B3CE-413C-4773-84E1-4AAF32E7DD2C}" type="slidenum">
              <a:rPr lang="en-IN" smtClean="0"/>
              <a:t>‹#›</a:t>
            </a:fld>
            <a:endParaRPr lang="en-IN"/>
          </a:p>
        </p:txBody>
      </p:sp>
    </p:spTree>
    <p:extLst>
      <p:ext uri="{BB962C8B-B14F-4D97-AF65-F5344CB8AC3E}">
        <p14:creationId xmlns:p14="http://schemas.microsoft.com/office/powerpoint/2010/main" val="3033875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CF772BE-F85D-4123-BB6C-989F19EF70B3}" type="datetimeFigureOut">
              <a:rPr lang="en-IN" smtClean="0"/>
              <a:t>30-03-2022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B5B3CE-413C-4773-84E1-4AAF32E7DD2C}" type="slidenum">
              <a:rPr lang="en-IN" smtClean="0"/>
              <a:t>‹#›</a:t>
            </a:fld>
            <a:endParaRPr lang="en-IN"/>
          </a:p>
        </p:txBody>
      </p:sp>
    </p:spTree>
    <p:extLst>
      <p:ext uri="{BB962C8B-B14F-4D97-AF65-F5344CB8AC3E}">
        <p14:creationId xmlns:p14="http://schemas.microsoft.com/office/powerpoint/2010/main" val="40116830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CF772BE-F85D-4123-BB6C-989F19EF70B3}" type="datetimeFigureOut">
              <a:rPr lang="en-IN" smtClean="0"/>
              <a:t>30-03-2022</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9CB5B3CE-413C-4773-84E1-4AAF32E7DD2C}" type="slidenum">
              <a:rPr lang="en-IN" smtClean="0"/>
              <a:t>‹#›</a:t>
            </a:fld>
            <a:endParaRPr lang="en-IN"/>
          </a:p>
        </p:txBody>
      </p:sp>
    </p:spTree>
    <p:extLst>
      <p:ext uri="{BB962C8B-B14F-4D97-AF65-F5344CB8AC3E}">
        <p14:creationId xmlns:p14="http://schemas.microsoft.com/office/powerpoint/2010/main" val="12985124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CF772BE-F85D-4123-BB6C-989F19EF70B3}"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B5B3CE-413C-4773-84E1-4AAF32E7DD2C}" type="slidenum">
              <a:rPr lang="en-IN" smtClean="0"/>
              <a:t>‹#›</a:t>
            </a:fld>
            <a:endParaRPr lang="en-IN"/>
          </a:p>
        </p:txBody>
      </p:sp>
    </p:spTree>
    <p:extLst>
      <p:ext uri="{BB962C8B-B14F-4D97-AF65-F5344CB8AC3E}">
        <p14:creationId xmlns:p14="http://schemas.microsoft.com/office/powerpoint/2010/main" val="2197847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CF772BE-F85D-4123-BB6C-989F19EF70B3}"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CB5B3CE-413C-4773-84E1-4AAF32E7DD2C}" type="slidenum">
              <a:rPr lang="en-IN" smtClean="0"/>
              <a:t>‹#›</a:t>
            </a:fld>
            <a:endParaRPr lang="en-IN"/>
          </a:p>
        </p:txBody>
      </p:sp>
    </p:spTree>
    <p:extLst>
      <p:ext uri="{BB962C8B-B14F-4D97-AF65-F5344CB8AC3E}">
        <p14:creationId xmlns:p14="http://schemas.microsoft.com/office/powerpoint/2010/main" val="1493025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F772BE-F85D-4123-BB6C-989F19EF70B3}"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B5B3CE-413C-4773-84E1-4AAF32E7DD2C}" type="slidenum">
              <a:rPr lang="en-IN" smtClean="0"/>
              <a:t>‹#›</a:t>
            </a:fld>
            <a:endParaRPr lang="en-IN"/>
          </a:p>
        </p:txBody>
      </p:sp>
    </p:spTree>
    <p:extLst>
      <p:ext uri="{BB962C8B-B14F-4D97-AF65-F5344CB8AC3E}">
        <p14:creationId xmlns:p14="http://schemas.microsoft.com/office/powerpoint/2010/main" val="1379149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F772BE-F85D-4123-BB6C-989F19EF70B3}"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CB5B3CE-413C-4773-84E1-4AAF32E7DD2C}" type="slidenum">
              <a:rPr lang="en-IN" smtClean="0"/>
              <a:t>‹#›</a:t>
            </a:fld>
            <a:endParaRPr lang="en-IN"/>
          </a:p>
        </p:txBody>
      </p:sp>
    </p:spTree>
    <p:extLst>
      <p:ext uri="{BB962C8B-B14F-4D97-AF65-F5344CB8AC3E}">
        <p14:creationId xmlns:p14="http://schemas.microsoft.com/office/powerpoint/2010/main" val="3614364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F772BE-F85D-4123-BB6C-989F19EF70B3}" type="datetimeFigureOut">
              <a:rPr lang="en-IN" smtClean="0"/>
              <a:t>30-03-2022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B5B3CE-413C-4773-84E1-4AAF32E7DD2C}" type="slidenum">
              <a:rPr lang="en-IN" smtClean="0"/>
              <a:t>‹#›</a:t>
            </a:fld>
            <a:endParaRPr lang="en-IN"/>
          </a:p>
        </p:txBody>
      </p:sp>
    </p:spTree>
    <p:extLst>
      <p:ext uri="{BB962C8B-B14F-4D97-AF65-F5344CB8AC3E}">
        <p14:creationId xmlns:p14="http://schemas.microsoft.com/office/powerpoint/2010/main" val="3655925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F772BE-F85D-4123-BB6C-989F19EF70B3}" type="datetimeFigureOut">
              <a:rPr lang="en-IN" smtClean="0"/>
              <a:t>30-03-2022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B5B3CE-413C-4773-84E1-4AAF32E7DD2C}" type="slidenum">
              <a:rPr lang="en-IN" smtClean="0"/>
              <a:t>‹#›</a:t>
            </a:fld>
            <a:endParaRPr lang="en-IN"/>
          </a:p>
        </p:txBody>
      </p:sp>
    </p:spTree>
    <p:extLst>
      <p:ext uri="{BB962C8B-B14F-4D97-AF65-F5344CB8AC3E}">
        <p14:creationId xmlns:p14="http://schemas.microsoft.com/office/powerpoint/2010/main" val="4136461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F772BE-F85D-4123-BB6C-989F19EF70B3}" type="datetimeFigureOut">
              <a:rPr lang="en-IN" smtClean="0"/>
              <a:t>30-03-2022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CB5B3CE-413C-4773-84E1-4AAF32E7DD2C}" type="slidenum">
              <a:rPr lang="en-IN" smtClean="0"/>
              <a:t>‹#›</a:t>
            </a:fld>
            <a:endParaRPr lang="en-IN"/>
          </a:p>
        </p:txBody>
      </p:sp>
    </p:spTree>
    <p:extLst>
      <p:ext uri="{BB962C8B-B14F-4D97-AF65-F5344CB8AC3E}">
        <p14:creationId xmlns:p14="http://schemas.microsoft.com/office/powerpoint/2010/main" val="325927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F772BE-F85D-4123-BB6C-989F19EF70B3}" type="datetimeFigureOut">
              <a:rPr lang="en-IN" smtClean="0"/>
              <a:t>30-03-2022</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CB5B3CE-413C-4773-84E1-4AAF32E7DD2C}" type="slidenum">
              <a:rPr lang="en-IN" smtClean="0"/>
              <a:t>‹#›</a:t>
            </a:fld>
            <a:endParaRPr lang="en-IN"/>
          </a:p>
        </p:txBody>
      </p:sp>
    </p:spTree>
    <p:extLst>
      <p:ext uri="{BB962C8B-B14F-4D97-AF65-F5344CB8AC3E}">
        <p14:creationId xmlns:p14="http://schemas.microsoft.com/office/powerpoint/2010/main" val="1884901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F772BE-F85D-4123-BB6C-989F19EF70B3}" type="datetimeFigureOut">
              <a:rPr lang="en-IN" smtClean="0"/>
              <a:t>30-03-2022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CB5B3CE-413C-4773-84E1-4AAF32E7DD2C}" type="slidenum">
              <a:rPr lang="en-IN" smtClean="0"/>
              <a:t>‹#›</a:t>
            </a:fld>
            <a:endParaRPr lang="en-IN"/>
          </a:p>
        </p:txBody>
      </p:sp>
    </p:spTree>
    <p:extLst>
      <p:ext uri="{BB962C8B-B14F-4D97-AF65-F5344CB8AC3E}">
        <p14:creationId xmlns:p14="http://schemas.microsoft.com/office/powerpoint/2010/main" val="1191116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F772BE-F85D-4123-BB6C-989F19EF70B3}" type="datetimeFigureOut">
              <a:rPr lang="en-IN" smtClean="0"/>
              <a:t>30-03-2022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CB5B3CE-413C-4773-84E1-4AAF32E7DD2C}" type="slidenum">
              <a:rPr lang="en-IN" smtClean="0"/>
              <a:t>‹#›</a:t>
            </a:fld>
            <a:endParaRPr lang="en-IN"/>
          </a:p>
        </p:txBody>
      </p:sp>
    </p:spTree>
    <p:extLst>
      <p:ext uri="{BB962C8B-B14F-4D97-AF65-F5344CB8AC3E}">
        <p14:creationId xmlns:p14="http://schemas.microsoft.com/office/powerpoint/2010/main" val="2087381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CF772BE-F85D-4123-BB6C-989F19EF70B3}" type="datetimeFigureOut">
              <a:rPr lang="en-IN" smtClean="0"/>
              <a:t>30-03-2022</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9CB5B3CE-413C-4773-84E1-4AAF32E7DD2C}" type="slidenum">
              <a:rPr lang="en-IN" smtClean="0"/>
              <a:t>‹#›</a:t>
            </a:fld>
            <a:endParaRPr lang="en-IN"/>
          </a:p>
        </p:txBody>
      </p:sp>
    </p:spTree>
    <p:extLst>
      <p:ext uri="{BB962C8B-B14F-4D97-AF65-F5344CB8AC3E}">
        <p14:creationId xmlns:p14="http://schemas.microsoft.com/office/powerpoint/2010/main" val="3163839564"/>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researchgate.net/publication/302871740_Handwritten_Digit_Recognition_Using_Convolutional_Neural_Networks" TargetMode="External"/><Relationship Id="rId2" Type="http://schemas.openxmlformats.org/officeDocument/2006/relationships/hyperlink" Target="https://ieeexplore.ieee.org/document/938835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FD84D-1166-4E11-BE08-CE77B091B599}"/>
              </a:ext>
            </a:extLst>
          </p:cNvPr>
          <p:cNvSpPr>
            <a:spLocks noGrp="1"/>
          </p:cNvSpPr>
          <p:nvPr>
            <p:ph type="ctrTitle"/>
          </p:nvPr>
        </p:nvSpPr>
        <p:spPr>
          <a:xfrm>
            <a:off x="3141679" y="1047750"/>
            <a:ext cx="8637073" cy="1105354"/>
          </a:xfrm>
        </p:spPr>
        <p:txBody>
          <a:bodyPr/>
          <a:lstStyle/>
          <a:p>
            <a:r>
              <a:rPr lang="en-US"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MINI PROJECT</a:t>
            </a:r>
            <a:endParaRPr lang="en-IN"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 name="Subtitle 2">
            <a:extLst>
              <a:ext uri="{FF2B5EF4-FFF2-40B4-BE49-F238E27FC236}">
                <a16:creationId xmlns:a16="http://schemas.microsoft.com/office/drawing/2014/main" id="{C59DA766-9FFF-4C99-A76F-EFAE90C3B112}"/>
              </a:ext>
            </a:extLst>
          </p:cNvPr>
          <p:cNvSpPr>
            <a:spLocks noGrp="1"/>
          </p:cNvSpPr>
          <p:nvPr>
            <p:ph type="subTitle" idx="1"/>
          </p:nvPr>
        </p:nvSpPr>
        <p:spPr>
          <a:xfrm>
            <a:off x="1948914" y="2378679"/>
            <a:ext cx="7490361" cy="977621"/>
          </a:xfrm>
        </p:spPr>
        <p:txBody>
          <a:bodyPr>
            <a:normAutofit fontScale="77500" lnSpcReduction="20000"/>
          </a:bodyPr>
          <a:lstStyle/>
          <a:p>
            <a:pPr algn="ctr"/>
            <a:r>
              <a:rPr lang="en-US" sz="4400" b="1" cap="none" dirty="0">
                <a:ln w="22225">
                  <a:solidFill>
                    <a:schemeClr val="accent2"/>
                  </a:solidFill>
                  <a:prstDash val="solid"/>
                </a:ln>
                <a:solidFill>
                  <a:schemeClr val="accent2">
                    <a:lumMod val="40000"/>
                    <a:lumOff val="60000"/>
                  </a:schemeClr>
                </a:solidFill>
              </a:rPr>
              <a:t>HAND WRITTEN DIGIT RECOGNITION                                   Using MNIST Dataset</a:t>
            </a:r>
            <a:endParaRPr lang="en-IN" sz="4400" b="1" cap="none" dirty="0">
              <a:ln w="22225">
                <a:solidFill>
                  <a:schemeClr val="accent2"/>
                </a:solidFill>
                <a:prstDash val="solid"/>
              </a:ln>
              <a:solidFill>
                <a:schemeClr val="accent2">
                  <a:lumMod val="40000"/>
                  <a:lumOff val="60000"/>
                </a:schemeClr>
              </a:solidFill>
            </a:endParaRPr>
          </a:p>
        </p:txBody>
      </p:sp>
      <p:sp>
        <p:nvSpPr>
          <p:cNvPr id="5" name="Rectangle 4">
            <a:extLst>
              <a:ext uri="{FF2B5EF4-FFF2-40B4-BE49-F238E27FC236}">
                <a16:creationId xmlns:a16="http://schemas.microsoft.com/office/drawing/2014/main" id="{84E91F0C-2DF6-4254-AAE1-1FE552982495}"/>
              </a:ext>
            </a:extLst>
          </p:cNvPr>
          <p:cNvSpPr/>
          <p:nvPr/>
        </p:nvSpPr>
        <p:spPr>
          <a:xfrm>
            <a:off x="8382000" y="4543425"/>
            <a:ext cx="3667126" cy="2400657"/>
          </a:xfrm>
          <a:prstGeom prst="rect">
            <a:avLst/>
          </a:prstGeom>
          <a:noFill/>
        </p:spPr>
        <p:txBody>
          <a:bodyPr wrap="square" lIns="91440" tIns="45720" rIns="91440" bIns="45720">
            <a:spAutoFit/>
          </a:bodyPr>
          <a:lstStyle/>
          <a:p>
            <a:r>
              <a:rPr lang="en-US" sz="2400" b="0" cap="none" spc="0" dirty="0">
                <a:ln w="0"/>
                <a:solidFill>
                  <a:schemeClr val="tx1"/>
                </a:solidFill>
                <a:effectLst>
                  <a:outerShdw blurRad="38100" dist="19050" dir="2700000" algn="tl" rotWithShape="0">
                    <a:schemeClr val="dk1">
                      <a:alpha val="40000"/>
                    </a:schemeClr>
                  </a:outerShdw>
                </a:effectLst>
              </a:rPr>
              <a:t>NAME- SANA AFREEN</a:t>
            </a:r>
          </a:p>
          <a:p>
            <a:r>
              <a:rPr lang="en-US" sz="2400" dirty="0">
                <a:ln w="0"/>
                <a:effectLst>
                  <a:outerShdw blurRad="38100" dist="19050" dir="2700000" algn="tl" rotWithShape="0">
                    <a:schemeClr val="dk1">
                      <a:alpha val="40000"/>
                    </a:schemeClr>
                  </a:outerShdw>
                </a:effectLst>
              </a:rPr>
              <a:t>SECTION-E   </a:t>
            </a:r>
          </a:p>
          <a:p>
            <a:r>
              <a:rPr lang="en-US" sz="2400" dirty="0">
                <a:ln w="0"/>
                <a:effectLst>
                  <a:outerShdw blurRad="38100" dist="19050" dir="2700000" algn="tl" rotWithShape="0">
                    <a:schemeClr val="dk1">
                      <a:alpha val="40000"/>
                    </a:schemeClr>
                  </a:outerShdw>
                </a:effectLst>
              </a:rPr>
              <a:t>ROLLNO.-48</a:t>
            </a:r>
            <a:endParaRPr lang="en-US" sz="2400" b="0" cap="none" spc="0" dirty="0">
              <a:ln w="0"/>
              <a:solidFill>
                <a:schemeClr val="tx1"/>
              </a:solidFill>
              <a:effectLst>
                <a:outerShdw blurRad="38100" dist="19050" dir="2700000" algn="tl" rotWithShape="0">
                  <a:schemeClr val="dk1">
                    <a:alpha val="40000"/>
                  </a:schemeClr>
                </a:outerShdw>
              </a:effectLst>
            </a:endParaRPr>
          </a:p>
          <a:p>
            <a:r>
              <a:rPr lang="en-US" sz="2400" dirty="0">
                <a:ln w="0"/>
                <a:effectLst>
                  <a:outerShdw blurRad="38100" dist="19050" dir="2700000" algn="tl" rotWithShape="0">
                    <a:schemeClr val="dk1">
                      <a:alpha val="40000"/>
                    </a:schemeClr>
                  </a:outerShdw>
                </a:effectLst>
              </a:rPr>
              <a:t>UNI.ROLLNO.-2014831</a:t>
            </a: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6" name="Picture 5">
            <a:extLst>
              <a:ext uri="{FF2B5EF4-FFF2-40B4-BE49-F238E27FC236}">
                <a16:creationId xmlns:a16="http://schemas.microsoft.com/office/drawing/2014/main" id="{3038FE0A-E754-4EEC-AA9B-EAFC704283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0274" y="3581874"/>
            <a:ext cx="3895725" cy="2400657"/>
          </a:xfrm>
          <a:prstGeom prst="rect">
            <a:avLst/>
          </a:prstGeom>
        </p:spPr>
      </p:pic>
    </p:spTree>
    <p:extLst>
      <p:ext uri="{BB962C8B-B14F-4D97-AF65-F5344CB8AC3E}">
        <p14:creationId xmlns:p14="http://schemas.microsoft.com/office/powerpoint/2010/main" val="2664455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756543D-3DCB-4719-A9D7-1867B1D963F3}"/>
              </a:ext>
            </a:extLst>
          </p:cNvPr>
          <p:cNvSpPr/>
          <p:nvPr/>
        </p:nvSpPr>
        <p:spPr>
          <a:xfrm>
            <a:off x="4286051" y="2967335"/>
            <a:ext cx="3619902" cy="923330"/>
          </a:xfrm>
          <a:prstGeom prst="rect">
            <a:avLst/>
          </a:prstGeom>
          <a:noFill/>
        </p:spPr>
        <p:txBody>
          <a:bodyPr wrap="none" lIns="91440" tIns="45720" rIns="91440" bIns="45720">
            <a:spAutoFit/>
          </a:bodyPr>
          <a:lstStyle/>
          <a:p>
            <a:pPr algn="ct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Thank you</a:t>
            </a:r>
          </a:p>
        </p:txBody>
      </p:sp>
    </p:spTree>
    <p:extLst>
      <p:ext uri="{BB962C8B-B14F-4D97-AF65-F5344CB8AC3E}">
        <p14:creationId xmlns:p14="http://schemas.microsoft.com/office/powerpoint/2010/main" val="2409516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E93B6-84D3-4200-BFF8-7B3E112921E4}"/>
              </a:ext>
            </a:extLst>
          </p:cNvPr>
          <p:cNvSpPr>
            <a:spLocks noGrp="1"/>
          </p:cNvSpPr>
          <p:nvPr>
            <p:ph type="title"/>
          </p:nvPr>
        </p:nvSpPr>
        <p:spPr/>
        <p:txBody>
          <a:bodyPr/>
          <a:lstStyle/>
          <a:p>
            <a:r>
              <a:rPr lang="en-US" b="1" dirty="0"/>
              <a:t>Abstract</a:t>
            </a:r>
            <a:endParaRPr lang="en-IN" b="1" dirty="0"/>
          </a:p>
        </p:txBody>
      </p:sp>
      <p:sp>
        <p:nvSpPr>
          <p:cNvPr id="3" name="Content Placeholder 2">
            <a:extLst>
              <a:ext uri="{FF2B5EF4-FFF2-40B4-BE49-F238E27FC236}">
                <a16:creationId xmlns:a16="http://schemas.microsoft.com/office/drawing/2014/main" id="{0BE70147-E708-4D5C-B3AC-8C05BAFCA258}"/>
              </a:ext>
            </a:extLst>
          </p:cNvPr>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Calibri" panose="020F0502020204030204" pitchFamily="34" charset="0"/>
              </a:rPr>
              <a:t> </a:t>
            </a:r>
            <a:r>
              <a:rPr lang="en-IN" sz="1800" dirty="0">
                <a:solidFill>
                  <a:srgbClr val="282828"/>
                </a:solidFill>
                <a:effectLst/>
                <a:latin typeface="Calibri" panose="020F0502020204030204" pitchFamily="34" charset="0"/>
                <a:ea typeface="Calibri" panose="020F0502020204030204" pitchFamily="34" charset="0"/>
                <a:cs typeface="Calibri" panose="020F0502020204030204" pitchFamily="34" charset="0"/>
              </a:rPr>
              <a:t>The </a:t>
            </a:r>
            <a:r>
              <a:rPr lang="en-IN" sz="1800" b="1" dirty="0">
                <a:solidFill>
                  <a:srgbClr val="282828"/>
                </a:solidFill>
                <a:effectLst/>
                <a:latin typeface="Calibri" panose="020F0502020204030204" pitchFamily="34" charset="0"/>
                <a:ea typeface="Calibri" panose="020F0502020204030204" pitchFamily="34" charset="0"/>
                <a:cs typeface="Calibri" panose="020F0502020204030204" pitchFamily="34" charset="0"/>
              </a:rPr>
              <a:t>handwritten digit recognition</a:t>
            </a:r>
            <a:r>
              <a:rPr lang="en-IN" sz="1800" dirty="0">
                <a:solidFill>
                  <a:srgbClr val="282828"/>
                </a:solidFill>
                <a:effectLst/>
                <a:latin typeface="Calibri" panose="020F0502020204030204" pitchFamily="34" charset="0"/>
                <a:ea typeface="Calibri" panose="020F0502020204030204" pitchFamily="34" charset="0"/>
                <a:cs typeface="Calibri" panose="020F0502020204030204" pitchFamily="34" charset="0"/>
              </a:rPr>
              <a:t> is the capability of computer applications to </a:t>
            </a:r>
            <a:r>
              <a:rPr lang="en-IN" sz="1800" b="1" dirty="0">
                <a:solidFill>
                  <a:srgbClr val="282828"/>
                </a:solidFill>
                <a:effectLst/>
                <a:latin typeface="Calibri" panose="020F0502020204030204" pitchFamily="34" charset="0"/>
                <a:ea typeface="Calibri" panose="020F0502020204030204" pitchFamily="34" charset="0"/>
                <a:cs typeface="Calibri" panose="020F0502020204030204" pitchFamily="34" charset="0"/>
              </a:rPr>
              <a:t>recognize</a:t>
            </a:r>
            <a:r>
              <a:rPr lang="en-IN" sz="1800" dirty="0">
                <a:solidFill>
                  <a:srgbClr val="282828"/>
                </a:solidFill>
                <a:effectLst/>
                <a:latin typeface="Calibri" panose="020F0502020204030204" pitchFamily="34" charset="0"/>
                <a:ea typeface="Calibri" panose="020F0502020204030204" pitchFamily="34" charset="0"/>
                <a:cs typeface="Calibri" panose="020F0502020204030204" pitchFamily="34" charset="0"/>
              </a:rPr>
              <a:t> the human </a:t>
            </a:r>
            <a:r>
              <a:rPr lang="en-IN" sz="1800" b="1" dirty="0">
                <a:solidFill>
                  <a:srgbClr val="282828"/>
                </a:solidFill>
                <a:effectLst/>
                <a:latin typeface="Calibri" panose="020F0502020204030204" pitchFamily="34" charset="0"/>
                <a:ea typeface="Calibri" panose="020F0502020204030204" pitchFamily="34" charset="0"/>
                <a:cs typeface="Calibri" panose="020F0502020204030204" pitchFamily="34" charset="0"/>
              </a:rPr>
              <a:t>handwritten digits.</a:t>
            </a:r>
          </a:p>
          <a:p>
            <a:r>
              <a:rPr lang="en-IN" sz="1800" b="1" dirty="0">
                <a:solidFill>
                  <a:srgbClr val="282828"/>
                </a:solidFill>
                <a:effectLst/>
                <a:latin typeface="Calibri" panose="020F0502020204030204" pitchFamily="34" charset="0"/>
                <a:ea typeface="Calibri" panose="020F0502020204030204" pitchFamily="34" charset="0"/>
                <a:cs typeface="Calibri" panose="020F0502020204030204" pitchFamily="34" charset="0"/>
              </a:rPr>
              <a:t> </a:t>
            </a:r>
            <a:r>
              <a:rPr lang="en-IN" sz="1800" dirty="0">
                <a:solidFill>
                  <a:srgbClr val="282828"/>
                </a:solidFill>
                <a:effectLst/>
                <a:latin typeface="Calibri" panose="020F0502020204030204" pitchFamily="34" charset="0"/>
                <a:ea typeface="Calibri" panose="020F0502020204030204" pitchFamily="34" charset="0"/>
                <a:cs typeface="Calibri" panose="020F0502020204030204" pitchFamily="34" charset="0"/>
              </a:rPr>
              <a:t>It is a hard task for  the </a:t>
            </a:r>
            <a:r>
              <a:rPr lang="en-IN" sz="1800" b="1" dirty="0">
                <a:solidFill>
                  <a:srgbClr val="282828"/>
                </a:solidFill>
                <a:effectLst/>
                <a:latin typeface="Calibri" panose="020F0502020204030204" pitchFamily="34" charset="0"/>
                <a:ea typeface="Calibri" panose="020F0502020204030204" pitchFamily="34" charset="0"/>
                <a:cs typeface="Calibri" panose="020F0502020204030204" pitchFamily="34" charset="0"/>
              </a:rPr>
              <a:t>machine</a:t>
            </a:r>
            <a:r>
              <a:rPr lang="en-IN" sz="1800" dirty="0">
                <a:solidFill>
                  <a:srgbClr val="282828"/>
                </a:solidFill>
                <a:effectLst/>
                <a:latin typeface="Calibri" panose="020F0502020204030204" pitchFamily="34" charset="0"/>
                <a:ea typeface="Calibri" panose="020F0502020204030204" pitchFamily="34" charset="0"/>
                <a:cs typeface="Calibri" panose="020F0502020204030204" pitchFamily="34" charset="0"/>
              </a:rPr>
              <a:t> because </a:t>
            </a:r>
            <a:r>
              <a:rPr lang="en-IN" sz="1800" b="1" dirty="0">
                <a:solidFill>
                  <a:srgbClr val="282828"/>
                </a:solidFill>
                <a:effectLst/>
                <a:latin typeface="Calibri" panose="020F0502020204030204" pitchFamily="34" charset="0"/>
                <a:ea typeface="Calibri" panose="020F0502020204030204" pitchFamily="34" charset="0"/>
                <a:cs typeface="Calibri" panose="020F0502020204030204" pitchFamily="34" charset="0"/>
              </a:rPr>
              <a:t>handwritten digits</a:t>
            </a:r>
            <a:r>
              <a:rPr lang="en-IN" sz="1800" dirty="0">
                <a:solidFill>
                  <a:srgbClr val="282828"/>
                </a:solidFill>
                <a:effectLst/>
                <a:latin typeface="Calibri" panose="020F0502020204030204" pitchFamily="34" charset="0"/>
                <a:ea typeface="Calibri" panose="020F0502020204030204" pitchFamily="34" charset="0"/>
                <a:cs typeface="Calibri" panose="020F0502020204030204" pitchFamily="34" charset="0"/>
              </a:rPr>
              <a:t> are not perfect and can be made with many different shapes and sizes.</a:t>
            </a:r>
          </a:p>
          <a:p>
            <a:pPr marL="0" indent="0">
              <a:buNone/>
            </a:pPr>
            <a:r>
              <a:rPr lang="en-IN" sz="1800" dirty="0">
                <a:solidFill>
                  <a:srgbClr val="282828"/>
                </a:solidFill>
                <a:effectLst/>
                <a:latin typeface="Calibri" panose="020F0502020204030204" pitchFamily="34" charset="0"/>
                <a:ea typeface="Calibri" panose="020F0502020204030204" pitchFamily="34" charset="0"/>
                <a:cs typeface="Calibri" panose="020F0502020204030204" pitchFamily="34" charset="0"/>
              </a:rPr>
              <a:t> The </a:t>
            </a:r>
            <a:r>
              <a:rPr lang="en-IN" sz="1800" b="1" dirty="0">
                <a:solidFill>
                  <a:srgbClr val="282828"/>
                </a:solidFill>
                <a:effectLst/>
                <a:latin typeface="Calibri" panose="020F0502020204030204" pitchFamily="34" charset="0"/>
                <a:ea typeface="Calibri" panose="020F0502020204030204" pitchFamily="34" charset="0"/>
                <a:cs typeface="Calibri" panose="020F0502020204030204" pitchFamily="34" charset="0"/>
              </a:rPr>
              <a:t>handwritten digit recognition system</a:t>
            </a:r>
            <a:r>
              <a:rPr lang="en-IN" sz="1800" dirty="0">
                <a:solidFill>
                  <a:srgbClr val="282828"/>
                </a:solidFill>
                <a:effectLst/>
                <a:latin typeface="Calibri" panose="020F0502020204030204" pitchFamily="34" charset="0"/>
                <a:ea typeface="Calibri" panose="020F0502020204030204" pitchFamily="34" charset="0"/>
                <a:cs typeface="Calibri" panose="020F0502020204030204" pitchFamily="34" charset="0"/>
              </a:rPr>
              <a:t> is a way to tackle this problem which uses the image of a </a:t>
            </a:r>
            <a:r>
              <a:rPr lang="en-IN" sz="1800" b="1" dirty="0">
                <a:solidFill>
                  <a:srgbClr val="282828"/>
                </a:solidFill>
                <a:effectLst/>
                <a:latin typeface="Calibri" panose="020F0502020204030204" pitchFamily="34" charset="0"/>
                <a:ea typeface="Calibri" panose="020F0502020204030204" pitchFamily="34" charset="0"/>
                <a:cs typeface="Calibri" panose="020F0502020204030204" pitchFamily="34" charset="0"/>
              </a:rPr>
              <a:t>digit</a:t>
            </a:r>
            <a:r>
              <a:rPr lang="en-IN" sz="1800" dirty="0">
                <a:solidFill>
                  <a:srgbClr val="282828"/>
                </a:solidFill>
                <a:effectLst/>
                <a:latin typeface="Calibri" panose="020F0502020204030204" pitchFamily="34" charset="0"/>
                <a:ea typeface="Calibri" panose="020F0502020204030204" pitchFamily="34" charset="0"/>
                <a:cs typeface="Calibri" panose="020F0502020204030204" pitchFamily="34" charset="0"/>
              </a:rPr>
              <a:t> and recognizes the </a:t>
            </a:r>
            <a:r>
              <a:rPr lang="en-IN" sz="1800" b="1" dirty="0">
                <a:solidFill>
                  <a:srgbClr val="282828"/>
                </a:solidFill>
                <a:effectLst/>
                <a:latin typeface="Calibri" panose="020F0502020204030204" pitchFamily="34" charset="0"/>
                <a:ea typeface="Calibri" panose="020F0502020204030204" pitchFamily="34" charset="0"/>
                <a:cs typeface="Calibri" panose="020F0502020204030204" pitchFamily="34" charset="0"/>
              </a:rPr>
              <a:t>digit</a:t>
            </a:r>
            <a:r>
              <a:rPr lang="en-IN" sz="1800" dirty="0">
                <a:solidFill>
                  <a:srgbClr val="282828"/>
                </a:solidFill>
                <a:effectLst/>
                <a:latin typeface="Calibri" panose="020F0502020204030204" pitchFamily="34" charset="0"/>
                <a:ea typeface="Calibri" panose="020F0502020204030204" pitchFamily="34" charset="0"/>
                <a:cs typeface="Calibri" panose="020F0502020204030204" pitchFamily="34" charset="0"/>
              </a:rPr>
              <a:t> present in the image. </a:t>
            </a:r>
          </a:p>
          <a:p>
            <a:pPr marL="0" indent="0">
              <a:buNone/>
            </a:pPr>
            <a:r>
              <a:rPr lang="en-IN" sz="1800" dirty="0">
                <a:effectLst/>
                <a:latin typeface="Calibri" panose="020F0502020204030204" pitchFamily="34" charset="0"/>
                <a:ea typeface="Calibri" panose="020F0502020204030204" pitchFamily="34" charset="0"/>
                <a:cs typeface="Calibri" panose="020F0502020204030204" pitchFamily="34" charset="0"/>
              </a:rPr>
              <a:t>So it’s quite challenging to train a model that can predict handwritten text with high accuracy. We have developed a CNN (Convolutional Neural Network) model that can recognize digits from images with a 99.83% accuracy.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18886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1B726-7CDA-46D2-8B8C-24AADB1C5110}"/>
              </a:ext>
            </a:extLst>
          </p:cNvPr>
          <p:cNvSpPr>
            <a:spLocks noGrp="1"/>
          </p:cNvSpPr>
          <p:nvPr>
            <p:ph type="title"/>
          </p:nvPr>
        </p:nvSpPr>
        <p:spPr/>
        <p:txBody>
          <a:bodyPr/>
          <a:lstStyle/>
          <a:p>
            <a:r>
              <a:rPr lang="en-US" b="1" dirty="0"/>
              <a:t>Introduction</a:t>
            </a:r>
            <a:endParaRPr lang="en-IN" b="1" dirty="0"/>
          </a:p>
        </p:txBody>
      </p:sp>
      <p:sp>
        <p:nvSpPr>
          <p:cNvPr id="3" name="Content Placeholder 2">
            <a:extLst>
              <a:ext uri="{FF2B5EF4-FFF2-40B4-BE49-F238E27FC236}">
                <a16:creationId xmlns:a16="http://schemas.microsoft.com/office/drawing/2014/main" id="{DF6E2562-BCD1-4727-8767-1661CD548EDE}"/>
              </a:ext>
            </a:extLst>
          </p:cNvPr>
          <p:cNvSpPr>
            <a:spLocks noGrp="1"/>
          </p:cNvSpPr>
          <p:nvPr>
            <p:ph idx="1"/>
          </p:nvPr>
        </p:nvSpPr>
        <p:spPr>
          <a:xfrm>
            <a:off x="809625" y="2222500"/>
            <a:ext cx="6445996" cy="4483100"/>
          </a:xfrm>
        </p:spPr>
        <p:txBody>
          <a:bodyPr>
            <a:norm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Handwritten digit recognition is the ability of a computer to recognize the human handwritten digits from different sources like images, papers, touch screens, etc, and classify them into 10 predefined classes (0-9). This has been a topic of boundless-research in the field of deep learning.</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Digit recognition has many applications like number plate recognition, postal mail sorting, bank check processing, etc. In Handwritten digit recognition, we face many challenges because of different styles of writing of different peoples as it is not an Optical character recognition. </a:t>
            </a: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The main purpose is to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analyze</a:t>
            </a:r>
            <a:r>
              <a:rPr lang="en-IN" sz="1800" dirty="0">
                <a:effectLst/>
                <a:latin typeface="Calibri" panose="020F0502020204030204" pitchFamily="34" charset="0"/>
                <a:ea typeface="Calibri" panose="020F0502020204030204" pitchFamily="34" charset="0"/>
                <a:cs typeface="Times New Roman" panose="02020603050405020304" pitchFamily="18" charset="0"/>
              </a:rPr>
              <a:t> the variation of outcome results for using a different combination of hidden layers of Convolutional Neural Network.</a:t>
            </a:r>
          </a:p>
          <a:p>
            <a:pPr marL="0" indent="0">
              <a:buNone/>
            </a:pPr>
            <a:endParaRPr lang="en-IN" dirty="0"/>
          </a:p>
        </p:txBody>
      </p:sp>
      <p:pic>
        <p:nvPicPr>
          <p:cNvPr id="6" name="Picture 5">
            <a:extLst>
              <a:ext uri="{FF2B5EF4-FFF2-40B4-BE49-F238E27FC236}">
                <a16:creationId xmlns:a16="http://schemas.microsoft.com/office/drawing/2014/main" id="{D7489DC8-2C27-4EB2-AFEE-B05538684B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6773" y="2609850"/>
            <a:ext cx="4195602" cy="3371849"/>
          </a:xfrm>
          <a:prstGeom prst="rect">
            <a:avLst/>
          </a:prstGeom>
        </p:spPr>
      </p:pic>
    </p:spTree>
    <p:extLst>
      <p:ext uri="{BB962C8B-B14F-4D97-AF65-F5344CB8AC3E}">
        <p14:creationId xmlns:p14="http://schemas.microsoft.com/office/powerpoint/2010/main" val="3421179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167B-864C-47E2-946B-AA46DF3CDEE5}"/>
              </a:ext>
            </a:extLst>
          </p:cNvPr>
          <p:cNvSpPr>
            <a:spLocks noGrp="1"/>
          </p:cNvSpPr>
          <p:nvPr>
            <p:ph type="title"/>
          </p:nvPr>
        </p:nvSpPr>
        <p:spPr/>
        <p:txBody>
          <a:bodyPr/>
          <a:lstStyle/>
          <a:p>
            <a:r>
              <a:rPr lang="en-US" b="1" dirty="0"/>
              <a:t>About MNIST Dataset</a:t>
            </a:r>
            <a:endParaRPr lang="en-IN" b="1" dirty="0"/>
          </a:p>
        </p:txBody>
      </p:sp>
      <p:sp>
        <p:nvSpPr>
          <p:cNvPr id="4" name="Content Placeholder 3">
            <a:extLst>
              <a:ext uri="{FF2B5EF4-FFF2-40B4-BE49-F238E27FC236}">
                <a16:creationId xmlns:a16="http://schemas.microsoft.com/office/drawing/2014/main" id="{1478AC04-44E3-44D3-B3DE-82045C6590D5}"/>
              </a:ext>
            </a:extLst>
          </p:cNvPr>
          <p:cNvSpPr>
            <a:spLocks noGrp="1"/>
          </p:cNvSpPr>
          <p:nvPr>
            <p:ph idx="1"/>
          </p:nvPr>
        </p:nvSpPr>
        <p:spPr/>
        <p:txBody>
          <a:bodyPr/>
          <a:lstStyle/>
          <a:p>
            <a:r>
              <a:rPr lang="en-US" dirty="0"/>
              <a:t>The </a:t>
            </a:r>
            <a:r>
              <a:rPr lang="en-US" b="1" dirty="0"/>
              <a:t>MNIST dataset</a:t>
            </a:r>
            <a:r>
              <a:rPr lang="en-US" dirty="0"/>
              <a:t> is an acronym that stands for the Modified National Institute of Standards and Technology dataset.</a:t>
            </a:r>
          </a:p>
          <a:p>
            <a:r>
              <a:rPr lang="en-US" dirty="0"/>
              <a:t>It is a dataset of </a:t>
            </a:r>
            <a:r>
              <a:rPr lang="en-US" b="1" dirty="0"/>
              <a:t>60,000 small square 28×28 pixel grayscale images</a:t>
            </a:r>
            <a:r>
              <a:rPr lang="en-US" dirty="0"/>
              <a:t> of handwritten single digits between </a:t>
            </a:r>
            <a:r>
              <a:rPr lang="en-US" b="1" dirty="0"/>
              <a:t>0 and 9</a:t>
            </a:r>
            <a:r>
              <a:rPr lang="en-US" dirty="0"/>
              <a:t>.</a:t>
            </a:r>
          </a:p>
          <a:p>
            <a:r>
              <a:rPr lang="en-US" dirty="0"/>
              <a:t> classify a given image of a handwritten digit into one of 10 classes representing integer values from 0 to 9.</a:t>
            </a:r>
          </a:p>
          <a:p>
            <a:r>
              <a:rPr lang="en-US" dirty="0"/>
              <a:t>It is a widely used and deeply understood dataset and, for the most part, is “solved.” Top-performing models are deep learning convolutional neural networks that achieve a classification accuracy of </a:t>
            </a:r>
            <a:r>
              <a:rPr lang="en-IN" sz="1800" dirty="0">
                <a:effectLst/>
                <a:latin typeface="Calibri" panose="020F0502020204030204" pitchFamily="34" charset="0"/>
                <a:ea typeface="Calibri" panose="020F0502020204030204" pitchFamily="34" charset="0"/>
              </a:rPr>
              <a:t> 99.83% </a:t>
            </a:r>
            <a:endParaRPr lang="en-IN" dirty="0"/>
          </a:p>
        </p:txBody>
      </p:sp>
    </p:spTree>
    <p:extLst>
      <p:ext uri="{BB962C8B-B14F-4D97-AF65-F5344CB8AC3E}">
        <p14:creationId xmlns:p14="http://schemas.microsoft.com/office/powerpoint/2010/main" val="3855122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01D47-55C8-4B86-8688-4A5930B38557}"/>
              </a:ext>
            </a:extLst>
          </p:cNvPr>
          <p:cNvSpPr>
            <a:spLocks noGrp="1"/>
          </p:cNvSpPr>
          <p:nvPr>
            <p:ph type="title"/>
          </p:nvPr>
        </p:nvSpPr>
        <p:spPr/>
        <p:txBody>
          <a:bodyPr/>
          <a:lstStyle/>
          <a:p>
            <a:r>
              <a:rPr lang="en-US" dirty="0"/>
              <a:t>CNN</a:t>
            </a:r>
            <a:endParaRPr lang="en-IN" dirty="0"/>
          </a:p>
        </p:txBody>
      </p:sp>
      <p:sp>
        <p:nvSpPr>
          <p:cNvPr id="3" name="Content Placeholder 2">
            <a:extLst>
              <a:ext uri="{FF2B5EF4-FFF2-40B4-BE49-F238E27FC236}">
                <a16:creationId xmlns:a16="http://schemas.microsoft.com/office/drawing/2014/main" id="{9A3ADE2A-7357-447C-96AC-324BEDD3786C}"/>
              </a:ext>
            </a:extLst>
          </p:cNvPr>
          <p:cNvSpPr>
            <a:spLocks noGrp="1"/>
          </p:cNvSpPr>
          <p:nvPr>
            <p:ph idx="1"/>
          </p:nvPr>
        </p:nvSpPr>
        <p:spPr>
          <a:xfrm>
            <a:off x="583455" y="2355850"/>
            <a:ext cx="7484220" cy="3416300"/>
          </a:xfrm>
        </p:spPr>
        <p:txBody>
          <a:bodyPr>
            <a:normAutofit lnSpcReduction="10000"/>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CNN is a deep learning algorithm that is widely used for image recognition and classification. It is a class of deep neural networks that require minimum pre-processing. </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 CNN contains 3 layers namely, an input layer, an output layer, and multiple hidden layers which include Convolutional layers, Pooling layers(Max and Average pooling), Fully connected layers (FC), and normalization layers. </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 CNN employs different activation functions at each layer to add some non-linearity. As we move into the CNN, we observe the height and width decrease while the number of channels increases.</a:t>
            </a:r>
          </a:p>
          <a:p>
            <a:r>
              <a:rPr lang="en-US" dirty="0"/>
              <a:t>Dense Layer is used to classify image based on output from convolutional layers.</a:t>
            </a:r>
            <a:endParaRPr lang="en-IN" dirty="0">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5EEDB52B-28A1-4035-B443-324CF139B7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3899" y="2933699"/>
            <a:ext cx="2921745" cy="2581275"/>
          </a:xfrm>
          <a:prstGeom prst="rect">
            <a:avLst/>
          </a:prstGeom>
        </p:spPr>
      </p:pic>
    </p:spTree>
    <p:extLst>
      <p:ext uri="{BB962C8B-B14F-4D97-AF65-F5344CB8AC3E}">
        <p14:creationId xmlns:p14="http://schemas.microsoft.com/office/powerpoint/2010/main" val="1964930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3B901-EEC3-4C22-A361-6A32C07BF191}"/>
              </a:ext>
            </a:extLst>
          </p:cNvPr>
          <p:cNvSpPr>
            <a:spLocks noGrp="1"/>
          </p:cNvSpPr>
          <p:nvPr>
            <p:ph type="title"/>
          </p:nvPr>
        </p:nvSpPr>
        <p:spPr/>
        <p:txBody>
          <a:bodyPr/>
          <a:lstStyle/>
          <a:p>
            <a:r>
              <a:rPr lang="en-US" dirty="0"/>
              <a:t>The Architecture</a:t>
            </a:r>
            <a:endParaRPr lang="en-IN" dirty="0"/>
          </a:p>
        </p:txBody>
      </p:sp>
      <p:pic>
        <p:nvPicPr>
          <p:cNvPr id="4" name="Picture 3">
            <a:extLst>
              <a:ext uri="{FF2B5EF4-FFF2-40B4-BE49-F238E27FC236}">
                <a16:creationId xmlns:a16="http://schemas.microsoft.com/office/drawing/2014/main" id="{B80B1E4F-7718-42BB-8F87-DC5FC71844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677" y="2238374"/>
            <a:ext cx="6700345" cy="4410075"/>
          </a:xfrm>
          <a:prstGeom prst="rect">
            <a:avLst/>
          </a:prstGeom>
        </p:spPr>
      </p:pic>
      <p:pic>
        <p:nvPicPr>
          <p:cNvPr id="7" name="Picture 6">
            <a:extLst>
              <a:ext uri="{FF2B5EF4-FFF2-40B4-BE49-F238E27FC236}">
                <a16:creationId xmlns:a16="http://schemas.microsoft.com/office/drawing/2014/main" id="{79D50FDC-370B-4214-B1DF-F3362D799B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4350" y="2598207"/>
            <a:ext cx="3124200" cy="3524250"/>
          </a:xfrm>
          <a:prstGeom prst="rect">
            <a:avLst/>
          </a:prstGeom>
        </p:spPr>
      </p:pic>
    </p:spTree>
    <p:extLst>
      <p:ext uri="{BB962C8B-B14F-4D97-AF65-F5344CB8AC3E}">
        <p14:creationId xmlns:p14="http://schemas.microsoft.com/office/powerpoint/2010/main" val="2482631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6B9EF-260D-47C5-AF69-3C9AFFB99BB4}"/>
              </a:ext>
            </a:extLst>
          </p:cNvPr>
          <p:cNvSpPr>
            <a:spLocks noGrp="1"/>
          </p:cNvSpPr>
          <p:nvPr>
            <p:ph type="title"/>
          </p:nvPr>
        </p:nvSpPr>
        <p:spPr/>
        <p:txBody>
          <a:bodyPr/>
          <a:lstStyle/>
          <a:p>
            <a:r>
              <a:rPr lang="en-US" dirty="0"/>
              <a:t>Implementation</a:t>
            </a:r>
            <a:endParaRPr lang="en-IN" dirty="0"/>
          </a:p>
        </p:txBody>
      </p:sp>
      <p:sp>
        <p:nvSpPr>
          <p:cNvPr id="3" name="Content Placeholder 2">
            <a:extLst>
              <a:ext uri="{FF2B5EF4-FFF2-40B4-BE49-F238E27FC236}">
                <a16:creationId xmlns:a16="http://schemas.microsoft.com/office/drawing/2014/main" id="{0BECB4D1-9A6D-4C36-AE6B-E8DDBE50110E}"/>
              </a:ext>
            </a:extLst>
          </p:cNvPr>
          <p:cNvSpPr>
            <a:spLocks noGrp="1"/>
          </p:cNvSpPr>
          <p:nvPr>
            <p:ph idx="1"/>
          </p:nvPr>
        </p:nvSpPr>
        <p:spPr/>
        <p:txBody>
          <a:bodyPr/>
          <a:lstStyle/>
          <a:p>
            <a:r>
              <a:rPr lang="en-IN" dirty="0"/>
              <a:t>https://github.com/2286-SANA/Hand-Written-Digit-Recognition-/blob/main/HWDR.ipynb</a:t>
            </a:r>
          </a:p>
        </p:txBody>
      </p:sp>
    </p:spTree>
    <p:extLst>
      <p:ext uri="{BB962C8B-B14F-4D97-AF65-F5344CB8AC3E}">
        <p14:creationId xmlns:p14="http://schemas.microsoft.com/office/powerpoint/2010/main" val="68679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3F4C3-6849-43E0-9004-EB34097D5B96}"/>
              </a:ext>
            </a:extLst>
          </p:cNvPr>
          <p:cNvSpPr>
            <a:spLocks noGrp="1"/>
          </p:cNvSpPr>
          <p:nvPr>
            <p:ph type="title"/>
          </p:nvPr>
        </p:nvSpPr>
        <p:spPr/>
        <p:txBody>
          <a:bodyPr/>
          <a:lstStyle/>
          <a:p>
            <a:r>
              <a:rPr lang="en-US" dirty="0"/>
              <a:t>FUTURE OPPORTUNITIES</a:t>
            </a:r>
            <a:endParaRPr lang="en-IN" dirty="0"/>
          </a:p>
        </p:txBody>
      </p:sp>
      <p:sp>
        <p:nvSpPr>
          <p:cNvPr id="3" name="Content Placeholder 2">
            <a:extLst>
              <a:ext uri="{FF2B5EF4-FFF2-40B4-BE49-F238E27FC236}">
                <a16:creationId xmlns:a16="http://schemas.microsoft.com/office/drawing/2014/main" id="{2B253276-FA3E-4D16-BD0A-DE4A43A3D92A}"/>
              </a:ext>
            </a:extLst>
          </p:cNvPr>
          <p:cNvSpPr>
            <a:spLocks noGrp="1"/>
          </p:cNvSpPr>
          <p:nvPr>
            <p:ph idx="1"/>
          </p:nvPr>
        </p:nvSpPr>
        <p:spPr/>
        <p:txBody>
          <a:bodyPr>
            <a:normAutofit fontScale="92500" lnSpcReduction="20000"/>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 this project, we have implemented model for handwritten digit recognition using MNIST datasets, based on deep and machine learning algorithms. CNN gave the most accurate results for handwritten digit recognition. So, this makes us conclude that CNN is best suitable for any type of prediction problem including image data as an input. Next, by comparing execution time of the algorithms we have concluded that increasing the number of epochs without changing the configuration of the algorithm is useless because of the limitation of a certain model and we have noticed that after a certain number of epochs the model starts overfitting the dataset and give us the biased prediction.</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future development of the applications based on algorithms of deep and machine learning is practically boundless. In future, different architectures of CNN, namely, hybrid CNN, viz., CNN-RNN and CNN-HMM models, and domain-specific recognition systems, can be investigated. Evolutionary algorithms can be explored for optimizing CNN learning parameters, namely, the number of layers, learning rate and kernel sizes of convolutional filters. </a:t>
            </a:r>
          </a:p>
          <a:p>
            <a:pPr marL="0" indent="0">
              <a:buNone/>
            </a:pPr>
            <a:endParaRPr lang="en-US" dirty="0"/>
          </a:p>
          <a:p>
            <a:endParaRPr lang="en-IN" dirty="0"/>
          </a:p>
        </p:txBody>
      </p:sp>
    </p:spTree>
    <p:extLst>
      <p:ext uri="{BB962C8B-B14F-4D97-AF65-F5344CB8AC3E}">
        <p14:creationId xmlns:p14="http://schemas.microsoft.com/office/powerpoint/2010/main" val="2614330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81922-95EB-4588-B1D6-9BECD2ADC7B8}"/>
              </a:ext>
            </a:extLst>
          </p:cNvPr>
          <p:cNvSpPr>
            <a:spLocks noGrp="1"/>
          </p:cNvSpPr>
          <p:nvPr>
            <p:ph type="title"/>
          </p:nvPr>
        </p:nvSpPr>
        <p:spPr/>
        <p:txBody>
          <a:bodyPr/>
          <a:lstStyle/>
          <a:p>
            <a:r>
              <a:rPr lang="en-US" b="1" dirty="0"/>
              <a:t>REFERENCES</a:t>
            </a:r>
            <a:endParaRPr lang="en-IN" b="1" dirty="0"/>
          </a:p>
        </p:txBody>
      </p:sp>
      <p:sp>
        <p:nvSpPr>
          <p:cNvPr id="4" name="Rectangle 1">
            <a:extLst>
              <a:ext uri="{FF2B5EF4-FFF2-40B4-BE49-F238E27FC236}">
                <a16:creationId xmlns:a16="http://schemas.microsoft.com/office/drawing/2014/main" id="{37E3E1B8-983D-42DC-B290-8BFF9A796AEB}"/>
              </a:ext>
            </a:extLst>
          </p:cNvPr>
          <p:cNvSpPr>
            <a:spLocks noGrp="1" noChangeArrowheads="1"/>
          </p:cNvSpPr>
          <p:nvPr>
            <p:ph idx="1"/>
          </p:nvPr>
        </p:nvSpPr>
        <p:spPr bwMode="auto">
          <a:xfrm>
            <a:off x="744164" y="2919105"/>
            <a:ext cx="7980735"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altLang="en-US" dirty="0">
                <a:solidFill>
                  <a:schemeClr val="tx1"/>
                </a:solidFill>
                <a:latin typeface="Arial" panose="020B0604020202020204" pitchFamily="34" charset="0"/>
                <a:hlinkClick r:id="rId2">
                  <a:extLst>
                    <a:ext uri="{A12FA001-AC4F-418D-AE19-62706E023703}">
                      <ahyp:hlinkClr xmlns:ahyp="http://schemas.microsoft.com/office/drawing/2018/hyperlinkcolor" val="tx"/>
                    </a:ext>
                  </a:extLst>
                </a:hlinkClick>
              </a:rPr>
              <a:t>https://ieeexplore.ieee.org/document/9388351</a:t>
            </a:r>
            <a:endParaRPr lang="en-US" altLang="en-US" dirty="0">
              <a:solidFill>
                <a:schemeClr val="tx1"/>
              </a:solidFill>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altLang="en-US" dirty="0">
                <a:solidFill>
                  <a:schemeClr val="tx1"/>
                </a:solidFill>
                <a:latin typeface="Arial" panose="020B0604020202020204" pitchFamily="34" charset="0"/>
                <a:hlinkClick r:id="rId3">
                  <a:extLst>
                    <a:ext uri="{A12FA001-AC4F-418D-AE19-62706E023703}">
                      <ahyp:hlinkClr xmlns:ahyp="http://schemas.microsoft.com/office/drawing/2018/hyperlinkcolor" val="tx"/>
                    </a:ext>
                  </a:extLst>
                </a:hlinkClick>
              </a:rPr>
              <a:t>https://www.researchgate.net/publication/302871740_Handwritten_Digit_Recognition_Using_Convolutional_Neural_Networks</a:t>
            </a:r>
            <a:endParaRPr lang="en-US" altLang="en-US" dirty="0">
              <a:solidFill>
                <a:schemeClr val="tx1"/>
              </a:solidFill>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a:solidFill>
                <a:schemeClr val="tx1"/>
              </a:solidFill>
              <a:latin typeface="Arial" panose="020B0604020202020204" pitchFamily="34" charset="0"/>
            </a:endParaRPr>
          </a:p>
        </p:txBody>
      </p:sp>
    </p:spTree>
    <p:extLst>
      <p:ext uri="{BB962C8B-B14F-4D97-AF65-F5344CB8AC3E}">
        <p14:creationId xmlns:p14="http://schemas.microsoft.com/office/powerpoint/2010/main" val="13530465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438</TotalTime>
  <Words>735</Words>
  <Application>Microsoft Office PowerPoint</Application>
  <PresentationFormat>Widescreen</PresentationFormat>
  <Paragraphs>35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Century Gothic</vt:lpstr>
      <vt:lpstr>Wingdings</vt:lpstr>
      <vt:lpstr>Wingdings 3</vt:lpstr>
      <vt:lpstr>Ion Boardroom</vt:lpstr>
      <vt:lpstr>MINI PROJECT</vt:lpstr>
      <vt:lpstr>Abstract</vt:lpstr>
      <vt:lpstr>Introduction</vt:lpstr>
      <vt:lpstr>About MNIST Dataset</vt:lpstr>
      <vt:lpstr>CNN</vt:lpstr>
      <vt:lpstr>The Architecture</vt:lpstr>
      <vt:lpstr>Implementation</vt:lpstr>
      <vt:lpstr>FUTURE OPPORTUNITIES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dc:title>
  <dc:creator>Sana Afreen</dc:creator>
  <cp:lastModifiedBy>Sana Afreen</cp:lastModifiedBy>
  <cp:revision>8</cp:revision>
  <dcterms:created xsi:type="dcterms:W3CDTF">2021-12-15T11:39:15Z</dcterms:created>
  <dcterms:modified xsi:type="dcterms:W3CDTF">2022-03-30T11:38:26Z</dcterms:modified>
</cp:coreProperties>
</file>