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7" r:id="rId2"/>
    <p:sldId id="258" r:id="rId3"/>
    <p:sldId id="259" r:id="rId4"/>
    <p:sldId id="260" r:id="rId5"/>
    <p:sldId id="273" r:id="rId6"/>
    <p:sldId id="278" r:id="rId7"/>
    <p:sldId id="272" r:id="rId8"/>
    <p:sldId id="261" r:id="rId9"/>
    <p:sldId id="262" r:id="rId10"/>
    <p:sldId id="271" r:id="rId11"/>
    <p:sldId id="277" r:id="rId12"/>
    <p:sldId id="279" r:id="rId13"/>
    <p:sldId id="263" r:id="rId14"/>
    <p:sldId id="270" r:id="rId15"/>
    <p:sldId id="269" r:id="rId16"/>
    <p:sldId id="264" r:id="rId17"/>
    <p:sldId id="265" r:id="rId18"/>
    <p:sldId id="266"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32" autoAdjust="0"/>
    <p:restoredTop sz="94660"/>
  </p:normalViewPr>
  <p:slideViewPr>
    <p:cSldViewPr snapToGrid="0">
      <p:cViewPr varScale="1">
        <p:scale>
          <a:sx n="82" d="100"/>
          <a:sy n="82" d="100"/>
        </p:scale>
        <p:origin x="61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767580-B747-4D72-83F4-A007B34896E5}" type="datetimeFigureOut">
              <a:rPr lang="en-IN" smtClean="0"/>
              <a:t>03-03-2024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5785A9-A7E7-446E-96B6-FE9ECAAD13B9}" type="slidenum">
              <a:rPr lang="en-IN" smtClean="0"/>
              <a:t>‹#›</a:t>
            </a:fld>
            <a:endParaRPr lang="en-IN"/>
          </a:p>
        </p:txBody>
      </p:sp>
    </p:spTree>
    <p:extLst>
      <p:ext uri="{BB962C8B-B14F-4D97-AF65-F5344CB8AC3E}">
        <p14:creationId xmlns:p14="http://schemas.microsoft.com/office/powerpoint/2010/main" val="241169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767580-B747-4D72-83F4-A007B34896E5}" type="datetimeFigureOut">
              <a:rPr lang="en-IN" smtClean="0"/>
              <a:t>03-03-2024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5785A9-A7E7-446E-96B6-FE9ECAAD13B9}" type="slidenum">
              <a:rPr lang="en-IN" smtClean="0"/>
              <a:t>‹#›</a:t>
            </a:fld>
            <a:endParaRPr lang="en-IN"/>
          </a:p>
        </p:txBody>
      </p:sp>
    </p:spTree>
    <p:extLst>
      <p:ext uri="{BB962C8B-B14F-4D97-AF65-F5344CB8AC3E}">
        <p14:creationId xmlns:p14="http://schemas.microsoft.com/office/powerpoint/2010/main" val="177420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767580-B747-4D72-83F4-A007B34896E5}" type="datetimeFigureOut">
              <a:rPr lang="en-IN" smtClean="0"/>
              <a:t>03-03-2024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5785A9-A7E7-446E-96B6-FE9ECAAD13B9}" type="slidenum">
              <a:rPr lang="en-IN" smtClean="0"/>
              <a:t>‹#›</a:t>
            </a:fld>
            <a:endParaRPr lang="en-IN"/>
          </a:p>
        </p:txBody>
      </p:sp>
    </p:spTree>
    <p:extLst>
      <p:ext uri="{BB962C8B-B14F-4D97-AF65-F5344CB8AC3E}">
        <p14:creationId xmlns:p14="http://schemas.microsoft.com/office/powerpoint/2010/main" val="31295081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767580-B747-4D72-83F4-A007B34896E5}" type="datetimeFigureOut">
              <a:rPr lang="en-IN" smtClean="0"/>
              <a:t>03-03-2024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5785A9-A7E7-446E-96B6-FE9ECAAD13B9}"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180543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767580-B747-4D72-83F4-A007B34896E5}" type="datetimeFigureOut">
              <a:rPr lang="en-IN" smtClean="0"/>
              <a:t>03-03-2024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5785A9-A7E7-446E-96B6-FE9ECAAD13B9}" type="slidenum">
              <a:rPr lang="en-IN" smtClean="0"/>
              <a:t>‹#›</a:t>
            </a:fld>
            <a:endParaRPr lang="en-IN"/>
          </a:p>
        </p:txBody>
      </p:sp>
    </p:spTree>
    <p:extLst>
      <p:ext uri="{BB962C8B-B14F-4D97-AF65-F5344CB8AC3E}">
        <p14:creationId xmlns:p14="http://schemas.microsoft.com/office/powerpoint/2010/main" val="14128537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3767580-B747-4D72-83F4-A007B34896E5}" type="datetimeFigureOut">
              <a:rPr lang="en-IN" smtClean="0"/>
              <a:t>03-03-2024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5785A9-A7E7-446E-96B6-FE9ECAAD13B9}" type="slidenum">
              <a:rPr lang="en-IN" smtClean="0"/>
              <a:t>‹#›</a:t>
            </a:fld>
            <a:endParaRPr lang="en-IN"/>
          </a:p>
        </p:txBody>
      </p:sp>
    </p:spTree>
    <p:extLst>
      <p:ext uri="{BB962C8B-B14F-4D97-AF65-F5344CB8AC3E}">
        <p14:creationId xmlns:p14="http://schemas.microsoft.com/office/powerpoint/2010/main" val="2365000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3767580-B747-4D72-83F4-A007B34896E5}" type="datetimeFigureOut">
              <a:rPr lang="en-IN" smtClean="0"/>
              <a:t>03-03-2024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5785A9-A7E7-446E-96B6-FE9ECAAD13B9}" type="slidenum">
              <a:rPr lang="en-IN" smtClean="0"/>
              <a:t>‹#›</a:t>
            </a:fld>
            <a:endParaRPr lang="en-IN"/>
          </a:p>
        </p:txBody>
      </p:sp>
    </p:spTree>
    <p:extLst>
      <p:ext uri="{BB962C8B-B14F-4D97-AF65-F5344CB8AC3E}">
        <p14:creationId xmlns:p14="http://schemas.microsoft.com/office/powerpoint/2010/main" val="1180651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767580-B747-4D72-83F4-A007B34896E5}" type="datetimeFigureOut">
              <a:rPr lang="en-IN" smtClean="0"/>
              <a:t>03-03-2024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5785A9-A7E7-446E-96B6-FE9ECAAD13B9}" type="slidenum">
              <a:rPr lang="en-IN" smtClean="0"/>
              <a:t>‹#›</a:t>
            </a:fld>
            <a:endParaRPr lang="en-IN"/>
          </a:p>
        </p:txBody>
      </p:sp>
    </p:spTree>
    <p:extLst>
      <p:ext uri="{BB962C8B-B14F-4D97-AF65-F5344CB8AC3E}">
        <p14:creationId xmlns:p14="http://schemas.microsoft.com/office/powerpoint/2010/main" val="469361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767580-B747-4D72-83F4-A007B34896E5}" type="datetimeFigureOut">
              <a:rPr lang="en-IN" smtClean="0"/>
              <a:t>03-03-2024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5785A9-A7E7-446E-96B6-FE9ECAAD13B9}" type="slidenum">
              <a:rPr lang="en-IN" smtClean="0"/>
              <a:t>‹#›</a:t>
            </a:fld>
            <a:endParaRPr lang="en-IN"/>
          </a:p>
        </p:txBody>
      </p:sp>
    </p:spTree>
    <p:extLst>
      <p:ext uri="{BB962C8B-B14F-4D97-AF65-F5344CB8AC3E}">
        <p14:creationId xmlns:p14="http://schemas.microsoft.com/office/powerpoint/2010/main" val="4027883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767580-B747-4D72-83F4-A007B34896E5}" type="datetimeFigureOut">
              <a:rPr lang="en-IN" smtClean="0"/>
              <a:t>03-03-2024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5785A9-A7E7-446E-96B6-FE9ECAAD13B9}" type="slidenum">
              <a:rPr lang="en-IN" smtClean="0"/>
              <a:t>‹#›</a:t>
            </a:fld>
            <a:endParaRPr lang="en-IN"/>
          </a:p>
        </p:txBody>
      </p:sp>
    </p:spTree>
    <p:extLst>
      <p:ext uri="{BB962C8B-B14F-4D97-AF65-F5344CB8AC3E}">
        <p14:creationId xmlns:p14="http://schemas.microsoft.com/office/powerpoint/2010/main" val="479490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767580-B747-4D72-83F4-A007B34896E5}" type="datetimeFigureOut">
              <a:rPr lang="en-IN" smtClean="0"/>
              <a:t>03-03-2024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5785A9-A7E7-446E-96B6-FE9ECAAD13B9}" type="slidenum">
              <a:rPr lang="en-IN" smtClean="0"/>
              <a:t>‹#›</a:t>
            </a:fld>
            <a:endParaRPr lang="en-IN"/>
          </a:p>
        </p:txBody>
      </p:sp>
    </p:spTree>
    <p:extLst>
      <p:ext uri="{BB962C8B-B14F-4D97-AF65-F5344CB8AC3E}">
        <p14:creationId xmlns:p14="http://schemas.microsoft.com/office/powerpoint/2010/main" val="3740136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767580-B747-4D72-83F4-A007B34896E5}" type="datetimeFigureOut">
              <a:rPr lang="en-IN" smtClean="0"/>
              <a:t>03-03-2024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5785A9-A7E7-446E-96B6-FE9ECAAD13B9}" type="slidenum">
              <a:rPr lang="en-IN" smtClean="0"/>
              <a:t>‹#›</a:t>
            </a:fld>
            <a:endParaRPr lang="en-IN"/>
          </a:p>
        </p:txBody>
      </p:sp>
    </p:spTree>
    <p:extLst>
      <p:ext uri="{BB962C8B-B14F-4D97-AF65-F5344CB8AC3E}">
        <p14:creationId xmlns:p14="http://schemas.microsoft.com/office/powerpoint/2010/main" val="239821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767580-B747-4D72-83F4-A007B34896E5}" type="datetimeFigureOut">
              <a:rPr lang="en-IN" smtClean="0"/>
              <a:t>03-03-2024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5785A9-A7E7-446E-96B6-FE9ECAAD13B9}" type="slidenum">
              <a:rPr lang="en-IN" smtClean="0"/>
              <a:t>‹#›</a:t>
            </a:fld>
            <a:endParaRPr lang="en-IN"/>
          </a:p>
        </p:txBody>
      </p:sp>
    </p:spTree>
    <p:extLst>
      <p:ext uri="{BB962C8B-B14F-4D97-AF65-F5344CB8AC3E}">
        <p14:creationId xmlns:p14="http://schemas.microsoft.com/office/powerpoint/2010/main" val="4167795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767580-B747-4D72-83F4-A007B34896E5}" type="datetimeFigureOut">
              <a:rPr lang="en-IN" smtClean="0"/>
              <a:t>03-03-2024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5785A9-A7E7-446E-96B6-FE9ECAAD13B9}" type="slidenum">
              <a:rPr lang="en-IN" smtClean="0"/>
              <a:t>‹#›</a:t>
            </a:fld>
            <a:endParaRPr lang="en-IN"/>
          </a:p>
        </p:txBody>
      </p:sp>
    </p:spTree>
    <p:extLst>
      <p:ext uri="{BB962C8B-B14F-4D97-AF65-F5344CB8AC3E}">
        <p14:creationId xmlns:p14="http://schemas.microsoft.com/office/powerpoint/2010/main" val="3732419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23767580-B747-4D72-83F4-A007B34896E5}" type="datetimeFigureOut">
              <a:rPr lang="en-IN" smtClean="0"/>
              <a:t>03-03-2024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75785A9-A7E7-446E-96B6-FE9ECAAD13B9}" type="slidenum">
              <a:rPr lang="en-IN" smtClean="0"/>
              <a:t>‹#›</a:t>
            </a:fld>
            <a:endParaRPr lang="en-IN"/>
          </a:p>
        </p:txBody>
      </p:sp>
    </p:spTree>
    <p:extLst>
      <p:ext uri="{BB962C8B-B14F-4D97-AF65-F5344CB8AC3E}">
        <p14:creationId xmlns:p14="http://schemas.microsoft.com/office/powerpoint/2010/main" val="3093974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767580-B747-4D72-83F4-A007B34896E5}" type="datetimeFigureOut">
              <a:rPr lang="en-IN" smtClean="0"/>
              <a:t>03-03-2024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5785A9-A7E7-446E-96B6-FE9ECAAD13B9}" type="slidenum">
              <a:rPr lang="en-IN" smtClean="0"/>
              <a:t>‹#›</a:t>
            </a:fld>
            <a:endParaRPr lang="en-IN"/>
          </a:p>
        </p:txBody>
      </p:sp>
    </p:spTree>
    <p:extLst>
      <p:ext uri="{BB962C8B-B14F-4D97-AF65-F5344CB8AC3E}">
        <p14:creationId xmlns:p14="http://schemas.microsoft.com/office/powerpoint/2010/main" val="128202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767580-B747-4D72-83F4-A007B34896E5}" type="datetimeFigureOut">
              <a:rPr lang="en-IN" smtClean="0"/>
              <a:t>03-03-2024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5785A9-A7E7-446E-96B6-FE9ECAAD13B9}" type="slidenum">
              <a:rPr lang="en-IN" smtClean="0"/>
              <a:t>‹#›</a:t>
            </a:fld>
            <a:endParaRPr lang="en-IN"/>
          </a:p>
        </p:txBody>
      </p:sp>
    </p:spTree>
    <p:extLst>
      <p:ext uri="{BB962C8B-B14F-4D97-AF65-F5344CB8AC3E}">
        <p14:creationId xmlns:p14="http://schemas.microsoft.com/office/powerpoint/2010/main" val="423505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23767580-B747-4D72-83F4-A007B34896E5}" type="datetimeFigureOut">
              <a:rPr lang="en-IN" smtClean="0"/>
              <a:t>03-03-2024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375785A9-A7E7-446E-96B6-FE9ECAAD13B9}" type="slidenum">
              <a:rPr lang="en-IN" smtClean="0"/>
              <a:t>‹#›</a:t>
            </a:fld>
            <a:endParaRPr lang="en-IN"/>
          </a:p>
        </p:txBody>
      </p:sp>
    </p:spTree>
    <p:extLst>
      <p:ext uri="{BB962C8B-B14F-4D97-AF65-F5344CB8AC3E}">
        <p14:creationId xmlns:p14="http://schemas.microsoft.com/office/powerpoint/2010/main" val="108093424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www.slideshare.net/manikakumari/ai-141694706" TargetMode="External"/><Relationship Id="rId2" Type="http://schemas.openxmlformats.org/officeDocument/2006/relationships/hyperlink" Target="https://www.vtupulse.com/artificial-intelligence/solve-tic-tac-toe-game-in-artificial-intelligence/" TargetMode="External"/><Relationship Id="rId1" Type="http://schemas.openxmlformats.org/officeDocument/2006/relationships/slideLayout" Target="../slideLayouts/slideLayout7.xml"/><Relationship Id="rId4" Type="http://schemas.openxmlformats.org/officeDocument/2006/relationships/hyperlink" Target="http://www.google.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4CAA587A-955A-4864-CAAC-75AE37704723}"/>
              </a:ext>
            </a:extLst>
          </p:cNvPr>
          <p:cNvSpPr>
            <a:spLocks noChangeArrowheads="1"/>
          </p:cNvSpPr>
          <p:nvPr/>
        </p:nvSpPr>
        <p:spPr bwMode="auto">
          <a:xfrm>
            <a:off x="2655332" y="764796"/>
            <a:ext cx="8991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3600" dirty="0">
              <a:solidFill>
                <a:schemeClr val="accent1">
                  <a:lumMod val="50000"/>
                </a:schemeClr>
              </a:solidFill>
              <a:latin typeface="Algerian" panose="04020705040A02060702" pitchFamily="8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latin typeface="Algerian" panose="04020705040A02060702" pitchFamily="82" charset="0"/>
            </a:endParaRPr>
          </a:p>
        </p:txBody>
      </p:sp>
      <p:sp>
        <p:nvSpPr>
          <p:cNvPr id="3" name="Rectangle 3">
            <a:extLst>
              <a:ext uri="{FF2B5EF4-FFF2-40B4-BE49-F238E27FC236}">
                <a16:creationId xmlns:a16="http://schemas.microsoft.com/office/drawing/2014/main" id="{D58E7AD1-3A8B-ABED-BA6D-D898CBC7BA7C}"/>
              </a:ext>
            </a:extLst>
          </p:cNvPr>
          <p:cNvSpPr>
            <a:spLocks noChangeArrowheads="1"/>
          </p:cNvSpPr>
          <p:nvPr/>
        </p:nvSpPr>
        <p:spPr bwMode="auto">
          <a:xfrm>
            <a:off x="2043400" y="1057654"/>
            <a:ext cx="8991600" cy="2185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r>
              <a:rPr kumimoji="0" lang="en-US" altLang="en-US" sz="40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4000" b="1" i="0" u="sng" strike="noStrike" cap="none" normalizeH="0" baseline="0" dirty="0">
                <a:ln>
                  <a:noFill/>
                </a:ln>
                <a:solidFill>
                  <a:srgbClr val="FF0000"/>
                </a:solidFill>
                <a:effectLst/>
                <a:latin typeface="Arial" panose="020B0604020202020204" pitchFamily="34" charset="0"/>
                <a:ea typeface="Times New Roman" panose="02020603050405020304" pitchFamily="18" charset="0"/>
              </a:rPr>
              <a:t>“</a:t>
            </a:r>
            <a:r>
              <a:rPr kumimoji="0" lang="en-US" altLang="en-US" sz="4800" b="1" i="0" u="sng" strike="noStrike" cap="none" normalizeH="0" baseline="0" dirty="0">
                <a:ln>
                  <a:noFill/>
                </a:ln>
                <a:solidFill>
                  <a:srgbClr val="FF0000"/>
                </a:solidFill>
                <a:effectLst/>
                <a:latin typeface="Script MT Bold" panose="03040602040607080904" pitchFamily="66" charset="0"/>
                <a:ea typeface="Times New Roman" panose="02020603050405020304" pitchFamily="18" charset="0"/>
              </a:rPr>
              <a:t>Tic-Tac-Toe Game with </a:t>
            </a:r>
            <a:r>
              <a:rPr lang="en-US" altLang="en-US" sz="4800" b="1" u="sng" dirty="0">
                <a:solidFill>
                  <a:srgbClr val="FF0000"/>
                </a:solidFill>
                <a:latin typeface="Script MT Bold" panose="03040602040607080904" pitchFamily="66" charset="0"/>
                <a:ea typeface="Times New Roman" panose="02020603050405020304" pitchFamily="18" charset="0"/>
              </a:rPr>
              <a:t>AI </a:t>
            </a:r>
            <a:r>
              <a:rPr kumimoji="0" lang="en-US" altLang="en-US" sz="4800" b="1" i="0" u="sng" strike="noStrike" cap="none" normalizeH="0" baseline="0" dirty="0">
                <a:ln>
                  <a:noFill/>
                </a:ln>
                <a:solidFill>
                  <a:srgbClr val="FF0000"/>
                </a:solidFill>
                <a:effectLst/>
                <a:latin typeface="Script MT Bold" panose="03040602040607080904" pitchFamily="66" charset="0"/>
                <a:ea typeface="Times New Roman" panose="02020603050405020304" pitchFamily="18" charset="0"/>
              </a:rPr>
              <a:t>”  Using Python</a:t>
            </a:r>
            <a:endParaRPr kumimoji="0" lang="en-US" altLang="en-US" sz="4000" b="1" i="0" u="sng" strike="noStrike" cap="none" normalizeH="0" baseline="0" dirty="0">
              <a:ln>
                <a:noFill/>
              </a:ln>
              <a:solidFill>
                <a:schemeClr val="tx1"/>
              </a:solidFill>
              <a:effectLst/>
              <a:latin typeface="Script MT Bold" panose="03040602040607080904" pitchFamily="66" charset="0"/>
            </a:endParaRPr>
          </a:p>
        </p:txBody>
      </p:sp>
      <p:sp>
        <p:nvSpPr>
          <p:cNvPr id="4" name="TextBox 3">
            <a:extLst>
              <a:ext uri="{FF2B5EF4-FFF2-40B4-BE49-F238E27FC236}">
                <a16:creationId xmlns:a16="http://schemas.microsoft.com/office/drawing/2014/main" id="{77E2267E-FE19-5EE6-BF3E-C72297C3362E}"/>
              </a:ext>
            </a:extLst>
          </p:cNvPr>
          <p:cNvSpPr txBox="1"/>
          <p:nvPr/>
        </p:nvSpPr>
        <p:spPr>
          <a:xfrm>
            <a:off x="7293941" y="3827059"/>
            <a:ext cx="4659087" cy="1015663"/>
          </a:xfrm>
          <a:prstGeom prst="rect">
            <a:avLst/>
          </a:prstGeom>
          <a:noFill/>
        </p:spPr>
        <p:txBody>
          <a:bodyPr wrap="square" rtlCol="0">
            <a:spAutoFit/>
          </a:bodyPr>
          <a:lstStyle/>
          <a:p>
            <a:r>
              <a:rPr lang="en-US" sz="2000" dirty="0">
                <a:latin typeface="Bahnschrift SemiBold Condensed" panose="020B0502040204020203" pitchFamily="34" charset="0"/>
              </a:rPr>
              <a:t>Presented by:</a:t>
            </a:r>
          </a:p>
          <a:p>
            <a:r>
              <a:rPr lang="en-US" sz="2000" dirty="0">
                <a:latin typeface="Bahnschrift SemiBold Condensed" panose="020B0502040204020203" pitchFamily="34" charset="0"/>
              </a:rPr>
              <a:t>Bhagyashree Gore</a:t>
            </a:r>
            <a:endParaRPr lang="en-IN" sz="2000" dirty="0">
              <a:latin typeface="Bahnschrift SemiBold Condensed" panose="020B0502040204020203" pitchFamily="34" charset="0"/>
            </a:endParaRPr>
          </a:p>
          <a:p>
            <a:endParaRPr lang="en-US" sz="2000" dirty="0">
              <a:latin typeface="Bahnschrift SemiBold Condensed" panose="020B0502040204020203" pitchFamily="34" charset="0"/>
            </a:endParaRPr>
          </a:p>
        </p:txBody>
      </p:sp>
    </p:spTree>
    <p:extLst>
      <p:ext uri="{BB962C8B-B14F-4D97-AF65-F5344CB8AC3E}">
        <p14:creationId xmlns:p14="http://schemas.microsoft.com/office/powerpoint/2010/main" val="3885277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AAC63D4-E192-9103-4E25-040133A5ABB9}"/>
              </a:ext>
            </a:extLst>
          </p:cNvPr>
          <p:cNvPicPr>
            <a:picLocks noChangeAspect="1"/>
          </p:cNvPicPr>
          <p:nvPr/>
        </p:nvPicPr>
        <p:blipFill>
          <a:blip r:embed="rId2"/>
          <a:stretch>
            <a:fillRect/>
          </a:stretch>
        </p:blipFill>
        <p:spPr>
          <a:xfrm>
            <a:off x="1088571" y="2481938"/>
            <a:ext cx="2539999" cy="3245757"/>
          </a:xfrm>
          <a:prstGeom prst="rect">
            <a:avLst/>
          </a:prstGeom>
        </p:spPr>
      </p:pic>
      <p:pic>
        <p:nvPicPr>
          <p:cNvPr id="6" name="Picture 5">
            <a:extLst>
              <a:ext uri="{FF2B5EF4-FFF2-40B4-BE49-F238E27FC236}">
                <a16:creationId xmlns:a16="http://schemas.microsoft.com/office/drawing/2014/main" id="{22222E20-2C09-36B8-0E6E-7BF156260F9E}"/>
              </a:ext>
            </a:extLst>
          </p:cNvPr>
          <p:cNvPicPr>
            <a:picLocks noChangeAspect="1"/>
          </p:cNvPicPr>
          <p:nvPr/>
        </p:nvPicPr>
        <p:blipFill>
          <a:blip r:embed="rId3"/>
          <a:stretch>
            <a:fillRect/>
          </a:stretch>
        </p:blipFill>
        <p:spPr>
          <a:xfrm>
            <a:off x="4572000" y="2467426"/>
            <a:ext cx="2539999" cy="3245757"/>
          </a:xfrm>
          <a:prstGeom prst="rect">
            <a:avLst/>
          </a:prstGeom>
        </p:spPr>
      </p:pic>
      <p:pic>
        <p:nvPicPr>
          <p:cNvPr id="7" name="Picture 6">
            <a:extLst>
              <a:ext uri="{FF2B5EF4-FFF2-40B4-BE49-F238E27FC236}">
                <a16:creationId xmlns:a16="http://schemas.microsoft.com/office/drawing/2014/main" id="{695C1272-1502-C95C-3FDD-22864BEC833A}"/>
              </a:ext>
            </a:extLst>
          </p:cNvPr>
          <p:cNvPicPr>
            <a:picLocks noChangeAspect="1"/>
          </p:cNvPicPr>
          <p:nvPr/>
        </p:nvPicPr>
        <p:blipFill>
          <a:blip r:embed="rId4"/>
          <a:stretch>
            <a:fillRect/>
          </a:stretch>
        </p:blipFill>
        <p:spPr>
          <a:xfrm flipH="1">
            <a:off x="8055429" y="2467426"/>
            <a:ext cx="2917370" cy="3245757"/>
          </a:xfrm>
          <a:prstGeom prst="rect">
            <a:avLst/>
          </a:prstGeom>
        </p:spPr>
      </p:pic>
      <p:sp>
        <p:nvSpPr>
          <p:cNvPr id="8" name="TextBox 7">
            <a:extLst>
              <a:ext uri="{FF2B5EF4-FFF2-40B4-BE49-F238E27FC236}">
                <a16:creationId xmlns:a16="http://schemas.microsoft.com/office/drawing/2014/main" id="{084900EE-FCAD-5941-67FC-ADAE59DADD4E}"/>
              </a:ext>
            </a:extLst>
          </p:cNvPr>
          <p:cNvSpPr txBox="1"/>
          <p:nvPr/>
        </p:nvSpPr>
        <p:spPr>
          <a:xfrm>
            <a:off x="1052284" y="1727199"/>
            <a:ext cx="4789715" cy="523220"/>
          </a:xfrm>
          <a:prstGeom prst="rect">
            <a:avLst/>
          </a:prstGeom>
          <a:noFill/>
        </p:spPr>
        <p:txBody>
          <a:bodyPr wrap="square" rtlCol="0">
            <a:spAutoFit/>
          </a:bodyPr>
          <a:lstStyle/>
          <a:p>
            <a:r>
              <a:rPr lang="en-US" sz="2800" dirty="0"/>
              <a:t>‘x’ has won</a:t>
            </a:r>
            <a:endParaRPr lang="en-IN" sz="2800" dirty="0"/>
          </a:p>
        </p:txBody>
      </p:sp>
      <p:sp>
        <p:nvSpPr>
          <p:cNvPr id="9" name="TextBox 8">
            <a:extLst>
              <a:ext uri="{FF2B5EF4-FFF2-40B4-BE49-F238E27FC236}">
                <a16:creationId xmlns:a16="http://schemas.microsoft.com/office/drawing/2014/main" id="{CE6BE6C2-E733-7AB5-1D5E-5093A6B35AAD}"/>
              </a:ext>
            </a:extLst>
          </p:cNvPr>
          <p:cNvSpPr txBox="1"/>
          <p:nvPr/>
        </p:nvSpPr>
        <p:spPr>
          <a:xfrm>
            <a:off x="4659085" y="1841561"/>
            <a:ext cx="2539999" cy="461665"/>
          </a:xfrm>
          <a:prstGeom prst="rect">
            <a:avLst/>
          </a:prstGeom>
          <a:noFill/>
        </p:spPr>
        <p:txBody>
          <a:bodyPr wrap="square" rtlCol="0">
            <a:spAutoFit/>
          </a:bodyPr>
          <a:lstStyle/>
          <a:p>
            <a:r>
              <a:rPr lang="en-US" sz="2400" dirty="0"/>
              <a:t>‘O’ has won</a:t>
            </a:r>
            <a:endParaRPr lang="en-IN" sz="2400" dirty="0"/>
          </a:p>
        </p:txBody>
      </p:sp>
      <p:sp>
        <p:nvSpPr>
          <p:cNvPr id="10" name="TextBox 9">
            <a:extLst>
              <a:ext uri="{FF2B5EF4-FFF2-40B4-BE49-F238E27FC236}">
                <a16:creationId xmlns:a16="http://schemas.microsoft.com/office/drawing/2014/main" id="{4A6F3551-6D45-C505-4977-FCC0B4CF5F62}"/>
              </a:ext>
            </a:extLst>
          </p:cNvPr>
          <p:cNvSpPr txBox="1"/>
          <p:nvPr/>
        </p:nvSpPr>
        <p:spPr>
          <a:xfrm>
            <a:off x="8055429" y="1718450"/>
            <a:ext cx="2917370" cy="707886"/>
          </a:xfrm>
          <a:prstGeom prst="rect">
            <a:avLst/>
          </a:prstGeom>
          <a:noFill/>
        </p:spPr>
        <p:txBody>
          <a:bodyPr wrap="square" rtlCol="0">
            <a:spAutoFit/>
          </a:bodyPr>
          <a:lstStyle/>
          <a:p>
            <a:r>
              <a:rPr lang="en-US" sz="2000" dirty="0"/>
              <a:t>The match ended with draw(no win)</a:t>
            </a:r>
            <a:endParaRPr lang="en-IN" sz="2000" dirty="0"/>
          </a:p>
        </p:txBody>
      </p:sp>
      <p:sp>
        <p:nvSpPr>
          <p:cNvPr id="11" name="TextBox 10">
            <a:extLst>
              <a:ext uri="{FF2B5EF4-FFF2-40B4-BE49-F238E27FC236}">
                <a16:creationId xmlns:a16="http://schemas.microsoft.com/office/drawing/2014/main" id="{8BB61F61-7321-3585-266E-6FD63E55162E}"/>
              </a:ext>
            </a:extLst>
          </p:cNvPr>
          <p:cNvSpPr txBox="1"/>
          <p:nvPr/>
        </p:nvSpPr>
        <p:spPr>
          <a:xfrm>
            <a:off x="4108174" y="454053"/>
            <a:ext cx="6692347" cy="707886"/>
          </a:xfrm>
          <a:prstGeom prst="rect">
            <a:avLst/>
          </a:prstGeom>
          <a:noFill/>
        </p:spPr>
        <p:txBody>
          <a:bodyPr wrap="square" rtlCol="0">
            <a:spAutoFit/>
          </a:bodyPr>
          <a:lstStyle/>
          <a:p>
            <a:r>
              <a:rPr lang="en-US" sz="4000" dirty="0">
                <a:solidFill>
                  <a:srgbClr val="C00000"/>
                </a:solidFill>
                <a:latin typeface="Arial Rounded MT Bold" panose="020F0704030504030204" pitchFamily="34" charset="0"/>
              </a:rPr>
              <a:t>OUTCOMES</a:t>
            </a:r>
            <a:r>
              <a:rPr lang="en-US" sz="4000" dirty="0">
                <a:solidFill>
                  <a:srgbClr val="C00000"/>
                </a:solidFill>
              </a:rPr>
              <a:t>:</a:t>
            </a:r>
            <a:endParaRPr lang="en-IN" sz="4000" dirty="0">
              <a:solidFill>
                <a:srgbClr val="C00000"/>
              </a:solidFill>
            </a:endParaRPr>
          </a:p>
        </p:txBody>
      </p:sp>
    </p:spTree>
    <p:extLst>
      <p:ext uri="{BB962C8B-B14F-4D97-AF65-F5344CB8AC3E}">
        <p14:creationId xmlns:p14="http://schemas.microsoft.com/office/powerpoint/2010/main" val="1431479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D9E00B-635E-2685-9CC8-718AADCA9318}"/>
              </a:ext>
            </a:extLst>
          </p:cNvPr>
          <p:cNvSpPr txBox="1"/>
          <p:nvPr/>
        </p:nvSpPr>
        <p:spPr>
          <a:xfrm>
            <a:off x="2875721" y="1730322"/>
            <a:ext cx="9342783" cy="707886"/>
          </a:xfrm>
          <a:prstGeom prst="rect">
            <a:avLst/>
          </a:prstGeom>
          <a:noFill/>
        </p:spPr>
        <p:txBody>
          <a:bodyPr wrap="square" rtlCol="0">
            <a:spAutoFit/>
          </a:bodyPr>
          <a:lstStyle/>
          <a:p>
            <a:r>
              <a:rPr lang="en-US" sz="4000" dirty="0">
                <a:solidFill>
                  <a:srgbClr val="C00000"/>
                </a:solidFill>
                <a:latin typeface="Arial Rounded MT Bold" panose="020F0704030504030204" pitchFamily="34" charset="0"/>
              </a:rPr>
              <a:t>SYSTEM REQUIREMENTS</a:t>
            </a:r>
            <a:endParaRPr lang="en-IN" sz="4000" dirty="0">
              <a:solidFill>
                <a:srgbClr val="C00000"/>
              </a:solidFill>
              <a:latin typeface="Arial Rounded MT Bold" panose="020F0704030504030204" pitchFamily="34" charset="0"/>
            </a:endParaRPr>
          </a:p>
        </p:txBody>
      </p:sp>
      <p:sp>
        <p:nvSpPr>
          <p:cNvPr id="5" name="TextBox 4">
            <a:extLst>
              <a:ext uri="{FF2B5EF4-FFF2-40B4-BE49-F238E27FC236}">
                <a16:creationId xmlns:a16="http://schemas.microsoft.com/office/drawing/2014/main" id="{A288609F-367B-E5E2-1686-BAC3B7665155}"/>
              </a:ext>
            </a:extLst>
          </p:cNvPr>
          <p:cNvSpPr txBox="1"/>
          <p:nvPr/>
        </p:nvSpPr>
        <p:spPr>
          <a:xfrm>
            <a:off x="2935357" y="2579661"/>
            <a:ext cx="6321286" cy="707886"/>
          </a:xfrm>
          <a:prstGeom prst="rect">
            <a:avLst/>
          </a:prstGeom>
          <a:noFill/>
        </p:spPr>
        <p:txBody>
          <a:bodyPr wrap="square">
            <a:spAutoFit/>
          </a:bodyPr>
          <a:lstStyle/>
          <a:p>
            <a:pPr marL="342900" indent="-342900">
              <a:buFont typeface="Wingdings" panose="05000000000000000000" pitchFamily="2" charset="2"/>
              <a:buChar char="ü"/>
            </a:pPr>
            <a:r>
              <a:rPr lang="en-IN" sz="2000" dirty="0">
                <a:latin typeface="Calibri" panose="020F0502020204030204" pitchFamily="34" charset="0"/>
                <a:cs typeface="Calibri" panose="020F0502020204030204" pitchFamily="34" charset="0"/>
              </a:rPr>
              <a:t>In order to run the project, you must have installed Python and Pygame library on your PC. </a:t>
            </a:r>
          </a:p>
        </p:txBody>
      </p:sp>
      <p:sp>
        <p:nvSpPr>
          <p:cNvPr id="7" name="TextBox 6">
            <a:extLst>
              <a:ext uri="{FF2B5EF4-FFF2-40B4-BE49-F238E27FC236}">
                <a16:creationId xmlns:a16="http://schemas.microsoft.com/office/drawing/2014/main" id="{82A8B632-72F0-A39E-280D-1A65C419A8D4}"/>
              </a:ext>
            </a:extLst>
          </p:cNvPr>
          <p:cNvSpPr txBox="1"/>
          <p:nvPr/>
        </p:nvSpPr>
        <p:spPr>
          <a:xfrm>
            <a:off x="2935357" y="3370399"/>
            <a:ext cx="5711687" cy="400110"/>
          </a:xfrm>
          <a:prstGeom prst="rect">
            <a:avLst/>
          </a:prstGeom>
          <a:noFill/>
        </p:spPr>
        <p:txBody>
          <a:bodyPr wrap="square" rtlCol="0">
            <a:spAutoFit/>
          </a:bodyPr>
          <a:lstStyle/>
          <a:p>
            <a:pPr marL="342900" indent="-342900">
              <a:buFont typeface="Wingdings" panose="05000000000000000000" pitchFamily="2" charset="2"/>
              <a:buChar char="ü"/>
            </a:pPr>
            <a:r>
              <a:rPr lang="en-US" sz="2000" dirty="0">
                <a:latin typeface="Calibri" panose="020F0502020204030204" pitchFamily="34" charset="0"/>
                <a:cs typeface="Calibri" panose="020F0502020204030204" pitchFamily="34" charset="0"/>
              </a:rPr>
              <a:t>Graphical user interface(GUI) toolkit.</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80134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59DF90D-A87F-4C20-5D39-FEAB37208FCA}"/>
              </a:ext>
            </a:extLst>
          </p:cNvPr>
          <p:cNvPicPr>
            <a:picLocks noChangeAspect="1"/>
          </p:cNvPicPr>
          <p:nvPr/>
        </p:nvPicPr>
        <p:blipFill>
          <a:blip r:embed="rId2"/>
          <a:stretch>
            <a:fillRect/>
          </a:stretch>
        </p:blipFill>
        <p:spPr>
          <a:xfrm>
            <a:off x="887895" y="1752599"/>
            <a:ext cx="10151165" cy="3932583"/>
          </a:xfrm>
          <a:prstGeom prst="rect">
            <a:avLst/>
          </a:prstGeom>
        </p:spPr>
      </p:pic>
      <p:sp>
        <p:nvSpPr>
          <p:cNvPr id="3" name="TextBox 2">
            <a:extLst>
              <a:ext uri="{FF2B5EF4-FFF2-40B4-BE49-F238E27FC236}">
                <a16:creationId xmlns:a16="http://schemas.microsoft.com/office/drawing/2014/main" id="{CC052C18-261D-4C76-8DE8-EB4CE50B8F48}"/>
              </a:ext>
            </a:extLst>
          </p:cNvPr>
          <p:cNvSpPr txBox="1"/>
          <p:nvPr/>
        </p:nvSpPr>
        <p:spPr>
          <a:xfrm>
            <a:off x="3008243" y="818875"/>
            <a:ext cx="8030817" cy="707886"/>
          </a:xfrm>
          <a:prstGeom prst="rect">
            <a:avLst/>
          </a:prstGeom>
          <a:noFill/>
        </p:spPr>
        <p:txBody>
          <a:bodyPr wrap="square" rtlCol="0">
            <a:spAutoFit/>
          </a:bodyPr>
          <a:lstStyle/>
          <a:p>
            <a:r>
              <a:rPr lang="en-US" sz="4000" dirty="0">
                <a:solidFill>
                  <a:srgbClr val="C00000"/>
                </a:solidFill>
                <a:latin typeface="Arial Rounded MT Bold" panose="020F0704030504030204" pitchFamily="34" charset="0"/>
              </a:rPr>
              <a:t>WINNING CONDITIONS</a:t>
            </a:r>
            <a:endParaRPr lang="en-IN" sz="4000" dirty="0">
              <a:solidFill>
                <a:srgbClr val="C00000"/>
              </a:solidFill>
              <a:latin typeface="Arial Rounded MT Bold" panose="020F0704030504030204" pitchFamily="34" charset="0"/>
            </a:endParaRPr>
          </a:p>
        </p:txBody>
      </p:sp>
    </p:spTree>
    <p:extLst>
      <p:ext uri="{BB962C8B-B14F-4D97-AF65-F5344CB8AC3E}">
        <p14:creationId xmlns:p14="http://schemas.microsoft.com/office/powerpoint/2010/main" val="495947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2B7D33-DD80-E675-B2DC-10D0D599941A}"/>
              </a:ext>
            </a:extLst>
          </p:cNvPr>
          <p:cNvSpPr txBox="1"/>
          <p:nvPr/>
        </p:nvSpPr>
        <p:spPr>
          <a:xfrm>
            <a:off x="2027583" y="754972"/>
            <a:ext cx="8892208" cy="4308872"/>
          </a:xfrm>
          <a:prstGeom prst="rect">
            <a:avLst/>
          </a:prstGeom>
          <a:noFill/>
        </p:spPr>
        <p:txBody>
          <a:bodyPr wrap="square">
            <a:spAutoFit/>
          </a:bodyPr>
          <a:lstStyle/>
          <a:p>
            <a:r>
              <a:rPr lang="en-IN" sz="4000" b="1" dirty="0">
                <a:solidFill>
                  <a:srgbClr val="C00000"/>
                </a:solidFill>
              </a:rPr>
              <a:t>ADVANTAGES</a:t>
            </a:r>
            <a:endParaRPr lang="en-US" sz="4000" b="1" dirty="0">
              <a:solidFill>
                <a:srgbClr val="C00000"/>
              </a:solidFill>
            </a:endParaRPr>
          </a:p>
          <a:p>
            <a:pPr marL="457200" indent="-457200" algn="l">
              <a:buFont typeface="+mj-lt"/>
              <a:buAutoNum type="arabicPeriod"/>
            </a:pPr>
            <a:r>
              <a:rPr lang="en-US" sz="2400" dirty="0">
                <a:latin typeface="Calibri" panose="020F0502020204030204" pitchFamily="34" charset="0"/>
                <a:cs typeface="Calibri" panose="020F0502020204030204" pitchFamily="34" charset="0"/>
              </a:rPr>
              <a:t>Teaches strategy skills.</a:t>
            </a:r>
          </a:p>
          <a:p>
            <a:pPr marL="457200" indent="-457200" algn="l">
              <a:buFont typeface="+mj-lt"/>
              <a:buAutoNum type="arabicPeriod"/>
            </a:pPr>
            <a:r>
              <a:rPr lang="en-US" sz="2400" dirty="0">
                <a:latin typeface="Calibri" panose="020F0502020204030204" pitchFamily="34" charset="0"/>
                <a:cs typeface="Calibri" panose="020F0502020204030204" pitchFamily="34" charset="0"/>
              </a:rPr>
              <a:t>Develops logical thinking.</a:t>
            </a:r>
          </a:p>
          <a:p>
            <a:pPr marL="457200" indent="-457200" algn="l">
              <a:buFont typeface="+mj-lt"/>
              <a:buAutoNum type="arabicPeriod"/>
            </a:pPr>
            <a:r>
              <a:rPr lang="en-US" sz="2400" dirty="0">
                <a:latin typeface="Calibri" panose="020F0502020204030204" pitchFamily="34" charset="0"/>
                <a:cs typeface="Calibri" panose="020F0502020204030204" pitchFamily="34" charset="0"/>
              </a:rPr>
              <a:t>Improves the ability to concentrate and focus. </a:t>
            </a:r>
          </a:p>
          <a:p>
            <a:pPr marL="457200" indent="-457200" algn="l">
              <a:buFont typeface="+mj-lt"/>
              <a:buAutoNum type="arabicPeriod"/>
            </a:pPr>
            <a:r>
              <a:rPr lang="en-US" sz="2400" dirty="0">
                <a:latin typeface="Calibri" panose="020F0502020204030204" pitchFamily="34" charset="0"/>
                <a:cs typeface="Calibri" panose="020F0502020204030204" pitchFamily="34" charset="0"/>
              </a:rPr>
              <a:t>Teaches good sportsmanship.</a:t>
            </a:r>
          </a:p>
          <a:p>
            <a:pPr marL="457200" indent="-457200" algn="l">
              <a:buFont typeface="+mj-lt"/>
              <a:buAutoNum type="arabicPeriod"/>
            </a:pPr>
            <a:r>
              <a:rPr lang="en-US" sz="2400" dirty="0">
                <a:latin typeface="Calibri" panose="020F0502020204030204" pitchFamily="34" charset="0"/>
                <a:cs typeface="Calibri" panose="020F0502020204030204" pitchFamily="34" charset="0"/>
              </a:rPr>
              <a:t>Sets the foundation for learning more complex games. </a:t>
            </a:r>
          </a:p>
          <a:p>
            <a:pPr marL="457200" indent="-457200" algn="l">
              <a:buFont typeface="+mj-lt"/>
              <a:buAutoNum type="arabicPeriod"/>
            </a:pPr>
            <a:r>
              <a:rPr lang="en-US" sz="2400" dirty="0">
                <a:latin typeface="Calibri" panose="020F0502020204030204" pitchFamily="34" charset="0"/>
                <a:cs typeface="Calibri" panose="020F0502020204030204" pitchFamily="34" charset="0"/>
              </a:rPr>
              <a:t>Provides a simple and fun way for the family to bond.</a:t>
            </a:r>
          </a:p>
          <a:p>
            <a:pPr marL="457200" indent="-457200" algn="l">
              <a:buFont typeface="+mj-lt"/>
              <a:buAutoNum type="arabicPeriod"/>
            </a:pPr>
            <a:r>
              <a:rPr lang="en-US" sz="2400" dirty="0">
                <a:latin typeface="Calibri" panose="020F0502020204030204" pitchFamily="34" charset="0"/>
                <a:cs typeface="Calibri" panose="020F0502020204030204" pitchFamily="34" charset="0"/>
              </a:rPr>
              <a:t> Develops problem-solving skills.</a:t>
            </a:r>
          </a:p>
          <a:p>
            <a:pPr marL="457200" indent="-457200" algn="l">
              <a:buFont typeface="+mj-lt"/>
              <a:buAutoNum type="arabicPeriod"/>
            </a:pPr>
            <a:r>
              <a:rPr lang="en-US" sz="2400" dirty="0">
                <a:latin typeface="Calibri" panose="020F0502020204030204" pitchFamily="34" charset="0"/>
                <a:cs typeface="Calibri" panose="020F0502020204030204" pitchFamily="34" charset="0"/>
              </a:rPr>
              <a:t>Developmental growth in problem solving ,hand eye coordination, turn taking and strategizing</a:t>
            </a:r>
          </a:p>
          <a:p>
            <a:pPr marL="457200" indent="-457200" algn="l">
              <a:buFont typeface="+mj-lt"/>
              <a:buAutoNum type="arabicPeriod"/>
            </a:pPr>
            <a:endParaRPr lang="en-US" dirty="0"/>
          </a:p>
        </p:txBody>
      </p:sp>
    </p:spTree>
    <p:extLst>
      <p:ext uri="{BB962C8B-B14F-4D97-AF65-F5344CB8AC3E}">
        <p14:creationId xmlns:p14="http://schemas.microsoft.com/office/powerpoint/2010/main" val="3734473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2A8EB7-BE33-00C3-C1FA-19EDC573696A}"/>
              </a:ext>
            </a:extLst>
          </p:cNvPr>
          <p:cNvSpPr txBox="1"/>
          <p:nvPr/>
        </p:nvSpPr>
        <p:spPr>
          <a:xfrm>
            <a:off x="3048000" y="1342015"/>
            <a:ext cx="7730434" cy="707886"/>
          </a:xfrm>
          <a:prstGeom prst="rect">
            <a:avLst/>
          </a:prstGeom>
          <a:noFill/>
        </p:spPr>
        <p:txBody>
          <a:bodyPr wrap="square">
            <a:spAutoFit/>
          </a:bodyPr>
          <a:lstStyle/>
          <a:p>
            <a:r>
              <a:rPr lang="en-US" sz="4000" b="1" dirty="0">
                <a:solidFill>
                  <a:srgbClr val="C00000"/>
                </a:solidFill>
              </a:rPr>
              <a:t>DISADVANTAGES</a:t>
            </a:r>
            <a:endParaRPr lang="en-IN" sz="4000" dirty="0"/>
          </a:p>
        </p:txBody>
      </p:sp>
      <p:sp>
        <p:nvSpPr>
          <p:cNvPr id="5" name="TextBox 4">
            <a:extLst>
              <a:ext uri="{FF2B5EF4-FFF2-40B4-BE49-F238E27FC236}">
                <a16:creationId xmlns:a16="http://schemas.microsoft.com/office/drawing/2014/main" id="{72B0ADD6-3DDC-AD3D-1D49-C7DFD1DBAD26}"/>
              </a:ext>
            </a:extLst>
          </p:cNvPr>
          <p:cNvSpPr txBox="1"/>
          <p:nvPr/>
        </p:nvSpPr>
        <p:spPr>
          <a:xfrm>
            <a:off x="2941982" y="2090172"/>
            <a:ext cx="7460974" cy="2677656"/>
          </a:xfrm>
          <a:prstGeom prst="rect">
            <a:avLst/>
          </a:prstGeom>
          <a:noFill/>
        </p:spPr>
        <p:txBody>
          <a:bodyPr wrap="square">
            <a:spAutoFit/>
          </a:bodyPr>
          <a:lstStyle/>
          <a:p>
            <a:pPr marL="457200" indent="-457200" algn="l">
              <a:buFont typeface="+mj-lt"/>
              <a:buAutoNum type="arabicPeriod"/>
            </a:pPr>
            <a:r>
              <a:rPr lang="en-US" sz="2400" dirty="0"/>
              <a:t> </a:t>
            </a:r>
            <a:r>
              <a:rPr lang="en-US" sz="2400" dirty="0">
                <a:latin typeface="Calibri" panose="020F0502020204030204" pitchFamily="34" charset="0"/>
                <a:cs typeface="Calibri" panose="020F0502020204030204" pitchFamily="34" charset="0"/>
              </a:rPr>
              <a:t>The game can be addictive and can lead to wasting a lot of time It can get boring if every game ends in a tie.</a:t>
            </a:r>
          </a:p>
          <a:p>
            <a:pPr marL="457200" indent="-457200" algn="l">
              <a:buFont typeface="+mj-lt"/>
              <a:buAutoNum type="arabicPeriod"/>
            </a:pPr>
            <a:r>
              <a:rPr lang="en-US" sz="2400" dirty="0">
                <a:latin typeface="Calibri" panose="020F0502020204030204" pitchFamily="34" charset="0"/>
                <a:cs typeface="Calibri" panose="020F0502020204030204" pitchFamily="34" charset="0"/>
              </a:rPr>
              <a:t> When you know how to win, the game isn’t very challenging.</a:t>
            </a:r>
          </a:p>
          <a:p>
            <a:pPr marL="457200" indent="-457200" algn="l">
              <a:buFont typeface="+mj-lt"/>
              <a:buAutoNum type="arabicPeriod"/>
            </a:pPr>
            <a:r>
              <a:rPr lang="en-US" sz="2400" dirty="0">
                <a:latin typeface="Calibri" panose="020F0502020204030204" pitchFamily="34" charset="0"/>
                <a:cs typeface="Calibri" panose="020F0502020204030204" pitchFamily="34" charset="0"/>
              </a:rPr>
              <a:t>The game usually takes less than a minute to play.</a:t>
            </a:r>
          </a:p>
          <a:p>
            <a:pPr marL="457200" indent="-457200" algn="l">
              <a:buFont typeface="+mj-lt"/>
              <a:buAutoNum type="arabicPeriod"/>
            </a:pPr>
            <a:r>
              <a:rPr lang="en-US" sz="2400" dirty="0">
                <a:latin typeface="Calibri" panose="020F0502020204030204" pitchFamily="34" charset="0"/>
                <a:cs typeface="Calibri" panose="020F0502020204030204" pitchFamily="34" charset="0"/>
              </a:rPr>
              <a:t>It can get boring knowing that you are going to win every single time</a:t>
            </a:r>
            <a:r>
              <a:rPr lang="en-US" sz="2400" dirty="0"/>
              <a:t>.</a:t>
            </a:r>
            <a:endParaRPr lang="en-IN" sz="2400" dirty="0"/>
          </a:p>
        </p:txBody>
      </p:sp>
    </p:spTree>
    <p:extLst>
      <p:ext uri="{BB962C8B-B14F-4D97-AF65-F5344CB8AC3E}">
        <p14:creationId xmlns:p14="http://schemas.microsoft.com/office/powerpoint/2010/main" val="4110786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7891ED-7F8E-6713-1F0E-D88BE53DA5D5}"/>
              </a:ext>
            </a:extLst>
          </p:cNvPr>
          <p:cNvSpPr txBox="1"/>
          <p:nvPr/>
        </p:nvSpPr>
        <p:spPr>
          <a:xfrm>
            <a:off x="3342073" y="811456"/>
            <a:ext cx="7997371" cy="707886"/>
          </a:xfrm>
          <a:prstGeom prst="rect">
            <a:avLst/>
          </a:prstGeom>
          <a:noFill/>
        </p:spPr>
        <p:txBody>
          <a:bodyPr wrap="square">
            <a:spAutoFit/>
          </a:bodyPr>
          <a:lstStyle/>
          <a:p>
            <a:r>
              <a:rPr lang="en-US" sz="4000" b="1" dirty="0">
                <a:solidFill>
                  <a:srgbClr val="C00000"/>
                </a:solidFill>
              </a:rPr>
              <a:t>LIMITATION</a:t>
            </a:r>
            <a:endParaRPr lang="en-IN" sz="4000" dirty="0"/>
          </a:p>
        </p:txBody>
      </p:sp>
      <p:sp>
        <p:nvSpPr>
          <p:cNvPr id="5" name="TextBox 4">
            <a:extLst>
              <a:ext uri="{FF2B5EF4-FFF2-40B4-BE49-F238E27FC236}">
                <a16:creationId xmlns:a16="http://schemas.microsoft.com/office/drawing/2014/main" id="{C3A2B6AF-4EEC-8408-17BC-83392A5F0376}"/>
              </a:ext>
            </a:extLst>
          </p:cNvPr>
          <p:cNvSpPr txBox="1"/>
          <p:nvPr/>
        </p:nvSpPr>
        <p:spPr>
          <a:xfrm>
            <a:off x="3342073" y="1519342"/>
            <a:ext cx="6096000" cy="2814617"/>
          </a:xfrm>
          <a:prstGeom prst="rect">
            <a:avLst/>
          </a:prstGeom>
          <a:noFill/>
        </p:spPr>
        <p:txBody>
          <a:bodyPr wrap="square">
            <a:spAutoFit/>
          </a:bodyPr>
          <a:lstStyle/>
          <a:p>
            <a:pPr>
              <a:lnSpc>
                <a:spcPct val="150000"/>
              </a:lnSpc>
              <a:buFont typeface="Wingdings" panose="05000000000000000000" pitchFamily="2" charset="2"/>
              <a:buChar char="Ø"/>
            </a:pPr>
            <a:r>
              <a:rPr lang="en-US" sz="2000" dirty="0">
                <a:latin typeface="Calibri" panose="020F0502020204030204" pitchFamily="34" charset="0"/>
                <a:cs typeface="Calibri" panose="020F0502020204030204" pitchFamily="34" charset="0"/>
              </a:rPr>
              <a:t>Only one player can play at a time. </a:t>
            </a:r>
          </a:p>
          <a:p>
            <a:pPr>
              <a:lnSpc>
                <a:spcPct val="150000"/>
              </a:lnSpc>
              <a:buFont typeface="Wingdings" panose="05000000000000000000" pitchFamily="2" charset="2"/>
              <a:buChar char="Ø"/>
            </a:pPr>
            <a:r>
              <a:rPr lang="en-US" sz="2000" dirty="0">
                <a:latin typeface="Calibri" panose="020F0502020204030204" pitchFamily="34" charset="0"/>
                <a:cs typeface="Calibri" panose="020F0502020204030204" pitchFamily="34" charset="0"/>
              </a:rPr>
              <a:t>If any of the players have filled a square then the other player and the same player cannot override that square.</a:t>
            </a:r>
          </a:p>
          <a:p>
            <a:pPr>
              <a:lnSpc>
                <a:spcPct val="150000"/>
              </a:lnSpc>
              <a:buFont typeface="Wingdings" panose="05000000000000000000" pitchFamily="2" charset="2"/>
              <a:buChar char="Ø"/>
            </a:pPr>
            <a:r>
              <a:rPr lang="en-US" sz="2000" dirty="0">
                <a:latin typeface="Calibri" panose="020F0502020204030204" pitchFamily="34" charset="0"/>
                <a:cs typeface="Calibri" panose="020F0502020204030204" pitchFamily="34" charset="0"/>
              </a:rPr>
              <a:t> There are only two conditions that may match will be draw or may win.</a:t>
            </a:r>
          </a:p>
          <a:p>
            <a:pPr>
              <a:lnSpc>
                <a:spcPct val="150000"/>
              </a:lnSpc>
              <a:buFont typeface="Wingdings" panose="05000000000000000000" pitchFamily="2" charset="2"/>
              <a:buChar char="Ø"/>
            </a:pPr>
            <a:r>
              <a:rPr lang="en-US" sz="2000" dirty="0">
                <a:latin typeface="Calibri" panose="020F0502020204030204" pitchFamily="34" charset="0"/>
                <a:cs typeface="Calibri" panose="020F0502020204030204" pitchFamily="34" charset="0"/>
              </a:rPr>
              <a:t>GUI is not so attractive</a:t>
            </a:r>
            <a:r>
              <a:rPr lang="en-US" dirty="0"/>
              <a:t>.</a:t>
            </a:r>
          </a:p>
        </p:txBody>
      </p:sp>
    </p:spTree>
    <p:extLst>
      <p:ext uri="{BB962C8B-B14F-4D97-AF65-F5344CB8AC3E}">
        <p14:creationId xmlns:p14="http://schemas.microsoft.com/office/powerpoint/2010/main" val="3183615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5CD935-0435-3ADF-D5D6-7F5025A5409C}"/>
              </a:ext>
            </a:extLst>
          </p:cNvPr>
          <p:cNvSpPr txBox="1"/>
          <p:nvPr/>
        </p:nvSpPr>
        <p:spPr>
          <a:xfrm>
            <a:off x="3048000" y="896647"/>
            <a:ext cx="6560457" cy="1358321"/>
          </a:xfrm>
          <a:prstGeom prst="rect">
            <a:avLst/>
          </a:prstGeom>
          <a:noFill/>
        </p:spPr>
        <p:txBody>
          <a:bodyPr wrap="square">
            <a:spAutoFit/>
          </a:bodyPr>
          <a:lstStyle/>
          <a:p>
            <a:pPr>
              <a:lnSpc>
                <a:spcPct val="200000"/>
              </a:lnSpc>
            </a:pPr>
            <a:r>
              <a:rPr lang="en-US" sz="4800" b="1" dirty="0">
                <a:solidFill>
                  <a:srgbClr val="C00000"/>
                </a:solidFill>
              </a:rPr>
              <a:t>CONCLUSION</a:t>
            </a:r>
            <a:endParaRPr lang="en-IN" sz="4800" dirty="0"/>
          </a:p>
        </p:txBody>
      </p:sp>
      <p:sp>
        <p:nvSpPr>
          <p:cNvPr id="5" name="TextBox 4">
            <a:extLst>
              <a:ext uri="{FF2B5EF4-FFF2-40B4-BE49-F238E27FC236}">
                <a16:creationId xmlns:a16="http://schemas.microsoft.com/office/drawing/2014/main" id="{C4A932D9-3BB3-CE3A-BB60-01BACDECA649}"/>
              </a:ext>
            </a:extLst>
          </p:cNvPr>
          <p:cNvSpPr txBox="1"/>
          <p:nvPr/>
        </p:nvSpPr>
        <p:spPr>
          <a:xfrm>
            <a:off x="2769705" y="2136313"/>
            <a:ext cx="6096000" cy="3083921"/>
          </a:xfrm>
          <a:prstGeom prst="rect">
            <a:avLst/>
          </a:prstGeom>
          <a:noFill/>
        </p:spPr>
        <p:txBody>
          <a:bodyPr wrap="square">
            <a:spAutoFit/>
          </a:bodyPr>
          <a:lstStyle/>
          <a:p>
            <a:pPr marL="342900" indent="-342900">
              <a:lnSpc>
                <a:spcPct val="200000"/>
              </a:lnSpc>
              <a:buFont typeface="Wingdings" panose="05000000000000000000" pitchFamily="2" charset="2"/>
              <a:buChar char="Ø"/>
            </a:pPr>
            <a:r>
              <a:rPr lang="en-US" sz="2000" dirty="0">
                <a:latin typeface="Calibri" panose="020F0502020204030204" pitchFamily="34" charset="0"/>
                <a:cs typeface="Calibri" panose="020F0502020204030204" pitchFamily="34" charset="0"/>
              </a:rPr>
              <a:t>The player who succeeded in placing three respective marks in a horizontal, vertical, or diagonal row wins the game. The Tic Tac Toe is a great way to pass your free time whether you're standing in a line or spending time with your kids.</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33854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B8DF60-844C-2188-04DA-409FE04DED02}"/>
              </a:ext>
            </a:extLst>
          </p:cNvPr>
          <p:cNvSpPr txBox="1"/>
          <p:nvPr/>
        </p:nvSpPr>
        <p:spPr>
          <a:xfrm>
            <a:off x="3164114" y="359619"/>
            <a:ext cx="7228114" cy="923330"/>
          </a:xfrm>
          <a:prstGeom prst="rect">
            <a:avLst/>
          </a:prstGeom>
          <a:noFill/>
        </p:spPr>
        <p:txBody>
          <a:bodyPr wrap="square">
            <a:spAutoFit/>
          </a:bodyPr>
          <a:lstStyle/>
          <a:p>
            <a:r>
              <a:rPr lang="en-IN" sz="5400" b="1" dirty="0">
                <a:solidFill>
                  <a:srgbClr val="C00000"/>
                </a:solidFill>
              </a:rPr>
              <a:t>Results be like</a:t>
            </a:r>
            <a:endParaRPr lang="en-IN" sz="5400" dirty="0"/>
          </a:p>
        </p:txBody>
      </p:sp>
      <p:pic>
        <p:nvPicPr>
          <p:cNvPr id="4" name="Picture 3">
            <a:extLst>
              <a:ext uri="{FF2B5EF4-FFF2-40B4-BE49-F238E27FC236}">
                <a16:creationId xmlns:a16="http://schemas.microsoft.com/office/drawing/2014/main" id="{37C170D0-8EDC-5C19-C2A2-088849C93F27}"/>
              </a:ext>
            </a:extLst>
          </p:cNvPr>
          <p:cNvPicPr>
            <a:picLocks noChangeAspect="1"/>
          </p:cNvPicPr>
          <p:nvPr/>
        </p:nvPicPr>
        <p:blipFill>
          <a:blip r:embed="rId2"/>
          <a:stretch>
            <a:fillRect/>
          </a:stretch>
        </p:blipFill>
        <p:spPr>
          <a:xfrm>
            <a:off x="3686628" y="1517738"/>
            <a:ext cx="4267200" cy="3822523"/>
          </a:xfrm>
          <a:prstGeom prst="rect">
            <a:avLst/>
          </a:prstGeom>
        </p:spPr>
      </p:pic>
    </p:spTree>
    <p:extLst>
      <p:ext uri="{BB962C8B-B14F-4D97-AF65-F5344CB8AC3E}">
        <p14:creationId xmlns:p14="http://schemas.microsoft.com/office/powerpoint/2010/main" val="2888494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F8B1FB-684B-37C7-161C-B50AC1F6FCE3}"/>
              </a:ext>
            </a:extLst>
          </p:cNvPr>
          <p:cNvSpPr txBox="1"/>
          <p:nvPr/>
        </p:nvSpPr>
        <p:spPr>
          <a:xfrm>
            <a:off x="3396344" y="1549790"/>
            <a:ext cx="7823200" cy="769441"/>
          </a:xfrm>
          <a:prstGeom prst="rect">
            <a:avLst/>
          </a:prstGeom>
          <a:noFill/>
        </p:spPr>
        <p:txBody>
          <a:bodyPr wrap="square">
            <a:spAutoFit/>
          </a:bodyPr>
          <a:lstStyle/>
          <a:p>
            <a:r>
              <a:rPr lang="en-IN" sz="4400" dirty="0">
                <a:solidFill>
                  <a:srgbClr val="C00000"/>
                </a:solidFill>
                <a:latin typeface="Arial Rounded MT Bold" panose="020F0704030504030204" pitchFamily="34" charset="0"/>
              </a:rPr>
              <a:t>REFERENCES</a:t>
            </a:r>
            <a:endParaRPr lang="en-IN" sz="4400" dirty="0">
              <a:latin typeface="Arial Rounded MT Bold" panose="020F0704030504030204" pitchFamily="34" charset="0"/>
            </a:endParaRPr>
          </a:p>
        </p:txBody>
      </p:sp>
      <p:sp>
        <p:nvSpPr>
          <p:cNvPr id="5" name="TextBox 4">
            <a:extLst>
              <a:ext uri="{FF2B5EF4-FFF2-40B4-BE49-F238E27FC236}">
                <a16:creationId xmlns:a16="http://schemas.microsoft.com/office/drawing/2014/main" id="{5FCF2B8B-38DA-939C-0063-AC9085F19065}"/>
              </a:ext>
            </a:extLst>
          </p:cNvPr>
          <p:cNvSpPr txBox="1"/>
          <p:nvPr/>
        </p:nvSpPr>
        <p:spPr>
          <a:xfrm>
            <a:off x="3048000" y="2832464"/>
            <a:ext cx="6096000" cy="2308324"/>
          </a:xfrm>
          <a:prstGeom prst="rect">
            <a:avLst/>
          </a:prstGeom>
          <a:noFill/>
        </p:spPr>
        <p:txBody>
          <a:bodyPr wrap="square">
            <a:spAutoFit/>
          </a:bodyPr>
          <a:lstStyle/>
          <a:p>
            <a:pPr marL="342900" indent="-342900" algn="l">
              <a:buFont typeface="Wingdings" panose="05000000000000000000" pitchFamily="2" charset="2"/>
              <a:buChar char="Ø"/>
            </a:pPr>
            <a:r>
              <a:rPr lang="en-IN" sz="2400" dirty="0">
                <a:hlinkClick r:id="rId2"/>
              </a:rPr>
              <a:t>https://www.vtupulse.com/artificial-intelligence/solve-tic-tac-toe-game-in-artificial-intelligence/</a:t>
            </a:r>
            <a:endParaRPr lang="en-IN" sz="2400" dirty="0"/>
          </a:p>
          <a:p>
            <a:pPr marL="342900" indent="-342900" algn="l">
              <a:buFont typeface="Wingdings" panose="05000000000000000000" pitchFamily="2" charset="2"/>
              <a:buChar char="Ø"/>
            </a:pPr>
            <a:r>
              <a:rPr lang="en-IN" sz="2400" dirty="0">
                <a:hlinkClick r:id="rId3"/>
              </a:rPr>
              <a:t>https://www.slideshare.net/manikakumari/ai-141694706</a:t>
            </a:r>
            <a:endParaRPr lang="en-IN" sz="2400" dirty="0"/>
          </a:p>
          <a:p>
            <a:pPr marL="342900" indent="-342900" algn="l">
              <a:buFont typeface="Wingdings" panose="05000000000000000000" pitchFamily="2" charset="2"/>
              <a:buChar char="Ø"/>
            </a:pPr>
            <a:r>
              <a:rPr lang="en-IN" sz="2400" dirty="0">
                <a:hlinkClick r:id="rId4"/>
              </a:rPr>
              <a:t>www.google.com</a:t>
            </a:r>
            <a:endParaRPr lang="en-IN" sz="2400" dirty="0"/>
          </a:p>
        </p:txBody>
      </p:sp>
    </p:spTree>
    <p:extLst>
      <p:ext uri="{BB962C8B-B14F-4D97-AF65-F5344CB8AC3E}">
        <p14:creationId xmlns:p14="http://schemas.microsoft.com/office/powerpoint/2010/main" val="1300068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17563E-7871-4CBE-CA1F-8BDA5AC9A440}"/>
              </a:ext>
            </a:extLst>
          </p:cNvPr>
          <p:cNvSpPr txBox="1"/>
          <p:nvPr/>
        </p:nvSpPr>
        <p:spPr>
          <a:xfrm>
            <a:off x="2968487" y="2146852"/>
            <a:ext cx="7964557" cy="1323439"/>
          </a:xfrm>
          <a:prstGeom prst="rect">
            <a:avLst/>
          </a:prstGeom>
          <a:noFill/>
        </p:spPr>
        <p:txBody>
          <a:bodyPr wrap="square" rtlCol="0">
            <a:spAutoFit/>
          </a:bodyPr>
          <a:lstStyle/>
          <a:p>
            <a:r>
              <a:rPr lang="en-US" sz="8000" dirty="0">
                <a:solidFill>
                  <a:schemeClr val="bg2">
                    <a:lumMod val="50000"/>
                  </a:schemeClr>
                </a:solidFill>
                <a:latin typeface="Baskerville Old Face" panose="02020602080505020303" pitchFamily="18" charset="0"/>
              </a:rPr>
              <a:t>Thank you…!!!</a:t>
            </a:r>
            <a:endParaRPr lang="en-IN" sz="8000" dirty="0">
              <a:solidFill>
                <a:schemeClr val="bg2">
                  <a:lumMod val="50000"/>
                </a:schemeClr>
              </a:solidFill>
              <a:latin typeface="Baskerville Old Face" panose="02020602080505020303" pitchFamily="18" charset="0"/>
            </a:endParaRPr>
          </a:p>
        </p:txBody>
      </p:sp>
    </p:spTree>
    <p:extLst>
      <p:ext uri="{BB962C8B-B14F-4D97-AF65-F5344CB8AC3E}">
        <p14:creationId xmlns:p14="http://schemas.microsoft.com/office/powerpoint/2010/main" val="2833974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9F4380-9370-732B-A7DD-DE1F314655B5}"/>
              </a:ext>
            </a:extLst>
          </p:cNvPr>
          <p:cNvSpPr txBox="1"/>
          <p:nvPr/>
        </p:nvSpPr>
        <p:spPr>
          <a:xfrm>
            <a:off x="2305050" y="609600"/>
            <a:ext cx="7581900" cy="1709635"/>
          </a:xfrm>
          <a:prstGeom prst="rect">
            <a:avLst/>
          </a:prstGeom>
          <a:noFill/>
        </p:spPr>
        <p:txBody>
          <a:bodyPr wrap="square">
            <a:spAutoFit/>
          </a:bodyPr>
          <a:lstStyle/>
          <a:p>
            <a:pPr marL="6350" marR="374650" indent="-6350" algn="ctr">
              <a:lnSpc>
                <a:spcPct val="106000"/>
              </a:lnSpc>
            </a:pPr>
            <a:r>
              <a:rPr lang="en-IN" sz="3200" b="1" kern="100" dirty="0">
                <a:solidFill>
                  <a:srgbClr val="C00000"/>
                </a:solidFill>
                <a:effectLst/>
                <a:latin typeface="Times New Roman" panose="02020603050405020304" pitchFamily="18" charset="0"/>
                <a:ea typeface="Times New Roman" panose="02020603050405020304" pitchFamily="18" charset="0"/>
              </a:rPr>
              <a:t>“Tic-Tac-Toe Game with AI Using python”  </a:t>
            </a:r>
            <a:endParaRPr lang="en-IN" sz="2400" b="1" kern="100" dirty="0">
              <a:solidFill>
                <a:srgbClr val="C00000"/>
              </a:solidFill>
              <a:effectLst/>
              <a:latin typeface="Times New Roman" panose="02020603050405020304" pitchFamily="18" charset="0"/>
              <a:ea typeface="Times New Roman" panose="02020603050405020304" pitchFamily="18" charset="0"/>
            </a:endParaRPr>
          </a:p>
          <a:p>
            <a:pPr marR="403860" algn="ctr">
              <a:lnSpc>
                <a:spcPct val="106000"/>
              </a:lnSpc>
              <a:spcAft>
                <a:spcPts val="2655"/>
              </a:spcAft>
            </a:pPr>
            <a:r>
              <a:rPr lang="en-IN" sz="1800" b="1" kern="100" dirty="0">
                <a:solidFill>
                  <a:srgbClr val="000000"/>
                </a:solidFill>
                <a:effectLst/>
                <a:latin typeface="Calibri" panose="020F0502020204030204" pitchFamily="34" charset="0"/>
                <a:ea typeface="Calibri" panose="020F0502020204030204" pitchFamily="34" charset="0"/>
              </a:rPr>
              <a:t>In the partial fulfilment of the requirement for the Engineering in </a:t>
            </a:r>
            <a:r>
              <a:rPr lang="en-IN" sz="1800" b="1" kern="100" dirty="0">
                <a:solidFill>
                  <a:srgbClr val="000000"/>
                </a:solidFill>
                <a:effectLst/>
                <a:latin typeface="Times New Roman" panose="02020603050405020304" pitchFamily="18" charset="0"/>
                <a:ea typeface="Times New Roman" panose="02020603050405020304" pitchFamily="18" charset="0"/>
              </a:rPr>
              <a:t>Artificial Intelligence and Data Science</a:t>
            </a:r>
            <a:endParaRPr lang="en-IN" sz="1400" kern="100" dirty="0">
              <a:solidFill>
                <a:srgbClr val="000000"/>
              </a:solidFill>
              <a:effectLst/>
              <a:latin typeface="Calibri" panose="020F0502020204030204" pitchFamily="34" charset="0"/>
              <a:ea typeface="Calibri" panose="020F0502020204030204" pitchFamily="34" charset="0"/>
            </a:endParaRPr>
          </a:p>
        </p:txBody>
      </p:sp>
      <p:pic>
        <p:nvPicPr>
          <p:cNvPr id="4" name="Picture 3">
            <a:extLst>
              <a:ext uri="{FF2B5EF4-FFF2-40B4-BE49-F238E27FC236}">
                <a16:creationId xmlns:a16="http://schemas.microsoft.com/office/drawing/2014/main" id="{C60A1311-35B8-C473-415C-0E3D0A827C1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90231" y="2518093"/>
            <a:ext cx="3411537" cy="3481082"/>
          </a:xfrm>
          <a:prstGeom prst="rect">
            <a:avLst/>
          </a:prstGeom>
          <a:noFill/>
        </p:spPr>
      </p:pic>
    </p:spTree>
    <p:extLst>
      <p:ext uri="{BB962C8B-B14F-4D97-AF65-F5344CB8AC3E}">
        <p14:creationId xmlns:p14="http://schemas.microsoft.com/office/powerpoint/2010/main" val="1916983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02FF0F-7910-7E28-550F-89624D0B4DDF}"/>
              </a:ext>
            </a:extLst>
          </p:cNvPr>
          <p:cNvSpPr txBox="1"/>
          <p:nvPr/>
        </p:nvSpPr>
        <p:spPr>
          <a:xfrm>
            <a:off x="2917372" y="598241"/>
            <a:ext cx="7358743" cy="842090"/>
          </a:xfrm>
          <a:prstGeom prst="rect">
            <a:avLst/>
          </a:prstGeom>
          <a:noFill/>
        </p:spPr>
        <p:txBody>
          <a:bodyPr wrap="square">
            <a:spAutoFit/>
          </a:bodyPr>
          <a:lstStyle/>
          <a:p>
            <a:pPr indent="-6350">
              <a:lnSpc>
                <a:spcPct val="106000"/>
              </a:lnSpc>
              <a:spcAft>
                <a:spcPts val="800"/>
              </a:spcAft>
            </a:pPr>
            <a:r>
              <a:rPr lang="en-US" sz="4800" b="1" kern="100" dirty="0">
                <a:solidFill>
                  <a:srgbClr val="C00000"/>
                </a:solidFill>
                <a:latin typeface="Calibri" panose="020F0502020204030204" pitchFamily="34" charset="0"/>
                <a:ea typeface="Calibri" panose="020F0502020204030204" pitchFamily="34" charset="0"/>
              </a:rPr>
              <a:t>T</a:t>
            </a:r>
            <a:r>
              <a:rPr lang="en-IN" sz="4800" b="1" kern="100" dirty="0">
                <a:solidFill>
                  <a:srgbClr val="C00000"/>
                </a:solidFill>
                <a:latin typeface="Calibri" panose="020F0502020204030204" pitchFamily="34" charset="0"/>
                <a:ea typeface="Calibri" panose="020F0502020204030204" pitchFamily="34" charset="0"/>
              </a:rPr>
              <a:t>OPICS TO BE DISCUSSED!!</a:t>
            </a:r>
            <a:endParaRPr lang="en-IN" sz="4800" kern="100" dirty="0">
              <a:solidFill>
                <a:srgbClr val="000000"/>
              </a:solidFill>
              <a:effectLst/>
              <a:latin typeface="Calibri" panose="020F0502020204030204" pitchFamily="34" charset="0"/>
              <a:ea typeface="Calibri" panose="020F0502020204030204" pitchFamily="34" charset="0"/>
            </a:endParaRPr>
          </a:p>
        </p:txBody>
      </p:sp>
      <p:sp>
        <p:nvSpPr>
          <p:cNvPr id="6" name="TextBox 5">
            <a:extLst>
              <a:ext uri="{FF2B5EF4-FFF2-40B4-BE49-F238E27FC236}">
                <a16:creationId xmlns:a16="http://schemas.microsoft.com/office/drawing/2014/main" id="{736E2E6E-6EC3-8B87-2443-1F241A9C7E1D}"/>
              </a:ext>
            </a:extLst>
          </p:cNvPr>
          <p:cNvSpPr txBox="1"/>
          <p:nvPr/>
        </p:nvSpPr>
        <p:spPr>
          <a:xfrm>
            <a:off x="2528326" y="1340941"/>
            <a:ext cx="10363199" cy="5663089"/>
          </a:xfrm>
          <a:prstGeom prst="rect">
            <a:avLst/>
          </a:prstGeom>
          <a:noFill/>
        </p:spPr>
        <p:txBody>
          <a:bodyPr wrap="square">
            <a:spAutoFit/>
          </a:bodyPr>
          <a:lstStyle/>
          <a:p>
            <a:pPr marL="733425" indent="-285750" algn="just">
              <a:spcAft>
                <a:spcPts val="505"/>
              </a:spcAft>
              <a:buFont typeface="Wingdings" panose="05000000000000000000" pitchFamily="2" charset="2"/>
              <a:buChar char="ü"/>
            </a:pPr>
            <a:r>
              <a:rPr lang="en-IN" sz="2400" kern="100" dirty="0">
                <a:solidFill>
                  <a:srgbClr val="7F7F7F"/>
                </a:solidFill>
                <a:effectLst/>
                <a:latin typeface="Calibri" panose="020F0502020204030204" pitchFamily="34" charset="0"/>
                <a:ea typeface="Calibri" panose="020F0502020204030204" pitchFamily="34" charset="0"/>
              </a:rPr>
              <a:t> Introduction</a:t>
            </a:r>
          </a:p>
          <a:p>
            <a:pPr marL="733425" indent="-285750" algn="just">
              <a:spcAft>
                <a:spcPts val="505"/>
              </a:spcAft>
              <a:buFont typeface="Wingdings" panose="05000000000000000000" pitchFamily="2" charset="2"/>
              <a:buChar char="ü"/>
            </a:pPr>
            <a:r>
              <a:rPr lang="en-IN" sz="2400" kern="100" dirty="0">
                <a:solidFill>
                  <a:srgbClr val="7F7F7F"/>
                </a:solidFill>
                <a:latin typeface="Calibri" panose="020F0502020204030204" pitchFamily="34" charset="0"/>
                <a:ea typeface="Calibri" panose="020F0502020204030204" pitchFamily="34" charset="0"/>
              </a:rPr>
              <a:t>Problem statement</a:t>
            </a:r>
            <a:endParaRPr lang="en-IN" sz="2400" kern="100" dirty="0">
              <a:solidFill>
                <a:srgbClr val="7F7F7F"/>
              </a:solidFill>
              <a:effectLst/>
              <a:latin typeface="Calibri" panose="020F0502020204030204" pitchFamily="34" charset="0"/>
              <a:ea typeface="Calibri" panose="020F0502020204030204" pitchFamily="34" charset="0"/>
            </a:endParaRPr>
          </a:p>
          <a:p>
            <a:pPr marL="733425" indent="-285750" algn="just">
              <a:spcAft>
                <a:spcPts val="505"/>
              </a:spcAft>
              <a:buFont typeface="Wingdings" panose="05000000000000000000" pitchFamily="2" charset="2"/>
              <a:buChar char="ü"/>
            </a:pPr>
            <a:r>
              <a:rPr lang="en-IN" sz="2400" kern="100" dirty="0">
                <a:solidFill>
                  <a:srgbClr val="7F7F7F"/>
                </a:solidFill>
                <a:latin typeface="Calibri" panose="020F0502020204030204" pitchFamily="34" charset="0"/>
                <a:ea typeface="Calibri" panose="020F0502020204030204" pitchFamily="34" charset="0"/>
              </a:rPr>
              <a:t>flowchart</a:t>
            </a:r>
            <a:endParaRPr lang="en-IN" sz="2400" kern="100" dirty="0">
              <a:solidFill>
                <a:srgbClr val="7F7F7F"/>
              </a:solidFill>
              <a:effectLst/>
              <a:latin typeface="Calibri" panose="020F0502020204030204" pitchFamily="34" charset="0"/>
              <a:ea typeface="Calibri" panose="020F0502020204030204" pitchFamily="34" charset="0"/>
            </a:endParaRPr>
          </a:p>
          <a:p>
            <a:pPr marL="733425" indent="-285750" algn="just">
              <a:spcAft>
                <a:spcPts val="505"/>
              </a:spcAft>
              <a:buFont typeface="Wingdings" panose="05000000000000000000" pitchFamily="2" charset="2"/>
              <a:buChar char="ü"/>
            </a:pPr>
            <a:r>
              <a:rPr lang="en-IN" sz="2400" kern="100" dirty="0">
                <a:solidFill>
                  <a:srgbClr val="7F7F7F"/>
                </a:solidFill>
                <a:effectLst/>
                <a:latin typeface="Calibri" panose="020F0502020204030204" pitchFamily="34" charset="0"/>
                <a:ea typeface="Calibri" panose="020F0502020204030204" pitchFamily="34" charset="0"/>
              </a:rPr>
              <a:t>Why this Project??</a:t>
            </a:r>
          </a:p>
          <a:p>
            <a:pPr marL="733425" indent="-285750" algn="just">
              <a:spcAft>
                <a:spcPts val="505"/>
              </a:spcAft>
              <a:buFont typeface="Wingdings" panose="05000000000000000000" pitchFamily="2" charset="2"/>
              <a:buChar char="ü"/>
            </a:pPr>
            <a:r>
              <a:rPr lang="en-IN" sz="2400" kern="100" dirty="0">
                <a:solidFill>
                  <a:srgbClr val="404040"/>
                </a:solidFill>
                <a:effectLst/>
                <a:latin typeface="Calibri" panose="020F0502020204030204" pitchFamily="34" charset="0"/>
                <a:ea typeface="Calibri" panose="020F0502020204030204" pitchFamily="34" charset="0"/>
              </a:rPr>
              <a:t>Project Features</a:t>
            </a:r>
          </a:p>
          <a:p>
            <a:pPr marL="733425" indent="-285750" algn="just">
              <a:spcAft>
                <a:spcPts val="505"/>
              </a:spcAft>
              <a:buFont typeface="Wingdings" panose="05000000000000000000" pitchFamily="2" charset="2"/>
              <a:buChar char="ü"/>
            </a:pPr>
            <a:r>
              <a:rPr lang="en-IN" sz="2400" kern="100" dirty="0">
                <a:solidFill>
                  <a:srgbClr val="404040"/>
                </a:solidFill>
                <a:latin typeface="Calibri" panose="020F0502020204030204" pitchFamily="34" charset="0"/>
                <a:ea typeface="Calibri" panose="020F0502020204030204" pitchFamily="34" charset="0"/>
              </a:rPr>
              <a:t>Outcomes</a:t>
            </a:r>
          </a:p>
          <a:p>
            <a:pPr marL="733425" indent="-285750" algn="just">
              <a:spcAft>
                <a:spcPts val="505"/>
              </a:spcAft>
              <a:buFont typeface="Wingdings" panose="05000000000000000000" pitchFamily="2" charset="2"/>
              <a:buChar char="ü"/>
            </a:pPr>
            <a:r>
              <a:rPr lang="en-IN" sz="2400" kern="100" dirty="0">
                <a:solidFill>
                  <a:srgbClr val="404040"/>
                </a:solidFill>
                <a:effectLst/>
                <a:latin typeface="Calibri" panose="020F0502020204030204" pitchFamily="34" charset="0"/>
                <a:ea typeface="Calibri" panose="020F0502020204030204" pitchFamily="34" charset="0"/>
              </a:rPr>
              <a:t>System requirements</a:t>
            </a:r>
          </a:p>
          <a:p>
            <a:pPr marL="733425" indent="-285750" algn="just">
              <a:spcAft>
                <a:spcPts val="505"/>
              </a:spcAft>
              <a:buFont typeface="Wingdings" panose="05000000000000000000" pitchFamily="2" charset="2"/>
              <a:buChar char="ü"/>
            </a:pPr>
            <a:r>
              <a:rPr lang="en-IN" sz="2400" kern="100" dirty="0">
                <a:solidFill>
                  <a:srgbClr val="404040"/>
                </a:solidFill>
                <a:latin typeface="Calibri" panose="020F0502020204030204" pitchFamily="34" charset="0"/>
                <a:ea typeface="Calibri" panose="020F0502020204030204" pitchFamily="34" charset="0"/>
              </a:rPr>
              <a:t>Wining conditions</a:t>
            </a:r>
            <a:endParaRPr lang="en-IN" sz="2400" kern="100" dirty="0">
              <a:solidFill>
                <a:srgbClr val="000000"/>
              </a:solidFill>
              <a:effectLst/>
              <a:latin typeface="Calibri" panose="020F0502020204030204" pitchFamily="34" charset="0"/>
              <a:ea typeface="Calibri" panose="020F0502020204030204" pitchFamily="34" charset="0"/>
            </a:endParaRPr>
          </a:p>
          <a:p>
            <a:pPr marL="733425" indent="-285750" algn="just">
              <a:spcAft>
                <a:spcPts val="505"/>
              </a:spcAft>
              <a:buFont typeface="Wingdings" panose="05000000000000000000" pitchFamily="2" charset="2"/>
              <a:buChar char="ü"/>
            </a:pPr>
            <a:r>
              <a:rPr lang="en-IN" sz="2400" kern="100" dirty="0">
                <a:solidFill>
                  <a:srgbClr val="404040"/>
                </a:solidFill>
                <a:effectLst/>
                <a:latin typeface="Calibri" panose="020F0502020204030204" pitchFamily="34" charset="0"/>
                <a:ea typeface="Calibri" panose="020F0502020204030204" pitchFamily="34" charset="0"/>
              </a:rPr>
              <a:t>Advantages/</a:t>
            </a:r>
            <a:r>
              <a:rPr lang="en-IN" sz="2400" kern="100" dirty="0">
                <a:solidFill>
                  <a:srgbClr val="404040"/>
                </a:solidFill>
                <a:latin typeface="Calibri" panose="020F0502020204030204" pitchFamily="34" charset="0"/>
                <a:ea typeface="Calibri" panose="020F0502020204030204" pitchFamily="34" charset="0"/>
              </a:rPr>
              <a:t>Disadvantages</a:t>
            </a:r>
          </a:p>
          <a:p>
            <a:pPr marL="733425" indent="-285750" algn="just">
              <a:spcAft>
                <a:spcPts val="505"/>
              </a:spcAft>
              <a:buFont typeface="Wingdings" panose="05000000000000000000" pitchFamily="2" charset="2"/>
              <a:buChar char="ü"/>
            </a:pPr>
            <a:r>
              <a:rPr lang="en-IN" sz="2400" kern="100" dirty="0">
                <a:solidFill>
                  <a:srgbClr val="000000"/>
                </a:solidFill>
                <a:latin typeface="Calibri" panose="020F0502020204030204" pitchFamily="34" charset="0"/>
                <a:ea typeface="Calibri" panose="020F0502020204030204" pitchFamily="34" charset="0"/>
              </a:rPr>
              <a:t>Limitation</a:t>
            </a:r>
          </a:p>
          <a:p>
            <a:pPr marL="733425" indent="-285750" algn="just">
              <a:spcAft>
                <a:spcPts val="505"/>
              </a:spcAft>
              <a:buFont typeface="Wingdings" panose="05000000000000000000" pitchFamily="2" charset="2"/>
              <a:buChar char="ü"/>
            </a:pPr>
            <a:r>
              <a:rPr lang="en-IN" sz="2400" kern="100" dirty="0">
                <a:solidFill>
                  <a:srgbClr val="000000"/>
                </a:solidFill>
                <a:effectLst/>
                <a:latin typeface="Calibri" panose="020F0502020204030204" pitchFamily="34" charset="0"/>
                <a:ea typeface="Calibri" panose="020F0502020204030204" pitchFamily="34" charset="0"/>
              </a:rPr>
              <a:t>Conclusion</a:t>
            </a:r>
          </a:p>
          <a:p>
            <a:pPr marL="733425" indent="-285750" algn="just">
              <a:spcAft>
                <a:spcPts val="505"/>
              </a:spcAft>
              <a:buFont typeface="Wingdings" panose="05000000000000000000" pitchFamily="2" charset="2"/>
              <a:buChar char="ü"/>
            </a:pPr>
            <a:r>
              <a:rPr lang="en-IN" sz="2400" kern="100" dirty="0">
                <a:solidFill>
                  <a:srgbClr val="7F7F7F"/>
                </a:solidFill>
                <a:effectLst/>
                <a:latin typeface="Calibri" panose="020F0502020204030204" pitchFamily="34" charset="0"/>
                <a:ea typeface="Calibri" panose="020F0502020204030204" pitchFamily="34" charset="0"/>
              </a:rPr>
              <a:t> </a:t>
            </a:r>
            <a:r>
              <a:rPr lang="en-IN" sz="2400" kern="100" dirty="0">
                <a:solidFill>
                  <a:srgbClr val="404040"/>
                </a:solidFill>
                <a:effectLst/>
                <a:latin typeface="Calibri" panose="020F0502020204030204" pitchFamily="34" charset="0"/>
                <a:ea typeface="Calibri" panose="020F0502020204030204" pitchFamily="34" charset="0"/>
              </a:rPr>
              <a:t>Project implementation(result)</a:t>
            </a:r>
            <a:endParaRPr lang="en-IN" sz="2400" kern="100" dirty="0">
              <a:solidFill>
                <a:srgbClr val="000000"/>
              </a:solidFill>
              <a:effectLst/>
              <a:latin typeface="Calibri" panose="020F0502020204030204" pitchFamily="34" charset="0"/>
              <a:ea typeface="Calibri" panose="020F0502020204030204" pitchFamily="34" charset="0"/>
            </a:endParaRPr>
          </a:p>
          <a:p>
            <a:pPr marL="447675" algn="just">
              <a:spcAft>
                <a:spcPts val="505"/>
              </a:spcAft>
            </a:pPr>
            <a:endParaRPr lang="en-IN" sz="2400" kern="1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841154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1B3AD8-BAA1-1F67-CC3B-E3077DD17110}"/>
              </a:ext>
            </a:extLst>
          </p:cNvPr>
          <p:cNvSpPr txBox="1"/>
          <p:nvPr/>
        </p:nvSpPr>
        <p:spPr>
          <a:xfrm>
            <a:off x="1722782" y="1535612"/>
            <a:ext cx="9978887" cy="3331553"/>
          </a:xfrm>
          <a:prstGeom prst="rect">
            <a:avLst/>
          </a:prstGeom>
          <a:noFill/>
        </p:spPr>
        <p:txBody>
          <a:bodyPr wrap="square">
            <a:spAutoFit/>
          </a:bodyPr>
          <a:lstStyle/>
          <a:p>
            <a:pPr>
              <a:lnSpc>
                <a:spcPct val="106000"/>
              </a:lnSpc>
              <a:spcAft>
                <a:spcPts val="800"/>
              </a:spcAft>
            </a:pPr>
            <a:r>
              <a:rPr lang="en-IN" sz="3600" kern="100" dirty="0">
                <a:solidFill>
                  <a:srgbClr val="C00000"/>
                </a:solidFill>
                <a:effectLst/>
                <a:latin typeface="Arial Rounded MT Bold" panose="020F0704030504030204" pitchFamily="34" charset="0"/>
                <a:ea typeface="Calibri" panose="020F0502020204030204" pitchFamily="34" charset="0"/>
              </a:rPr>
              <a:t>INTRODUCTION:</a:t>
            </a:r>
            <a:endParaRPr lang="en-IN" sz="3600" kern="100" dirty="0">
              <a:solidFill>
                <a:srgbClr val="C00000"/>
              </a:solidFill>
              <a:effectLst/>
              <a:latin typeface="Calibri" panose="020F0502020204030204" pitchFamily="34" charset="0"/>
              <a:ea typeface="Calibri" panose="020F0502020204030204" pitchFamily="34" charset="0"/>
            </a:endParaRPr>
          </a:p>
          <a:p>
            <a:pPr marL="384175" marR="935355" indent="-342900">
              <a:lnSpc>
                <a:spcPct val="90000"/>
              </a:lnSpc>
              <a:spcAft>
                <a:spcPts val="1440"/>
              </a:spcAft>
              <a:buFont typeface="Wingdings" panose="05000000000000000000" pitchFamily="2" charset="2"/>
              <a:buChar char="Ø"/>
            </a:pPr>
            <a:r>
              <a:rPr lang="en-IN" sz="2000" kern="100" dirty="0">
                <a:solidFill>
                  <a:srgbClr val="404040"/>
                </a:solidFill>
                <a:effectLst/>
                <a:latin typeface="Calibri Light" panose="020F0302020204030204" pitchFamily="34" charset="0"/>
                <a:ea typeface="Calibri" panose="020F0502020204030204" pitchFamily="34" charset="0"/>
                <a:cs typeface="Calibri Light" panose="020F0302020204030204" pitchFamily="34" charset="0"/>
              </a:rPr>
              <a:t>This game is very popularly and fairly simple by itself It is actually a two player’s game. In this game , there is a board with n x n squares . In my game, it is 3 x 3 squares.</a:t>
            </a:r>
            <a:endParaRPr lang="en-IN" sz="2000" kern="100" dirty="0">
              <a:solidFill>
                <a:srgbClr val="000000"/>
              </a:solidFill>
              <a:effectLst/>
              <a:latin typeface="Calibri Light" panose="020F0302020204030204" pitchFamily="34" charset="0"/>
              <a:ea typeface="Calibri" panose="020F0502020204030204" pitchFamily="34" charset="0"/>
              <a:cs typeface="Calibri Light" panose="020F0302020204030204" pitchFamily="34" charset="0"/>
            </a:endParaRPr>
          </a:p>
          <a:p>
            <a:pPr marL="342900" lvl="0" indent="-342900">
              <a:buFont typeface="Wingdings" panose="05000000000000000000" pitchFamily="2" charset="2"/>
              <a:buChar char="Ø"/>
            </a:pPr>
            <a:r>
              <a:rPr lang="en-IN" sz="2000" kern="100" dirty="0">
                <a:solidFill>
                  <a:srgbClr val="404040"/>
                </a:solidFill>
                <a:effectLst/>
                <a:latin typeface="Calibri Light" panose="020F0302020204030204" pitchFamily="34" charset="0"/>
                <a:ea typeface="Calibri" panose="020F0502020204030204" pitchFamily="34" charset="0"/>
                <a:cs typeface="Calibri Light" panose="020F0302020204030204" pitchFamily="34" charset="0"/>
              </a:rPr>
              <a:t>The goal of Tic-Tac-Toe is to be one of the players to get three same symbols in a row-horizontally, vertically or diagonally-on 3 x 3 grid.</a:t>
            </a:r>
          </a:p>
          <a:p>
            <a:pPr marL="342900" lvl="0" indent="-342900">
              <a:buFont typeface="Wingdings" panose="05000000000000000000" pitchFamily="2" charset="2"/>
              <a:buChar char="Ø"/>
            </a:pPr>
            <a:r>
              <a:rPr lang="en-US" sz="2000" kern="100" dirty="0">
                <a:solidFill>
                  <a:srgbClr val="000000"/>
                </a:solidFill>
                <a:effectLst/>
                <a:latin typeface="Calibri Light" panose="020F0302020204030204" pitchFamily="34" charset="0"/>
                <a:ea typeface="Calibri" panose="020F0502020204030204" pitchFamily="34" charset="0"/>
                <a:cs typeface="Calibri Light" panose="020F0302020204030204" pitchFamily="34" charset="0"/>
              </a:rPr>
              <a:t>After starting the game, a GUI board appears, other rules are the same. First, the player has to select whether the user wants to play with human or AI. It contains the Minimax algorithm</a:t>
            </a:r>
            <a:endParaRPr lang="en-IN" sz="2000" kern="100" dirty="0">
              <a:solidFill>
                <a:srgbClr val="000000"/>
              </a:solidFill>
              <a:effectLst/>
              <a:latin typeface="Calibri Light" panose="020F0302020204030204" pitchFamily="34" charset="0"/>
              <a:ea typeface="Calibri" panose="020F0502020204030204" pitchFamily="34" charset="0"/>
              <a:cs typeface="Calibri Light" panose="020F0302020204030204" pitchFamily="34" charset="0"/>
            </a:endParaRPr>
          </a:p>
        </p:txBody>
      </p:sp>
    </p:spTree>
    <p:extLst>
      <p:ext uri="{BB962C8B-B14F-4D97-AF65-F5344CB8AC3E}">
        <p14:creationId xmlns:p14="http://schemas.microsoft.com/office/powerpoint/2010/main" val="3336609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FB5605-A5B8-CAFE-1CEA-8AE1E910AA1A}"/>
              </a:ext>
            </a:extLst>
          </p:cNvPr>
          <p:cNvSpPr txBox="1"/>
          <p:nvPr/>
        </p:nvSpPr>
        <p:spPr>
          <a:xfrm>
            <a:off x="1616765" y="1060174"/>
            <a:ext cx="9236765" cy="3416320"/>
          </a:xfrm>
          <a:prstGeom prst="rect">
            <a:avLst/>
          </a:prstGeom>
          <a:noFill/>
        </p:spPr>
        <p:txBody>
          <a:bodyPr wrap="square">
            <a:spAutoFit/>
          </a:bodyPr>
          <a:lstStyle/>
          <a:p>
            <a:pPr marL="342900" indent="-342900">
              <a:buFont typeface="Wingdings" panose="05000000000000000000" pitchFamily="2" charset="2"/>
              <a:buChar char="Ø"/>
            </a:pPr>
            <a:r>
              <a:rPr lang="en-IN" sz="2400" kern="100" dirty="0">
                <a:solidFill>
                  <a:srgbClr val="000000"/>
                </a:solidFill>
                <a:effectLst/>
                <a:latin typeface="Calibri Light" panose="020F0302020204030204" pitchFamily="34" charset="0"/>
                <a:ea typeface="Calibri" panose="020F0502020204030204" pitchFamily="34" charset="0"/>
                <a:cs typeface="Calibri Light" panose="020F0302020204030204" pitchFamily="34" charset="0"/>
              </a:rPr>
              <a:t>Tic-tac-toe Game project is written in Python. The project file contains python script  and </a:t>
            </a:r>
            <a:r>
              <a:rPr lang="en-IN" sz="2400" kern="100" dirty="0">
                <a:solidFill>
                  <a:srgbClr val="000000"/>
                </a:solidFill>
                <a:latin typeface="Calibri Light" panose="020F0302020204030204" pitchFamily="34" charset="0"/>
                <a:ea typeface="Calibri" panose="020F0502020204030204" pitchFamily="34" charset="0"/>
                <a:cs typeface="Calibri Light" panose="020F0302020204030204" pitchFamily="34" charset="0"/>
              </a:rPr>
              <a:t>image files</a:t>
            </a:r>
            <a:r>
              <a:rPr lang="en-IN" sz="2400" kern="100" dirty="0">
                <a:solidFill>
                  <a:srgbClr val="000000"/>
                </a:solidFill>
                <a:effectLst/>
                <a:latin typeface="Calibri Light" panose="020F0302020204030204" pitchFamily="34" charset="0"/>
                <a:ea typeface="Calibri" panose="020F0502020204030204" pitchFamily="34" charset="0"/>
                <a:cs typeface="Calibri Light" panose="020F0302020204030204" pitchFamily="34" charset="0"/>
              </a:rPr>
              <a:t> This is a simple GUI based strategy board game which is very easy to understand and use. Talking about the gameplay, all the playing rules are the same just like we play in real time tic-tac-toe.</a:t>
            </a:r>
          </a:p>
          <a:p>
            <a:pPr marL="342900" indent="-342900">
              <a:buFont typeface="Wingdings" panose="05000000000000000000" pitchFamily="2" charset="2"/>
              <a:buChar char="Ø"/>
            </a:pPr>
            <a:r>
              <a:rPr lang="en-IN" sz="2400" kern="100" dirty="0">
                <a:solidFill>
                  <a:srgbClr val="000000"/>
                </a:solidFill>
                <a:latin typeface="Calibri Light" panose="020F0302020204030204" pitchFamily="34" charset="0"/>
                <a:ea typeface="Calibri" panose="020F0502020204030204" pitchFamily="34" charset="0"/>
                <a:cs typeface="Calibri Light" panose="020F0302020204030204" pitchFamily="34" charset="0"/>
              </a:rPr>
              <a:t> </a:t>
            </a:r>
            <a:r>
              <a:rPr lang="en-US" sz="2400" dirty="0">
                <a:latin typeface="Calibri Light" panose="020F0302020204030204" pitchFamily="34" charset="0"/>
                <a:cs typeface="Calibri Light" panose="020F0302020204030204" pitchFamily="34" charset="0"/>
              </a:rPr>
              <a:t>Our project is a Tic Tac Toe game which consist of a robot that paly against</a:t>
            </a:r>
            <a:r>
              <a:rPr lang="ar-SA" sz="2400" dirty="0">
                <a:latin typeface="Calibri Light" panose="020F0302020204030204" pitchFamily="34" charset="0"/>
                <a:cs typeface="Calibri Light" panose="020F0302020204030204" pitchFamily="34" charset="0"/>
              </a:rPr>
              <a:t> </a:t>
            </a:r>
            <a:r>
              <a:rPr lang="en-US" sz="2400" dirty="0">
                <a:latin typeface="Calibri Light" panose="020F0302020204030204" pitchFamily="34" charset="0"/>
                <a:cs typeface="Calibri Light" panose="020F0302020204030204" pitchFamily="34" charset="0"/>
              </a:rPr>
              <a:t>human. Players soon discover that the best play from both parties leads to a draw. Hence, tic-tac-toe is often played by young children who may not have discovered the optimal strategy.</a:t>
            </a:r>
            <a:endParaRPr lang="en-IN" sz="24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318693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72D014-7FE5-8346-6D0D-D312516FCCD5}"/>
              </a:ext>
            </a:extLst>
          </p:cNvPr>
          <p:cNvSpPr txBox="1"/>
          <p:nvPr/>
        </p:nvSpPr>
        <p:spPr>
          <a:xfrm rot="10800000" flipH="1" flipV="1">
            <a:off x="2292627" y="1392752"/>
            <a:ext cx="8083826" cy="707886"/>
          </a:xfrm>
          <a:prstGeom prst="rect">
            <a:avLst/>
          </a:prstGeom>
          <a:noFill/>
        </p:spPr>
        <p:txBody>
          <a:bodyPr wrap="square" rtlCol="0">
            <a:spAutoFit/>
          </a:bodyPr>
          <a:lstStyle/>
          <a:p>
            <a:r>
              <a:rPr lang="en-US" sz="4000" dirty="0">
                <a:solidFill>
                  <a:srgbClr val="C00000"/>
                </a:solidFill>
                <a:latin typeface="Arial Rounded MT Bold" panose="020F0704030504030204" pitchFamily="34" charset="0"/>
              </a:rPr>
              <a:t>PROBLEM STATEMENT(AIM)</a:t>
            </a:r>
            <a:endParaRPr lang="en-IN" sz="4000" dirty="0">
              <a:solidFill>
                <a:srgbClr val="C00000"/>
              </a:solidFill>
              <a:latin typeface="Arial Rounded MT Bold" panose="020F0704030504030204" pitchFamily="34" charset="0"/>
            </a:endParaRPr>
          </a:p>
        </p:txBody>
      </p:sp>
      <p:sp>
        <p:nvSpPr>
          <p:cNvPr id="3" name="TextBox 2">
            <a:extLst>
              <a:ext uri="{FF2B5EF4-FFF2-40B4-BE49-F238E27FC236}">
                <a16:creationId xmlns:a16="http://schemas.microsoft.com/office/drawing/2014/main" id="{3CB7D24B-F5D6-4B14-549E-DC9040AEC084}"/>
              </a:ext>
            </a:extLst>
          </p:cNvPr>
          <p:cNvSpPr txBox="1"/>
          <p:nvPr/>
        </p:nvSpPr>
        <p:spPr>
          <a:xfrm>
            <a:off x="2584174" y="2526149"/>
            <a:ext cx="7023651" cy="1697068"/>
          </a:xfrm>
          <a:prstGeom prst="rect">
            <a:avLst/>
          </a:prstGeom>
          <a:noFill/>
        </p:spPr>
        <p:txBody>
          <a:bodyPr wrap="square" rtlCol="0">
            <a:spAutoFit/>
          </a:bodyPr>
          <a:lstStyle/>
          <a:p>
            <a:pPr>
              <a:lnSpc>
                <a:spcPct val="150000"/>
              </a:lnSpc>
            </a:pPr>
            <a:r>
              <a:rPr lang="en-US" sz="2400" dirty="0">
                <a:latin typeface="Calibri Light" panose="020F0302020204030204" pitchFamily="34" charset="0"/>
                <a:cs typeface="Calibri Light" panose="020F0302020204030204" pitchFamily="34" charset="0"/>
              </a:rPr>
              <a:t>The objective of this tic-tac-toe game python project is to build a tic-tac-toe game so you can play it without wasting paper and improve your concentration</a:t>
            </a:r>
            <a:r>
              <a:rPr lang="en-US" sz="2400" dirty="0">
                <a:latin typeface="Calibri" panose="020F0502020204030204" pitchFamily="34" charset="0"/>
                <a:cs typeface="Calibri" panose="020F0502020204030204" pitchFamily="34" charset="0"/>
              </a:rPr>
              <a:t>.</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18310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5CC4DE-7284-12F2-80CD-18E3A8879266}"/>
              </a:ext>
            </a:extLst>
          </p:cNvPr>
          <p:cNvSpPr txBox="1"/>
          <p:nvPr/>
        </p:nvSpPr>
        <p:spPr>
          <a:xfrm>
            <a:off x="1563757" y="246429"/>
            <a:ext cx="10468586" cy="707886"/>
          </a:xfrm>
          <a:prstGeom prst="rect">
            <a:avLst/>
          </a:prstGeom>
          <a:noFill/>
        </p:spPr>
        <p:txBody>
          <a:bodyPr wrap="square" rtlCol="0">
            <a:spAutoFit/>
          </a:bodyPr>
          <a:lstStyle/>
          <a:p>
            <a:r>
              <a:rPr lang="en-US" sz="4000" dirty="0">
                <a:solidFill>
                  <a:srgbClr val="C00000"/>
                </a:solidFill>
                <a:latin typeface="Arial Rounded MT Bold" panose="020F0704030504030204" pitchFamily="34" charset="0"/>
              </a:rPr>
              <a:t>SEQUENCE OF EXECUTION LIKE THIS:</a:t>
            </a:r>
            <a:endParaRPr lang="en-IN" sz="4000" dirty="0">
              <a:solidFill>
                <a:srgbClr val="C00000"/>
              </a:solidFill>
              <a:latin typeface="Arial Rounded MT Bold" panose="020F0704030504030204" pitchFamily="34" charset="0"/>
            </a:endParaRPr>
          </a:p>
        </p:txBody>
      </p:sp>
      <p:pic>
        <p:nvPicPr>
          <p:cNvPr id="3" name="Picture 2">
            <a:extLst>
              <a:ext uri="{FF2B5EF4-FFF2-40B4-BE49-F238E27FC236}">
                <a16:creationId xmlns:a16="http://schemas.microsoft.com/office/drawing/2014/main" id="{576AC0AE-D936-95D0-2E17-7234A5D5B086}"/>
              </a:ext>
            </a:extLst>
          </p:cNvPr>
          <p:cNvPicPr>
            <a:picLocks noChangeAspect="1"/>
          </p:cNvPicPr>
          <p:nvPr/>
        </p:nvPicPr>
        <p:blipFill>
          <a:blip r:embed="rId2"/>
          <a:stretch>
            <a:fillRect/>
          </a:stretch>
        </p:blipFill>
        <p:spPr>
          <a:xfrm>
            <a:off x="130629" y="1127223"/>
            <a:ext cx="11901714" cy="5484347"/>
          </a:xfrm>
          <a:prstGeom prst="rect">
            <a:avLst/>
          </a:prstGeom>
        </p:spPr>
      </p:pic>
    </p:spTree>
    <p:extLst>
      <p:ext uri="{BB962C8B-B14F-4D97-AF65-F5344CB8AC3E}">
        <p14:creationId xmlns:p14="http://schemas.microsoft.com/office/powerpoint/2010/main" val="1944166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9059E9-0B66-8889-E2EC-A85158FE2D23}"/>
              </a:ext>
            </a:extLst>
          </p:cNvPr>
          <p:cNvSpPr txBox="1"/>
          <p:nvPr/>
        </p:nvSpPr>
        <p:spPr>
          <a:xfrm>
            <a:off x="3154017" y="568734"/>
            <a:ext cx="7474226" cy="3925883"/>
          </a:xfrm>
          <a:prstGeom prst="rect">
            <a:avLst/>
          </a:prstGeom>
          <a:noFill/>
        </p:spPr>
        <p:txBody>
          <a:bodyPr wrap="square">
            <a:spAutoFit/>
          </a:bodyPr>
          <a:lstStyle/>
          <a:p>
            <a:pPr marL="57150" indent="-6350">
              <a:lnSpc>
                <a:spcPct val="107000"/>
              </a:lnSpc>
              <a:spcAft>
                <a:spcPts val="2710"/>
              </a:spcAft>
            </a:pPr>
            <a:r>
              <a:rPr lang="en-IN" sz="4400" b="1" kern="100" dirty="0">
                <a:solidFill>
                  <a:srgbClr val="C00000"/>
                </a:solidFill>
                <a:effectLst/>
                <a:latin typeface="Calibri" panose="020F0502020204030204" pitchFamily="34" charset="0"/>
                <a:ea typeface="Calibri" panose="020F0502020204030204" pitchFamily="34" charset="0"/>
              </a:rPr>
              <a:t>WHY THIS PROJECT?</a:t>
            </a:r>
            <a:endParaRPr lang="en-IN" sz="4400" kern="100" dirty="0">
              <a:solidFill>
                <a:srgbClr val="000000"/>
              </a:solidFill>
              <a:effectLst/>
              <a:latin typeface="Calibri" panose="020F0502020204030204" pitchFamily="34" charset="0"/>
              <a:ea typeface="Calibri" panose="020F0502020204030204" pitchFamily="34" charset="0"/>
            </a:endParaRPr>
          </a:p>
          <a:p>
            <a:pPr marL="558800" marR="916305" indent="-342900">
              <a:lnSpc>
                <a:spcPct val="90000"/>
              </a:lnSpc>
              <a:spcAft>
                <a:spcPts val="1720"/>
              </a:spcAft>
              <a:buFont typeface="Wingdings" panose="05000000000000000000" pitchFamily="2" charset="2"/>
              <a:buChar char="q"/>
            </a:pPr>
            <a:r>
              <a:rPr lang="en-IN" sz="2400" kern="100" dirty="0">
                <a:solidFill>
                  <a:srgbClr val="404040"/>
                </a:solidFill>
                <a:effectLst/>
                <a:latin typeface="Calibri" panose="020F0502020204030204" pitchFamily="34" charset="0"/>
                <a:ea typeface="Calibri" panose="020F0502020204030204" pitchFamily="34" charset="0"/>
              </a:rPr>
              <a:t>As Artificial Intelligence technology occupies the world ,it becomes an essential part of all </a:t>
            </a:r>
            <a:r>
              <a:rPr lang="en-IN" sz="2400" kern="100" dirty="0">
                <a:solidFill>
                  <a:srgbClr val="404040"/>
                </a:solidFill>
                <a:latin typeface="Calibri" panose="020F0502020204030204" pitchFamily="34" charset="0"/>
                <a:ea typeface="Calibri" panose="020F0502020204030204" pitchFamily="34" charset="0"/>
              </a:rPr>
              <a:t>fields around us , it aims to become more interactive and interesting </a:t>
            </a:r>
          </a:p>
          <a:p>
            <a:pPr marL="558800" marR="916305" indent="-342900">
              <a:lnSpc>
                <a:spcPct val="90000"/>
              </a:lnSpc>
              <a:spcAft>
                <a:spcPts val="1720"/>
              </a:spcAft>
              <a:buFont typeface="Wingdings" panose="05000000000000000000" pitchFamily="2" charset="2"/>
              <a:buChar char="q"/>
            </a:pPr>
            <a:r>
              <a:rPr lang="en-IN" sz="2400" kern="100" dirty="0">
                <a:solidFill>
                  <a:srgbClr val="404040"/>
                </a:solidFill>
                <a:effectLst/>
                <a:latin typeface="Calibri" panose="020F0502020204030204" pitchFamily="34" charset="0"/>
                <a:ea typeface="Calibri" panose="020F0502020204030204" pitchFamily="34" charset="0"/>
              </a:rPr>
              <a:t>So we try to employee artificial intelligence to play Tic Tac Toe in more interesting way.</a:t>
            </a:r>
          </a:p>
          <a:p>
            <a:pPr marL="558800" marR="916305" indent="-342900">
              <a:lnSpc>
                <a:spcPct val="90000"/>
              </a:lnSpc>
              <a:spcAft>
                <a:spcPts val="1720"/>
              </a:spcAft>
              <a:buFont typeface="Wingdings" panose="05000000000000000000" pitchFamily="2" charset="2"/>
              <a:buChar char="q"/>
            </a:pPr>
            <a:r>
              <a:rPr lang="en-IN" sz="2400" kern="100" dirty="0">
                <a:solidFill>
                  <a:srgbClr val="404040"/>
                </a:solidFill>
                <a:latin typeface="Calibri" panose="020F0502020204030204" pitchFamily="34" charset="0"/>
                <a:ea typeface="Calibri" panose="020F0502020204030204" pitchFamily="34" charset="0"/>
              </a:rPr>
              <a:t>It also provide real source of enjoyment .</a:t>
            </a:r>
            <a:endParaRPr lang="en-IN" sz="2400" kern="1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575227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623CBE-CB60-FE66-0B82-B32F9120BE61}"/>
              </a:ext>
            </a:extLst>
          </p:cNvPr>
          <p:cNvSpPr txBox="1"/>
          <p:nvPr/>
        </p:nvSpPr>
        <p:spPr>
          <a:xfrm>
            <a:off x="4111690" y="482772"/>
            <a:ext cx="6096000" cy="830997"/>
          </a:xfrm>
          <a:prstGeom prst="rect">
            <a:avLst/>
          </a:prstGeom>
          <a:noFill/>
        </p:spPr>
        <p:txBody>
          <a:bodyPr wrap="square">
            <a:spAutoFit/>
          </a:bodyPr>
          <a:lstStyle/>
          <a:p>
            <a:r>
              <a:rPr lang="en-US" sz="4800" b="1" dirty="0">
                <a:solidFill>
                  <a:srgbClr val="C00000"/>
                </a:solidFill>
              </a:rPr>
              <a:t> FEATURES</a:t>
            </a:r>
            <a:endParaRPr lang="en-IN" sz="4800" dirty="0"/>
          </a:p>
        </p:txBody>
      </p:sp>
      <p:sp>
        <p:nvSpPr>
          <p:cNvPr id="5" name="TextBox 4">
            <a:extLst>
              <a:ext uri="{FF2B5EF4-FFF2-40B4-BE49-F238E27FC236}">
                <a16:creationId xmlns:a16="http://schemas.microsoft.com/office/drawing/2014/main" id="{153ECDF8-A9C4-AFB1-7514-9785E25B49CF}"/>
              </a:ext>
            </a:extLst>
          </p:cNvPr>
          <p:cNvSpPr txBox="1"/>
          <p:nvPr/>
        </p:nvSpPr>
        <p:spPr>
          <a:xfrm>
            <a:off x="3048000" y="1443281"/>
            <a:ext cx="6096000" cy="3276282"/>
          </a:xfrm>
          <a:prstGeom prst="rect">
            <a:avLst/>
          </a:prstGeom>
          <a:noFill/>
        </p:spPr>
        <p:txBody>
          <a:bodyPr wrap="square">
            <a:spAutoFit/>
          </a:bodyPr>
          <a:lstStyle/>
          <a:p>
            <a:pPr marL="342900" indent="-342900">
              <a:lnSpc>
                <a:spcPct val="150000"/>
              </a:lnSpc>
              <a:buFont typeface="Wingdings" panose="05000000000000000000" pitchFamily="2" charset="2"/>
              <a:buChar char="ü"/>
            </a:pPr>
            <a:r>
              <a:rPr lang="en-US" sz="2000" dirty="0">
                <a:latin typeface="Calibri" panose="020F0502020204030204" pitchFamily="34" charset="0"/>
                <a:cs typeface="Calibri" panose="020F0502020204030204" pitchFamily="34" charset="0"/>
              </a:rPr>
              <a:t>The game can start by any one of the two player.</a:t>
            </a:r>
          </a:p>
          <a:p>
            <a:pPr marL="342900" lvl="0" indent="-342900">
              <a:lnSpc>
                <a:spcPct val="150000"/>
              </a:lnSpc>
              <a:buFont typeface="Wingdings" panose="05000000000000000000" pitchFamily="2" charset="2"/>
              <a:buChar char="ü"/>
            </a:pPr>
            <a:r>
              <a:rPr lang="en-US" sz="2000" dirty="0">
                <a:latin typeface="Calibri" panose="020F0502020204030204" pitchFamily="34" charset="0"/>
                <a:cs typeface="Calibri" panose="020F0502020204030204" pitchFamily="34" charset="0"/>
              </a:rPr>
              <a:t>The main features of our project that we can play any level of tic tac toe with the robotic arm (Simple, Medium, Hard).</a:t>
            </a:r>
          </a:p>
          <a:p>
            <a:pPr marL="342900" indent="-342900">
              <a:lnSpc>
                <a:spcPct val="150000"/>
              </a:lnSpc>
              <a:buFont typeface="Wingdings" panose="05000000000000000000" pitchFamily="2" charset="2"/>
              <a:buChar char="ü"/>
            </a:pPr>
            <a:r>
              <a:rPr lang="en-US" sz="2000" dirty="0">
                <a:latin typeface="Calibri" panose="020F0502020204030204" pitchFamily="34" charset="0"/>
                <a:cs typeface="Calibri" panose="020F0502020204030204" pitchFamily="34" charset="0"/>
              </a:rPr>
              <a:t>The result after the game finish will see on the LCD.</a:t>
            </a:r>
          </a:p>
          <a:p>
            <a:pPr marL="342900" lvl="0" indent="-342900">
              <a:lnSpc>
                <a:spcPct val="150000"/>
              </a:lnSpc>
              <a:buFont typeface="Wingdings" panose="05000000000000000000" pitchFamily="2" charset="2"/>
              <a:buChar char="ü"/>
            </a:pPr>
            <a:r>
              <a:rPr lang="en-US" sz="2000" dirty="0">
                <a:latin typeface="Calibri" panose="020F0502020204030204" pitchFamily="34" charset="0"/>
                <a:cs typeface="Calibri" panose="020F0502020204030204" pitchFamily="34" charset="0"/>
              </a:rPr>
              <a:t>The game can detect if the player play or not by itself without click any button to hint it.</a:t>
            </a:r>
          </a:p>
        </p:txBody>
      </p:sp>
    </p:spTree>
    <p:extLst>
      <p:ext uri="{BB962C8B-B14F-4D97-AF65-F5344CB8AC3E}">
        <p14:creationId xmlns:p14="http://schemas.microsoft.com/office/powerpoint/2010/main" val="277240586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251</TotalTime>
  <Words>777</Words>
  <Application>Microsoft Office PowerPoint</Application>
  <PresentationFormat>Widescreen</PresentationFormat>
  <Paragraphs>72</Paragraphs>
  <Slides>19</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19</vt:i4>
      </vt:variant>
    </vt:vector>
  </HeadingPairs>
  <TitlesOfParts>
    <vt:vector size="31" baseType="lpstr">
      <vt:lpstr>Algerian</vt:lpstr>
      <vt:lpstr>Arial</vt:lpstr>
      <vt:lpstr>Arial Rounded MT Bold</vt:lpstr>
      <vt:lpstr>Bahnschrift SemiBold Condensed</vt:lpstr>
      <vt:lpstr>Baskerville Old Face</vt:lpstr>
      <vt:lpstr>Calibri</vt:lpstr>
      <vt:lpstr>Calibri Light</vt:lpstr>
      <vt:lpstr>Script MT Bold</vt:lpstr>
      <vt:lpstr>Times New Roman</vt:lpstr>
      <vt:lpstr>Tw Cen MT</vt:lpstr>
      <vt:lpstr>Wingdings</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Anjali Siraskar</dc:creator>
  <cp:lastModifiedBy>Bhagyashree Gore</cp:lastModifiedBy>
  <cp:revision>5</cp:revision>
  <dcterms:created xsi:type="dcterms:W3CDTF">2023-05-17T17:59:22Z</dcterms:created>
  <dcterms:modified xsi:type="dcterms:W3CDTF">2024-03-03T16:09:59Z</dcterms:modified>
</cp:coreProperties>
</file>