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365" r:id="rId3"/>
    <p:sldId id="356" r:id="rId5"/>
    <p:sldId id="357" r:id="rId6"/>
    <p:sldId id="258" r:id="rId7"/>
    <p:sldId id="265" r:id="rId8"/>
    <p:sldId id="305" r:id="rId9"/>
    <p:sldId id="359" r:id="rId10"/>
    <p:sldId id="256" r:id="rId11"/>
    <p:sldId id="307" r:id="rId12"/>
    <p:sldId id="369" r:id="rId13"/>
    <p:sldId id="366" r:id="rId14"/>
    <p:sldId id="367" r:id="rId15"/>
    <p:sldId id="308" r:id="rId16"/>
    <p:sldId id="360" r:id="rId17"/>
    <p:sldId id="329" r:id="rId18"/>
    <p:sldId id="368" r:id="rId19"/>
    <p:sldId id="319" r:id="rId20"/>
    <p:sldId id="363"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5184" autoAdjust="0"/>
  </p:normalViewPr>
  <p:slideViewPr>
    <p:cSldViewPr snapToGrid="0" showGuides="1">
      <p:cViewPr varScale="1">
        <p:scale>
          <a:sx n="85" d="100"/>
          <a:sy n="85" d="100"/>
        </p:scale>
        <p:origin x="605" y="58"/>
      </p:cViewPr>
      <p:guideLst>
        <p:guide pos="4112"/>
        <p:guide pos="415"/>
        <p:guide orient="horz" pos="1457"/>
        <p:guide pos="7219"/>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7.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其中，秒杀是系统的核心。根据活动图的不同职责划分客户、秒杀客户端和管理员三个泳道。</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其次，根据活动图的不同职责划分客户、秒杀客户端和管理员三个泳道。</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endParaRPr lang="zh-CN" altLang="en-US" dirty="0"/>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80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4.xml"/><Relationship Id="rId4" Type="http://schemas.openxmlformats.org/officeDocument/2006/relationships/tags" Target="../tags/tag16.xml"/><Relationship Id="rId3" Type="http://schemas.openxmlformats.org/officeDocument/2006/relationships/image" Target="../media/image2.png"/><Relationship Id="rId2" Type="http://schemas.openxmlformats.org/officeDocument/2006/relationships/tags" Target="../tags/tag15.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5" y="1462955"/>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文本框 4"/>
          <p:cNvSpPr txBox="1"/>
          <p:nvPr/>
        </p:nvSpPr>
        <p:spPr>
          <a:xfrm>
            <a:off x="2569442" y="2547279"/>
            <a:ext cx="7053116" cy="645160"/>
          </a:xfrm>
          <a:prstGeom prst="rect">
            <a:avLst/>
          </a:prstGeom>
          <a:noFill/>
        </p:spPr>
        <p:txBody>
          <a:bodyPr wrap="square" rtlCol="0">
            <a:spAutoFit/>
            <a:scene3d>
              <a:camera prst="orthographicFront"/>
              <a:lightRig rig="threePt" dir="t"/>
            </a:scene3d>
            <a:sp3d contourW="12700"/>
          </a:bodyPr>
          <a:lstStyle/>
          <a:p>
            <a:pPr algn="ctr">
              <a:defRPr/>
            </a:pPr>
            <a:r>
              <a:rPr lang="zh-CN" altLang="en-US" sz="3600" b="1" dirty="0">
                <a:solidFill>
                  <a:schemeClr val="bg1"/>
                </a:solidFill>
                <a:latin typeface="华文仿宋" panose="02010600040101010101" pitchFamily="2" charset="-122"/>
                <a:ea typeface="华文仿宋" panose="02010600040101010101" pitchFamily="2" charset="-122"/>
              </a:rPr>
              <a:t>基于TCP的远程调用RPC框架研究</a:t>
            </a:r>
            <a:endParaRPr lang="zh-CN" altLang="en-US" sz="3600" b="1" dirty="0">
              <a:solidFill>
                <a:schemeClr val="bg1"/>
              </a:solidFill>
              <a:latin typeface="华文仿宋" panose="02010600040101010101" pitchFamily="2" charset="-122"/>
              <a:ea typeface="华文仿宋" panose="02010600040101010101" pitchFamily="2" charset="-122"/>
            </a:endParaRPr>
          </a:p>
        </p:txBody>
      </p:sp>
      <p:sp>
        <p:nvSpPr>
          <p:cNvPr id="6" name="PA_圆角矩形 31"/>
          <p:cNvSpPr/>
          <p:nvPr>
            <p:custDataLst>
              <p:tags r:id="rId2"/>
            </p:custDataLst>
          </p:nvPr>
        </p:nvSpPr>
        <p:spPr>
          <a:xfrm>
            <a:off x="4382877" y="4726578"/>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方正清刻本悦宋简体" panose="02000000000000000000" pitchFamily="2" charset="-122"/>
                <a:ea typeface="方正清刻本悦宋简体" panose="02000000000000000000" pitchFamily="2" charset="-122"/>
              </a:rPr>
              <a:t>答辩人：郑</a:t>
            </a:r>
            <a:r>
              <a:rPr lang="en-US" altLang="zh-CN" sz="1065" dirty="0">
                <a:solidFill>
                  <a:srgbClr val="223762"/>
                </a:solidFill>
                <a:latin typeface="方正清刻本悦宋简体" panose="02000000000000000000" pitchFamily="2" charset="-122"/>
                <a:ea typeface="方正清刻本悦宋简体" panose="02000000000000000000" pitchFamily="2" charset="-122"/>
              </a:rPr>
              <a:t> </a:t>
            </a:r>
            <a:r>
              <a:rPr lang="zh-CN" altLang="en-US" sz="1065" dirty="0">
                <a:solidFill>
                  <a:srgbClr val="223762"/>
                </a:solidFill>
                <a:latin typeface="方正清刻本悦宋简体" panose="02000000000000000000" pitchFamily="2" charset="-122"/>
                <a:ea typeface="方正清刻本悦宋简体" panose="02000000000000000000" pitchFamily="2" charset="-122"/>
              </a:rPr>
              <a:t>剑</a:t>
            </a:r>
            <a:endParaRPr lang="en-US" altLang="zh-CN" sz="1065" dirty="0">
              <a:solidFill>
                <a:srgbClr val="223762"/>
              </a:solidFill>
              <a:latin typeface="方正清刻本悦宋简体" panose="02000000000000000000" pitchFamily="2" charset="-122"/>
              <a:ea typeface="方正清刻本悦宋简体" panose="02000000000000000000" pitchFamily="2" charset="-122"/>
            </a:endParaRPr>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350" y="967989"/>
            <a:ext cx="1390483" cy="1400993"/>
          </a:xfrm>
          <a:prstGeom prst="rect">
            <a:avLst/>
          </a:prstGeom>
        </p:spPr>
      </p:pic>
      <p:sp>
        <p:nvSpPr>
          <p:cNvPr id="15" name="矩形 259"/>
          <p:cNvSpPr>
            <a:spLocks noChangeArrowheads="1"/>
          </p:cNvSpPr>
          <p:nvPr/>
        </p:nvSpPr>
        <p:spPr bwMode="auto">
          <a:xfrm>
            <a:off x="1928495" y="4245485"/>
            <a:ext cx="833501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solidFill>
                  <a:schemeClr val="bg1"/>
                </a:solidFill>
                <a:latin typeface="方正清刻本悦宋简体" panose="02000000000000000000" pitchFamily="2" charset="-122"/>
                <a:ea typeface="方正清刻本悦宋简体" panose="02000000000000000000" pitchFamily="2" charset="-122"/>
              </a:rPr>
              <a:t>专业年级：软件工程</a:t>
            </a:r>
            <a:r>
              <a:rPr lang="en-US" altLang="zh-CN" sz="1800" dirty="0">
                <a:solidFill>
                  <a:schemeClr val="bg1"/>
                </a:solidFill>
                <a:latin typeface="方正清刻本悦宋简体" panose="02000000000000000000" pitchFamily="2" charset="-122"/>
                <a:ea typeface="方正清刻本悦宋简体" panose="02000000000000000000" pitchFamily="2" charset="-122"/>
              </a:rPr>
              <a:t>2020</a:t>
            </a:r>
            <a:r>
              <a:rPr lang="zh-CN" altLang="en-US" sz="1800" dirty="0">
                <a:solidFill>
                  <a:schemeClr val="bg1"/>
                </a:solidFill>
                <a:latin typeface="方正清刻本悦宋简体" panose="02000000000000000000" pitchFamily="2" charset="-122"/>
                <a:ea typeface="方正清刻本悦宋简体" panose="02000000000000000000" pitchFamily="2" charset="-122"/>
              </a:rPr>
              <a:t>级</a:t>
            </a:r>
            <a:r>
              <a:rPr lang="en-US" altLang="zh-CN" sz="1800" dirty="0">
                <a:solidFill>
                  <a:schemeClr val="bg1"/>
                </a:solidFill>
                <a:latin typeface="方正清刻本悦宋简体" panose="02000000000000000000" pitchFamily="2" charset="-122"/>
                <a:ea typeface="方正清刻本悦宋简体" panose="02000000000000000000" pitchFamily="2" charset="-122"/>
              </a:rPr>
              <a:t>8</a:t>
            </a:r>
            <a:r>
              <a:rPr lang="zh-CN" altLang="en-US" sz="1800" dirty="0">
                <a:solidFill>
                  <a:schemeClr val="bg1"/>
                </a:solidFill>
                <a:latin typeface="方正清刻本悦宋简体" panose="02000000000000000000" pitchFamily="2" charset="-122"/>
                <a:ea typeface="方正清刻本悦宋简体" panose="02000000000000000000" pitchFamily="2" charset="-122"/>
              </a:rPr>
              <a:t>班</a:t>
            </a:r>
            <a:endParaRPr lang="en-US" altLang="zh-CN" sz="18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7" name="PA_圆角矩形 31"/>
          <p:cNvSpPr/>
          <p:nvPr>
            <p:custDataLst>
              <p:tags r:id="rId4"/>
            </p:custDataLst>
          </p:nvPr>
        </p:nvSpPr>
        <p:spPr>
          <a:xfrm>
            <a:off x="6387534" y="4726577"/>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方正清刻本悦宋简体" panose="02000000000000000000" pitchFamily="2" charset="-122"/>
                <a:ea typeface="方正清刻本悦宋简体" panose="02000000000000000000" pitchFamily="2" charset="-122"/>
              </a:rPr>
              <a:t>指导教师：肖 斌</a:t>
            </a:r>
            <a:endParaRPr lang="zh-CN" altLang="en-US" sz="1065" dirty="0">
              <a:solidFill>
                <a:srgbClr val="223762"/>
              </a:solidFill>
              <a:latin typeface="方正清刻本悦宋简体" panose="02000000000000000000" pitchFamily="2" charset="-122"/>
              <a:ea typeface="方正清刻本悦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16" presetClass="entr" presetSubtype="21"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arn(inVertical)">
                                      <p:cBhvr>
                                        <p:cTn id="20" dur="500"/>
                                        <p:tgtEl>
                                          <p:spTgt spid="22"/>
                                        </p:tgtEl>
                                      </p:cBhvr>
                                    </p:animEffect>
                                  </p:childTnLst>
                                </p:cTn>
                              </p:par>
                              <p:par>
                                <p:cTn id="21" presetID="16" presetClass="entr" presetSubtype="21" fill="hold" grpId="0" nodeType="withEffect">
                                  <p:stCondLst>
                                    <p:cond delay="25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836005" y="2037198"/>
            <a:ext cx="3835748" cy="3743352"/>
            <a:chOff x="1823648" y="2061912"/>
            <a:chExt cx="3835748" cy="3743352"/>
          </a:xfrm>
        </p:grpSpPr>
        <p:sp>
          <p:nvSpPr>
            <p:cNvPr id="58" name="矩形 57"/>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59"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95"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96" name="矩形 95"/>
            <p:cNvSpPr/>
            <p:nvPr/>
          </p:nvSpPr>
          <p:spPr>
            <a:xfrm>
              <a:off x="2794123" y="2232199"/>
              <a:ext cx="1915909" cy="497957"/>
            </a:xfrm>
            <a:prstGeom prst="rect">
              <a:avLst/>
            </a:prstGeom>
          </p:spPr>
          <p:txBody>
            <a:bodyPr wrap="none">
              <a:spAutoFit/>
            </a:bodyPr>
            <a:lstStyle/>
            <a:p>
              <a:pPr algn="just">
                <a:lnSpc>
                  <a:spcPct val="120000"/>
                </a:lnSpc>
              </a:pPr>
              <a:r>
                <a:rPr lang="zh-CN" altLang="en-US" sz="2400" b="1" spc="300" dirty="0">
                  <a:solidFill>
                    <a:schemeClr val="bg2"/>
                  </a:solidFill>
                  <a:latin typeface="思源黑体" panose="020B0500000000000000" pitchFamily="34" charset="-122"/>
                  <a:ea typeface="思源黑体" panose="020B0500000000000000" pitchFamily="34" charset="-122"/>
                </a:rPr>
                <a:t>实践难点一</a:t>
              </a:r>
              <a:endParaRPr lang="zh-CN" altLang="en-US" sz="2400" b="1" spc="300" dirty="0">
                <a:solidFill>
                  <a:schemeClr val="bg2"/>
                </a:solidFill>
                <a:latin typeface="思源黑体" panose="020B0500000000000000" pitchFamily="34" charset="-122"/>
                <a:ea typeface="思源黑体" panose="020B0500000000000000" pitchFamily="34" charset="-122"/>
              </a:endParaRPr>
            </a:p>
          </p:txBody>
        </p:sp>
        <p:sp>
          <p:nvSpPr>
            <p:cNvPr id="97" name="TextBox 10"/>
            <p:cNvSpPr txBox="1"/>
            <p:nvPr/>
          </p:nvSpPr>
          <p:spPr>
            <a:xfrm>
              <a:off x="2192948" y="3077611"/>
              <a:ext cx="3097147" cy="2431050"/>
            </a:xfrm>
            <a:prstGeom prst="rect">
              <a:avLst/>
            </a:prstGeom>
            <a:noFill/>
          </p:spPr>
          <p:txBody>
            <a:bodyPr wrap="square" rtlCol="0">
              <a:spAutoFit/>
            </a:bodyPr>
            <a:lstStyle/>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    基于上述用例设计，系统的业务流程应当如何开展，对包括管理员和客户在内的两类参与者，服务端能够提供对应需要的服务，特别是应当明确秒杀活动的具体流程，包括秒杀活动的开启，准入规则的配置，订单的创建与库存扣减等。</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98" name="组合 97"/>
          <p:cNvGrpSpPr/>
          <p:nvPr/>
        </p:nvGrpSpPr>
        <p:grpSpPr>
          <a:xfrm>
            <a:off x="6432718" y="2037198"/>
            <a:ext cx="3835748" cy="3743352"/>
            <a:chOff x="1823648" y="2061912"/>
            <a:chExt cx="3835748" cy="3743352"/>
          </a:xfrm>
        </p:grpSpPr>
        <p:sp>
          <p:nvSpPr>
            <p:cNvPr id="99" name="矩形 98"/>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100"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101"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102" name="矩形 101"/>
            <p:cNvSpPr/>
            <p:nvPr/>
          </p:nvSpPr>
          <p:spPr>
            <a:xfrm>
              <a:off x="2794123" y="2232199"/>
              <a:ext cx="1915909" cy="498150"/>
            </a:xfrm>
            <a:prstGeom prst="rect">
              <a:avLst/>
            </a:prstGeom>
          </p:spPr>
          <p:txBody>
            <a:bodyPr wrap="none">
              <a:spAutoFit/>
            </a:bodyPr>
            <a:lstStyle/>
            <a:p>
              <a:pPr algn="just">
                <a:lnSpc>
                  <a:spcPct val="120000"/>
                </a:lnSpc>
              </a:pPr>
              <a:r>
                <a:rPr lang="zh-CN" altLang="en-US" sz="2400" b="1" spc="300" dirty="0">
                  <a:solidFill>
                    <a:schemeClr val="bg2"/>
                  </a:solidFill>
                  <a:latin typeface="思源黑体" panose="020B0500000000000000" pitchFamily="34" charset="-122"/>
                  <a:ea typeface="思源黑体" panose="020B0500000000000000" pitchFamily="34" charset="-122"/>
                </a:rPr>
                <a:t>实践难点二</a:t>
              </a:r>
              <a:endParaRPr lang="zh-CN" altLang="en-US" sz="2400" b="1" spc="300" dirty="0">
                <a:solidFill>
                  <a:schemeClr val="bg2"/>
                </a:solidFill>
                <a:latin typeface="思源黑体" panose="020B0500000000000000" pitchFamily="34" charset="-122"/>
                <a:ea typeface="思源黑体" panose="020B0500000000000000" pitchFamily="34" charset="-122"/>
              </a:endParaRPr>
            </a:p>
          </p:txBody>
        </p:sp>
        <p:sp>
          <p:nvSpPr>
            <p:cNvPr id="103" name="TextBox 10"/>
            <p:cNvSpPr txBox="1"/>
            <p:nvPr/>
          </p:nvSpPr>
          <p:spPr>
            <a:xfrm>
              <a:off x="2203506" y="2943145"/>
              <a:ext cx="3097147" cy="2726516"/>
            </a:xfrm>
            <a:prstGeom prst="rect">
              <a:avLst/>
            </a:prstGeom>
            <a:noFill/>
          </p:spPr>
          <p:txBody>
            <a:bodyPr wrap="square" rtlCol="0">
              <a:spAutoFit/>
            </a:bodyPr>
            <a:lstStyle/>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    如何对传统单体式架构进行拆分，在确保每个服务彼此独立、高度自治的同时，服务之间也能够通过轻量级接口进行通信；并且，各个模块之间的拆分必须能够符合业务要求，减少不必要的交互，避免模块间循环依赖等情况，能够符合微服务“高内聚低耦合”的设计思想。</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5" name="标题 80"/>
          <p:cNvSpPr txBox="1"/>
          <p:nvPr/>
        </p:nvSpPr>
        <p:spPr>
          <a:xfrm>
            <a:off x="1406898" y="752801"/>
            <a:ext cx="3629564" cy="456129"/>
          </a:xfrm>
          <a:prstGeom prst="rect">
            <a:avLst/>
          </a:prstGeom>
        </p:spPr>
        <p:txBody>
          <a:bodyPr>
            <a:noAutofit/>
          </a:bodyPr>
          <a:lstStyle>
            <a:lvl1pPr algn="l" defTabSz="914400" rtl="0" eaLnBrk="1" latinLnBrk="0" hangingPunct="1">
              <a:lnSpc>
                <a:spcPct val="90000"/>
              </a:lnSpc>
              <a:spcBef>
                <a:spcPct val="0"/>
              </a:spcBef>
              <a:buNone/>
              <a:defRPr sz="2400" b="1" kern="1200">
                <a:solidFill>
                  <a:srgbClr val="244C89"/>
                </a:solidFill>
                <a:latin typeface="+mj-lt"/>
                <a:ea typeface="思源黑体" panose="020B0500000000000000" pitchFamily="34" charset="-122"/>
                <a:cs typeface="+mj-cs"/>
              </a:defRPr>
            </a:lvl1pPr>
          </a:lstStyle>
          <a:p>
            <a:pPr>
              <a:lnSpc>
                <a:spcPct val="120000"/>
              </a:lnSpc>
            </a:pPr>
            <a:r>
              <a:rPr lang="zh-CN" altLang="en-US" dirty="0"/>
              <a:t>业务分析</a:t>
            </a:r>
            <a:endParaRPr lang="zh-CN" altLang="en-US" dirty="0"/>
          </a:p>
        </p:txBody>
      </p:sp>
      <p:sp>
        <p:nvSpPr>
          <p:cNvPr id="6"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Business Analysis</a:t>
            </a:r>
            <a:endParaRPr lang="en-US" altLang="zh-CN" sz="1400" dirty="0">
              <a:solidFill>
                <a:srgbClr val="313D5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fill="hold"/>
                                        <p:tgtEl>
                                          <p:spTgt spid="98"/>
                                        </p:tgtEl>
                                        <p:attrNameLst>
                                          <p:attrName>ppt_x</p:attrName>
                                        </p:attrNameLst>
                                      </p:cBhvr>
                                      <p:tavLst>
                                        <p:tav tm="0">
                                          <p:val>
                                            <p:strVal val="#ppt_x"/>
                                          </p:val>
                                        </p:tav>
                                        <p:tav tm="100000">
                                          <p:val>
                                            <p:strVal val="#ppt_x"/>
                                          </p:val>
                                        </p:tav>
                                      </p:tavLst>
                                    </p:anim>
                                    <p:anim calcmode="lin" valueType="num">
                                      <p:cBhvr additive="base">
                                        <p:cTn id="13"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3275"/>
          <a:stretch>
            <a:fillRect/>
          </a:stretch>
        </p:blipFill>
        <p:spPr bwMode="auto">
          <a:xfrm>
            <a:off x="6596809" y="677227"/>
            <a:ext cx="4664075" cy="5503545"/>
          </a:xfrm>
          <a:prstGeom prst="rect">
            <a:avLst/>
          </a:prstGeom>
          <a:noFill/>
          <a:ln>
            <a:noFill/>
          </a:ln>
        </p:spPr>
      </p:pic>
      <p:sp>
        <p:nvSpPr>
          <p:cNvPr id="9" name="文本框 8"/>
          <p:cNvSpPr txBox="1"/>
          <p:nvPr/>
        </p:nvSpPr>
        <p:spPr>
          <a:xfrm>
            <a:off x="931116" y="1445514"/>
            <a:ext cx="5174127" cy="4799263"/>
          </a:xfrm>
          <a:prstGeom prst="rect">
            <a:avLst/>
          </a:prstGeom>
          <a:noFill/>
        </p:spPr>
        <p:txBody>
          <a:bodyPr wrap="square">
            <a:spAutoFit/>
          </a:bodyPr>
          <a:lstStyle/>
          <a:p>
            <a:pPr>
              <a:lnSpc>
                <a:spcPct val="120000"/>
              </a:lnSpc>
            </a:pPr>
            <a:r>
              <a:rPr lang="zh-CN" altLang="en-US" sz="1600" dirty="0"/>
              <a:t>    一次成功的秒杀，从活动创建到秒杀结束，需要依次经历以下步骤：</a:t>
            </a:r>
            <a:endParaRPr lang="zh-CN" altLang="en-US" sz="1600" dirty="0"/>
          </a:p>
          <a:p>
            <a:pPr marL="342900" indent="-342900">
              <a:lnSpc>
                <a:spcPct val="120000"/>
              </a:lnSpc>
              <a:buFont typeface="+mj-ea"/>
              <a:buAutoNum type="circleNumDbPlain"/>
            </a:pPr>
            <a:r>
              <a:rPr lang="zh-CN" altLang="en-US" sz="1600" dirty="0"/>
              <a:t>管理员进入后台管理系统，新建一个银行存款产品；</a:t>
            </a:r>
            <a:endParaRPr lang="zh-CN" altLang="en-US" sz="1600" dirty="0"/>
          </a:p>
          <a:p>
            <a:pPr marL="342900" indent="-342900">
              <a:lnSpc>
                <a:spcPct val="120000"/>
              </a:lnSpc>
              <a:buFont typeface="+mj-ea"/>
              <a:buAutoNum type="circleNumDbPlain"/>
            </a:pPr>
            <a:r>
              <a:rPr lang="zh-CN" altLang="en-US" sz="1600" dirty="0"/>
              <a:t>管理员配置活动的准入规则，包括客户的逾期次数、失信状态和工作状态等；</a:t>
            </a:r>
            <a:endParaRPr lang="zh-CN" altLang="en-US" sz="1600" dirty="0"/>
          </a:p>
          <a:p>
            <a:pPr marL="342900" indent="-342900">
              <a:lnSpc>
                <a:spcPct val="120000"/>
              </a:lnSpc>
              <a:buFont typeface="+mj-ea"/>
              <a:buAutoNum type="circleNumDbPlain"/>
            </a:pPr>
            <a:r>
              <a:rPr lang="zh-CN" altLang="en-US" sz="1600" dirty="0"/>
              <a:t>管理员发布一项秒杀活动，指定本次活动的秒杀产品，并设置秒杀活动的起止时间，产品价格与产品库存等；</a:t>
            </a:r>
            <a:endParaRPr lang="zh-CN" altLang="en-US" sz="1600" dirty="0"/>
          </a:p>
          <a:p>
            <a:pPr marL="342900" indent="-342900">
              <a:lnSpc>
                <a:spcPct val="120000"/>
              </a:lnSpc>
              <a:buFont typeface="+mj-ea"/>
              <a:buAutoNum type="circleNumDbPlain"/>
            </a:pPr>
            <a:r>
              <a:rPr lang="zh-CN" altLang="en-US" sz="1600" dirty="0"/>
              <a:t>秒杀客户端显示对应秒杀产品，到达开启时间活动自动开启；</a:t>
            </a:r>
            <a:endParaRPr lang="zh-CN" altLang="en-US" sz="1600" dirty="0"/>
          </a:p>
          <a:p>
            <a:pPr marL="342900" indent="-342900">
              <a:lnSpc>
                <a:spcPct val="120000"/>
              </a:lnSpc>
              <a:buFont typeface="+mj-ea"/>
              <a:buAutoNum type="circleNumDbPlain"/>
            </a:pPr>
            <a:r>
              <a:rPr lang="zh-CN" altLang="en-US" sz="1600" dirty="0"/>
              <a:t>客户参与该秒杀活动，秒杀客户端为符合准入规则的客户展示秒杀产品详情；</a:t>
            </a:r>
            <a:endParaRPr lang="zh-CN" altLang="en-US" sz="1600" dirty="0"/>
          </a:p>
          <a:p>
            <a:pPr marL="342900" indent="-342900">
              <a:lnSpc>
                <a:spcPct val="120000"/>
              </a:lnSpc>
              <a:buFont typeface="+mj-ea"/>
              <a:buAutoNum type="circleNumDbPlain"/>
            </a:pPr>
            <a:r>
              <a:rPr lang="zh-CN" altLang="en-US" sz="1600" dirty="0"/>
              <a:t>客户执行秒杀操作，若此时库存仍有富余，创建订单并预扣库存，秒杀客户端展示订单详情；</a:t>
            </a:r>
            <a:endParaRPr lang="zh-CN" altLang="en-US" sz="1600" dirty="0"/>
          </a:p>
          <a:p>
            <a:pPr marL="342900" indent="-342900">
              <a:lnSpc>
                <a:spcPct val="120000"/>
              </a:lnSpc>
              <a:buFont typeface="+mj-ea"/>
              <a:buAutoNum type="circleNumDbPlain"/>
            </a:pPr>
            <a:r>
              <a:rPr lang="zh-CN" altLang="en-US" sz="1600" dirty="0"/>
              <a:t>客户在规定时间内支付订单，秒杀客户端展示成功界面，交易结束。</a:t>
            </a:r>
            <a:endParaRPr lang="zh-CN" altLang="en-US" sz="1600" dirty="0"/>
          </a:p>
        </p:txBody>
      </p:sp>
      <p:sp>
        <p:nvSpPr>
          <p:cNvPr id="6" name="标题 80"/>
          <p:cNvSpPr>
            <a:spLocks noGrp="1"/>
          </p:cNvSpPr>
          <p:nvPr>
            <p:ph type="title"/>
          </p:nvPr>
        </p:nvSpPr>
        <p:spPr>
          <a:xfrm>
            <a:off x="1406898" y="752801"/>
            <a:ext cx="3629564" cy="456129"/>
          </a:xfrm>
        </p:spPr>
        <p:txBody>
          <a:bodyPr/>
          <a:lstStyle/>
          <a:p>
            <a:pPr>
              <a:lnSpc>
                <a:spcPct val="120000"/>
              </a:lnSpc>
            </a:pPr>
            <a:r>
              <a:rPr lang="zh-CN" altLang="en-US" dirty="0"/>
              <a:t>解决方案</a:t>
            </a:r>
            <a:endParaRPr lang="zh-CN" altLang="en-US" dirty="0"/>
          </a:p>
        </p:txBody>
      </p:sp>
      <p:sp>
        <p:nvSpPr>
          <p:cNvPr id="7" name="PA_文本框 1"/>
          <p:cNvSpPr txBox="1"/>
          <p:nvPr>
            <p:custDataLst>
              <p:tags r:id="rId2"/>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Solution</a:t>
            </a:r>
            <a:endParaRPr lang="en-US" altLang="zh-CN" sz="1400" dirty="0">
              <a:solidFill>
                <a:srgbClr val="313D51"/>
              </a:solidFill>
              <a:cs typeface="+mn-ea"/>
              <a:sym typeface="+mn-lt"/>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zh-CN" altLang="en-US" dirty="0"/>
              <a:t>解决方案</a:t>
            </a:r>
            <a:endParaRPr lang="zh-CN" altLang="en-US" dirty="0"/>
          </a:p>
        </p:txBody>
      </p:sp>
      <p:sp>
        <p:nvSpPr>
          <p:cNvPr id="6" name="文本框 5"/>
          <p:cNvSpPr txBox="1"/>
          <p:nvPr/>
        </p:nvSpPr>
        <p:spPr>
          <a:xfrm>
            <a:off x="780853" y="1636892"/>
            <a:ext cx="5315147" cy="4208332"/>
          </a:xfrm>
          <a:prstGeom prst="rect">
            <a:avLst/>
          </a:prstGeom>
          <a:noFill/>
        </p:spPr>
        <p:txBody>
          <a:bodyPr wrap="square">
            <a:spAutoFit/>
          </a:bodyPr>
          <a:lstStyle/>
          <a:p>
            <a:pPr>
              <a:lnSpc>
                <a:spcPct val="120000"/>
              </a:lnSpc>
            </a:pPr>
            <a:r>
              <a:rPr lang="zh-CN" altLang="en-US" sz="1600" dirty="0"/>
              <a:t>    在此基础上，结合前期的文献调研、吸收传统单体应用的构建经验，提出系统架构设计图如右所示：</a:t>
            </a:r>
            <a:endParaRPr lang="en-US" altLang="zh-CN" sz="1600" dirty="0"/>
          </a:p>
          <a:p>
            <a:pPr>
              <a:lnSpc>
                <a:spcPct val="120000"/>
              </a:lnSpc>
            </a:pPr>
            <a:endParaRPr lang="en-US" altLang="zh-CN" sz="1600" dirty="0"/>
          </a:p>
          <a:p>
            <a:pPr>
              <a:lnSpc>
                <a:spcPct val="120000"/>
              </a:lnSpc>
            </a:pPr>
            <a:r>
              <a:rPr lang="zh-CN" altLang="en-US" sz="1600" dirty="0"/>
              <a:t>    其中，客户端层涵盖了所有会与服务端进行交互的客户端应用，包括</a:t>
            </a:r>
            <a:r>
              <a:rPr lang="en-US" altLang="zh-CN" sz="1600" dirty="0"/>
              <a:t>PC</a:t>
            </a:r>
            <a:r>
              <a:rPr lang="zh-CN" altLang="en-US" sz="1600" dirty="0"/>
              <a:t>端网页和手机、平板等移动端应用。</a:t>
            </a:r>
            <a:endParaRPr lang="en-US" altLang="zh-CN" sz="1600" dirty="0"/>
          </a:p>
          <a:p>
            <a:pPr>
              <a:lnSpc>
                <a:spcPct val="120000"/>
              </a:lnSpc>
            </a:pPr>
            <a:endParaRPr lang="en-US" altLang="zh-CN" sz="1600" dirty="0"/>
          </a:p>
          <a:p>
            <a:pPr>
              <a:lnSpc>
                <a:spcPct val="120000"/>
              </a:lnSpc>
            </a:pPr>
            <a:r>
              <a:rPr lang="zh-CN" altLang="en-US" sz="1600" dirty="0"/>
              <a:t>    前端请求经过反向代理转发到达边界层，在边界层客户端会通过已定义的边界和应用进行交互，在本系统中这部分是由负责客户端和后台的两个微服务网关构成，这也是进入微服务内部边界的门户，通过这一边界暴露底层的各个功能，来满足外部客户的需求。</a:t>
            </a:r>
            <a:endParaRPr lang="en-US" altLang="zh-CN" sz="1600" dirty="0"/>
          </a:p>
          <a:p>
            <a:pPr>
              <a:lnSpc>
                <a:spcPct val="120000"/>
              </a:lnSpc>
            </a:pPr>
            <a:endParaRPr lang="en-US" altLang="zh-CN" sz="1600" dirty="0"/>
          </a:p>
          <a:p>
            <a:pPr>
              <a:lnSpc>
                <a:spcPct val="120000"/>
              </a:lnSpc>
            </a:pPr>
            <a:r>
              <a:rPr lang="en-US" altLang="zh-CN" sz="1600" dirty="0"/>
              <a:t>    </a:t>
            </a:r>
            <a:r>
              <a:rPr lang="zh-CN" altLang="en-US" sz="1600" dirty="0"/>
              <a:t>服务层主要是开发的各个应用级服务，需要借助下层的平台层支持，以提供系统所需的业务功能。</a:t>
            </a:r>
            <a:endParaRPr lang="zh-CN" altLang="en-US" sz="1600" dirty="0"/>
          </a:p>
        </p:txBody>
      </p:sp>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b="6762"/>
          <a:stretch>
            <a:fillRect/>
          </a:stretch>
        </p:blipFill>
        <p:spPr bwMode="auto">
          <a:xfrm>
            <a:off x="6426789" y="917778"/>
            <a:ext cx="5102193" cy="5187421"/>
          </a:xfrm>
          <a:prstGeom prst="rect">
            <a:avLst/>
          </a:prstGeom>
          <a:noFill/>
          <a:ln>
            <a:noFill/>
          </a:ln>
        </p:spPr>
      </p:pic>
      <p:sp>
        <p:nvSpPr>
          <p:cNvPr id="2" name="PA_文本框 1"/>
          <p:cNvSpPr txBox="1"/>
          <p:nvPr>
            <p:custDataLst>
              <p:tags r:id="rId2"/>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Solution</a:t>
            </a:r>
            <a:endParaRPr lang="en-US" altLang="zh-CN" sz="1400" dirty="0">
              <a:solidFill>
                <a:srgbClr val="313D51"/>
              </a:solidFill>
              <a:cs typeface="+mn-ea"/>
              <a:sym typeface="+mn-lt"/>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zh-CN" altLang="en-US" dirty="0"/>
              <a:t>技术路线</a:t>
            </a:r>
            <a:endParaRPr lang="zh-CN" altLang="en-US" dirty="0"/>
          </a:p>
        </p:txBody>
      </p:sp>
      <p:grpSp>
        <p:nvGrpSpPr>
          <p:cNvPr id="3" name="组合 2"/>
          <p:cNvGrpSpPr/>
          <p:nvPr/>
        </p:nvGrpSpPr>
        <p:grpSpPr>
          <a:xfrm>
            <a:off x="1392383" y="2294987"/>
            <a:ext cx="4647829" cy="764407"/>
            <a:chOff x="1082136" y="2399490"/>
            <a:chExt cx="4647829" cy="764407"/>
          </a:xfrm>
        </p:grpSpPr>
        <p:sp>
          <p:nvSpPr>
            <p:cNvPr id="24" name="íṡľíḍè-Arrow: Chevron 31"/>
            <p:cNvSpPr/>
            <p:nvPr/>
          </p:nvSpPr>
          <p:spPr>
            <a:xfrm>
              <a:off x="4004431"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5" name="íṡľíḍè-Arrow: Chevron 37"/>
            <p:cNvSpPr/>
            <p:nvPr/>
          </p:nvSpPr>
          <p:spPr>
            <a:xfrm>
              <a:off x="1082136"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6" name="矩形 25"/>
            <p:cNvSpPr/>
            <p:nvPr/>
          </p:nvSpPr>
          <p:spPr>
            <a:xfrm>
              <a:off x="1546103" y="2510693"/>
              <a:ext cx="2358840"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基于</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Spring Cloud</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构建微服务项目</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4" name="TextBox 26"/>
            <p:cNvSpPr txBox="1"/>
            <p:nvPr/>
          </p:nvSpPr>
          <p:spPr>
            <a:xfrm>
              <a:off x="4500856" y="2616820"/>
              <a:ext cx="782111" cy="338234"/>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技术一</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6" name="组合 5"/>
          <p:cNvGrpSpPr/>
          <p:nvPr/>
        </p:nvGrpSpPr>
        <p:grpSpPr>
          <a:xfrm>
            <a:off x="1392383" y="3604520"/>
            <a:ext cx="4647829" cy="764407"/>
            <a:chOff x="1082136" y="3709023"/>
            <a:chExt cx="4647829" cy="764407"/>
          </a:xfrm>
        </p:grpSpPr>
        <p:sp>
          <p:nvSpPr>
            <p:cNvPr id="28" name="íṡľíḍè-Arrow: Chevron 31"/>
            <p:cNvSpPr/>
            <p:nvPr/>
          </p:nvSpPr>
          <p:spPr>
            <a:xfrm>
              <a:off x="4004431"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9" name="íṡľíḍè-Arrow: Chevron 37"/>
            <p:cNvSpPr/>
            <p:nvPr/>
          </p:nvSpPr>
          <p:spPr>
            <a:xfrm>
              <a:off x="1082136"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30" name="矩形 29"/>
            <p:cNvSpPr/>
            <p:nvPr/>
          </p:nvSpPr>
          <p:spPr>
            <a:xfrm>
              <a:off x="1546103" y="3806904"/>
              <a:ext cx="2358840"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针对秒杀场景，引入</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Redis</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中间件作为二级缓存</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5" name="TextBox 26"/>
            <p:cNvSpPr txBox="1"/>
            <p:nvPr/>
          </p:nvSpPr>
          <p:spPr>
            <a:xfrm>
              <a:off x="4500856" y="3922311"/>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技术二</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7" name="组合 6"/>
          <p:cNvGrpSpPr/>
          <p:nvPr/>
        </p:nvGrpSpPr>
        <p:grpSpPr>
          <a:xfrm>
            <a:off x="1392383" y="4914052"/>
            <a:ext cx="4647829" cy="764407"/>
            <a:chOff x="1082136" y="5018555"/>
            <a:chExt cx="4647829" cy="764407"/>
          </a:xfrm>
        </p:grpSpPr>
        <p:sp>
          <p:nvSpPr>
            <p:cNvPr id="38" name="íṡľíḍè-Arrow: Chevron 31"/>
            <p:cNvSpPr/>
            <p:nvPr/>
          </p:nvSpPr>
          <p:spPr>
            <a:xfrm>
              <a:off x="4004431"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0" name="íṡľíḍè-Arrow: Chevron 37"/>
            <p:cNvSpPr/>
            <p:nvPr/>
          </p:nvSpPr>
          <p:spPr>
            <a:xfrm>
              <a:off x="1082136"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1" name="矩形 40"/>
            <p:cNvSpPr/>
            <p:nvPr/>
          </p:nvSpPr>
          <p:spPr>
            <a:xfrm>
              <a:off x="1546103" y="5116437"/>
              <a:ext cx="2358840"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微服务间可通过</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Feign</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同步或</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Rabbit MQ</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异步通信</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6" name="TextBox 26"/>
            <p:cNvSpPr txBox="1"/>
            <p:nvPr/>
          </p:nvSpPr>
          <p:spPr>
            <a:xfrm>
              <a:off x="4500856" y="5227802"/>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技术三</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5" name="组合 4"/>
          <p:cNvGrpSpPr/>
          <p:nvPr/>
        </p:nvGrpSpPr>
        <p:grpSpPr>
          <a:xfrm>
            <a:off x="6279995" y="2294987"/>
            <a:ext cx="4647830" cy="764407"/>
            <a:chOff x="5969748" y="2399490"/>
            <a:chExt cx="4647830" cy="764407"/>
          </a:xfrm>
        </p:grpSpPr>
        <p:sp>
          <p:nvSpPr>
            <p:cNvPr id="42" name="íṡľíḍè-Arrow: Chevron 31"/>
            <p:cNvSpPr/>
            <p:nvPr/>
          </p:nvSpPr>
          <p:spPr>
            <a:xfrm>
              <a:off x="8892044"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3" name="íṡľíḍè-Arrow: Chevron 37"/>
            <p:cNvSpPr/>
            <p:nvPr/>
          </p:nvSpPr>
          <p:spPr>
            <a:xfrm>
              <a:off x="5969748"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4" name="矩形 43"/>
            <p:cNvSpPr/>
            <p:nvPr/>
          </p:nvSpPr>
          <p:spPr>
            <a:xfrm>
              <a:off x="6399990" y="2510693"/>
              <a:ext cx="2358840"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采用</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Consul</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作为注册中心，提供服务注册与发现机制</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7" name="TextBox 26"/>
            <p:cNvSpPr txBox="1"/>
            <p:nvPr/>
          </p:nvSpPr>
          <p:spPr>
            <a:xfrm>
              <a:off x="9416429" y="2616820"/>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技术四</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10" name="组合 9"/>
          <p:cNvGrpSpPr/>
          <p:nvPr/>
        </p:nvGrpSpPr>
        <p:grpSpPr>
          <a:xfrm>
            <a:off x="6279995" y="3604520"/>
            <a:ext cx="4647830" cy="764407"/>
            <a:chOff x="5969748" y="3709023"/>
            <a:chExt cx="4647830" cy="764407"/>
          </a:xfrm>
        </p:grpSpPr>
        <p:sp>
          <p:nvSpPr>
            <p:cNvPr id="45" name="íṡľíḍè-Arrow: Chevron 31"/>
            <p:cNvSpPr/>
            <p:nvPr/>
          </p:nvSpPr>
          <p:spPr>
            <a:xfrm>
              <a:off x="8892044"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6" name="íṡľíḍè-Arrow: Chevron 37"/>
            <p:cNvSpPr/>
            <p:nvPr/>
          </p:nvSpPr>
          <p:spPr>
            <a:xfrm>
              <a:off x="5969748"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7" name="矩形 46"/>
            <p:cNvSpPr/>
            <p:nvPr/>
          </p:nvSpPr>
          <p:spPr>
            <a:xfrm>
              <a:off x="6399990" y="3806904"/>
              <a:ext cx="2358840"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采用</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Gateway</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微服务网关提供安全认证与负载均衡</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8" name="TextBox 26"/>
            <p:cNvSpPr txBox="1"/>
            <p:nvPr/>
          </p:nvSpPr>
          <p:spPr>
            <a:xfrm>
              <a:off x="9416429" y="3922311"/>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技术五</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9" name="组合 8"/>
          <p:cNvGrpSpPr/>
          <p:nvPr/>
        </p:nvGrpSpPr>
        <p:grpSpPr>
          <a:xfrm>
            <a:off x="6279995" y="4914052"/>
            <a:ext cx="4647830" cy="764407"/>
            <a:chOff x="5969748" y="5018555"/>
            <a:chExt cx="4647830" cy="764407"/>
          </a:xfrm>
        </p:grpSpPr>
        <p:sp>
          <p:nvSpPr>
            <p:cNvPr id="51" name="íṡľíḍè-Arrow: Chevron 31"/>
            <p:cNvSpPr/>
            <p:nvPr/>
          </p:nvSpPr>
          <p:spPr>
            <a:xfrm>
              <a:off x="8892044"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2" name="íṡľíḍè-Arrow: Chevron 37"/>
            <p:cNvSpPr/>
            <p:nvPr/>
          </p:nvSpPr>
          <p:spPr>
            <a:xfrm>
              <a:off x="5969748"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3" name="矩形 52"/>
            <p:cNvSpPr/>
            <p:nvPr/>
          </p:nvSpPr>
          <p:spPr>
            <a:xfrm>
              <a:off x="6399990" y="5116437"/>
              <a:ext cx="2358840"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单个服务宕机时，能通过</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Circuit Breaker</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熔断服务</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9" name="TextBox 26"/>
            <p:cNvSpPr txBox="1"/>
            <p:nvPr/>
          </p:nvSpPr>
          <p:spPr>
            <a:xfrm>
              <a:off x="9416429" y="5227802"/>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技术六</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sp>
        <p:nvSpPr>
          <p:cNvPr id="2"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Technology Roadmap</a:t>
            </a:r>
            <a:endParaRPr lang="en-US" altLang="zh-CN" sz="1400" dirty="0">
              <a:solidFill>
                <a:srgbClr val="313D5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27407" y="3044279"/>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华文仿宋" panose="02010600040101010101" pitchFamily="2" charset="-122"/>
                <a:ea typeface="华文仿宋" panose="02010600040101010101" pitchFamily="2" charset="-122"/>
              </a:rPr>
              <a:t>可行性分析论证</a:t>
            </a:r>
            <a:endParaRPr lang="zh-CN" altLang="en-US" sz="4400" b="1" dirty="0">
              <a:solidFill>
                <a:schemeClr val="bg1"/>
              </a:solidFill>
              <a:latin typeface="华文仿宋" panose="02010600040101010101" pitchFamily="2" charset="-122"/>
              <a:ea typeface="华文仿宋" panose="02010600040101010101" pitchFamily="2"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可行性分析</a:t>
            </a:r>
            <a:endParaRPr lang="zh-CN" altLang="en-US" dirty="0"/>
          </a:p>
        </p:txBody>
      </p:sp>
      <p:grpSp>
        <p:nvGrpSpPr>
          <p:cNvPr id="21" name="组合 20"/>
          <p:cNvGrpSpPr/>
          <p:nvPr/>
        </p:nvGrpSpPr>
        <p:grpSpPr>
          <a:xfrm>
            <a:off x="2230591" y="1633322"/>
            <a:ext cx="7730818" cy="4123267"/>
            <a:chOff x="1138238" y="995645"/>
            <a:chExt cx="9732202" cy="5190717"/>
          </a:xfrm>
        </p:grpSpPr>
        <p:sp>
          <p:nvSpPr>
            <p:cNvPr id="22"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3"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4"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5"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8" name="组合 27"/>
            <p:cNvGrpSpPr/>
            <p:nvPr/>
          </p:nvGrpSpPr>
          <p:grpSpPr>
            <a:xfrm>
              <a:off x="3751263" y="995645"/>
              <a:ext cx="7119177" cy="1686820"/>
              <a:chOff x="3751263" y="995645"/>
              <a:chExt cx="7119177" cy="1686820"/>
            </a:xfrm>
          </p:grpSpPr>
          <p:sp>
            <p:nvSpPr>
              <p:cNvPr id="44" name="Rectangle 9"/>
              <p:cNvSpPr>
                <a:spLocks noChangeArrowheads="1"/>
              </p:cNvSpPr>
              <p:nvPr/>
            </p:nvSpPr>
            <p:spPr bwMode="auto">
              <a:xfrm>
                <a:off x="3751263" y="1333579"/>
                <a:ext cx="7119177" cy="1348886"/>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5" name="Rectangle 10"/>
              <p:cNvSpPr>
                <a:spLocks noChangeArrowheads="1"/>
              </p:cNvSpPr>
              <p:nvPr/>
            </p:nvSpPr>
            <p:spPr bwMode="auto">
              <a:xfrm>
                <a:off x="5540009" y="995645"/>
                <a:ext cx="3581400" cy="582090"/>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6" name="TextBox 16"/>
              <p:cNvSpPr txBox="1"/>
              <p:nvPr/>
            </p:nvSpPr>
            <p:spPr>
              <a:xfrm>
                <a:off x="5776685" y="995645"/>
                <a:ext cx="3108046" cy="544294"/>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技术可行性</a:t>
                </a:r>
                <a:endParaRPr lang="en-US" altLang="zh-CN" sz="2000" b="1" dirty="0">
                  <a:solidFill>
                    <a:schemeClr val="bg1"/>
                  </a:solidFill>
                  <a:latin typeface="+mn-ea"/>
                  <a:ea typeface="+mn-ea"/>
                </a:endParaRPr>
              </a:p>
            </p:txBody>
          </p:sp>
          <p:sp>
            <p:nvSpPr>
              <p:cNvPr id="47" name="TextBox 17"/>
              <p:cNvSpPr txBox="1"/>
              <p:nvPr/>
            </p:nvSpPr>
            <p:spPr>
              <a:xfrm>
                <a:off x="3938139" y="1646334"/>
                <a:ext cx="6807854" cy="929490"/>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技术层面上，鉴于上述技术目前均有开源社区进行维护，在工业界也广受赞誉，相对而言运用较为成熟；由于采用技术开源免费，也不存在侵权的风险；在限制条件下，必要的软件和硬件资源能够支持系统的开发工作。</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31" name="组合 30"/>
            <p:cNvGrpSpPr/>
            <p:nvPr/>
          </p:nvGrpSpPr>
          <p:grpSpPr>
            <a:xfrm>
              <a:off x="3751263" y="2741895"/>
              <a:ext cx="7119177" cy="1686748"/>
              <a:chOff x="3751263" y="2741895"/>
              <a:chExt cx="7119177" cy="1686748"/>
            </a:xfrm>
          </p:grpSpPr>
          <p:sp>
            <p:nvSpPr>
              <p:cNvPr id="38" name="Rectangle 11"/>
              <p:cNvSpPr>
                <a:spLocks noChangeArrowheads="1"/>
              </p:cNvSpPr>
              <p:nvPr/>
            </p:nvSpPr>
            <p:spPr bwMode="auto">
              <a:xfrm>
                <a:off x="3751263" y="3081414"/>
                <a:ext cx="7119177" cy="1347229"/>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0" name="Rectangle 12"/>
              <p:cNvSpPr>
                <a:spLocks noChangeArrowheads="1"/>
              </p:cNvSpPr>
              <p:nvPr/>
            </p:nvSpPr>
            <p:spPr bwMode="auto">
              <a:xfrm>
                <a:off x="5540009" y="27418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1" name="TextBox 18"/>
              <p:cNvSpPr txBox="1"/>
              <p:nvPr/>
            </p:nvSpPr>
            <p:spPr>
              <a:xfrm>
                <a:off x="5776685" y="2750677"/>
                <a:ext cx="3108046" cy="544294"/>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操作可行性</a:t>
                </a:r>
                <a:endParaRPr lang="en-US" altLang="zh-CN" sz="2000" b="1" dirty="0">
                  <a:solidFill>
                    <a:schemeClr val="bg1"/>
                  </a:solidFill>
                  <a:latin typeface="+mn-ea"/>
                </a:endParaRPr>
              </a:p>
            </p:txBody>
          </p:sp>
          <p:sp>
            <p:nvSpPr>
              <p:cNvPr id="43" name="TextBox 19"/>
              <p:cNvSpPr txBox="1"/>
              <p:nvPr/>
            </p:nvSpPr>
            <p:spPr>
              <a:xfrm>
                <a:off x="3938139" y="3412663"/>
                <a:ext cx="6807854" cy="92949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对于系统的不同参与者而言，管理员只需要登入后台管理系统，通过简单的几个步骤即可发起秒杀活动；用户也不需要了解系统实际的运行逻辑，只需要通过秒杀客户端参与活动，并在秒杀成功后支付订单，即可方便地完成操作。</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32" name="组合 31"/>
            <p:cNvGrpSpPr/>
            <p:nvPr/>
          </p:nvGrpSpPr>
          <p:grpSpPr>
            <a:xfrm>
              <a:off x="3751263" y="4494495"/>
              <a:ext cx="7119177" cy="1691867"/>
              <a:chOff x="3751263" y="4494495"/>
              <a:chExt cx="7119177" cy="1691867"/>
            </a:xfrm>
          </p:grpSpPr>
          <p:sp>
            <p:nvSpPr>
              <p:cNvPr id="34" name="Rectangle 14"/>
              <p:cNvSpPr>
                <a:spLocks noChangeArrowheads="1"/>
              </p:cNvSpPr>
              <p:nvPr/>
            </p:nvSpPr>
            <p:spPr bwMode="auto">
              <a:xfrm>
                <a:off x="3751263" y="4832429"/>
                <a:ext cx="7119177" cy="134888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5" name="Rectangle 15"/>
              <p:cNvSpPr>
                <a:spLocks noChangeArrowheads="1"/>
              </p:cNvSpPr>
              <p:nvPr/>
            </p:nvSpPr>
            <p:spPr bwMode="auto">
              <a:xfrm>
                <a:off x="5540009" y="44944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6" name="TextBox 20"/>
              <p:cNvSpPr txBox="1"/>
              <p:nvPr/>
            </p:nvSpPr>
            <p:spPr>
              <a:xfrm>
                <a:off x="5776685" y="4497591"/>
                <a:ext cx="3108046" cy="544294"/>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经济可行性</a:t>
                </a:r>
                <a:endParaRPr lang="en-US" altLang="zh-CN" sz="2000" b="1" dirty="0">
                  <a:solidFill>
                    <a:schemeClr val="bg1"/>
                  </a:solidFill>
                  <a:latin typeface="+mn-ea"/>
                </a:endParaRPr>
              </a:p>
            </p:txBody>
          </p:sp>
          <p:sp>
            <p:nvSpPr>
              <p:cNvPr id="37" name="TextBox 21"/>
              <p:cNvSpPr txBox="1"/>
              <p:nvPr/>
            </p:nvSpPr>
            <p:spPr>
              <a:xfrm>
                <a:off x="3938139" y="5256872"/>
                <a:ext cx="6807854" cy="92949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本课题设计的系统能够按需部署，降低项目的运维成本，有效地提高生产效率；若系统正式部署上线，还能提供可观的的经济效益，具有较好的实用价值</a:t>
                </a: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33" name="TextBox 22"/>
            <p:cNvSpPr txBox="1"/>
            <p:nvPr/>
          </p:nvSpPr>
          <p:spPr>
            <a:xfrm>
              <a:off x="1409315" y="2982043"/>
              <a:ext cx="1499007" cy="1187873"/>
            </a:xfrm>
            <a:prstGeom prst="rect">
              <a:avLst/>
            </a:prstGeom>
            <a:noFill/>
          </p:spPr>
          <p:txBody>
            <a:bodyPr wrap="square" rtlCol="0">
              <a:spAutoFit/>
            </a:bodyPr>
            <a:lstStyle/>
            <a:p>
              <a:pPr algn="ctr">
                <a:lnSpc>
                  <a:spcPct val="120000"/>
                </a:lnSpc>
              </a:pPr>
              <a:r>
                <a:rPr lang="zh-CN" altLang="en-US" sz="2400" b="1" dirty="0">
                  <a:solidFill>
                    <a:schemeClr val="bg1"/>
                  </a:solidFill>
                  <a:latin typeface="+mn-ea"/>
                </a:rPr>
                <a:t>可行性分析</a:t>
              </a:r>
              <a:endParaRPr lang="en-US" altLang="zh-CN" sz="2400" b="1" dirty="0">
                <a:solidFill>
                  <a:schemeClr val="bg1"/>
                </a:solidFill>
                <a:latin typeface="+mn-ea"/>
              </a:endParaRPr>
            </a:p>
          </p:txBody>
        </p:sp>
      </p:grpSp>
      <p:sp>
        <p:nvSpPr>
          <p:cNvPr id="3"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Feasibility Analysis</a:t>
            </a:r>
            <a:endParaRPr lang="en-US" altLang="zh-CN" sz="1400" dirty="0">
              <a:solidFill>
                <a:srgbClr val="313D5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预期结果与进度安排</a:t>
            </a:r>
            <a:endParaRPr lang="zh-CN" altLang="en-US" dirty="0"/>
          </a:p>
        </p:txBody>
      </p:sp>
      <p:sp>
        <p:nvSpPr>
          <p:cNvPr id="3" name="PA_文本框 1"/>
          <p:cNvSpPr txBox="1"/>
          <p:nvPr>
            <p:custDataLst>
              <p:tags r:id="rId1"/>
            </p:custDataLst>
          </p:nvPr>
        </p:nvSpPr>
        <p:spPr>
          <a:xfrm>
            <a:off x="1534787" y="1204460"/>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Result &amp; Schedule</a:t>
            </a:r>
            <a:endParaRPr lang="en-US" altLang="zh-CN" sz="1400" dirty="0">
              <a:solidFill>
                <a:srgbClr val="313D51"/>
              </a:solidFill>
              <a:cs typeface="+mn-ea"/>
              <a:sym typeface="+mn-lt"/>
            </a:endParaRPr>
          </a:p>
        </p:txBody>
      </p:sp>
      <p:sp>
        <p:nvSpPr>
          <p:cNvPr id="7" name="文本框 6"/>
          <p:cNvSpPr txBox="1"/>
          <p:nvPr/>
        </p:nvSpPr>
        <p:spPr>
          <a:xfrm>
            <a:off x="1120028" y="2486302"/>
            <a:ext cx="8777008" cy="3372462"/>
          </a:xfrm>
          <a:prstGeom prst="rect">
            <a:avLst/>
          </a:prstGeom>
          <a:noFill/>
        </p:spPr>
        <p:txBody>
          <a:bodyPr wrap="square">
            <a:spAutoFit/>
          </a:bodyPr>
          <a:lstStyle/>
          <a:p>
            <a:pPr>
              <a:lnSpc>
                <a:spcPct val="150000"/>
              </a:lnSpc>
            </a:pPr>
            <a:r>
              <a:rPr lang="en-US" altLang="zh-CN" dirty="0"/>
              <a:t>2022</a:t>
            </a:r>
            <a:r>
              <a:rPr lang="zh-CN" altLang="en-US" dirty="0"/>
              <a:t>年</a:t>
            </a:r>
            <a:r>
              <a:rPr lang="en-US" altLang="zh-CN" dirty="0"/>
              <a:t>12</a:t>
            </a:r>
            <a:r>
              <a:rPr lang="zh-CN" altLang="en-US" dirty="0"/>
              <a:t>月</a:t>
            </a:r>
            <a:r>
              <a:rPr lang="en-US" altLang="zh-CN" dirty="0"/>
              <a:t>27</a:t>
            </a:r>
            <a:r>
              <a:rPr lang="zh-CN" altLang="en-US" dirty="0"/>
              <a:t>日 至 </a:t>
            </a:r>
            <a:r>
              <a:rPr lang="en-US" altLang="zh-CN" dirty="0"/>
              <a:t>2023</a:t>
            </a:r>
            <a:r>
              <a:rPr lang="zh-CN" altLang="en-US" dirty="0"/>
              <a:t>年</a:t>
            </a:r>
            <a:r>
              <a:rPr lang="en-US" altLang="zh-CN" dirty="0"/>
              <a:t>1</a:t>
            </a:r>
            <a:r>
              <a:rPr lang="zh-CN" altLang="en-US" dirty="0"/>
              <a:t>月</a:t>
            </a:r>
            <a:r>
              <a:rPr lang="en-US" altLang="zh-CN" dirty="0"/>
              <a:t>16</a:t>
            </a:r>
            <a:r>
              <a:rPr lang="zh-CN" altLang="en-US" dirty="0"/>
              <a:t>日	    文献调研</a:t>
            </a:r>
            <a:endParaRPr lang="zh-CN" altLang="en-US" dirty="0"/>
          </a:p>
          <a:p>
            <a:pPr>
              <a:lnSpc>
                <a:spcPct val="150000"/>
              </a:lnSpc>
            </a:pPr>
            <a:r>
              <a:rPr lang="en-US" altLang="zh-CN" dirty="0"/>
              <a:t>2023</a:t>
            </a:r>
            <a:r>
              <a:rPr lang="zh-CN" altLang="en-US" dirty="0"/>
              <a:t>年</a:t>
            </a:r>
            <a:r>
              <a:rPr lang="en-US" altLang="zh-CN" dirty="0"/>
              <a:t>1</a:t>
            </a:r>
            <a:r>
              <a:rPr lang="zh-CN" altLang="en-US" dirty="0"/>
              <a:t>月</a:t>
            </a:r>
            <a:r>
              <a:rPr lang="en-US" altLang="zh-CN" dirty="0"/>
              <a:t>16</a:t>
            </a:r>
            <a:r>
              <a:rPr lang="zh-CN" altLang="en-US" dirty="0"/>
              <a:t>日 至 </a:t>
            </a:r>
            <a:r>
              <a:rPr lang="en-US" altLang="zh-CN" dirty="0"/>
              <a:t>2023</a:t>
            </a:r>
            <a:r>
              <a:rPr lang="zh-CN" altLang="en-US" dirty="0"/>
              <a:t>年</a:t>
            </a:r>
            <a:r>
              <a:rPr lang="en-US" altLang="zh-CN" dirty="0"/>
              <a:t>1</a:t>
            </a:r>
            <a:r>
              <a:rPr lang="zh-CN" altLang="en-US" dirty="0"/>
              <a:t>月</a:t>
            </a:r>
            <a:r>
              <a:rPr lang="en-US" altLang="zh-CN" dirty="0"/>
              <a:t>20</a:t>
            </a:r>
            <a:r>
              <a:rPr lang="zh-CN" altLang="en-US" dirty="0"/>
              <a:t>日          撰写开题报告</a:t>
            </a:r>
            <a:endParaRPr lang="zh-CN" altLang="en-US" dirty="0"/>
          </a:p>
          <a:p>
            <a:pPr>
              <a:lnSpc>
                <a:spcPct val="150000"/>
              </a:lnSpc>
            </a:pPr>
            <a:r>
              <a:rPr lang="en-US" altLang="zh-CN" dirty="0"/>
              <a:t>2023</a:t>
            </a:r>
            <a:r>
              <a:rPr lang="zh-CN" altLang="en-US" dirty="0"/>
              <a:t>年</a:t>
            </a:r>
            <a:r>
              <a:rPr lang="en-US" altLang="zh-CN" dirty="0"/>
              <a:t>1</a:t>
            </a:r>
            <a:r>
              <a:rPr lang="zh-CN" altLang="en-US" dirty="0"/>
              <a:t>月</a:t>
            </a:r>
            <a:r>
              <a:rPr lang="en-US" altLang="zh-CN" dirty="0"/>
              <a:t>21</a:t>
            </a:r>
            <a:r>
              <a:rPr lang="zh-CN" altLang="en-US" dirty="0"/>
              <a:t>日 至 </a:t>
            </a:r>
            <a:r>
              <a:rPr lang="en-US" altLang="zh-CN" dirty="0"/>
              <a:t>2023</a:t>
            </a:r>
            <a:r>
              <a:rPr lang="zh-CN" altLang="en-US" dirty="0"/>
              <a:t>年</a:t>
            </a:r>
            <a:r>
              <a:rPr lang="en-US" altLang="zh-CN" dirty="0"/>
              <a:t>1</a:t>
            </a:r>
            <a:r>
              <a:rPr lang="zh-CN" altLang="en-US" dirty="0"/>
              <a:t>月</a:t>
            </a:r>
            <a:r>
              <a:rPr lang="en-US" altLang="zh-CN" dirty="0"/>
              <a:t>29</a:t>
            </a:r>
            <a:r>
              <a:rPr lang="zh-CN" altLang="en-US" dirty="0"/>
              <a:t>日	    设计方案验证</a:t>
            </a:r>
            <a:endParaRPr lang="zh-CN" altLang="en-US" dirty="0"/>
          </a:p>
          <a:p>
            <a:pPr>
              <a:lnSpc>
                <a:spcPct val="150000"/>
              </a:lnSpc>
            </a:pPr>
            <a:r>
              <a:rPr lang="en-US" altLang="zh-CN" dirty="0"/>
              <a:t>2023</a:t>
            </a:r>
            <a:r>
              <a:rPr lang="zh-CN" altLang="en-US" dirty="0"/>
              <a:t>年</a:t>
            </a:r>
            <a:r>
              <a:rPr lang="en-US" altLang="zh-CN" dirty="0"/>
              <a:t>2</a:t>
            </a:r>
            <a:r>
              <a:rPr lang="zh-CN" altLang="en-US" dirty="0"/>
              <a:t>月</a:t>
            </a:r>
            <a:r>
              <a:rPr lang="en-US" altLang="zh-CN" dirty="0"/>
              <a:t>1</a:t>
            </a:r>
            <a:r>
              <a:rPr lang="zh-CN" altLang="en-US" dirty="0"/>
              <a:t>日 </a:t>
            </a:r>
            <a:r>
              <a:rPr lang="en-US" altLang="zh-CN" dirty="0"/>
              <a:t>~ 2023</a:t>
            </a:r>
            <a:r>
              <a:rPr lang="zh-CN" altLang="en-US" dirty="0"/>
              <a:t>年</a:t>
            </a:r>
            <a:r>
              <a:rPr lang="en-US" altLang="zh-CN" dirty="0"/>
              <a:t>3</a:t>
            </a:r>
            <a:r>
              <a:rPr lang="zh-CN" altLang="en-US" dirty="0"/>
              <a:t>月</a:t>
            </a:r>
            <a:r>
              <a:rPr lang="en-US" altLang="zh-CN" dirty="0"/>
              <a:t>1</a:t>
            </a:r>
            <a:r>
              <a:rPr lang="zh-CN" altLang="en-US" dirty="0"/>
              <a:t>日                 数据库设计，框架搭建，需求分析，概要设计</a:t>
            </a:r>
            <a:endParaRPr lang="zh-CN" altLang="en-US" dirty="0"/>
          </a:p>
          <a:p>
            <a:pPr>
              <a:lnSpc>
                <a:spcPct val="150000"/>
              </a:lnSpc>
            </a:pPr>
            <a:r>
              <a:rPr lang="en-US" altLang="zh-CN" dirty="0"/>
              <a:t>2023</a:t>
            </a:r>
            <a:r>
              <a:rPr lang="zh-CN" altLang="en-US" dirty="0"/>
              <a:t>年</a:t>
            </a:r>
            <a:r>
              <a:rPr lang="en-US" altLang="zh-CN" dirty="0"/>
              <a:t>3</a:t>
            </a:r>
            <a:r>
              <a:rPr lang="zh-CN" altLang="en-US" dirty="0"/>
              <a:t>月</a:t>
            </a:r>
            <a:r>
              <a:rPr lang="en-US" altLang="zh-CN" dirty="0"/>
              <a:t>1</a:t>
            </a:r>
            <a:r>
              <a:rPr lang="zh-CN" altLang="en-US" dirty="0"/>
              <a:t>日 </a:t>
            </a:r>
            <a:r>
              <a:rPr lang="en-US" altLang="zh-CN" dirty="0"/>
              <a:t>~ 2023</a:t>
            </a:r>
            <a:r>
              <a:rPr lang="zh-CN" altLang="en-US" dirty="0"/>
              <a:t>年</a:t>
            </a:r>
            <a:r>
              <a:rPr lang="en-US" altLang="zh-CN" dirty="0"/>
              <a:t>4</a:t>
            </a:r>
            <a:r>
              <a:rPr lang="zh-CN" altLang="en-US" dirty="0"/>
              <a:t>月</a:t>
            </a:r>
            <a:r>
              <a:rPr lang="en-US" altLang="zh-CN" dirty="0"/>
              <a:t>15</a:t>
            </a:r>
            <a:r>
              <a:rPr lang="zh-CN" altLang="en-US" dirty="0"/>
              <a:t>日               详细设计，系统开发与测试</a:t>
            </a:r>
            <a:endParaRPr lang="zh-CN" altLang="en-US" dirty="0"/>
          </a:p>
          <a:p>
            <a:pPr>
              <a:lnSpc>
                <a:spcPct val="150000"/>
              </a:lnSpc>
            </a:pPr>
            <a:r>
              <a:rPr lang="en-US" altLang="zh-CN" dirty="0"/>
              <a:t>2023</a:t>
            </a:r>
            <a:r>
              <a:rPr lang="zh-CN" altLang="en-US" dirty="0"/>
              <a:t>年</a:t>
            </a:r>
            <a:r>
              <a:rPr lang="en-US" altLang="zh-CN" dirty="0"/>
              <a:t>4</a:t>
            </a:r>
            <a:r>
              <a:rPr lang="zh-CN" altLang="en-US" dirty="0"/>
              <a:t>月</a:t>
            </a:r>
            <a:r>
              <a:rPr lang="en-US" altLang="zh-CN" dirty="0"/>
              <a:t>16</a:t>
            </a:r>
            <a:r>
              <a:rPr lang="zh-CN" altLang="en-US" dirty="0"/>
              <a:t>日 </a:t>
            </a:r>
            <a:r>
              <a:rPr lang="en-US" altLang="zh-CN" dirty="0"/>
              <a:t>~ 2023</a:t>
            </a:r>
            <a:r>
              <a:rPr lang="zh-CN" altLang="en-US" dirty="0"/>
              <a:t>年</a:t>
            </a:r>
            <a:r>
              <a:rPr lang="en-US" altLang="zh-CN" dirty="0"/>
              <a:t>5</a:t>
            </a:r>
            <a:r>
              <a:rPr lang="zh-CN" altLang="en-US" dirty="0"/>
              <a:t>月</a:t>
            </a:r>
            <a:r>
              <a:rPr lang="en-US" altLang="zh-CN" dirty="0"/>
              <a:t>15</a:t>
            </a:r>
            <a:r>
              <a:rPr lang="zh-CN" altLang="en-US" dirty="0"/>
              <a:t>日             撰写毕业论文</a:t>
            </a:r>
            <a:endParaRPr lang="zh-CN" altLang="en-US" dirty="0"/>
          </a:p>
          <a:p>
            <a:pPr>
              <a:lnSpc>
                <a:spcPct val="150000"/>
              </a:lnSpc>
            </a:pPr>
            <a:r>
              <a:rPr lang="en-US" altLang="zh-CN" dirty="0"/>
              <a:t>2023</a:t>
            </a:r>
            <a:r>
              <a:rPr lang="zh-CN" altLang="en-US" dirty="0"/>
              <a:t>年</a:t>
            </a:r>
            <a:r>
              <a:rPr lang="en-US" altLang="zh-CN" dirty="0"/>
              <a:t>5</a:t>
            </a:r>
            <a:r>
              <a:rPr lang="zh-CN" altLang="en-US" dirty="0"/>
              <a:t>月</a:t>
            </a:r>
            <a:r>
              <a:rPr lang="en-US" altLang="zh-CN" dirty="0"/>
              <a:t>16</a:t>
            </a:r>
            <a:r>
              <a:rPr lang="zh-CN" altLang="en-US" dirty="0"/>
              <a:t>日 至 </a:t>
            </a:r>
            <a:r>
              <a:rPr lang="en-US" altLang="zh-CN" dirty="0"/>
              <a:t>2023</a:t>
            </a:r>
            <a:r>
              <a:rPr lang="zh-CN" altLang="en-US" dirty="0"/>
              <a:t>年</a:t>
            </a:r>
            <a:r>
              <a:rPr lang="en-US" altLang="zh-CN" dirty="0"/>
              <a:t>5</a:t>
            </a:r>
            <a:r>
              <a:rPr lang="zh-CN" altLang="en-US" dirty="0"/>
              <a:t>月</a:t>
            </a:r>
            <a:r>
              <a:rPr lang="en-US" altLang="zh-CN" dirty="0"/>
              <a:t>25</a:t>
            </a:r>
            <a:r>
              <a:rPr lang="zh-CN" altLang="en-US" dirty="0"/>
              <a:t>日           修改论文，查重，提交等任务</a:t>
            </a:r>
            <a:endParaRPr lang="zh-CN" altLang="en-US" dirty="0"/>
          </a:p>
          <a:p>
            <a:pPr>
              <a:lnSpc>
                <a:spcPct val="150000"/>
              </a:lnSpc>
            </a:pPr>
            <a:r>
              <a:rPr lang="en-US" altLang="zh-CN" dirty="0"/>
              <a:t>2023</a:t>
            </a:r>
            <a:r>
              <a:rPr lang="zh-CN" altLang="en-US" dirty="0"/>
              <a:t>年</a:t>
            </a:r>
            <a:r>
              <a:rPr lang="en-US" altLang="zh-CN" dirty="0"/>
              <a:t>5</a:t>
            </a:r>
            <a:r>
              <a:rPr lang="zh-CN" altLang="en-US" dirty="0"/>
              <a:t>月</a:t>
            </a:r>
            <a:r>
              <a:rPr lang="en-US" altLang="zh-CN" dirty="0"/>
              <a:t>25</a:t>
            </a:r>
            <a:r>
              <a:rPr lang="zh-CN" altLang="en-US" dirty="0"/>
              <a:t>日 至 </a:t>
            </a:r>
            <a:r>
              <a:rPr lang="en-US" altLang="zh-CN" dirty="0"/>
              <a:t>2023</a:t>
            </a:r>
            <a:r>
              <a:rPr lang="zh-CN" altLang="en-US" dirty="0"/>
              <a:t>年</a:t>
            </a:r>
            <a:r>
              <a:rPr lang="en-US" altLang="zh-CN" dirty="0"/>
              <a:t>6</a:t>
            </a:r>
            <a:r>
              <a:rPr lang="zh-CN" altLang="en-US" dirty="0"/>
              <a:t>月</a:t>
            </a:r>
            <a:r>
              <a:rPr lang="en-US" altLang="zh-CN" dirty="0"/>
              <a:t>1</a:t>
            </a:r>
            <a:r>
              <a:rPr lang="zh-CN" altLang="en-US" dirty="0"/>
              <a:t>日             答辩</a:t>
            </a:r>
            <a:endParaRPr lang="zh-CN" altLang="en-US" dirty="0"/>
          </a:p>
        </p:txBody>
      </p:sp>
      <p:sp>
        <p:nvSpPr>
          <p:cNvPr id="8" name="文本框 7"/>
          <p:cNvSpPr txBox="1"/>
          <p:nvPr/>
        </p:nvSpPr>
        <p:spPr>
          <a:xfrm>
            <a:off x="4472827" y="885507"/>
            <a:ext cx="7351619" cy="129497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t>完成</a:t>
            </a:r>
            <a:r>
              <a:rPr lang="en-US" altLang="zh-CN" dirty="0"/>
              <a:t>《</a:t>
            </a:r>
            <a:r>
              <a:rPr lang="zh-CN" altLang="en-US" dirty="0"/>
              <a:t>基于微服务的银行秒杀系统服务端设计与实现</a:t>
            </a:r>
            <a:r>
              <a:rPr lang="en-US" altLang="zh-CN" dirty="0"/>
              <a:t>》</a:t>
            </a:r>
            <a:r>
              <a:rPr lang="zh-CN" altLang="en-US" dirty="0"/>
              <a:t>论文</a:t>
            </a:r>
            <a:endParaRPr lang="zh-CN" altLang="en-US" dirty="0"/>
          </a:p>
          <a:p>
            <a:pPr marL="285750" indent="-285750">
              <a:lnSpc>
                <a:spcPct val="150000"/>
              </a:lnSpc>
              <a:buFont typeface="Wingdings" panose="05000000000000000000" pitchFamily="2" charset="2"/>
              <a:buChar char="Ø"/>
            </a:pPr>
            <a:r>
              <a:rPr lang="zh-CN" altLang="en-US" dirty="0"/>
              <a:t>搭建可以验收题目研究工作的系统及开发环境</a:t>
            </a:r>
            <a:endParaRPr lang="zh-CN" altLang="en-US" dirty="0"/>
          </a:p>
          <a:p>
            <a:pPr marL="285750" indent="-285750">
              <a:lnSpc>
                <a:spcPct val="150000"/>
              </a:lnSpc>
              <a:buFont typeface="Wingdings" panose="05000000000000000000" pitchFamily="2" charset="2"/>
              <a:buChar char="Ø"/>
            </a:pPr>
            <a:r>
              <a:rPr lang="zh-CN" altLang="en-US" dirty="0"/>
              <a:t>完成</a:t>
            </a:r>
            <a:r>
              <a:rPr lang="en-US" altLang="zh-CN" dirty="0"/>
              <a:t>《</a:t>
            </a:r>
            <a:r>
              <a:rPr lang="zh-CN" altLang="en-US" dirty="0"/>
              <a:t>基于微服务的银行秒杀系统服务端设计与实现</a:t>
            </a:r>
            <a:r>
              <a:rPr lang="en-US" altLang="zh-CN" dirty="0"/>
              <a:t>》</a:t>
            </a:r>
            <a:r>
              <a:rPr lang="zh-CN" altLang="en-US" dirty="0"/>
              <a:t>的开发测试</a:t>
            </a:r>
            <a:endParaRPr lang="zh-CN" altLang="en-US" dirty="0"/>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9192" y="740717"/>
            <a:ext cx="3908878" cy="456129"/>
          </a:xfrm>
        </p:spPr>
        <p:txBody>
          <a:bodyPr/>
          <a:lstStyle/>
          <a:p>
            <a:pPr>
              <a:lnSpc>
                <a:spcPct val="120000"/>
              </a:lnSpc>
            </a:pPr>
            <a:r>
              <a:rPr lang="zh-CN" altLang="en-US" dirty="0"/>
              <a:t>参考文献</a:t>
            </a:r>
            <a:endParaRPr lang="zh-CN" altLang="en-US" dirty="0"/>
          </a:p>
        </p:txBody>
      </p:sp>
      <p:sp>
        <p:nvSpPr>
          <p:cNvPr id="18" name="Oval 34"/>
          <p:cNvSpPr/>
          <p:nvPr/>
        </p:nvSpPr>
        <p:spPr>
          <a:xfrm>
            <a:off x="3899176" y="20389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01</a:t>
            </a:r>
            <a:endParaRPr lang="en-GB" sz="1600" dirty="0">
              <a:latin typeface="思源黑体" panose="020B0500000000000000" pitchFamily="34" charset="-122"/>
              <a:ea typeface="思源黑体" panose="020B0500000000000000" pitchFamily="34" charset="-122"/>
            </a:endParaRPr>
          </a:p>
        </p:txBody>
      </p:sp>
      <p:sp>
        <p:nvSpPr>
          <p:cNvPr id="20" name="TextBox 53"/>
          <p:cNvSpPr txBox="1"/>
          <p:nvPr/>
        </p:nvSpPr>
        <p:spPr>
          <a:xfrm>
            <a:off x="6031851" y="2087452"/>
            <a:ext cx="4377289" cy="424412"/>
          </a:xfrm>
          <a:prstGeom prst="rect">
            <a:avLst/>
          </a:prstGeom>
          <a:noFill/>
        </p:spPr>
        <p:txBody>
          <a:bodyPr wrap="none" lIns="0" tIns="0" rIns="0" bIns="0" rtlCol="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郭栋</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王伟</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曾国荪</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一种基于微服务架构的新型云件</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PaaS</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平台</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[J].</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信息网络安全</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,2015(11):15-20.</a:t>
            </a:r>
            <a:endParaRPr lang="en-GB"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8" name="Oval 34"/>
          <p:cNvSpPr/>
          <p:nvPr/>
        </p:nvSpPr>
        <p:spPr>
          <a:xfrm>
            <a:off x="4284939" y="263901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02</a:t>
            </a:r>
            <a:endParaRPr lang="en-GB" sz="1600" dirty="0">
              <a:latin typeface="思源黑体" panose="020B0500000000000000" pitchFamily="34" charset="-122"/>
              <a:ea typeface="思源黑体" panose="020B0500000000000000" pitchFamily="34" charset="-122"/>
            </a:endParaRPr>
          </a:p>
        </p:txBody>
      </p:sp>
      <p:sp>
        <p:nvSpPr>
          <p:cNvPr id="30" name="TextBox 53"/>
          <p:cNvSpPr txBox="1"/>
          <p:nvPr/>
        </p:nvSpPr>
        <p:spPr>
          <a:xfrm>
            <a:off x="6031851" y="2700217"/>
            <a:ext cx="4607030" cy="424412"/>
          </a:xfrm>
          <a:prstGeom prst="rect">
            <a:avLst/>
          </a:prstGeom>
          <a:noFill/>
        </p:spPr>
        <p:txBody>
          <a:bodyPr wrap="none" lIns="0" tIns="0" rIns="0" bIns="0" rtlCol="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王方旭</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基于</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Spring Cloud</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实现业务系统微服务化的设计与实现</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[J].</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电子技术与软件工程</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,2018(08):60-61.</a:t>
            </a:r>
            <a:endParaRPr lang="en-GB"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2" name="Oval 34"/>
          <p:cNvSpPr/>
          <p:nvPr/>
        </p:nvSpPr>
        <p:spPr>
          <a:xfrm>
            <a:off x="4446864" y="334386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03</a:t>
            </a:r>
            <a:endParaRPr lang="en-GB" sz="1600" dirty="0">
              <a:latin typeface="思源黑体" panose="020B0500000000000000" pitchFamily="34" charset="-122"/>
              <a:ea typeface="思源黑体" panose="020B0500000000000000" pitchFamily="34" charset="-122"/>
            </a:endParaRPr>
          </a:p>
        </p:txBody>
      </p:sp>
      <p:sp>
        <p:nvSpPr>
          <p:cNvPr id="34" name="TextBox 53"/>
          <p:cNvSpPr txBox="1"/>
          <p:nvPr/>
        </p:nvSpPr>
        <p:spPr>
          <a:xfrm>
            <a:off x="5935950" y="3279879"/>
            <a:ext cx="5547360" cy="646011"/>
          </a:xfrm>
          <a:prstGeom prst="rect">
            <a:avLst/>
          </a:prstGeom>
          <a:noFill/>
        </p:spPr>
        <p:txBody>
          <a:bodyPr wrap="square" lIns="0" tIns="0" rIns="0" bIns="0" rtlCol="0">
            <a:spAutoFit/>
          </a:bodyPr>
          <a:lstStyle/>
          <a:p>
            <a:pPr>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    </a:t>
            </a:r>
            <a:r>
              <a:rPr lang="en-US" altLang="zh-CN" sz="1200" dirty="0" err="1">
                <a:solidFill>
                  <a:schemeClr val="tx1">
                    <a:lumMod val="65000"/>
                    <a:lumOff val="35000"/>
                  </a:schemeClr>
                </a:solidFill>
                <a:latin typeface="思源黑体" panose="020B0500000000000000" pitchFamily="34" charset="-122"/>
                <a:ea typeface="思源黑体" panose="020B0500000000000000" pitchFamily="34" charset="-122"/>
              </a:rPr>
              <a:t>Krylovskiy</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 A , Jahn M , Patti E . Designing a Smart City Internet of Things Platform with Microservice Architecture[C]</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 International Conference on Future Internet of Things &amp; Cloud. IEEE, 2015.</a:t>
            </a:r>
            <a:endParaRPr lang="en-GB"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8" name="Oval 34"/>
          <p:cNvSpPr/>
          <p:nvPr/>
        </p:nvSpPr>
        <p:spPr>
          <a:xfrm>
            <a:off x="4446864" y="40582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04</a:t>
            </a:r>
            <a:endParaRPr lang="en-GB" sz="1600" dirty="0">
              <a:latin typeface="思源黑体" panose="020B0500000000000000" pitchFamily="34" charset="-122"/>
              <a:ea typeface="思源黑体" panose="020B0500000000000000" pitchFamily="34" charset="-122"/>
            </a:endParaRPr>
          </a:p>
        </p:txBody>
      </p:sp>
      <p:sp>
        <p:nvSpPr>
          <p:cNvPr id="40" name="TextBox 53"/>
          <p:cNvSpPr txBox="1"/>
          <p:nvPr/>
        </p:nvSpPr>
        <p:spPr>
          <a:xfrm>
            <a:off x="5910370" y="4148648"/>
            <a:ext cx="5598520" cy="424412"/>
          </a:xfrm>
          <a:prstGeom prst="rect">
            <a:avLst/>
          </a:prstGeom>
          <a:noFill/>
        </p:spPr>
        <p:txBody>
          <a:bodyPr wrap="none" lIns="0" tIns="0" rIns="0" bIns="0" rtlCol="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李军锋</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何明昕</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高并发</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Web</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航空票务秒杀系统的设计与实现</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[J].</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计算机工程与设计</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2013,34(03):778-782.DOI:10.16208/j.issn1000-7024.2013.03.027.</a:t>
            </a:r>
            <a:endParaRPr lang="en-GB"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2" name="Oval 34"/>
          <p:cNvSpPr/>
          <p:nvPr/>
        </p:nvSpPr>
        <p:spPr>
          <a:xfrm>
            <a:off x="4284939" y="476309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05</a:t>
            </a:r>
            <a:endParaRPr lang="en-GB" sz="1600" dirty="0">
              <a:latin typeface="思源黑体" panose="020B0500000000000000" pitchFamily="34" charset="-122"/>
              <a:ea typeface="思源黑体" panose="020B0500000000000000" pitchFamily="34" charset="-122"/>
            </a:endParaRPr>
          </a:p>
        </p:txBody>
      </p:sp>
      <p:sp>
        <p:nvSpPr>
          <p:cNvPr id="44" name="TextBox 53"/>
          <p:cNvSpPr txBox="1"/>
          <p:nvPr/>
        </p:nvSpPr>
        <p:spPr>
          <a:xfrm>
            <a:off x="5910370" y="4809904"/>
            <a:ext cx="3722173" cy="424412"/>
          </a:xfrm>
          <a:prstGeom prst="rect">
            <a:avLst/>
          </a:prstGeom>
          <a:noFill/>
        </p:spPr>
        <p:txBody>
          <a:bodyPr wrap="none" lIns="0" tIns="0" rIns="0" bIns="0" rtlCol="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董晓玮</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赵月英</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张一鸣</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电商秒杀系统的设计与实现</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[J].</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信息技术与信息化</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,2020(09):40-42.</a:t>
            </a:r>
            <a:endParaRPr lang="en-GB"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6" name="Oval 34"/>
          <p:cNvSpPr/>
          <p:nvPr/>
        </p:nvSpPr>
        <p:spPr>
          <a:xfrm>
            <a:off x="3899176" y="53536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06</a:t>
            </a:r>
            <a:endParaRPr lang="en-GB" sz="1600" dirty="0">
              <a:latin typeface="思源黑体" panose="020B0500000000000000" pitchFamily="34" charset="-122"/>
              <a:ea typeface="思源黑体" panose="020B0500000000000000" pitchFamily="34" charset="-122"/>
            </a:endParaRPr>
          </a:p>
        </p:txBody>
      </p:sp>
      <p:sp>
        <p:nvSpPr>
          <p:cNvPr id="48" name="TextBox 53"/>
          <p:cNvSpPr txBox="1"/>
          <p:nvPr/>
        </p:nvSpPr>
        <p:spPr>
          <a:xfrm>
            <a:off x="5935950" y="5400454"/>
            <a:ext cx="4044569" cy="424412"/>
          </a:xfrm>
          <a:prstGeom prst="rect">
            <a:avLst/>
          </a:prstGeom>
          <a:noFill/>
        </p:spPr>
        <p:txBody>
          <a:bodyPr wrap="none" lIns="0" tIns="0" rIns="0" bIns="0" rtlCol="0">
            <a:spAutoFit/>
          </a:bodyPr>
          <a:lstStyle/>
          <a:p>
            <a:pPr>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    Morgan Bruce</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Paulo A. Pereira.《</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微服务实战</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》[M]</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人民邮电出版社，</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2020</a:t>
            </a:r>
            <a:endParaRPr lang="en-GB"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cxnSp>
        <p:nvCxnSpPr>
          <p:cNvPr id="58" name="直接连接符 57"/>
          <p:cNvCxnSpPr>
            <a:stCxn id="18" idx="6"/>
          </p:cNvCxnSpPr>
          <p:nvPr/>
        </p:nvCxnSpPr>
        <p:spPr>
          <a:xfrm>
            <a:off x="4417210" y="22979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28" idx="6"/>
          </p:cNvCxnSpPr>
          <p:nvPr/>
        </p:nvCxnSpPr>
        <p:spPr>
          <a:xfrm>
            <a:off x="4802973" y="2898035"/>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2" idx="6"/>
          </p:cNvCxnSpPr>
          <p:nvPr/>
        </p:nvCxnSpPr>
        <p:spPr>
          <a:xfrm>
            <a:off x="4964898" y="3602885"/>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964898" y="4317260"/>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802973" y="5022110"/>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417210" y="56126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022893" y="2511864"/>
            <a:ext cx="2876283" cy="2886892"/>
            <a:chOff x="6540140" y="1502228"/>
            <a:chExt cx="3824696" cy="3824696"/>
          </a:xfrm>
        </p:grpSpPr>
        <p:sp>
          <p:nvSpPr>
            <p:cNvPr id="4" name="椭圆形标注 4"/>
            <p:cNvSpPr/>
            <p:nvPr/>
          </p:nvSpPr>
          <p:spPr>
            <a:xfrm>
              <a:off x="6540140" y="1502228"/>
              <a:ext cx="3824696" cy="3824696"/>
            </a:xfrm>
            <a:prstGeom prst="wedgeEllipseCallout">
              <a:avLst>
                <a:gd name="adj1" fmla="val -53312"/>
                <a:gd name="adj2" fmla="val -38297"/>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框 4"/>
            <p:cNvSpPr txBox="1"/>
            <p:nvPr/>
          </p:nvSpPr>
          <p:spPr>
            <a:xfrm>
              <a:off x="6824916" y="2919408"/>
              <a:ext cx="3255144" cy="1132632"/>
            </a:xfrm>
            <a:prstGeom prst="rect">
              <a:avLst/>
            </a:prstGeom>
            <a:noFill/>
          </p:spPr>
          <p:txBody>
            <a:bodyPr wrap="square" lIns="0" tIns="0" rIns="0" bIns="0" rtlCol="0">
              <a:spAutoFit/>
            </a:bodyPr>
            <a:lstStyle/>
            <a:p>
              <a:pPr algn="ctr">
                <a:lnSpc>
                  <a:spcPct val="120000"/>
                </a:lnSpc>
              </a:pPr>
              <a:r>
                <a:rPr lang="zh-CN" altLang="en-US" sz="2400" dirty="0">
                  <a:solidFill>
                    <a:schemeClr val="bg1"/>
                  </a:solidFill>
                  <a:latin typeface="方正清刻本悦宋简体" panose="02000000000000000000" pitchFamily="2" charset="-122"/>
                  <a:ea typeface="方正清刻本悦宋简体" panose="02000000000000000000" pitchFamily="2" charset="-122"/>
                </a:rPr>
                <a:t>请老师们对我的课题提出宝贵意见！</a:t>
              </a:r>
              <a:endParaRPr lang="zh-CN" altLang="en-US" sz="2400" dirty="0">
                <a:solidFill>
                  <a:schemeClr val="bg1"/>
                </a:solidFill>
                <a:latin typeface="方正清刻本悦宋简体" panose="02000000000000000000" pitchFamily="2" charset="-122"/>
                <a:ea typeface="方正清刻本悦宋简体" panose="02000000000000000000" pitchFamily="2" charset="-122"/>
              </a:endParaRPr>
            </a:p>
          </p:txBody>
        </p:sp>
      </p:grpSp>
      <p:sp>
        <p:nvSpPr>
          <p:cNvPr id="6"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Bibliography</a:t>
            </a:r>
            <a:endParaRPr lang="en-US" altLang="zh-CN" sz="1400" dirty="0">
              <a:solidFill>
                <a:srgbClr val="313D5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2" presetClass="entr" presetSubtype="8" fill="hold" nodeType="with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650"/>
                                        <p:tgtEl>
                                          <p:spTgt spid="58"/>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fltVal val="0"/>
                                          </p:val>
                                        </p:tav>
                                        <p:tav tm="100000">
                                          <p:val>
                                            <p:strVal val="#ppt_w"/>
                                          </p:val>
                                        </p:tav>
                                      </p:tavLst>
                                    </p:anim>
                                    <p:anim calcmode="lin" valueType="num">
                                      <p:cBhvr>
                                        <p:cTn id="16" dur="500" fill="hold"/>
                                        <p:tgtEl>
                                          <p:spTgt spid="28"/>
                                        </p:tgtEl>
                                        <p:attrNameLst>
                                          <p:attrName>ppt_h</p:attrName>
                                        </p:attrNameLst>
                                      </p:cBhvr>
                                      <p:tavLst>
                                        <p:tav tm="0">
                                          <p:val>
                                            <p:fltVal val="0"/>
                                          </p:val>
                                        </p:tav>
                                        <p:tav tm="100000">
                                          <p:val>
                                            <p:strVal val="#ppt_h"/>
                                          </p:val>
                                        </p:tav>
                                      </p:tavLst>
                                    </p:anim>
                                    <p:animEffect transition="in" filter="fade">
                                      <p:cBhvr>
                                        <p:cTn id="17" dur="500"/>
                                        <p:tgtEl>
                                          <p:spTgt spid="28"/>
                                        </p:tgtEl>
                                      </p:cBhvr>
                                    </p:animEffect>
                                  </p:childTnLst>
                                </p:cTn>
                              </p:par>
                              <p:par>
                                <p:cTn id="18" presetID="22" presetClass="entr" presetSubtype="8"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650"/>
                                        <p:tgtEl>
                                          <p:spTgt spid="5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animEffect transition="in" filter="fade">
                                      <p:cBhvr>
                                        <p:cTn id="25" dur="500"/>
                                        <p:tgtEl>
                                          <p:spTgt spid="32"/>
                                        </p:tgtEl>
                                      </p:cBhvr>
                                    </p:animEffect>
                                  </p:childTnLst>
                                </p:cTn>
                              </p:par>
                              <p:par>
                                <p:cTn id="26" presetID="22" presetClass="entr" presetSubtype="8"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ipe(left)">
                                      <p:cBhvr>
                                        <p:cTn id="28" dur="650"/>
                                        <p:tgtEl>
                                          <p:spTgt spid="6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p:cTn id="31" dur="500" fill="hold"/>
                                        <p:tgtEl>
                                          <p:spTgt spid="38"/>
                                        </p:tgtEl>
                                        <p:attrNameLst>
                                          <p:attrName>ppt_w</p:attrName>
                                        </p:attrNameLst>
                                      </p:cBhvr>
                                      <p:tavLst>
                                        <p:tav tm="0">
                                          <p:val>
                                            <p:fltVal val="0"/>
                                          </p:val>
                                        </p:tav>
                                        <p:tav tm="100000">
                                          <p:val>
                                            <p:strVal val="#ppt_w"/>
                                          </p:val>
                                        </p:tav>
                                      </p:tavLst>
                                    </p:anim>
                                    <p:anim calcmode="lin" valueType="num">
                                      <p:cBhvr>
                                        <p:cTn id="32" dur="500" fill="hold"/>
                                        <p:tgtEl>
                                          <p:spTgt spid="38"/>
                                        </p:tgtEl>
                                        <p:attrNameLst>
                                          <p:attrName>ppt_h</p:attrName>
                                        </p:attrNameLst>
                                      </p:cBhvr>
                                      <p:tavLst>
                                        <p:tav tm="0">
                                          <p:val>
                                            <p:fltVal val="0"/>
                                          </p:val>
                                        </p:tav>
                                        <p:tav tm="100000">
                                          <p:val>
                                            <p:strVal val="#ppt_h"/>
                                          </p:val>
                                        </p:tav>
                                      </p:tavLst>
                                    </p:anim>
                                    <p:animEffect transition="in" filter="fade">
                                      <p:cBhvr>
                                        <p:cTn id="33" dur="500"/>
                                        <p:tgtEl>
                                          <p:spTgt spid="38"/>
                                        </p:tgtEl>
                                      </p:cBhvr>
                                    </p:animEffect>
                                  </p:childTnLst>
                                </p:cTn>
                              </p:par>
                              <p:par>
                                <p:cTn id="34" presetID="22" presetClass="entr" presetSubtype="8" fill="hold"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left)">
                                      <p:cBhvr>
                                        <p:cTn id="36" dur="650"/>
                                        <p:tgtEl>
                                          <p:spTgt spid="6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par>
                                <p:cTn id="42" presetID="22" presetClass="entr" presetSubtype="8"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left)">
                                      <p:cBhvr>
                                        <p:cTn id="44" dur="650"/>
                                        <p:tgtEl>
                                          <p:spTgt spid="6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transition="in" filter="fade">
                                      <p:cBhvr>
                                        <p:cTn id="49" dur="500"/>
                                        <p:tgtEl>
                                          <p:spTgt spid="46"/>
                                        </p:tgtEl>
                                      </p:cBhvr>
                                    </p:animEffect>
                                  </p:childTnLst>
                                </p:cTn>
                              </p:par>
                              <p:par>
                                <p:cTn id="50" presetID="22" presetClass="entr" presetSubtype="8" fill="hold"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wipe(left)">
                                      <p:cBhvr>
                                        <p:cTn id="52" dur="6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P spid="32" grpId="0" animBg="1"/>
      <p:bldP spid="38" grpId="0" animBg="1"/>
      <p:bldP spid="42"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6" name="矩形 5"/>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2569442" y="2547279"/>
            <a:ext cx="7053116" cy="1107996"/>
          </a:xfrm>
          <a:prstGeom prst="rect">
            <a:avLst/>
          </a:prstGeom>
          <a:noFill/>
        </p:spPr>
        <p:txBody>
          <a:bodyPr wrap="square" rtlCol="0">
            <a:spAutoFit/>
            <a:scene3d>
              <a:camera prst="orthographicFront"/>
              <a:lightRig rig="threePt" dir="t"/>
            </a:scene3d>
            <a:sp3d contourW="12700"/>
          </a:bodyPr>
          <a:lstStyle/>
          <a:p>
            <a:pPr algn="ctr">
              <a:defRPr/>
            </a:pPr>
            <a:r>
              <a:rPr lang="zh-CN" altLang="en-US" sz="6600" b="1" dirty="0">
                <a:solidFill>
                  <a:schemeClr val="bg1"/>
                </a:solidFill>
                <a:latin typeface="华文仿宋" panose="02010600040101010101" pitchFamily="2" charset="-122"/>
                <a:ea typeface="华文仿宋" panose="02010600040101010101" pitchFamily="2" charset="-122"/>
              </a:rPr>
              <a:t>感谢聆听</a:t>
            </a:r>
            <a:endParaRPr lang="zh-CN" altLang="en-US" sz="6600" b="1" dirty="0">
              <a:solidFill>
                <a:schemeClr val="bg1"/>
              </a:solidFill>
              <a:latin typeface="华文仿宋" panose="02010600040101010101" pitchFamily="2" charset="-122"/>
              <a:ea typeface="华文仿宋" panose="02010600040101010101" pitchFamily="2" charset="-122"/>
            </a:endParaRPr>
          </a:p>
        </p:txBody>
      </p:sp>
      <p:sp>
        <p:nvSpPr>
          <p:cNvPr id="11" name="PA_圆角矩形 31"/>
          <p:cNvSpPr/>
          <p:nvPr>
            <p:custDataLst>
              <p:tags r:id="rId2"/>
            </p:custDataLst>
          </p:nvPr>
        </p:nvSpPr>
        <p:spPr>
          <a:xfrm>
            <a:off x="4487847" y="4546039"/>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方正清刻本悦宋简体" panose="02000000000000000000" pitchFamily="2" charset="-122"/>
                <a:ea typeface="方正清刻本悦宋简体" panose="02000000000000000000" pitchFamily="2" charset="-122"/>
              </a:rPr>
              <a:t>答辩人：卓 悦</a:t>
            </a:r>
            <a:endParaRPr lang="zh-CN" altLang="en-US" sz="1065" dirty="0">
              <a:solidFill>
                <a:srgbClr val="223762"/>
              </a:solidFill>
              <a:latin typeface="方正清刻本悦宋简体" panose="02000000000000000000" pitchFamily="2" charset="-122"/>
              <a:ea typeface="方正清刻本悦宋简体" panose="02000000000000000000" pitchFamily="2" charset="-122"/>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350" y="967989"/>
            <a:ext cx="1390483" cy="1400993"/>
          </a:xfrm>
          <a:prstGeom prst="rect">
            <a:avLst/>
          </a:prstGeom>
        </p:spPr>
      </p:pic>
      <p:sp>
        <p:nvSpPr>
          <p:cNvPr id="22" name="矩形 259"/>
          <p:cNvSpPr>
            <a:spLocks noChangeArrowheads="1"/>
          </p:cNvSpPr>
          <p:nvPr/>
        </p:nvSpPr>
        <p:spPr bwMode="auto">
          <a:xfrm>
            <a:off x="1928495" y="4004875"/>
            <a:ext cx="8335010" cy="30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solidFill>
                  <a:schemeClr val="bg1"/>
                </a:solidFill>
                <a:latin typeface="方正清刻本悦宋简体" panose="02000000000000000000" pitchFamily="2" charset="-122"/>
                <a:ea typeface="方正清刻本悦宋简体" panose="02000000000000000000" pitchFamily="2" charset="-122"/>
              </a:rPr>
              <a:t>专业年级：软件工程</a:t>
            </a:r>
            <a:r>
              <a:rPr lang="en-US" altLang="zh-CN" sz="1800" dirty="0">
                <a:solidFill>
                  <a:schemeClr val="bg1"/>
                </a:solidFill>
                <a:latin typeface="方正清刻本悦宋简体" panose="02000000000000000000" pitchFamily="2" charset="-122"/>
                <a:ea typeface="方正清刻本悦宋简体" panose="02000000000000000000" pitchFamily="2" charset="-122"/>
              </a:rPr>
              <a:t>2019</a:t>
            </a:r>
            <a:r>
              <a:rPr lang="zh-CN" altLang="en-US" sz="1800" dirty="0">
                <a:solidFill>
                  <a:schemeClr val="bg1"/>
                </a:solidFill>
                <a:latin typeface="方正清刻本悦宋简体" panose="02000000000000000000" pitchFamily="2" charset="-122"/>
                <a:ea typeface="方正清刻本悦宋简体" panose="02000000000000000000" pitchFamily="2" charset="-122"/>
              </a:rPr>
              <a:t>级</a:t>
            </a:r>
            <a:r>
              <a:rPr lang="en-US" altLang="zh-CN" sz="1800" dirty="0">
                <a:solidFill>
                  <a:schemeClr val="bg1"/>
                </a:solidFill>
                <a:latin typeface="方正清刻本悦宋简体" panose="02000000000000000000" pitchFamily="2" charset="-122"/>
                <a:ea typeface="方正清刻本悦宋简体" panose="02000000000000000000" pitchFamily="2" charset="-122"/>
              </a:rPr>
              <a:t>1</a:t>
            </a:r>
            <a:r>
              <a:rPr lang="zh-CN" altLang="en-US" sz="1800" dirty="0">
                <a:solidFill>
                  <a:schemeClr val="bg1"/>
                </a:solidFill>
                <a:latin typeface="方正清刻本悦宋简体" panose="02000000000000000000" pitchFamily="2" charset="-122"/>
                <a:ea typeface="方正清刻本悦宋简体" panose="02000000000000000000" pitchFamily="2" charset="-122"/>
              </a:rPr>
              <a:t>班</a:t>
            </a:r>
            <a:endParaRPr lang="en-US" altLang="zh-CN" sz="18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24" name="PA_圆角矩形 31"/>
          <p:cNvSpPr/>
          <p:nvPr>
            <p:custDataLst>
              <p:tags r:id="rId4"/>
            </p:custDataLst>
          </p:nvPr>
        </p:nvSpPr>
        <p:spPr>
          <a:xfrm>
            <a:off x="6278889" y="4546038"/>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方正清刻本悦宋简体" panose="02000000000000000000" pitchFamily="2" charset="-122"/>
                <a:ea typeface="方正清刻本悦宋简体" panose="02000000000000000000" pitchFamily="2" charset="-122"/>
              </a:rPr>
              <a:t>指导教师：肖 斌</a:t>
            </a:r>
            <a:endParaRPr lang="zh-CN" altLang="en-US" sz="1065" dirty="0">
              <a:solidFill>
                <a:srgbClr val="223762"/>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8)">
                                      <p:cBhvr>
                                        <p:cTn id="12" dur="750"/>
                                        <p:tgtEl>
                                          <p:spTgt spid="8"/>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16" presetClass="entr" presetSubtype="21"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arn(inVertical)">
                                      <p:cBhvr>
                                        <p:cTn id="20" dur="500"/>
                                        <p:tgtEl>
                                          <p:spTgt spid="21"/>
                                        </p:tgtEl>
                                      </p:cBhvr>
                                    </p:animEffect>
                                  </p:childTnLst>
                                </p:cTn>
                              </p:par>
                              <p:par>
                                <p:cTn id="21" presetID="16" presetClass="entr" presetSubtype="21" fill="hold" grpId="0" nodeType="withEffect">
                                  <p:stCondLst>
                                    <p:cond delay="25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1" grpId="0" animBg="1"/>
      <p:bldP spid="22"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5" dirty="0">
                  <a:solidFill>
                    <a:schemeClr val="bg1"/>
                  </a:solidFill>
                  <a:latin typeface="思源黑体" panose="020B0500000000000000" pitchFamily="34" charset="-122"/>
                  <a:ea typeface="思源黑体" panose="020B0500000000000000" pitchFamily="34" charset="-122"/>
                </a:rPr>
                <a:t>CONTENT</a:t>
              </a:r>
              <a:endParaRPr lang="zh-CN" altLang="en-US" sz="3465" dirty="0">
                <a:solidFill>
                  <a:schemeClr val="bg1"/>
                </a:solidFill>
                <a:latin typeface="思源黑体" panose="020B0500000000000000" pitchFamily="34" charset="-122"/>
                <a:ea typeface="思源黑体" panose="020B0500000000000000" pitchFamily="34" charset="-122"/>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5" b="1" dirty="0">
                  <a:solidFill>
                    <a:schemeClr val="bg1"/>
                  </a:solidFill>
                  <a:latin typeface="华文仿宋" panose="02010600040101010101" pitchFamily="2" charset="-122"/>
                  <a:ea typeface="华文仿宋" panose="02010600040101010101" pitchFamily="2" charset="-122"/>
                </a:rPr>
                <a:t>目 录</a:t>
              </a:r>
              <a:endParaRPr lang="zh-CN" altLang="en-US" sz="3735" b="1" dirty="0">
                <a:solidFill>
                  <a:schemeClr val="bg1"/>
                </a:solidFill>
                <a:latin typeface="华文仿宋" panose="02010600040101010101" pitchFamily="2" charset="-122"/>
                <a:ea typeface="华文仿宋" panose="02010600040101010101" pitchFamily="2" charset="-122"/>
              </a:endParaRP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华文仿宋" panose="02010600040101010101" pitchFamily="2" charset="-122"/>
                    <a:ea typeface="思源黑体" panose="020B0500000000000000" pitchFamily="34" charset="-122"/>
                  </a:rPr>
                  <a:t>课题背景及意义</a:t>
                </a:r>
                <a:endParaRPr lang="zh-CN" altLang="en-US" b="1" dirty="0">
                  <a:solidFill>
                    <a:srgbClr val="313D51"/>
                  </a:solidFill>
                  <a:latin typeface="华文仿宋" panose="02010600040101010101" pitchFamily="2" charset="-122"/>
                  <a:ea typeface="思源黑体" panose="020B0500000000000000" pitchFamily="34" charset="-122"/>
                </a:endParaRP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59" name="组合 58"/>
          <p:cNvGrpSpPr/>
          <p:nvPr/>
        </p:nvGrpSpPr>
        <p:grpSpPr>
          <a:xfrm>
            <a:off x="5714354" y="3060930"/>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65" name="Rectangle 14"/>
              <p:cNvSpPr>
                <a:spLocks noChangeArrowheads="1"/>
              </p:cNvSpPr>
              <p:nvPr/>
            </p:nvSpPr>
            <p:spPr bwMode="auto">
              <a:xfrm>
                <a:off x="5581874" y="30175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研究内容与思路</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69" name="组合 68"/>
          <p:cNvGrpSpPr/>
          <p:nvPr/>
        </p:nvGrpSpPr>
        <p:grpSpPr>
          <a:xfrm>
            <a:off x="5714354" y="4476398"/>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75" name="Rectangle 14"/>
              <p:cNvSpPr>
                <a:spLocks noChangeArrowheads="1"/>
              </p:cNvSpPr>
              <p:nvPr/>
            </p:nvSpPr>
            <p:spPr bwMode="auto">
              <a:xfrm>
                <a:off x="5581874" y="38097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3</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6" name="TextBox 59"/>
              <p:cNvSpPr txBox="1">
                <a:spLocks noChangeArrowheads="1"/>
              </p:cNvSpPr>
              <p:nvPr/>
            </p:nvSpPr>
            <p:spPr bwMode="auto">
              <a:xfrm>
                <a:off x="6566161" y="3744651"/>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可行性分析论证</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 calcmode="lin" valueType="num">
                                          <p:cBhvr additive="base">
                                            <p:cTn id="20" dur="500" fill="hold"/>
                                            <p:tgtEl>
                                              <p:spTgt spid="59"/>
                                            </p:tgtEl>
                                            <p:attrNameLst>
                                              <p:attrName>ppt_x</p:attrName>
                                            </p:attrNameLst>
                                          </p:cBhvr>
                                          <p:tavLst>
                                            <p:tav tm="0">
                                              <p:val>
                                                <p:strVal val="1+#ppt_w/2"/>
                                              </p:val>
                                            </p:tav>
                                            <p:tav tm="100000">
                                              <p:val>
                                                <p:strVal val="#ppt_x"/>
                                              </p:val>
                                            </p:tav>
                                          </p:tavLst>
                                        </p:anim>
                                        <p:anim calcmode="lin" valueType="num">
                                          <p:cBhvr additive="base">
                                            <p:cTn id="21" dur="500" fill="hold"/>
                                            <p:tgtEl>
                                              <p:spTgt spid="5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 calcmode="lin" valueType="num">
                                          <p:cBhvr additive="base">
                                            <p:cTn id="24" dur="500" fill="hold"/>
                                            <p:tgtEl>
                                              <p:spTgt spid="69"/>
                                            </p:tgtEl>
                                            <p:attrNameLst>
                                              <p:attrName>ppt_x</p:attrName>
                                            </p:attrNameLst>
                                          </p:cBhvr>
                                          <p:tavLst>
                                            <p:tav tm="0">
                                              <p:val>
                                                <p:strVal val="1+#ppt_w/2"/>
                                              </p:val>
                                            </p:tav>
                                            <p:tav tm="100000">
                                              <p:val>
                                                <p:strVal val="#ppt_x"/>
                                              </p:val>
                                            </p:tav>
                                          </p:tavLst>
                                        </p:anim>
                                        <p:anim calcmode="lin" valueType="num">
                                          <p:cBhvr additive="base">
                                            <p:cTn id="25"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 calcmode="lin" valueType="num">
                                          <p:cBhvr additive="base">
                                            <p:cTn id="20" dur="500" fill="hold"/>
                                            <p:tgtEl>
                                              <p:spTgt spid="59"/>
                                            </p:tgtEl>
                                            <p:attrNameLst>
                                              <p:attrName>ppt_x</p:attrName>
                                            </p:attrNameLst>
                                          </p:cBhvr>
                                          <p:tavLst>
                                            <p:tav tm="0">
                                              <p:val>
                                                <p:strVal val="1+#ppt_w/2"/>
                                              </p:val>
                                            </p:tav>
                                            <p:tav tm="100000">
                                              <p:val>
                                                <p:strVal val="#ppt_x"/>
                                              </p:val>
                                            </p:tav>
                                          </p:tavLst>
                                        </p:anim>
                                        <p:anim calcmode="lin" valueType="num">
                                          <p:cBhvr additive="base">
                                            <p:cTn id="21" dur="500" fill="hold"/>
                                            <p:tgtEl>
                                              <p:spTgt spid="5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 calcmode="lin" valueType="num">
                                          <p:cBhvr additive="base">
                                            <p:cTn id="24" dur="500" fill="hold"/>
                                            <p:tgtEl>
                                              <p:spTgt spid="69"/>
                                            </p:tgtEl>
                                            <p:attrNameLst>
                                              <p:attrName>ppt_x</p:attrName>
                                            </p:attrNameLst>
                                          </p:cBhvr>
                                          <p:tavLst>
                                            <p:tav tm="0">
                                              <p:val>
                                                <p:strVal val="1+#ppt_w/2"/>
                                              </p:val>
                                            </p:tav>
                                            <p:tav tm="100000">
                                              <p:val>
                                                <p:strVal val="#ppt_x"/>
                                              </p:val>
                                            </p:tav>
                                          </p:tavLst>
                                        </p:anim>
                                        <p:anim calcmode="lin" valueType="num">
                                          <p:cBhvr additive="base">
                                            <p:cTn id="25"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华文仿宋" panose="02010600040101010101" pitchFamily="2" charset="-122"/>
                <a:ea typeface="华文仿宋" panose="02010600040101010101" pitchFamily="2" charset="-122"/>
              </a:rPr>
              <a:t>课题背景及意义</a:t>
            </a:r>
            <a:endParaRPr lang="zh-CN" altLang="en-US" sz="4400" b="1" dirty="0">
              <a:solidFill>
                <a:schemeClr val="bg1"/>
              </a:solidFill>
              <a:latin typeface="华文仿宋" panose="02010600040101010101" pitchFamily="2" charset="-122"/>
              <a:ea typeface="华文仿宋" panose="02010600040101010101" pitchFamily="2" charset="-122"/>
            </a:endParaRP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选题目的</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1" name="文本框 9"/>
          <p:cNvSpPr txBox="1"/>
          <p:nvPr/>
        </p:nvSpPr>
        <p:spPr>
          <a:xfrm>
            <a:off x="5034394" y="3792469"/>
            <a:ext cx="1282439"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选题意义</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2" name="文本框 11"/>
          <p:cNvSpPr txBox="1"/>
          <p:nvPr/>
        </p:nvSpPr>
        <p:spPr>
          <a:xfrm>
            <a:off x="5034394" y="4053932"/>
            <a:ext cx="1582477"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国内外研究现状</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t>选题目的</a:t>
            </a:r>
            <a:endParaRPr lang="zh-CN" altLang="en-US" dirty="0"/>
          </a:p>
        </p:txBody>
      </p:sp>
      <p:sp>
        <p:nvSpPr>
          <p:cNvPr id="11" name="矩形 10"/>
          <p:cNvSpPr/>
          <p:nvPr/>
        </p:nvSpPr>
        <p:spPr>
          <a:xfrm>
            <a:off x="1406897" y="2344790"/>
            <a:ext cx="4205009" cy="2654300"/>
          </a:xfrm>
          <a:prstGeom prst="rect">
            <a:avLst/>
          </a:prstGeom>
        </p:spPr>
        <p:txBody>
          <a:bodyPr wrap="square" lIns="0" tIns="0" rIns="0" bIns="0">
            <a:spAutoFit/>
          </a:bodyPr>
          <a:lstStyle/>
          <a:p>
            <a:pPr algn="just">
              <a:lnSpc>
                <a:spcPct val="120000"/>
              </a:lnSpc>
            </a:pPr>
            <a:r>
              <a:rPr lang="zh-CN" altLang="en-US" sz="1600" dirty="0"/>
              <a:t>        </a:t>
            </a:r>
            <a:r>
              <a:rPr sz="1600" dirty="0"/>
              <a:t>随着中国互联网行业的迅速发展，分布式系统在各个领域得到了广泛应用，无论是大型电商系统还是社交系统，网络节点之间的高效通信和远程方法调用变得尤为重要。在这一背景下，RPC作为一种在分布式系统中应用广泛的通信协议，发挥着至关重要的作用。本论文旨在深入研究并设计一种基于TCP的RPC框架，以更好地满足中国互联网环境下的需求和挑战。</a:t>
            </a:r>
            <a:endParaRPr sz="1600" dirty="0"/>
          </a:p>
          <a:p>
            <a:pPr algn="just">
              <a:lnSpc>
                <a:spcPct val="120000"/>
              </a:lnSpc>
            </a:pPr>
            <a:endParaRPr sz="1600" dirty="0"/>
          </a:p>
        </p:txBody>
      </p:sp>
      <p:sp>
        <p:nvSpPr>
          <p:cNvPr id="17" name="矩形 16"/>
          <p:cNvSpPr/>
          <p:nvPr/>
        </p:nvSpPr>
        <p:spPr>
          <a:xfrm>
            <a:off x="6580096" y="1526423"/>
            <a:ext cx="4459296" cy="4719320"/>
          </a:xfrm>
          <a:prstGeom prst="rect">
            <a:avLst/>
          </a:prstGeom>
        </p:spPr>
        <p:txBody>
          <a:bodyPr wrap="square" lIns="0" tIns="0" rIns="0" bIns="0">
            <a:spAutoFit/>
          </a:bodyPr>
          <a:lstStyle/>
          <a:p>
            <a:pPr indent="457200">
              <a:lnSpc>
                <a:spcPct val="120000"/>
              </a:lnSpc>
            </a:pPr>
            <a:r>
              <a:rPr sz="1600" dirty="0">
                <a:sym typeface="+mn-ea"/>
              </a:rPr>
              <a:t>在中国互联网生态中，我面临着不断增长的用户规模、多样化的应用场景以及对通信效率和服务可靠性的高要求。因此，本研究将专注于设计一个基于TCP的RPC系统，旨在提供高效的分布式通信、实现简单且可扩展的服务调用、确保高可靠性和容错性，并推动RPC技术在中国互联网行业的广泛应用。</a:t>
            </a:r>
            <a:endParaRPr sz="1600" dirty="0"/>
          </a:p>
          <a:p>
            <a:pPr>
              <a:lnSpc>
                <a:spcPct val="120000"/>
              </a:lnSpc>
            </a:pPr>
            <a:r>
              <a:rPr lang="en-US" altLang="zh-CN" sz="1600" dirty="0"/>
              <a:t>        </a:t>
            </a:r>
            <a:endParaRPr lang="en-US" altLang="zh-CN" sz="1600" dirty="0">
              <a:sym typeface="+mn-ea"/>
            </a:endParaRPr>
          </a:p>
          <a:p>
            <a:pPr indent="457200">
              <a:lnSpc>
                <a:spcPct val="120000"/>
              </a:lnSpc>
            </a:pPr>
            <a:r>
              <a:rPr sz="1600" dirty="0">
                <a:sym typeface="+mn-ea"/>
              </a:rPr>
              <a:t>通过实际实现基于TCP的RPC系统，我期望能够为中国互联网应用提供更优越的解决方案，提升分布式系统的通信效率、可靠性和可扩展性。这将有助于促进中国互联网技术的进步，推动数据驱动的科学研究、促进商业应用的创新，为社会发展提供更强有力的支持。</a:t>
            </a:r>
            <a:endParaRPr sz="1600" dirty="0"/>
          </a:p>
          <a:p>
            <a:pPr>
              <a:lnSpc>
                <a:spcPct val="120000"/>
              </a:lnSpc>
            </a:pPr>
            <a:endParaRPr lang="zh-CN" altLang="zh-CN" sz="1600" dirty="0"/>
          </a:p>
          <a:p>
            <a:pPr algn="just">
              <a:lnSpc>
                <a:spcPct val="120000"/>
              </a:lnSpc>
            </a:pP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 name="PA_文本框 1"/>
          <p:cNvSpPr txBox="1"/>
          <p:nvPr>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Research Purpose</a:t>
            </a:r>
            <a:endParaRPr lang="en-US" altLang="zh-CN" sz="1400" dirty="0">
              <a:solidFill>
                <a:srgbClr val="313D51"/>
              </a:solidFill>
              <a:cs typeface="+mn-ea"/>
              <a:sym typeface="+mn-lt"/>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同侧圆角矩形 30"/>
          <p:cNvSpPr/>
          <p:nvPr/>
        </p:nvSpPr>
        <p:spPr>
          <a:xfrm rot="5400000">
            <a:off x="7179064" y="-232494"/>
            <a:ext cx="862138" cy="5531926"/>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同侧圆角矩形 27"/>
          <p:cNvSpPr/>
          <p:nvPr/>
        </p:nvSpPr>
        <p:spPr>
          <a:xfrm rot="5400000">
            <a:off x="6882978" y="2844336"/>
            <a:ext cx="894746" cy="5129130"/>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9" name="同侧圆角矩形 28"/>
          <p:cNvSpPr/>
          <p:nvPr/>
        </p:nvSpPr>
        <p:spPr>
          <a:xfrm rot="5400000">
            <a:off x="7451768" y="1634903"/>
            <a:ext cx="855972" cy="4797608"/>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a:t>选题意义</a:t>
            </a:r>
            <a:endParaRPr lang="zh-CN" altLang="en-US" dirty="0"/>
          </a:p>
        </p:txBody>
      </p:sp>
      <p:grpSp>
        <p:nvGrpSpPr>
          <p:cNvPr id="7" name="组合 6"/>
          <p:cNvGrpSpPr/>
          <p:nvPr/>
        </p:nvGrpSpPr>
        <p:grpSpPr>
          <a:xfrm>
            <a:off x="905417" y="2721072"/>
            <a:ext cx="3392170" cy="2843380"/>
            <a:chOff x="523961" y="2512168"/>
            <a:chExt cx="4155082" cy="3482867"/>
          </a:xfrm>
        </p:grpSpPr>
        <p:sp>
          <p:nvSpPr>
            <p:cNvPr id="22" name="椭圆 21"/>
            <p:cNvSpPr/>
            <p:nvPr/>
          </p:nvSpPr>
          <p:spPr>
            <a:xfrm>
              <a:off x="1912979" y="2829835"/>
              <a:ext cx="2439946" cy="2439942"/>
            </a:xfrm>
            <a:prstGeom prst="ellipse">
              <a:avLst/>
            </a:prstGeom>
            <a:noFill/>
            <a:ln w="19050">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4800" b="1" dirty="0">
                  <a:solidFill>
                    <a:srgbClr val="244C89"/>
                  </a:solidFill>
                  <a:latin typeface="思源黑体" panose="020B0500000000000000" pitchFamily="34" charset="-122"/>
                  <a:ea typeface="思源黑体" panose="020B0500000000000000" pitchFamily="34" charset="-122"/>
                </a:rPr>
                <a:t>意义</a:t>
              </a:r>
              <a:endParaRPr lang="zh-CN" altLang="en-US" sz="4800" b="1" dirty="0">
                <a:solidFill>
                  <a:srgbClr val="244C89"/>
                </a:solidFill>
                <a:latin typeface="思源黑体" panose="020B0500000000000000" pitchFamily="34" charset="-122"/>
                <a:ea typeface="思源黑体" panose="020B0500000000000000" pitchFamily="34" charset="-122"/>
              </a:endParaRPr>
            </a:p>
          </p:txBody>
        </p:sp>
        <p:sp>
          <p:nvSpPr>
            <p:cNvPr id="23" name="椭圆 4"/>
            <p:cNvSpPr/>
            <p:nvPr/>
          </p:nvSpPr>
          <p:spPr>
            <a:xfrm>
              <a:off x="1596918" y="2512168"/>
              <a:ext cx="3082125" cy="3082122"/>
            </a:xfrm>
            <a:prstGeom prst="donut">
              <a:avLst>
                <a:gd name="adj" fmla="val 785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任意多边形 25"/>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sp>
          <p:nvSpPr>
            <p:cNvPr id="5" name="圆角矩形 4"/>
            <p:cNvSpPr/>
            <p:nvPr/>
          </p:nvSpPr>
          <p:spPr>
            <a:xfrm rot="2700000">
              <a:off x="1717862" y="4927522"/>
              <a:ext cx="726640" cy="358129"/>
            </a:xfrm>
            <a:prstGeom prst="round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32" name="矩形 31"/>
          <p:cNvSpPr/>
          <p:nvPr/>
        </p:nvSpPr>
        <p:spPr>
          <a:xfrm>
            <a:off x="5238882" y="2238437"/>
            <a:ext cx="4554828" cy="607695"/>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解决服务之间通过</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http</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网络传性能消耗问题，利于分布式服务之间的服务调用</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5" name="椭圆 34"/>
          <p:cNvSpPr/>
          <p:nvPr/>
        </p:nvSpPr>
        <p:spPr>
          <a:xfrm>
            <a:off x="4317309" y="2133542"/>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sp>
        <p:nvSpPr>
          <p:cNvPr id="36" name="椭圆 4"/>
          <p:cNvSpPr/>
          <p:nvPr/>
        </p:nvSpPr>
        <p:spPr>
          <a:xfrm>
            <a:off x="4241391" y="2057015"/>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433D3C">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8" name="矩形 37"/>
          <p:cNvSpPr/>
          <p:nvPr/>
        </p:nvSpPr>
        <p:spPr>
          <a:xfrm>
            <a:off x="5977526" y="3738675"/>
            <a:ext cx="3917390" cy="607695"/>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通过服务之间的</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RPC</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调用，有利于各个服务组成自己的集群，提供系统的高可用。</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0" name="椭圆 39"/>
          <p:cNvSpPr/>
          <p:nvPr/>
        </p:nvSpPr>
        <p:spPr>
          <a:xfrm>
            <a:off x="5090162" y="3633780"/>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sp>
        <p:nvSpPr>
          <p:cNvPr id="42" name="椭圆 4"/>
          <p:cNvSpPr/>
          <p:nvPr/>
        </p:nvSpPr>
        <p:spPr>
          <a:xfrm>
            <a:off x="5014244" y="3557253"/>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4" name="矩形 53"/>
          <p:cNvSpPr/>
          <p:nvPr/>
        </p:nvSpPr>
        <p:spPr>
          <a:xfrm>
            <a:off x="5255385" y="5102874"/>
            <a:ext cx="4256168" cy="607695"/>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高效的RPC框架将有助于更快地处理大规模数据，促进科学家们在各领域的研究成果。</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6" name="椭圆 55"/>
          <p:cNvSpPr/>
          <p:nvPr/>
        </p:nvSpPr>
        <p:spPr>
          <a:xfrm>
            <a:off x="4337992" y="5008974"/>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sp>
        <p:nvSpPr>
          <p:cNvPr id="57" name="椭圆 4"/>
          <p:cNvSpPr/>
          <p:nvPr/>
        </p:nvSpPr>
        <p:spPr>
          <a:xfrm>
            <a:off x="4262074" y="4932447"/>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endParaRPr lang="zh-CN" altLang="en-US"/>
          </a:p>
        </p:txBody>
      </p:sp>
      <p:sp>
        <p:nvSpPr>
          <p:cNvPr id="3" name="PA_文本框 1"/>
          <p:cNvSpPr txBox="1"/>
          <p:nvPr>
            <p:custDataLst>
              <p:tags r:id="rId1"/>
            </p:custDataLst>
          </p:nvPr>
        </p:nvSpPr>
        <p:spPr>
          <a:xfrm>
            <a:off x="1508454" y="1130748"/>
            <a:ext cx="2274652"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Significance of Topic Selection</a:t>
            </a:r>
            <a:endParaRPr lang="en-US" altLang="zh-CN" sz="1400" dirty="0">
              <a:solidFill>
                <a:srgbClr val="313D5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25E-6 4.81481E-6 L -0.34544 0.59375 " pathEditMode="relative" rAng="0" ptsTypes="AA">
                                      <p:cBhvr>
                                        <p:cTn id="8" dur="1000" spd="-100000" fill="hold"/>
                                        <p:tgtEl>
                                          <p:spTgt spid="7"/>
                                        </p:tgtEl>
                                        <p:attrNameLst>
                                          <p:attrName>ppt_x</p:attrName>
                                          <p:attrName>ppt_y</p:attrName>
                                        </p:attrNameLst>
                                      </p:cBhvr>
                                      <p:rCtr x="-17279" y="29676"/>
                                    </p:animMotion>
                                  </p:childTnLst>
                                </p:cTn>
                              </p:par>
                              <p:par>
                                <p:cTn id="9" presetID="2" presetClass="entr" presetSubtype="2"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1+#ppt_w/2"/>
                                          </p:val>
                                        </p:tav>
                                        <p:tav tm="100000">
                                          <p:val>
                                            <p:strVal val="#ppt_x"/>
                                          </p:val>
                                        </p:tav>
                                      </p:tavLst>
                                    </p:anim>
                                    <p:anim calcmode="lin" valueType="num">
                                      <p:cBhvr additive="base">
                                        <p:cTn id="12" dur="5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1+#ppt_w/2"/>
                                          </p:val>
                                        </p:tav>
                                        <p:tav tm="100000">
                                          <p:val>
                                            <p:strVal val="#ppt_x"/>
                                          </p:val>
                                        </p:tav>
                                      </p:tavLst>
                                    </p:anim>
                                    <p:anim calcmode="lin" valueType="num">
                                      <p:cBhvr additive="base">
                                        <p:cTn id="16" dur="500" fill="hold"/>
                                        <p:tgtEl>
                                          <p:spTgt spid="36"/>
                                        </p:tgtEl>
                                        <p:attrNameLst>
                                          <p:attrName>ppt_y</p:attrName>
                                        </p:attrNameLst>
                                      </p:cBhvr>
                                      <p:tavLst>
                                        <p:tav tm="0">
                                          <p:val>
                                            <p:strVal val="#ppt_y"/>
                                          </p:val>
                                        </p:tav>
                                        <p:tav tm="100000">
                                          <p:val>
                                            <p:strVal val="#ppt_y"/>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childTnLst>
                          </p:cTn>
                        </p:par>
                        <p:par>
                          <p:cTn id="21" fill="hold">
                            <p:stCondLst>
                              <p:cond delay="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32"/>
                                        </p:tgtEl>
                                        <p:attrNameLst>
                                          <p:attrName>style.visibility</p:attrName>
                                        </p:attrNameLst>
                                      </p:cBhvr>
                                      <p:to>
                                        <p:strVal val="visible"/>
                                      </p:to>
                                    </p:set>
                                    <p:anim calcmode="lin" valueType="num">
                                      <p:cBhvr>
                                        <p:cTn id="24" dur="250" fill="hold"/>
                                        <p:tgtEl>
                                          <p:spTgt spid="32"/>
                                        </p:tgtEl>
                                        <p:attrNameLst>
                                          <p:attrName>ppt_w</p:attrName>
                                        </p:attrNameLst>
                                      </p:cBhvr>
                                      <p:tavLst>
                                        <p:tav tm="0">
                                          <p:val>
                                            <p:fltVal val="0"/>
                                          </p:val>
                                        </p:tav>
                                        <p:tav tm="100000">
                                          <p:val>
                                            <p:strVal val="#ppt_w"/>
                                          </p:val>
                                        </p:tav>
                                      </p:tavLst>
                                    </p:anim>
                                    <p:anim calcmode="lin" valueType="num">
                                      <p:cBhvr>
                                        <p:cTn id="25" dur="250" fill="hold"/>
                                        <p:tgtEl>
                                          <p:spTgt spid="32"/>
                                        </p:tgtEl>
                                        <p:attrNameLst>
                                          <p:attrName>ppt_h</p:attrName>
                                        </p:attrNameLst>
                                      </p:cBhvr>
                                      <p:tavLst>
                                        <p:tav tm="0">
                                          <p:val>
                                            <p:fltVal val="0"/>
                                          </p:val>
                                        </p:tav>
                                        <p:tav tm="100000">
                                          <p:val>
                                            <p:strVal val="#ppt_h"/>
                                          </p:val>
                                        </p:tav>
                                      </p:tavLst>
                                    </p:anim>
                                    <p:animEffect transition="in" filter="fade">
                                      <p:cBhvr>
                                        <p:cTn id="26" dur="250"/>
                                        <p:tgtEl>
                                          <p:spTgt spid="32"/>
                                        </p:tgtEl>
                                      </p:cBhvr>
                                    </p:animEffect>
                                  </p:childTnLst>
                                </p:cTn>
                              </p:par>
                              <p:par>
                                <p:cTn id="27" presetID="2" presetClass="entr" presetSubtype="2"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1+#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1+#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700"/>
                            </p:stCondLst>
                            <p:childTnLst>
                              <p:par>
                                <p:cTn id="36" presetID="22" presetClass="entr" presetSubtype="8"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500"/>
                                        <p:tgtEl>
                                          <p:spTgt spid="29"/>
                                        </p:tgtEl>
                                      </p:cBhvr>
                                    </p:animEffect>
                                  </p:childTnLst>
                                </p:cTn>
                              </p:par>
                            </p:childTnLst>
                          </p:cTn>
                        </p:par>
                        <p:par>
                          <p:cTn id="39" fill="hold">
                            <p:stCondLst>
                              <p:cond delay="3200"/>
                            </p:stCondLst>
                            <p:childTnLst>
                              <p:par>
                                <p:cTn id="40" presetID="53" presetClass="entr" presetSubtype="16" fill="hold" grpId="0" nodeType="afterEffect">
                                  <p:stCondLst>
                                    <p:cond delay="0"/>
                                  </p:stCondLst>
                                  <p:iterate type="lt">
                                    <p:tmPct val="10000"/>
                                  </p:iterate>
                                  <p:childTnLst>
                                    <p:set>
                                      <p:cBhvr>
                                        <p:cTn id="41" dur="1" fill="hold">
                                          <p:stCondLst>
                                            <p:cond delay="0"/>
                                          </p:stCondLst>
                                        </p:cTn>
                                        <p:tgtEl>
                                          <p:spTgt spid="38"/>
                                        </p:tgtEl>
                                        <p:attrNameLst>
                                          <p:attrName>style.visibility</p:attrName>
                                        </p:attrNameLst>
                                      </p:cBhvr>
                                      <p:to>
                                        <p:strVal val="visible"/>
                                      </p:to>
                                    </p:set>
                                    <p:anim calcmode="lin" valueType="num">
                                      <p:cBhvr>
                                        <p:cTn id="42" dur="250" fill="hold"/>
                                        <p:tgtEl>
                                          <p:spTgt spid="38"/>
                                        </p:tgtEl>
                                        <p:attrNameLst>
                                          <p:attrName>ppt_w</p:attrName>
                                        </p:attrNameLst>
                                      </p:cBhvr>
                                      <p:tavLst>
                                        <p:tav tm="0">
                                          <p:val>
                                            <p:fltVal val="0"/>
                                          </p:val>
                                        </p:tav>
                                        <p:tav tm="100000">
                                          <p:val>
                                            <p:strVal val="#ppt_w"/>
                                          </p:val>
                                        </p:tav>
                                      </p:tavLst>
                                    </p:anim>
                                    <p:anim calcmode="lin" valueType="num">
                                      <p:cBhvr>
                                        <p:cTn id="43" dur="250" fill="hold"/>
                                        <p:tgtEl>
                                          <p:spTgt spid="38"/>
                                        </p:tgtEl>
                                        <p:attrNameLst>
                                          <p:attrName>ppt_h</p:attrName>
                                        </p:attrNameLst>
                                      </p:cBhvr>
                                      <p:tavLst>
                                        <p:tav tm="0">
                                          <p:val>
                                            <p:fltVal val="0"/>
                                          </p:val>
                                        </p:tav>
                                        <p:tav tm="100000">
                                          <p:val>
                                            <p:strVal val="#ppt_h"/>
                                          </p:val>
                                        </p:tav>
                                      </p:tavLst>
                                    </p:anim>
                                    <p:animEffect transition="in" filter="fade">
                                      <p:cBhvr>
                                        <p:cTn id="44" dur="250"/>
                                        <p:tgtEl>
                                          <p:spTgt spid="38"/>
                                        </p:tgtEl>
                                      </p:cBhvr>
                                    </p:animEffect>
                                  </p:childTnLst>
                                </p:cTn>
                              </p:par>
                              <p:par>
                                <p:cTn id="45" presetID="2" presetClass="entr" presetSubtype="2"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1+#ppt_w/2"/>
                                          </p:val>
                                        </p:tav>
                                        <p:tav tm="100000">
                                          <p:val>
                                            <p:strVal val="#ppt_x"/>
                                          </p:val>
                                        </p:tav>
                                      </p:tavLst>
                                    </p:anim>
                                    <p:anim calcmode="lin" valueType="num">
                                      <p:cBhvr additive="base">
                                        <p:cTn id="48" dur="500" fill="hold"/>
                                        <p:tgtEl>
                                          <p:spTgt spid="5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1+#ppt_w/2"/>
                                          </p:val>
                                        </p:tav>
                                        <p:tav tm="100000">
                                          <p:val>
                                            <p:strVal val="#ppt_x"/>
                                          </p:val>
                                        </p:tav>
                                      </p:tavLst>
                                    </p:anim>
                                    <p:anim calcmode="lin" valueType="num">
                                      <p:cBhvr additive="base">
                                        <p:cTn id="52" dur="500" fill="hold"/>
                                        <p:tgtEl>
                                          <p:spTgt spid="57"/>
                                        </p:tgtEl>
                                        <p:attrNameLst>
                                          <p:attrName>ppt_y</p:attrName>
                                        </p:attrNameLst>
                                      </p:cBhvr>
                                      <p:tavLst>
                                        <p:tav tm="0">
                                          <p:val>
                                            <p:strVal val="#ppt_y"/>
                                          </p:val>
                                        </p:tav>
                                        <p:tav tm="100000">
                                          <p:val>
                                            <p:strVal val="#ppt_y"/>
                                          </p:val>
                                        </p:tav>
                                      </p:tavLst>
                                    </p:anim>
                                  </p:childTnLst>
                                </p:cTn>
                              </p:par>
                            </p:childTnLst>
                          </p:cTn>
                        </p:par>
                        <p:par>
                          <p:cTn id="53" fill="hold">
                            <p:stCondLst>
                              <p:cond delay="4425"/>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childTnLst>
                          </p:cTn>
                        </p:par>
                        <p:par>
                          <p:cTn id="57" fill="hold">
                            <p:stCondLst>
                              <p:cond delay="4925"/>
                            </p:stCondLst>
                            <p:childTnLst>
                              <p:par>
                                <p:cTn id="58" presetID="53" presetClass="entr" presetSubtype="16" fill="hold" grpId="0" nodeType="afterEffect">
                                  <p:stCondLst>
                                    <p:cond delay="0"/>
                                  </p:stCondLst>
                                  <p:iterate type="lt">
                                    <p:tmPct val="10000"/>
                                  </p:iterate>
                                  <p:childTnLst>
                                    <p:set>
                                      <p:cBhvr>
                                        <p:cTn id="59" dur="1" fill="hold">
                                          <p:stCondLst>
                                            <p:cond delay="0"/>
                                          </p:stCondLst>
                                        </p:cTn>
                                        <p:tgtEl>
                                          <p:spTgt spid="54"/>
                                        </p:tgtEl>
                                        <p:attrNameLst>
                                          <p:attrName>style.visibility</p:attrName>
                                        </p:attrNameLst>
                                      </p:cBhvr>
                                      <p:to>
                                        <p:strVal val="visible"/>
                                      </p:to>
                                    </p:set>
                                    <p:anim calcmode="lin" valueType="num">
                                      <p:cBhvr>
                                        <p:cTn id="60" dur="250" fill="hold"/>
                                        <p:tgtEl>
                                          <p:spTgt spid="54"/>
                                        </p:tgtEl>
                                        <p:attrNameLst>
                                          <p:attrName>ppt_w</p:attrName>
                                        </p:attrNameLst>
                                      </p:cBhvr>
                                      <p:tavLst>
                                        <p:tav tm="0">
                                          <p:val>
                                            <p:fltVal val="0"/>
                                          </p:val>
                                        </p:tav>
                                        <p:tav tm="100000">
                                          <p:val>
                                            <p:strVal val="#ppt_w"/>
                                          </p:val>
                                        </p:tav>
                                      </p:tavLst>
                                    </p:anim>
                                    <p:anim calcmode="lin" valueType="num">
                                      <p:cBhvr>
                                        <p:cTn id="61" dur="250" fill="hold"/>
                                        <p:tgtEl>
                                          <p:spTgt spid="54"/>
                                        </p:tgtEl>
                                        <p:attrNameLst>
                                          <p:attrName>ppt_h</p:attrName>
                                        </p:attrNameLst>
                                      </p:cBhvr>
                                      <p:tavLst>
                                        <p:tav tm="0">
                                          <p:val>
                                            <p:fltVal val="0"/>
                                          </p:val>
                                        </p:tav>
                                        <p:tav tm="100000">
                                          <p:val>
                                            <p:strVal val="#ppt_h"/>
                                          </p:val>
                                        </p:tav>
                                      </p:tavLst>
                                    </p:anim>
                                    <p:animEffect transition="in" filter="fade">
                                      <p:cBhvr>
                                        <p:cTn id="62"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8" grpId="0" animBg="1"/>
      <p:bldP spid="29" grpId="0" animBg="1"/>
      <p:bldP spid="32" grpId="0"/>
      <p:bldP spid="35" grpId="0" animBg="1"/>
      <p:bldP spid="36" grpId="0" animBg="1"/>
      <p:bldP spid="38" grpId="0"/>
      <p:bldP spid="40" grpId="0" animBg="1"/>
      <p:bldP spid="42" grpId="0" animBg="1"/>
      <p:bldP spid="54" grpId="0"/>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06897" y="752801"/>
            <a:ext cx="4115361" cy="456129"/>
          </a:xfrm>
        </p:spPr>
        <p:txBody>
          <a:bodyPr/>
          <a:lstStyle/>
          <a:p>
            <a:pPr>
              <a:lnSpc>
                <a:spcPct val="120000"/>
              </a:lnSpc>
            </a:pPr>
            <a:r>
              <a:rPr lang="zh-CN" altLang="en-US" dirty="0"/>
              <a:t>国内外研究现状</a:t>
            </a:r>
            <a:endParaRPr lang="zh-CN" altLang="en-US" dirty="0"/>
          </a:p>
        </p:txBody>
      </p:sp>
      <p:grpSp>
        <p:nvGrpSpPr>
          <p:cNvPr id="11" name="组合 10"/>
          <p:cNvGrpSpPr/>
          <p:nvPr/>
        </p:nvGrpSpPr>
        <p:grpSpPr>
          <a:xfrm>
            <a:off x="1621523" y="2007927"/>
            <a:ext cx="2619669" cy="4088373"/>
            <a:chOff x="1474030" y="1802903"/>
            <a:chExt cx="2935782" cy="4581712"/>
          </a:xfrm>
        </p:grpSpPr>
        <p:sp>
          <p:nvSpPr>
            <p:cNvPr id="31" name="Rectangle 24"/>
            <p:cNvSpPr>
              <a:spLocks noChangeArrowheads="1"/>
            </p:cNvSpPr>
            <p:nvPr/>
          </p:nvSpPr>
          <p:spPr bwMode="auto">
            <a:xfrm>
              <a:off x="147403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dirty="0"/>
            </a:p>
          </p:txBody>
        </p:sp>
        <p:sp>
          <p:nvSpPr>
            <p:cNvPr id="32" name="Freeform 25"/>
            <p:cNvSpPr/>
            <p:nvPr/>
          </p:nvSpPr>
          <p:spPr bwMode="auto">
            <a:xfrm>
              <a:off x="147403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33" name="TextBox 18"/>
            <p:cNvSpPr txBox="1"/>
            <p:nvPr/>
          </p:nvSpPr>
          <p:spPr>
            <a:xfrm>
              <a:off x="1696039" y="2045551"/>
              <a:ext cx="945313" cy="785689"/>
            </a:xfrm>
            <a:prstGeom prst="rect">
              <a:avLst/>
            </a:prstGeom>
            <a:noFill/>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fontAlgn="base">
                <a:spcBef>
                  <a:spcPct val="0"/>
                </a:spcBef>
                <a:spcAft>
                  <a:spcPct val="0"/>
                </a:spcAft>
                <a:defRPr>
                  <a:solidFill>
                    <a:schemeClr val="tx1"/>
                  </a:solidFill>
                  <a:latin typeface="Rockwell" panose="02060603020205020403" pitchFamily="18" charset="0"/>
                </a:defRPr>
              </a:lvl6pPr>
              <a:lvl7pPr marL="2971800" indent="-228600" fontAlgn="base">
                <a:spcBef>
                  <a:spcPct val="0"/>
                </a:spcBef>
                <a:spcAft>
                  <a:spcPct val="0"/>
                </a:spcAft>
                <a:defRPr>
                  <a:solidFill>
                    <a:schemeClr val="tx1"/>
                  </a:solidFill>
                  <a:latin typeface="Rockwell" panose="02060603020205020403" pitchFamily="18" charset="0"/>
                </a:defRPr>
              </a:lvl7pPr>
              <a:lvl8pPr marL="3429000" indent="-228600" fontAlgn="base">
                <a:spcBef>
                  <a:spcPct val="0"/>
                </a:spcBef>
                <a:spcAft>
                  <a:spcPct val="0"/>
                </a:spcAft>
                <a:defRPr>
                  <a:solidFill>
                    <a:schemeClr val="tx1"/>
                  </a:solidFill>
                  <a:latin typeface="Rockwell" panose="02060603020205020403" pitchFamily="18" charset="0"/>
                </a:defRPr>
              </a:lvl8pPr>
              <a:lvl9pPr marL="3886200" indent="-228600" fontAlgn="base">
                <a:spcBef>
                  <a:spcPct val="0"/>
                </a:spcBef>
                <a:spcAft>
                  <a:spcPct val="0"/>
                </a:spcAft>
                <a:defRPr>
                  <a:solidFill>
                    <a:schemeClr val="tx1"/>
                  </a:solidFill>
                  <a:latin typeface="Rockwell" panose="02060603020205020403"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01</a:t>
              </a:r>
              <a:endParaRPr lang="en-US" altLang="zh-CN" sz="3600" dirty="0">
                <a:solidFill>
                  <a:schemeClr val="bg1"/>
                </a:solidFill>
                <a:latin typeface="思源黑体" panose="020B0500000000000000" pitchFamily="34" charset="-122"/>
                <a:ea typeface="思源黑体" panose="020B0500000000000000" pitchFamily="34" charset="-122"/>
              </a:endParaRPr>
            </a:p>
          </p:txBody>
        </p:sp>
        <p:sp>
          <p:nvSpPr>
            <p:cNvPr id="34" name="文本框 33"/>
            <p:cNvSpPr txBox="1"/>
            <p:nvPr/>
          </p:nvSpPr>
          <p:spPr>
            <a:xfrm>
              <a:off x="1607478" y="3386540"/>
              <a:ext cx="2668885" cy="2998075"/>
            </a:xfrm>
            <a:prstGeom prst="rect">
              <a:avLst/>
            </a:prstGeom>
            <a:noFill/>
          </p:spPr>
          <p:txBody>
            <a:bodyPr wrap="square"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   </a:t>
              </a:r>
              <a:r>
                <a:rPr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在1984年，Bruce Jay Nelson在他的博士论文中首次提出了远程过程调用的概念中将远程过程调用（RPC）定义为一种协议，它允许一个程序能够导致另一台主机上的程序执行过程，而执行过程的环境看起来就像是本地过程调用。</a:t>
              </a:r>
              <a:endParaRPr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p:txBody>
        </p:sp>
        <p:grpSp>
          <p:nvGrpSpPr>
            <p:cNvPr id="35" name="组合 216"/>
            <p:cNvGrpSpPr/>
            <p:nvPr/>
          </p:nvGrpSpPr>
          <p:grpSpPr bwMode="auto">
            <a:xfrm>
              <a:off x="3418675" y="2281713"/>
              <a:ext cx="615673" cy="465865"/>
              <a:chOff x="3192308" y="2570214"/>
              <a:chExt cx="1014014" cy="767631"/>
            </a:xfrm>
            <a:solidFill>
              <a:srgbClr val="0B2C4F"/>
            </a:solidFill>
            <a:effectLst>
              <a:outerShdw blurRad="38100" sx="101000" sy="101000" algn="ctr" rotWithShape="0">
                <a:prstClr val="black">
                  <a:alpha val="40000"/>
                </a:prstClr>
              </a:outerShdw>
            </a:effectLst>
          </p:grpSpPr>
          <p:sp>
            <p:nvSpPr>
              <p:cNvPr id="36"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7" name="Freeform 75"/>
              <p:cNvSpPr>
                <a:spLocks noEditPoints="1"/>
              </p:cNvSpPr>
              <p:nvPr/>
            </p:nvSpPr>
            <p:spPr bwMode="auto">
              <a:xfrm>
                <a:off x="3472137" y="2808029"/>
                <a:ext cx="652942" cy="243836"/>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8"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9" name="Rectangle 77"/>
              <p:cNvSpPr>
                <a:spLocks noChangeArrowheads="1"/>
              </p:cNvSpPr>
              <p:nvPr/>
            </p:nvSpPr>
            <p:spPr bwMode="auto">
              <a:xfrm>
                <a:off x="3664712" y="2570214"/>
                <a:ext cx="541610" cy="4214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0"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2" name="Rectangle 79"/>
              <p:cNvSpPr>
                <a:spLocks noChangeArrowheads="1"/>
              </p:cNvSpPr>
              <p:nvPr/>
            </p:nvSpPr>
            <p:spPr bwMode="auto">
              <a:xfrm>
                <a:off x="3721883" y="2630420"/>
                <a:ext cx="418242" cy="159546"/>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grpSp>
      </p:grpSp>
      <p:grpSp>
        <p:nvGrpSpPr>
          <p:cNvPr id="15" name="组合 14"/>
          <p:cNvGrpSpPr/>
          <p:nvPr/>
        </p:nvGrpSpPr>
        <p:grpSpPr>
          <a:xfrm>
            <a:off x="4830573" y="2007927"/>
            <a:ext cx="2619669" cy="3846585"/>
            <a:chOff x="4736414" y="1765832"/>
            <a:chExt cx="2935782" cy="4310749"/>
          </a:xfrm>
        </p:grpSpPr>
        <p:grpSp>
          <p:nvGrpSpPr>
            <p:cNvPr id="13" name="组合 12"/>
            <p:cNvGrpSpPr/>
            <p:nvPr/>
          </p:nvGrpSpPr>
          <p:grpSpPr>
            <a:xfrm>
              <a:off x="4736414" y="1765832"/>
              <a:ext cx="2935782" cy="4310749"/>
              <a:chOff x="4711700" y="1802903"/>
              <a:chExt cx="2935782" cy="4310749"/>
            </a:xfrm>
          </p:grpSpPr>
          <p:sp>
            <p:nvSpPr>
              <p:cNvPr id="45" name="Rectangle 24"/>
              <p:cNvSpPr>
                <a:spLocks noChangeArrowheads="1"/>
              </p:cNvSpPr>
              <p:nvPr/>
            </p:nvSpPr>
            <p:spPr bwMode="auto">
              <a:xfrm>
                <a:off x="471170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54" name="Freeform 25"/>
              <p:cNvSpPr/>
              <p:nvPr/>
            </p:nvSpPr>
            <p:spPr bwMode="auto">
              <a:xfrm>
                <a:off x="471170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55" name="TextBox 18"/>
              <p:cNvSpPr txBox="1"/>
              <p:nvPr/>
            </p:nvSpPr>
            <p:spPr>
              <a:xfrm>
                <a:off x="4933709" y="2045551"/>
                <a:ext cx="945313" cy="785689"/>
              </a:xfrm>
              <a:prstGeom prst="rect">
                <a:avLst/>
              </a:prstGeom>
              <a:noFill/>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fontAlgn="base">
                  <a:spcBef>
                    <a:spcPct val="0"/>
                  </a:spcBef>
                  <a:spcAft>
                    <a:spcPct val="0"/>
                  </a:spcAft>
                  <a:defRPr>
                    <a:solidFill>
                      <a:schemeClr val="tx1"/>
                    </a:solidFill>
                    <a:latin typeface="Rockwell" panose="02060603020205020403" pitchFamily="18" charset="0"/>
                  </a:defRPr>
                </a:lvl6pPr>
                <a:lvl7pPr marL="2971800" indent="-228600" fontAlgn="base">
                  <a:spcBef>
                    <a:spcPct val="0"/>
                  </a:spcBef>
                  <a:spcAft>
                    <a:spcPct val="0"/>
                  </a:spcAft>
                  <a:defRPr>
                    <a:solidFill>
                      <a:schemeClr val="tx1"/>
                    </a:solidFill>
                    <a:latin typeface="Rockwell" panose="02060603020205020403" pitchFamily="18" charset="0"/>
                  </a:defRPr>
                </a:lvl7pPr>
                <a:lvl8pPr marL="3429000" indent="-228600" fontAlgn="base">
                  <a:spcBef>
                    <a:spcPct val="0"/>
                  </a:spcBef>
                  <a:spcAft>
                    <a:spcPct val="0"/>
                  </a:spcAft>
                  <a:defRPr>
                    <a:solidFill>
                      <a:schemeClr val="tx1"/>
                    </a:solidFill>
                    <a:latin typeface="Rockwell" panose="02060603020205020403" pitchFamily="18" charset="0"/>
                  </a:defRPr>
                </a:lvl8pPr>
                <a:lvl9pPr marL="3886200" indent="-228600" fontAlgn="base">
                  <a:spcBef>
                    <a:spcPct val="0"/>
                  </a:spcBef>
                  <a:spcAft>
                    <a:spcPct val="0"/>
                  </a:spcAft>
                  <a:defRPr>
                    <a:solidFill>
                      <a:schemeClr val="tx1"/>
                    </a:solidFill>
                    <a:latin typeface="Rockwell" panose="02060603020205020403"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02</a:t>
                </a:r>
                <a:endParaRPr lang="en-US" altLang="zh-CN" sz="3600" dirty="0">
                  <a:solidFill>
                    <a:schemeClr val="bg1"/>
                  </a:solidFill>
                  <a:latin typeface="思源黑体" panose="020B0500000000000000" pitchFamily="34" charset="-122"/>
                  <a:ea typeface="思源黑体" panose="020B0500000000000000" pitchFamily="34" charset="-122"/>
                </a:endParaRPr>
              </a:p>
            </p:txBody>
          </p:sp>
          <p:sp>
            <p:nvSpPr>
              <p:cNvPr id="56" name="文本框 55"/>
              <p:cNvSpPr txBox="1"/>
              <p:nvPr/>
            </p:nvSpPr>
            <p:spPr>
              <a:xfrm>
                <a:off x="4846243" y="3321572"/>
                <a:ext cx="2668885" cy="1549919"/>
              </a:xfrm>
              <a:prstGeom prst="rect">
                <a:avLst/>
              </a:prstGeom>
              <a:noFill/>
            </p:spPr>
            <p:txBody>
              <a:bodyPr wrap="square" rtlCol="0">
                <a:spAutoFit/>
              </a:bodyPr>
              <a:lstStyle/>
              <a:p>
                <a:pPr>
                  <a:lnSpc>
                    <a:spcPct val="120000"/>
                  </a:lnSpc>
                </a:pPr>
                <a:r>
                  <a:rPr lang="zh-CN" altLang="en-US" sz="1400" dirty="0">
                    <a:solidFill>
                      <a:schemeClr val="tx1">
                        <a:lumMod val="65000"/>
                        <a:lumOff val="35000"/>
                      </a:schemeClr>
                    </a:solidFill>
                    <a:ea typeface="思源黑体" panose="020B0500000000000000" pitchFamily="34" charset="-122"/>
                    <a:cs typeface="Times New Roman" panose="02020603050405020304" pitchFamily="18" charset="0"/>
                  </a:rPr>
                  <a:t>   目前，不仅仅主流的微服务、分布式场景会用到</a:t>
                </a:r>
                <a:r>
                  <a:rPr lang="en-US" altLang="zh-CN" sz="1400" dirty="0">
                    <a:solidFill>
                      <a:schemeClr val="tx1">
                        <a:lumMod val="65000"/>
                        <a:lumOff val="35000"/>
                      </a:schemeClr>
                    </a:solidFill>
                    <a:ea typeface="思源黑体" panose="020B0500000000000000" pitchFamily="34" charset="-122"/>
                    <a:cs typeface="Times New Roman" panose="02020603050405020304" pitchFamily="18" charset="0"/>
                  </a:rPr>
                  <a:t>RPC</a:t>
                </a:r>
                <a:r>
                  <a:rPr lang="zh-CN" altLang="en-US" sz="1400" dirty="0">
                    <a:solidFill>
                      <a:schemeClr val="tx1">
                        <a:lumMod val="65000"/>
                        <a:lumOff val="35000"/>
                      </a:schemeClr>
                    </a:solidFill>
                    <a:ea typeface="思源黑体" panose="020B0500000000000000" pitchFamily="34" charset="-122"/>
                    <a:cs typeface="Times New Roman" panose="02020603050405020304" pitchFamily="18" charset="0"/>
                  </a:rPr>
                  <a:t>框架，像消息队列、客户端到服务端通信等，也会用到</a:t>
                </a:r>
                <a:r>
                  <a:rPr lang="en-US" altLang="zh-CN" sz="1400" dirty="0">
                    <a:solidFill>
                      <a:schemeClr val="tx1">
                        <a:lumMod val="65000"/>
                        <a:lumOff val="35000"/>
                      </a:schemeClr>
                    </a:solidFill>
                    <a:ea typeface="思源黑体" panose="020B0500000000000000" pitchFamily="34" charset="-122"/>
                    <a:cs typeface="Times New Roman" panose="02020603050405020304" pitchFamily="18" charset="0"/>
                  </a:rPr>
                  <a:t>rpc</a:t>
                </a:r>
                <a:r>
                  <a:rPr lang="zh-CN" altLang="en-US" sz="1400" dirty="0">
                    <a:solidFill>
                      <a:schemeClr val="tx1">
                        <a:lumMod val="65000"/>
                        <a:lumOff val="35000"/>
                      </a:schemeClr>
                    </a:solidFill>
                    <a:ea typeface="思源黑体" panose="020B0500000000000000" pitchFamily="34" charset="-122"/>
                    <a:cs typeface="Times New Roman" panose="02020603050405020304" pitchFamily="18" charset="0"/>
                  </a:rPr>
                  <a:t>调用来增强网络通信效率。</a:t>
                </a:r>
                <a:endParaRPr lang="zh-CN" altLang="en-US" sz="1400" dirty="0">
                  <a:solidFill>
                    <a:schemeClr val="tx1">
                      <a:lumMod val="65000"/>
                      <a:lumOff val="35000"/>
                    </a:schemeClr>
                  </a:solidFill>
                  <a:ea typeface="思源黑体" panose="020B0500000000000000" pitchFamily="34" charset="-122"/>
                  <a:cs typeface="Times New Roman" panose="02020603050405020304" pitchFamily="18" charset="0"/>
                </a:endParaRPr>
              </a:p>
            </p:txBody>
          </p:sp>
        </p:grpSp>
        <p:grpSp>
          <p:nvGrpSpPr>
            <p:cNvPr id="80" name="组合 221"/>
            <p:cNvGrpSpPr/>
            <p:nvPr/>
          </p:nvGrpSpPr>
          <p:grpSpPr bwMode="auto">
            <a:xfrm>
              <a:off x="6629100" y="2256464"/>
              <a:ext cx="640086" cy="420193"/>
              <a:chOff x="165605" y="4160117"/>
              <a:chExt cx="962026" cy="631825"/>
            </a:xfrm>
            <a:solidFill>
              <a:srgbClr val="0B2C4F"/>
            </a:solidFill>
          </p:grpSpPr>
          <p:sp>
            <p:nvSpPr>
              <p:cNvPr id="81"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2"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3"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4"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grpSp>
        <p:nvGrpSpPr>
          <p:cNvPr id="14" name="组合 13"/>
          <p:cNvGrpSpPr/>
          <p:nvPr/>
        </p:nvGrpSpPr>
        <p:grpSpPr>
          <a:xfrm>
            <a:off x="8039622" y="2007927"/>
            <a:ext cx="2619669" cy="3846585"/>
            <a:chOff x="8163192" y="1765832"/>
            <a:chExt cx="2935782" cy="4310749"/>
          </a:xfrm>
        </p:grpSpPr>
        <p:grpSp>
          <p:nvGrpSpPr>
            <p:cNvPr id="12" name="组合 11"/>
            <p:cNvGrpSpPr/>
            <p:nvPr/>
          </p:nvGrpSpPr>
          <p:grpSpPr>
            <a:xfrm>
              <a:off x="8163192" y="1765832"/>
              <a:ext cx="2935782" cy="4310749"/>
              <a:chOff x="8150835" y="1802903"/>
              <a:chExt cx="2935782" cy="4310749"/>
            </a:xfrm>
          </p:grpSpPr>
          <p:sp>
            <p:nvSpPr>
              <p:cNvPr id="67" name="Rectangle 24"/>
              <p:cNvSpPr>
                <a:spLocks noChangeArrowheads="1"/>
              </p:cNvSpPr>
              <p:nvPr/>
            </p:nvSpPr>
            <p:spPr bwMode="auto">
              <a:xfrm>
                <a:off x="8150835"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68" name="Freeform 25"/>
              <p:cNvSpPr/>
              <p:nvPr/>
            </p:nvSpPr>
            <p:spPr bwMode="auto">
              <a:xfrm>
                <a:off x="8150835"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69" name="TextBox 18"/>
              <p:cNvSpPr txBox="1"/>
              <p:nvPr/>
            </p:nvSpPr>
            <p:spPr>
              <a:xfrm>
                <a:off x="8372844" y="2045551"/>
                <a:ext cx="945313" cy="785689"/>
              </a:xfrm>
              <a:prstGeom prst="rect">
                <a:avLst/>
              </a:prstGeom>
              <a:noFill/>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fontAlgn="base">
                  <a:spcBef>
                    <a:spcPct val="0"/>
                  </a:spcBef>
                  <a:spcAft>
                    <a:spcPct val="0"/>
                  </a:spcAft>
                  <a:defRPr>
                    <a:solidFill>
                      <a:schemeClr val="tx1"/>
                    </a:solidFill>
                    <a:latin typeface="Rockwell" panose="02060603020205020403" pitchFamily="18" charset="0"/>
                  </a:defRPr>
                </a:lvl6pPr>
                <a:lvl7pPr marL="2971800" indent="-228600" fontAlgn="base">
                  <a:spcBef>
                    <a:spcPct val="0"/>
                  </a:spcBef>
                  <a:spcAft>
                    <a:spcPct val="0"/>
                  </a:spcAft>
                  <a:defRPr>
                    <a:solidFill>
                      <a:schemeClr val="tx1"/>
                    </a:solidFill>
                    <a:latin typeface="Rockwell" panose="02060603020205020403" pitchFamily="18" charset="0"/>
                  </a:defRPr>
                </a:lvl7pPr>
                <a:lvl8pPr marL="3429000" indent="-228600" fontAlgn="base">
                  <a:spcBef>
                    <a:spcPct val="0"/>
                  </a:spcBef>
                  <a:spcAft>
                    <a:spcPct val="0"/>
                  </a:spcAft>
                  <a:defRPr>
                    <a:solidFill>
                      <a:schemeClr val="tx1"/>
                    </a:solidFill>
                    <a:latin typeface="Rockwell" panose="02060603020205020403" pitchFamily="18" charset="0"/>
                  </a:defRPr>
                </a:lvl8pPr>
                <a:lvl9pPr marL="3886200" indent="-228600" fontAlgn="base">
                  <a:spcBef>
                    <a:spcPct val="0"/>
                  </a:spcBef>
                  <a:spcAft>
                    <a:spcPct val="0"/>
                  </a:spcAft>
                  <a:defRPr>
                    <a:solidFill>
                      <a:schemeClr val="tx1"/>
                    </a:solidFill>
                    <a:latin typeface="Rockwell" panose="02060603020205020403"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03</a:t>
                </a:r>
                <a:endParaRPr lang="en-US" altLang="zh-CN" sz="3600" dirty="0">
                  <a:solidFill>
                    <a:schemeClr val="bg1"/>
                  </a:solidFill>
                  <a:latin typeface="思源黑体" panose="020B0500000000000000" pitchFamily="34" charset="-122"/>
                  <a:ea typeface="思源黑体" panose="020B0500000000000000" pitchFamily="34" charset="-122"/>
                </a:endParaRPr>
              </a:p>
            </p:txBody>
          </p:sp>
          <p:sp>
            <p:nvSpPr>
              <p:cNvPr id="70" name="文本框 69"/>
              <p:cNvSpPr txBox="1"/>
              <p:nvPr/>
            </p:nvSpPr>
            <p:spPr>
              <a:xfrm>
                <a:off x="8284283" y="3316921"/>
                <a:ext cx="2668885" cy="1839550"/>
              </a:xfrm>
              <a:prstGeom prst="rect">
                <a:avLst/>
              </a:prstGeom>
              <a:noFill/>
            </p:spPr>
            <p:txBody>
              <a:bodyPr wrap="square" rtlCol="0">
                <a:spAutoFit/>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   使用</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Java</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Spring</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搭建服务端与客户端总体框架，使用</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Zookeeper</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作为注册中心，并使用负载均衡、序列化、通信协议设计为</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RPC</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框架提供高可用、高性能服务。</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p:txBody>
          </p:sp>
        </p:grpSp>
        <p:grpSp>
          <p:nvGrpSpPr>
            <p:cNvPr id="85" name="组合 84"/>
            <p:cNvGrpSpPr/>
            <p:nvPr/>
          </p:nvGrpSpPr>
          <p:grpSpPr>
            <a:xfrm>
              <a:off x="10308271" y="2256164"/>
              <a:ext cx="528026" cy="493514"/>
              <a:chOff x="7132549" y="4412456"/>
              <a:chExt cx="485775" cy="454025"/>
            </a:xfrm>
            <a:solidFill>
              <a:srgbClr val="0B2C4F"/>
            </a:solidFill>
          </p:grpSpPr>
          <p:sp>
            <p:nvSpPr>
              <p:cNvPr id="86" name="Rectangle 18"/>
              <p:cNvSpPr>
                <a:spLocks noChangeArrowheads="1"/>
              </p:cNvSpPr>
              <p:nvPr/>
            </p:nvSpPr>
            <p:spPr bwMode="auto">
              <a:xfrm>
                <a:off x="7199224" y="4525168"/>
                <a:ext cx="236538" cy="2222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7"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8"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9"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0"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1"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2"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3"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4"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sp>
        <p:nvSpPr>
          <p:cNvPr id="2"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Overseas and Domestic Research Status</a:t>
            </a:r>
            <a:endParaRPr lang="en-US" altLang="zh-CN" sz="1400" dirty="0">
              <a:solidFill>
                <a:srgbClr val="313D51"/>
              </a:solidFill>
              <a:cs typeface="+mn-ea"/>
              <a:sym typeface="+mn-lt"/>
            </a:endParaRPr>
          </a:p>
        </p:txBody>
      </p:sp>
      <p:sp>
        <p:nvSpPr>
          <p:cNvPr id="3" name="矩形 2"/>
          <p:cNvSpPr/>
          <p:nvPr/>
        </p:nvSpPr>
        <p:spPr>
          <a:xfrm>
            <a:off x="2933282" y="2891779"/>
            <a:ext cx="1210588" cy="430374"/>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概念提出</a:t>
            </a:r>
            <a:endParaRPr lang="zh-CN" altLang="en-US" sz="2000" b="1" dirty="0">
              <a:solidFill>
                <a:srgbClr val="244C89"/>
              </a:solidFill>
              <a:latin typeface="思源黑体" panose="020B0500000000000000" pitchFamily="34" charset="-122"/>
              <a:ea typeface="思源黑体" panose="020B0500000000000000" pitchFamily="34" charset="-122"/>
            </a:endParaRPr>
          </a:p>
        </p:txBody>
      </p:sp>
      <p:sp>
        <p:nvSpPr>
          <p:cNvPr id="6" name="矩形 5"/>
          <p:cNvSpPr/>
          <p:nvPr/>
        </p:nvSpPr>
        <p:spPr>
          <a:xfrm>
            <a:off x="6175276" y="2891779"/>
            <a:ext cx="1210588" cy="430374"/>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应用场景</a:t>
            </a:r>
            <a:endParaRPr lang="zh-CN" altLang="en-US" sz="2000" b="1" dirty="0">
              <a:solidFill>
                <a:srgbClr val="244C89"/>
              </a:solidFill>
              <a:latin typeface="思源黑体" panose="020B0500000000000000" pitchFamily="34" charset="-122"/>
              <a:ea typeface="思源黑体" panose="020B0500000000000000" pitchFamily="34" charset="-122"/>
            </a:endParaRPr>
          </a:p>
        </p:txBody>
      </p:sp>
      <p:sp>
        <p:nvSpPr>
          <p:cNvPr id="7" name="矩形 6"/>
          <p:cNvSpPr/>
          <p:nvPr/>
        </p:nvSpPr>
        <p:spPr>
          <a:xfrm>
            <a:off x="9359889" y="2893334"/>
            <a:ext cx="1210588" cy="430374"/>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技术路线</a:t>
            </a:r>
            <a:endParaRPr lang="zh-CN" altLang="en-US" sz="2000" b="1" dirty="0">
              <a:solidFill>
                <a:srgbClr val="244C89"/>
              </a:solidFill>
              <a:latin typeface="思源黑体" panose="020B0500000000000000" pitchFamily="34" charset="-122"/>
              <a:ea typeface="思源黑体" panose="020B0500000000000000"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华文仿宋" panose="02010600040101010101" pitchFamily="2" charset="-122"/>
                <a:ea typeface="华文仿宋" panose="02010600040101010101" pitchFamily="2" charset="-122"/>
              </a:rPr>
              <a:t>研究内容与思路</a:t>
            </a:r>
            <a:endParaRPr lang="zh-CN" altLang="en-US" sz="4400" b="1" dirty="0">
              <a:solidFill>
                <a:schemeClr val="bg1"/>
              </a:solidFill>
              <a:latin typeface="华文仿宋" panose="02010600040101010101" pitchFamily="2" charset="-122"/>
              <a:ea typeface="华文仿宋" panose="02010600040101010101" pitchFamily="2"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99569" y="3632412"/>
            <a:ext cx="1282439"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研究内容</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1" name="文本框 9"/>
          <p:cNvSpPr txBox="1"/>
          <p:nvPr/>
        </p:nvSpPr>
        <p:spPr>
          <a:xfrm>
            <a:off x="5099569" y="3940536"/>
            <a:ext cx="1282439"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业务分析</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4" name="文本框 9"/>
          <p:cNvSpPr txBox="1"/>
          <p:nvPr/>
        </p:nvSpPr>
        <p:spPr>
          <a:xfrm>
            <a:off x="7190000" y="3637848"/>
            <a:ext cx="1577282"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解决方案</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3" name="文本框 9"/>
          <p:cNvSpPr txBox="1"/>
          <p:nvPr/>
        </p:nvSpPr>
        <p:spPr>
          <a:xfrm>
            <a:off x="7190000" y="3940536"/>
            <a:ext cx="1577282"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技术路线</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2"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1+#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1+#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研究内容</a:t>
            </a:r>
            <a:endParaRPr lang="zh-CN" altLang="en-US" dirty="0"/>
          </a:p>
        </p:txBody>
      </p:sp>
      <p:sp>
        <p:nvSpPr>
          <p:cNvPr id="95" name="TextBox 29"/>
          <p:cNvSpPr txBox="1"/>
          <p:nvPr/>
        </p:nvSpPr>
        <p:spPr>
          <a:xfrm>
            <a:off x="1575864" y="2197130"/>
            <a:ext cx="2500715" cy="753668"/>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调研并确定项目应采用的有关技术路线，提出基于微服务架构的秒杀系统设计方案</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4" name="TextBox 29"/>
          <p:cNvSpPr txBox="1"/>
          <p:nvPr/>
        </p:nvSpPr>
        <p:spPr>
          <a:xfrm>
            <a:off x="877674" y="4270451"/>
            <a:ext cx="2537840" cy="101220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基于微服务架构，设计一个提供用户服务、商品服务、筛查服务、秒杀服务、订单服务和支付服务的秒杀系统服务端</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8" name="TextBox 29"/>
          <p:cNvSpPr txBox="1"/>
          <p:nvPr/>
        </p:nvSpPr>
        <p:spPr>
          <a:xfrm>
            <a:off x="7679395" y="2197130"/>
            <a:ext cx="2502573" cy="101220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搭建必要环境进行开发，重点解决系统秒杀业务的一系列相关问题，包括商品超卖、链接暴露和恶意请求等</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2" name="TextBox 29"/>
          <p:cNvSpPr txBox="1"/>
          <p:nvPr/>
        </p:nvSpPr>
        <p:spPr>
          <a:xfrm>
            <a:off x="8459740" y="4493436"/>
            <a:ext cx="2436707" cy="753668"/>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通过功能测试与非功能测试验证系统的表现是否达到预期，提供可交付的可执行程序</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4" name="组合 3"/>
          <p:cNvGrpSpPr/>
          <p:nvPr/>
        </p:nvGrpSpPr>
        <p:grpSpPr>
          <a:xfrm>
            <a:off x="3709856" y="2791675"/>
            <a:ext cx="4334985" cy="3639924"/>
            <a:chOff x="3709856" y="2791675"/>
            <a:chExt cx="4334985" cy="3639924"/>
          </a:xfrm>
        </p:grpSpPr>
        <p:grpSp>
          <p:nvGrpSpPr>
            <p:cNvPr id="37" name="组合 36"/>
            <p:cNvGrpSpPr/>
            <p:nvPr/>
          </p:nvGrpSpPr>
          <p:grpSpPr>
            <a:xfrm>
              <a:off x="3709856" y="2791675"/>
              <a:ext cx="4334985" cy="3639924"/>
              <a:chOff x="3345274" y="1792649"/>
              <a:chExt cx="5437512" cy="4565674"/>
            </a:xfrm>
          </p:grpSpPr>
          <p:sp>
            <p:nvSpPr>
              <p:cNvPr id="38"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39"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nvGrpSpPr>
              <p:cNvPr id="40" name="组合 39"/>
              <p:cNvGrpSpPr/>
              <p:nvPr/>
            </p:nvGrpSpPr>
            <p:grpSpPr>
              <a:xfrm>
                <a:off x="3345274" y="3641573"/>
                <a:ext cx="1264071" cy="1264071"/>
                <a:chOff x="3602100" y="4141250"/>
                <a:chExt cx="1264071" cy="1264071"/>
              </a:xfrm>
            </p:grpSpPr>
            <p:sp>
              <p:nvSpPr>
                <p:cNvPr id="61"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2"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1" name="组合 40"/>
              <p:cNvGrpSpPr/>
              <p:nvPr/>
            </p:nvGrpSpPr>
            <p:grpSpPr>
              <a:xfrm>
                <a:off x="4327970" y="1792649"/>
                <a:ext cx="1264071" cy="1264071"/>
                <a:chOff x="4637435" y="2231854"/>
                <a:chExt cx="1264071" cy="1264071"/>
              </a:xfrm>
            </p:grpSpPr>
            <p:sp>
              <p:nvSpPr>
                <p:cNvPr id="59"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0"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2" name="组合 41"/>
              <p:cNvGrpSpPr/>
              <p:nvPr/>
            </p:nvGrpSpPr>
            <p:grpSpPr>
              <a:xfrm>
                <a:off x="6537621" y="1834072"/>
                <a:ext cx="1264071" cy="1264071"/>
                <a:chOff x="6847086" y="2273277"/>
                <a:chExt cx="1264071" cy="1264071"/>
              </a:xfrm>
            </p:grpSpPr>
            <p:sp>
              <p:nvSpPr>
                <p:cNvPr id="52"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58"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3" name="组合 42"/>
              <p:cNvGrpSpPr/>
              <p:nvPr/>
            </p:nvGrpSpPr>
            <p:grpSpPr>
              <a:xfrm>
                <a:off x="7518715" y="3641573"/>
                <a:ext cx="1264071" cy="1264071"/>
                <a:chOff x="7775541" y="4141250"/>
                <a:chExt cx="1264071" cy="1264071"/>
              </a:xfrm>
            </p:grpSpPr>
            <p:sp>
              <p:nvSpPr>
                <p:cNvPr id="50"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51"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4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rgbClr val="313D51"/>
                  </a:solidFill>
                </a:endParaRPr>
              </a:p>
            </p:txBody>
          </p:sp>
          <p:sp>
            <p:nvSpPr>
              <p:cNvPr id="45" name="矩形 44"/>
              <p:cNvSpPr/>
              <p:nvPr/>
            </p:nvSpPr>
            <p:spPr>
              <a:xfrm>
                <a:off x="5169956" y="3902451"/>
                <a:ext cx="1732116" cy="497447"/>
              </a:xfrm>
              <a:prstGeom prst="rect">
                <a:avLst/>
              </a:prstGeom>
              <a:noFill/>
            </p:spPr>
            <p:txBody>
              <a:bodyPr wrap="square" rtlCol="0">
                <a:spAutoFit/>
              </a:bodyPr>
              <a:lstStyle/>
              <a:p>
                <a:pPr algn="ctr">
                  <a:lnSpc>
                    <a:spcPct val="120000"/>
                  </a:lnSpc>
                </a:pPr>
                <a:endParaRPr lang="zh-CN" altLang="en-US" b="1" dirty="0">
                  <a:solidFill>
                    <a:schemeClr val="bg2"/>
                  </a:solidFill>
                  <a:latin typeface="思源黑体" panose="020B0500000000000000" pitchFamily="34" charset="-122"/>
                  <a:ea typeface="思源黑体" panose="020B0500000000000000" pitchFamily="34" charset="-122"/>
                </a:endParaRPr>
              </a:p>
            </p:txBody>
          </p:sp>
          <p:sp>
            <p:nvSpPr>
              <p:cNvPr id="46" name="文本框 45"/>
              <p:cNvSpPr txBox="1"/>
              <p:nvPr/>
            </p:nvSpPr>
            <p:spPr>
              <a:xfrm>
                <a:off x="3584046" y="3921193"/>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47" name="文本框 46"/>
              <p:cNvSpPr txBox="1"/>
              <p:nvPr/>
            </p:nvSpPr>
            <p:spPr>
              <a:xfrm>
                <a:off x="4574768" y="2045812"/>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sp>
            <p:nvSpPr>
              <p:cNvPr id="48" name="文本框 47"/>
              <p:cNvSpPr txBox="1"/>
              <p:nvPr/>
            </p:nvSpPr>
            <p:spPr>
              <a:xfrm>
                <a:off x="6784419"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03</a:t>
                </a:r>
                <a:endParaRPr lang="zh-CN" altLang="en-US" sz="2800" dirty="0">
                  <a:solidFill>
                    <a:schemeClr val="bg2"/>
                  </a:solidFill>
                  <a:latin typeface="思源黑体" panose="020B0500000000000000" pitchFamily="34" charset="-122"/>
                </a:endParaRPr>
              </a:p>
            </p:txBody>
          </p:sp>
          <p:sp>
            <p:nvSpPr>
              <p:cNvPr id="49" name="文本框 48"/>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04</a:t>
                </a:r>
                <a:endParaRPr lang="zh-CN" altLang="en-US" sz="2800" dirty="0">
                  <a:solidFill>
                    <a:schemeClr val="bg2"/>
                  </a:solidFill>
                  <a:latin typeface="思源黑体" panose="020B0500000000000000" pitchFamily="34" charset="-122"/>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7378" y="4008305"/>
              <a:ext cx="1390483" cy="1400993"/>
            </a:xfrm>
            <a:prstGeom prst="rect">
              <a:avLst/>
            </a:prstGeom>
          </p:spPr>
        </p:pic>
      </p:grpSp>
      <p:sp>
        <p:nvSpPr>
          <p:cNvPr id="5" name="PA_文本框 1"/>
          <p:cNvSpPr txBox="1"/>
          <p:nvPr>
            <p:custDataLst>
              <p:tags r:id="rId2"/>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The Main Research </a:t>
            </a:r>
            <a:endParaRPr lang="en-US" altLang="zh-CN" sz="1400" dirty="0">
              <a:solidFill>
                <a:srgbClr val="313D5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right)">
                                      <p:cBhvr>
                                        <p:cTn id="7" dur="500"/>
                                        <p:tgtEl>
                                          <p:spTgt spid="9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wipe(right)">
                                      <p:cBhvr>
                                        <p:cTn id="10" dur="500"/>
                                        <p:tgtEl>
                                          <p:spTgt spid="10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wipe(left)">
                                      <p:cBhvr>
                                        <p:cTn id="13" dur="500"/>
                                        <p:tgtEl>
                                          <p:spTgt spid="10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wipe(left)">
                                      <p:cBhvr>
                                        <p:cTn id="1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04" grpId="0"/>
      <p:bldP spid="108" grpId="0"/>
      <p:bldP spid="1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zh-CN" altLang="en-US" dirty="0"/>
              <a:t>业务分析</a:t>
            </a:r>
            <a:endParaRPr lang="zh-CN" altLang="en-US" dirty="0"/>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6898" y="1586877"/>
            <a:ext cx="3291354" cy="4500113"/>
          </a:xfrm>
          <a:prstGeom prst="rect">
            <a:avLst/>
          </a:prstGeom>
          <a:noFill/>
          <a:ln>
            <a:noFill/>
          </a:ln>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1909" y="1586877"/>
            <a:ext cx="3305983" cy="4500113"/>
          </a:xfrm>
          <a:prstGeom prst="rect">
            <a:avLst/>
          </a:prstGeom>
          <a:noFill/>
          <a:ln>
            <a:noFill/>
          </a:ln>
        </p:spPr>
      </p:pic>
      <p:sp>
        <p:nvSpPr>
          <p:cNvPr id="7" name="文本框 6"/>
          <p:cNvSpPr txBox="1"/>
          <p:nvPr/>
        </p:nvSpPr>
        <p:spPr>
          <a:xfrm>
            <a:off x="8511549" y="1586877"/>
            <a:ext cx="2850776" cy="3912866"/>
          </a:xfrm>
          <a:prstGeom prst="rect">
            <a:avLst/>
          </a:prstGeom>
          <a:noFill/>
        </p:spPr>
        <p:txBody>
          <a:bodyPr wrap="square">
            <a:spAutoFit/>
          </a:bodyPr>
          <a:lstStyle/>
          <a:p>
            <a:pPr>
              <a:lnSpc>
                <a:spcPct val="120000"/>
              </a:lnSpc>
            </a:pPr>
            <a:r>
              <a:rPr lang="zh-CN" altLang="en-US" sz="1600" dirty="0"/>
              <a:t>    首先，通过用例设计说明用户与系统各功能单元之间的关系。参与者包括管理员和客户，</a:t>
            </a:r>
            <a:endParaRPr lang="en-US" altLang="zh-CN" sz="1600" dirty="0"/>
          </a:p>
          <a:p>
            <a:pPr>
              <a:lnSpc>
                <a:spcPct val="120000"/>
              </a:lnSpc>
            </a:pPr>
            <a:r>
              <a:rPr lang="zh-CN" altLang="en-US" sz="1600" dirty="0"/>
              <a:t>左侧是两者对应的用例图：</a:t>
            </a:r>
            <a:endParaRPr lang="en-US" altLang="zh-CN" sz="1600" dirty="0"/>
          </a:p>
          <a:p>
            <a:pPr>
              <a:lnSpc>
                <a:spcPct val="120000"/>
              </a:lnSpc>
            </a:pPr>
            <a:endParaRPr lang="en-US" altLang="zh-CN" sz="1600" dirty="0"/>
          </a:p>
          <a:p>
            <a:pPr>
              <a:lnSpc>
                <a:spcPct val="120000"/>
              </a:lnSpc>
            </a:pPr>
            <a:r>
              <a:rPr lang="en-US" altLang="zh-CN" sz="1600" dirty="0"/>
              <a:t>    </a:t>
            </a:r>
            <a:r>
              <a:rPr lang="zh-CN" altLang="en-US" sz="1600" dirty="0"/>
              <a:t>管理员使用秒杀系统后台管理服务，包括用户管理、产品管理、活动管理、筛查管理、订单管理和资金管理。</a:t>
            </a:r>
            <a:endParaRPr lang="en-US" altLang="zh-CN" sz="1600" dirty="0"/>
          </a:p>
          <a:p>
            <a:pPr>
              <a:lnSpc>
                <a:spcPct val="120000"/>
              </a:lnSpc>
            </a:pPr>
            <a:endParaRPr lang="en-US" altLang="zh-CN" sz="1600" dirty="0"/>
          </a:p>
          <a:p>
            <a:pPr>
              <a:lnSpc>
                <a:spcPct val="120000"/>
              </a:lnSpc>
            </a:pPr>
            <a:r>
              <a:rPr lang="zh-CN" altLang="en-US" sz="1600" dirty="0"/>
              <a:t>    客户使用秒杀系统客户端消费服务，包括用户功能、商品功能、秒杀功能和订单功能。</a:t>
            </a:r>
            <a:endParaRPr lang="zh-CN" altLang="en-US" sz="1600" dirty="0"/>
          </a:p>
        </p:txBody>
      </p:sp>
      <p:sp>
        <p:nvSpPr>
          <p:cNvPr id="4" name="PA_文本框 1"/>
          <p:cNvSpPr txBox="1"/>
          <p:nvPr>
            <p:custDataLst>
              <p:tags r:id="rId3"/>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Business Analysis</a:t>
            </a:r>
            <a:endParaRPr lang="en-US" altLang="zh-CN" sz="1400" dirty="0">
              <a:solidFill>
                <a:srgbClr val="313D51"/>
              </a:solidFill>
              <a:cs typeface="+mn-ea"/>
              <a:sym typeface="+mn-lt"/>
            </a:endParaRPr>
          </a:p>
        </p:txBody>
      </p:sp>
    </p:spTree>
  </p:cSld>
  <p:clrMapOvr>
    <a:masterClrMapping/>
  </p:clrMapOvr>
  <p:transition spd="slow">
    <p:push dir="u"/>
  </p:transition>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2.xml><?xml version="1.0" encoding="utf-8"?>
<p:tagLst xmlns:p="http://schemas.openxmlformats.org/presentationml/2006/main">
  <p:tag name="PA" val="v3.2.0"/>
</p:tagLst>
</file>

<file path=ppt/tags/tag13.xml><?xml version="1.0" encoding="utf-8"?>
<p:tagLst xmlns:p="http://schemas.openxmlformats.org/presentationml/2006/main">
  <p:tag name="PA" val="v3.2.0"/>
</p:tagLst>
</file>

<file path=ppt/tags/tag14.xml><?xml version="1.0" encoding="utf-8"?>
<p:tagLst xmlns:p="http://schemas.openxmlformats.org/presentationml/2006/main">
  <p:tag name="PA" val="v3.2.0"/>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 name="commondata" val="eyJoZGlkIjoiMmY0YzdjZTE3NzI3N2VkZmUwODhkNGI4NjQ1YjFiNGYifQ=="/>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3917</Words>
  <Application>WPS 演示</Application>
  <PresentationFormat>宽屏</PresentationFormat>
  <Paragraphs>282</Paragraphs>
  <Slides>18</Slides>
  <Notes>18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18</vt:i4>
      </vt:variant>
    </vt:vector>
  </HeadingPairs>
  <TitlesOfParts>
    <vt:vector size="37" baseType="lpstr">
      <vt:lpstr>Arial</vt:lpstr>
      <vt:lpstr>宋体</vt:lpstr>
      <vt:lpstr>Wingdings</vt:lpstr>
      <vt:lpstr>思源黑体</vt:lpstr>
      <vt:lpstr>黑体</vt:lpstr>
      <vt:lpstr>华文仿宋</vt:lpstr>
      <vt:lpstr>方正清刻本悦宋简体</vt:lpstr>
      <vt:lpstr>微软雅黑</vt:lpstr>
      <vt:lpstr>Calibri</vt:lpstr>
      <vt:lpstr>仿宋_GB2312</vt:lpstr>
      <vt:lpstr>Calibri</vt:lpstr>
      <vt:lpstr>Agency FB</vt:lpstr>
      <vt:lpstr>Rockwell</vt:lpstr>
      <vt:lpstr>Times New Roman</vt:lpstr>
      <vt:lpstr>Arial Unicode MS</vt:lpstr>
      <vt:lpstr>微软雅黑 Light</vt:lpstr>
      <vt:lpstr>Segoe UI</vt:lpstr>
      <vt:lpstr>仿宋</vt:lpstr>
      <vt:lpstr>Office 主题</vt:lpstr>
      <vt:lpstr>PowerPoint 演示文稿</vt:lpstr>
      <vt:lpstr>PowerPoint 演示文稿</vt:lpstr>
      <vt:lpstr>PowerPoint 演示文稿</vt:lpstr>
      <vt:lpstr>选题目的</vt:lpstr>
      <vt:lpstr>选题意义</vt:lpstr>
      <vt:lpstr>国内外研究现状</vt:lpstr>
      <vt:lpstr>PowerPoint 演示文稿</vt:lpstr>
      <vt:lpstr>研究内容</vt:lpstr>
      <vt:lpstr>业务分析</vt:lpstr>
      <vt:lpstr>PowerPoint 演示文稿</vt:lpstr>
      <vt:lpstr>解决方案</vt:lpstr>
      <vt:lpstr>解决方案</vt:lpstr>
      <vt:lpstr>技术路线</vt:lpstr>
      <vt:lpstr>PowerPoint 演示文稿</vt:lpstr>
      <vt:lpstr>可行性分析</vt:lpstr>
      <vt:lpstr>预期结果与进度安排</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lean*</cp:lastModifiedBy>
  <cp:revision>4</cp:revision>
  <dcterms:created xsi:type="dcterms:W3CDTF">2021-05-12T03:31:00Z</dcterms:created>
  <dcterms:modified xsi:type="dcterms:W3CDTF">2024-01-24T15:52:39Z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2B65B01A62084FBD92A34A57580076BF_12</vt:lpwstr>
  </property>
  <property fmtid="{D5CDD505-2E9C-101B-9397-08002B2CF9AE}" pid="3" name="KSOProductBuildVer">
    <vt:lpwstr>2052-12.1.0.16120</vt:lpwstr>
  </property>
</Properties>
</file>