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365" r:id="rId3"/>
    <p:sldId id="356" r:id="rId5"/>
    <p:sldId id="357" r:id="rId6"/>
    <p:sldId id="258" r:id="rId7"/>
    <p:sldId id="265" r:id="rId8"/>
    <p:sldId id="305" r:id="rId9"/>
    <p:sldId id="359" r:id="rId10"/>
    <p:sldId id="256" r:id="rId11"/>
    <p:sldId id="307" r:id="rId12"/>
    <p:sldId id="369" r:id="rId13"/>
    <p:sldId id="366" r:id="rId14"/>
    <p:sldId id="367" r:id="rId15"/>
    <p:sldId id="308" r:id="rId16"/>
    <p:sldId id="360" r:id="rId17"/>
    <p:sldId id="329" r:id="rId18"/>
    <p:sldId id="368" r:id="rId19"/>
    <p:sldId id="319" r:id="rId20"/>
    <p:sldId id="363" r:id="rId21"/>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4112" userDrawn="1">
          <p15:clr>
            <a:srgbClr val="A4A3A4"/>
          </p15:clr>
        </p15:guide>
        <p15:guide id="4" pos="415" userDrawn="1">
          <p15:clr>
            <a:srgbClr val="A4A3A4"/>
          </p15:clr>
        </p15:guide>
        <p15:guide id="6" orient="horz" pos="1457" userDrawn="1">
          <p15:clr>
            <a:srgbClr val="A4A3A4"/>
          </p15:clr>
        </p15:guide>
        <p15:guide id="7" pos="72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44C89"/>
    <a:srgbClr val="4E81C0"/>
    <a:srgbClr val="313D51"/>
    <a:srgbClr val="433D3C"/>
    <a:srgbClr val="C00000"/>
    <a:srgbClr val="F0F2F4"/>
    <a:srgbClr val="0B2C4F"/>
    <a:srgbClr val="213555"/>
    <a:srgbClr val="2636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589" autoAdjust="0"/>
    <p:restoredTop sz="95184" autoAdjust="0"/>
  </p:normalViewPr>
  <p:slideViewPr>
    <p:cSldViewPr snapToGrid="0" showGuides="1">
      <p:cViewPr varScale="1">
        <p:scale>
          <a:sx n="133" d="100"/>
          <a:sy n="133" d="100"/>
        </p:scale>
        <p:origin x="200" y="608"/>
      </p:cViewPr>
      <p:guideLst>
        <p:guide pos="4112"/>
        <p:guide pos="415"/>
        <p:guide orient="horz" pos="1457"/>
        <p:guide pos="7219"/>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gs" Target="tags/tag17.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BB2E5B-1A0B-4F0A-9547-4FB8D13F2C5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3CF89-91F4-45FB-A589-58532703FCA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其中，秒杀是系统的核心。根据活动图的不同职责划分客户、秒杀客户端和管理员三个泳道。</a:t>
            </a:r>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其次，根据活动图的不同职责划分客户、秒杀客户端和管理员三个泳道。</a:t>
            </a:r>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5CCEA-3F45-46FD-873C-10FB1242F40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3" name="矩形 2"/>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5" name="矩形 4"/>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标题 1"/>
          <p:cNvSpPr>
            <a:spLocks noGrp="1"/>
          </p:cNvSpPr>
          <p:nvPr>
            <p:ph type="title" hasCustomPrompt="1"/>
          </p:nvPr>
        </p:nvSpPr>
        <p:spPr>
          <a:xfrm>
            <a:off x="1406898" y="752801"/>
            <a:ext cx="3629564" cy="456129"/>
          </a:xfrm>
          <a:prstGeom prst="rect">
            <a:avLst/>
          </a:prstGeom>
        </p:spPr>
        <p:txBody>
          <a:bodyPr>
            <a:noAutofit/>
          </a:bodyPr>
          <a:lstStyle>
            <a:lvl1pPr>
              <a:defRPr sz="2400" b="1">
                <a:solidFill>
                  <a:srgbClr val="244C89"/>
                </a:solidFill>
                <a:ea typeface="思源黑体" panose="020B0500000000000000" pitchFamily="34" charset="-122"/>
              </a:defRPr>
            </a:lvl1pPr>
          </a:lstStyle>
          <a:p>
            <a:r>
              <a:rPr lang="zh-CN" altLang="en-US" dirty="0"/>
              <a:t>单击编辑标题</a:t>
            </a:r>
            <a:endParaRPr lang="zh-CN" altLang="en-US" dirty="0"/>
          </a:p>
        </p:txBody>
      </p:sp>
      <p:sp>
        <p:nvSpPr>
          <p:cNvPr id="9" name="Freeform 5"/>
          <p:cNvSpPr>
            <a:spLocks noEditPoints="1"/>
          </p:cNvSpPr>
          <p:nvPr userDrawn="1"/>
        </p:nvSpPr>
        <p:spPr bwMode="auto">
          <a:xfrm>
            <a:off x="861588" y="857970"/>
            <a:ext cx="441095" cy="525190"/>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rgbClr val="244C89"/>
          </a:solidFill>
          <a:ln>
            <a:noFill/>
          </a:ln>
        </p:spPr>
        <p:txBody>
          <a:bodyPr vert="horz" wrap="square" lIns="91392" tIns="45696" rIns="91392" bIns="45696" numCol="1" anchor="t" anchorCtr="0" compatLnSpc="1"/>
          <a:lstStyle/>
          <a:p>
            <a:endParaRPr lang="zh-CN" altLang="en-US" sz="1800">
              <a:solidFill>
                <a:schemeClr val="bg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6" name="矩形 5"/>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3" name="矩形 2"/>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4.xml"/><Relationship Id="rId4" Type="http://schemas.openxmlformats.org/officeDocument/2006/relationships/tags" Target="../tags/tag2.xml"/><Relationship Id="rId3" Type="http://schemas.openxmlformats.org/officeDocument/2006/relationships/image" Target="../media/image2.png"/><Relationship Id="rId2" Type="http://schemas.openxmlformats.org/officeDocument/2006/relationships/tags" Target="../tags/tag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4.xml"/><Relationship Id="rId4" Type="http://schemas.openxmlformats.org/officeDocument/2006/relationships/tags" Target="../tags/tag16.xml"/><Relationship Id="rId3" Type="http://schemas.openxmlformats.org/officeDocument/2006/relationships/image" Target="../media/image2.png"/><Relationship Id="rId2" Type="http://schemas.openxmlformats.org/officeDocument/2006/relationships/tags" Target="../tags/tag15.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3" name="矩形 2"/>
          <p:cNvSpPr/>
          <p:nvPr/>
        </p:nvSpPr>
        <p:spPr>
          <a:xfrm>
            <a:off x="2160495" y="1462955"/>
            <a:ext cx="7871010" cy="393208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矩形 3"/>
          <p:cNvSpPr/>
          <p:nvPr/>
        </p:nvSpPr>
        <p:spPr>
          <a:xfrm>
            <a:off x="2429435" y="1711367"/>
            <a:ext cx="7333130" cy="3441085"/>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文本框 4"/>
          <p:cNvSpPr txBox="1"/>
          <p:nvPr/>
        </p:nvSpPr>
        <p:spPr>
          <a:xfrm>
            <a:off x="2569442" y="2547279"/>
            <a:ext cx="7053116" cy="645160"/>
          </a:xfrm>
          <a:prstGeom prst="rect">
            <a:avLst/>
          </a:prstGeom>
          <a:noFill/>
        </p:spPr>
        <p:txBody>
          <a:bodyPr wrap="square" rtlCol="0">
            <a:spAutoFit/>
            <a:scene3d>
              <a:camera prst="orthographicFront"/>
              <a:lightRig rig="threePt" dir="t"/>
            </a:scene3d>
            <a:sp3d contourW="12700"/>
          </a:bodyPr>
          <a:lstStyle/>
          <a:p>
            <a:pPr algn="ctr">
              <a:defRPr/>
            </a:pPr>
            <a:r>
              <a:rPr lang="zh-CN" altLang="en-US" sz="3600" b="1" dirty="0">
                <a:solidFill>
                  <a:schemeClr val="bg1"/>
                </a:solidFill>
                <a:latin typeface="华文仿宋" panose="02010600040101010101" pitchFamily="2" charset="-122"/>
                <a:ea typeface="华文仿宋" panose="02010600040101010101" pitchFamily="2" charset="-122"/>
              </a:rPr>
              <a:t>基于TCP的远程调用RPC框架研究</a:t>
            </a:r>
            <a:endParaRPr lang="zh-CN" altLang="en-US" sz="3600" b="1" dirty="0">
              <a:solidFill>
                <a:schemeClr val="bg1"/>
              </a:solidFill>
              <a:latin typeface="华文仿宋" panose="02010600040101010101" pitchFamily="2" charset="-122"/>
              <a:ea typeface="华文仿宋" panose="02010600040101010101" pitchFamily="2" charset="-122"/>
            </a:endParaRPr>
          </a:p>
        </p:txBody>
      </p:sp>
      <p:sp>
        <p:nvSpPr>
          <p:cNvPr id="6" name="PA_圆角矩形 31"/>
          <p:cNvSpPr/>
          <p:nvPr>
            <p:custDataLst>
              <p:tags r:id="rId2"/>
            </p:custDataLst>
          </p:nvPr>
        </p:nvSpPr>
        <p:spPr>
          <a:xfrm>
            <a:off x="4382877" y="4726578"/>
            <a:ext cx="1421591" cy="2329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65" dirty="0">
                <a:solidFill>
                  <a:srgbClr val="223762"/>
                </a:solidFill>
                <a:latin typeface="方正清刻本悦宋简体" panose="02000000000000000000" pitchFamily="2" charset="-122"/>
                <a:ea typeface="方正清刻本悦宋简体" panose="02000000000000000000" pitchFamily="2" charset="-122"/>
              </a:rPr>
              <a:t>答辩人：郑</a:t>
            </a:r>
            <a:r>
              <a:rPr lang="en-US" altLang="zh-CN" sz="1065" dirty="0">
                <a:solidFill>
                  <a:srgbClr val="223762"/>
                </a:solidFill>
                <a:latin typeface="方正清刻本悦宋简体" panose="02000000000000000000" pitchFamily="2" charset="-122"/>
                <a:ea typeface="方正清刻本悦宋简体" panose="02000000000000000000" pitchFamily="2" charset="-122"/>
              </a:rPr>
              <a:t> </a:t>
            </a:r>
            <a:r>
              <a:rPr lang="zh-CN" altLang="en-US" sz="1065" dirty="0">
                <a:solidFill>
                  <a:srgbClr val="223762"/>
                </a:solidFill>
                <a:latin typeface="方正清刻本悦宋简体" panose="02000000000000000000" pitchFamily="2" charset="-122"/>
                <a:ea typeface="方正清刻本悦宋简体" panose="02000000000000000000" pitchFamily="2" charset="-122"/>
              </a:rPr>
              <a:t>剑</a:t>
            </a:r>
            <a:endParaRPr lang="en-US" altLang="zh-CN" sz="1065" dirty="0">
              <a:solidFill>
                <a:srgbClr val="223762"/>
              </a:solidFill>
              <a:latin typeface="方正清刻本悦宋简体" panose="02000000000000000000" pitchFamily="2" charset="-122"/>
              <a:ea typeface="方正清刻本悦宋简体" panose="02000000000000000000" pitchFamily="2" charset="-122"/>
            </a:endParaRPr>
          </a:p>
        </p:txBody>
      </p:sp>
      <p:pic>
        <p:nvPicPr>
          <p:cNvPr id="22"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7350" y="967989"/>
            <a:ext cx="1390483" cy="1400993"/>
          </a:xfrm>
          <a:prstGeom prst="rect">
            <a:avLst/>
          </a:prstGeom>
        </p:spPr>
      </p:pic>
      <p:sp>
        <p:nvSpPr>
          <p:cNvPr id="15" name="矩形 259"/>
          <p:cNvSpPr>
            <a:spLocks noChangeArrowheads="1"/>
          </p:cNvSpPr>
          <p:nvPr/>
        </p:nvSpPr>
        <p:spPr bwMode="auto">
          <a:xfrm>
            <a:off x="1928495" y="4245485"/>
            <a:ext cx="8335010" cy="33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None/>
            </a:pPr>
            <a:r>
              <a:rPr lang="zh-CN" altLang="en-US" sz="1800" dirty="0">
                <a:solidFill>
                  <a:schemeClr val="bg1"/>
                </a:solidFill>
                <a:latin typeface="方正清刻本悦宋简体" panose="02000000000000000000" pitchFamily="2" charset="-122"/>
                <a:ea typeface="方正清刻本悦宋简体" panose="02000000000000000000" pitchFamily="2" charset="-122"/>
              </a:rPr>
              <a:t>专业年级：软件工程</a:t>
            </a:r>
            <a:r>
              <a:rPr lang="en-US" altLang="zh-CN" sz="1800" dirty="0">
                <a:solidFill>
                  <a:schemeClr val="bg1"/>
                </a:solidFill>
                <a:latin typeface="方正清刻本悦宋简体" panose="02000000000000000000" pitchFamily="2" charset="-122"/>
                <a:ea typeface="方正清刻本悦宋简体" panose="02000000000000000000" pitchFamily="2" charset="-122"/>
              </a:rPr>
              <a:t>2020</a:t>
            </a:r>
            <a:r>
              <a:rPr lang="zh-CN" altLang="en-US" sz="1800" dirty="0">
                <a:solidFill>
                  <a:schemeClr val="bg1"/>
                </a:solidFill>
                <a:latin typeface="方正清刻本悦宋简体" panose="02000000000000000000" pitchFamily="2" charset="-122"/>
                <a:ea typeface="方正清刻本悦宋简体" panose="02000000000000000000" pitchFamily="2" charset="-122"/>
              </a:rPr>
              <a:t>级</a:t>
            </a:r>
            <a:r>
              <a:rPr lang="en-US" altLang="zh-CN" sz="1800" dirty="0">
                <a:solidFill>
                  <a:schemeClr val="bg1"/>
                </a:solidFill>
                <a:latin typeface="方正清刻本悦宋简体" panose="02000000000000000000" pitchFamily="2" charset="-122"/>
                <a:ea typeface="方正清刻本悦宋简体" panose="02000000000000000000" pitchFamily="2" charset="-122"/>
              </a:rPr>
              <a:t>8</a:t>
            </a:r>
            <a:r>
              <a:rPr lang="zh-CN" altLang="en-US" sz="1800" dirty="0">
                <a:solidFill>
                  <a:schemeClr val="bg1"/>
                </a:solidFill>
                <a:latin typeface="方正清刻本悦宋简体" panose="02000000000000000000" pitchFamily="2" charset="-122"/>
                <a:ea typeface="方正清刻本悦宋简体" panose="02000000000000000000" pitchFamily="2" charset="-122"/>
              </a:rPr>
              <a:t>班</a:t>
            </a:r>
            <a:endParaRPr lang="en-US" altLang="zh-CN" sz="1800" dirty="0">
              <a:solidFill>
                <a:schemeClr val="bg1"/>
              </a:solidFill>
              <a:latin typeface="方正清刻本悦宋简体" panose="02000000000000000000" pitchFamily="2" charset="-122"/>
              <a:ea typeface="方正清刻本悦宋简体" panose="02000000000000000000" pitchFamily="2" charset="-122"/>
            </a:endParaRPr>
          </a:p>
        </p:txBody>
      </p:sp>
      <p:sp>
        <p:nvSpPr>
          <p:cNvPr id="17" name="PA_圆角矩形 31"/>
          <p:cNvSpPr/>
          <p:nvPr>
            <p:custDataLst>
              <p:tags r:id="rId4"/>
            </p:custDataLst>
          </p:nvPr>
        </p:nvSpPr>
        <p:spPr>
          <a:xfrm>
            <a:off x="6387534" y="4726577"/>
            <a:ext cx="1421591" cy="2329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65" dirty="0">
                <a:solidFill>
                  <a:srgbClr val="223762"/>
                </a:solidFill>
                <a:latin typeface="方正清刻本悦宋简体" panose="02000000000000000000" pitchFamily="2" charset="-122"/>
                <a:ea typeface="方正清刻本悦宋简体" panose="02000000000000000000" pitchFamily="2" charset="-122"/>
              </a:rPr>
              <a:t>指导教师：梅广超</a:t>
            </a:r>
            <a:endParaRPr lang="zh-CN" altLang="en-US" sz="1065" dirty="0">
              <a:solidFill>
                <a:srgbClr val="223762"/>
              </a:solidFill>
              <a:latin typeface="方正清刻本悦宋简体" panose="02000000000000000000" pitchFamily="2" charset="-122"/>
              <a:ea typeface="方正清刻本悦宋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8)">
                                      <p:cBhvr>
                                        <p:cTn id="12" dur="750"/>
                                        <p:tgtEl>
                                          <p:spTgt spid="4"/>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par>
                                <p:cTn id="18" presetID="16" presetClass="entr" presetSubtype="21" fill="hold"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barn(inVertical)">
                                      <p:cBhvr>
                                        <p:cTn id="20" dur="500"/>
                                        <p:tgtEl>
                                          <p:spTgt spid="22"/>
                                        </p:tgtEl>
                                      </p:cBhvr>
                                    </p:animEffect>
                                  </p:childTnLst>
                                </p:cTn>
                              </p:par>
                              <p:par>
                                <p:cTn id="21" presetID="16" presetClass="entr" presetSubtype="21" fill="hold" grpId="0" nodeType="withEffect">
                                  <p:stCondLst>
                                    <p:cond delay="250"/>
                                  </p:stCondLst>
                                  <p:childTnLst>
                                    <p:set>
                                      <p:cBhvr>
                                        <p:cTn id="22" dur="1" fill="hold">
                                          <p:stCondLst>
                                            <p:cond delay="0"/>
                                          </p:stCondLst>
                                        </p:cTn>
                                        <p:tgtEl>
                                          <p:spTgt spid="15"/>
                                        </p:tgtEl>
                                        <p:attrNameLst>
                                          <p:attrName>style.visibility</p:attrName>
                                        </p:attrNameLst>
                                      </p:cBhvr>
                                      <p:to>
                                        <p:strVal val="visible"/>
                                      </p:to>
                                    </p:set>
                                    <p:animEffect transition="in" filter="barn(inVertical)">
                                      <p:cBhvr>
                                        <p:cTn id="23" dur="500"/>
                                        <p:tgtEl>
                                          <p:spTgt spid="15"/>
                                        </p:tgtEl>
                                      </p:cBhvr>
                                    </p:animEffect>
                                  </p:childTnLst>
                                </p:cTn>
                              </p:par>
                              <p:par>
                                <p:cTn id="24" presetID="53" presetClass="entr" presetSubtype="16" fill="hold" grpId="0" nodeType="withEffect">
                                  <p:stCondLst>
                                    <p:cond delay="75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par>
                                <p:cTn id="29" presetID="53" presetClass="entr" presetSubtype="16" fill="hold" grpId="0" nodeType="withEffect">
                                  <p:stCondLst>
                                    <p:cond delay="750"/>
                                  </p:stCondLst>
                                  <p:childTnLst>
                                    <p:set>
                                      <p:cBhvr>
                                        <p:cTn id="30" dur="1" fill="hold">
                                          <p:stCondLst>
                                            <p:cond delay="0"/>
                                          </p:stCondLst>
                                        </p:cTn>
                                        <p:tgtEl>
                                          <p:spTgt spid="17"/>
                                        </p:tgtEl>
                                        <p:attrNameLst>
                                          <p:attrName>style.visibility</p:attrName>
                                        </p:attrNameLst>
                                      </p:cBhvr>
                                      <p:to>
                                        <p:strVal val="visible"/>
                                      </p:to>
                                    </p:set>
                                    <p:anim calcmode="lin" valueType="num">
                                      <p:cBhvr>
                                        <p:cTn id="31" dur="500" fill="hold"/>
                                        <p:tgtEl>
                                          <p:spTgt spid="17"/>
                                        </p:tgtEl>
                                        <p:attrNameLst>
                                          <p:attrName>ppt_w</p:attrName>
                                        </p:attrNameLst>
                                      </p:cBhvr>
                                      <p:tavLst>
                                        <p:tav tm="0">
                                          <p:val>
                                            <p:fltVal val="0"/>
                                          </p:val>
                                        </p:tav>
                                        <p:tav tm="100000">
                                          <p:val>
                                            <p:strVal val="#ppt_w"/>
                                          </p:val>
                                        </p:tav>
                                      </p:tavLst>
                                    </p:anim>
                                    <p:anim calcmode="lin" valueType="num">
                                      <p:cBhvr>
                                        <p:cTn id="32" dur="500" fill="hold"/>
                                        <p:tgtEl>
                                          <p:spTgt spid="17"/>
                                        </p:tgtEl>
                                        <p:attrNameLst>
                                          <p:attrName>ppt_h</p:attrName>
                                        </p:attrNameLst>
                                      </p:cBhvr>
                                      <p:tavLst>
                                        <p:tav tm="0">
                                          <p:val>
                                            <p:fltVal val="0"/>
                                          </p:val>
                                        </p:tav>
                                        <p:tav tm="100000">
                                          <p:val>
                                            <p:strVal val="#ppt_h"/>
                                          </p:val>
                                        </p:tav>
                                      </p:tavLst>
                                    </p:anim>
                                    <p:animEffect transition="in" filter="fade">
                                      <p:cBhvr>
                                        <p:cTn id="3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animBg="1"/>
      <p:bldP spid="15" grpId="0"/>
      <p:bldP spid="1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组合 56"/>
          <p:cNvGrpSpPr/>
          <p:nvPr/>
        </p:nvGrpSpPr>
        <p:grpSpPr>
          <a:xfrm>
            <a:off x="1836005" y="2037198"/>
            <a:ext cx="3835748" cy="3743352"/>
            <a:chOff x="1823648" y="2061912"/>
            <a:chExt cx="3835748" cy="3743352"/>
          </a:xfrm>
        </p:grpSpPr>
        <p:sp>
          <p:nvSpPr>
            <p:cNvPr id="58" name="矩形 57"/>
            <p:cNvSpPr/>
            <p:nvPr/>
          </p:nvSpPr>
          <p:spPr bwMode="auto">
            <a:xfrm>
              <a:off x="1823648" y="2190078"/>
              <a:ext cx="3835748" cy="3615186"/>
            </a:xfrm>
            <a:prstGeom prst="rect">
              <a:avLst/>
            </a:prstGeom>
            <a:solidFill>
              <a:schemeClr val="bg1">
                <a:lumMod val="95000"/>
              </a:schemeClr>
            </a:solidFill>
            <a:ln>
              <a:solidFill>
                <a:schemeClr val="bg2">
                  <a:lumMod val="85000"/>
                </a:schemeClr>
              </a:solidFill>
            </a:ln>
          </p:spPr>
          <p:txBody>
            <a:bodyPr vert="horz" wrap="square" lIns="91440" tIns="45720" rIns="91440" bIns="45720" numCol="1" anchor="t" anchorCtr="0" compatLnSpc="1"/>
            <a:lstStyle/>
            <a:p>
              <a:pPr>
                <a:lnSpc>
                  <a:spcPct val="120000"/>
                </a:lnSpc>
              </a:pPr>
              <a:endParaRPr lang="zh-CN" altLang="en-US" sz="1200">
                <a:solidFill>
                  <a:schemeClr val="bg1"/>
                </a:solidFill>
              </a:endParaRPr>
            </a:p>
          </p:txBody>
        </p:sp>
        <p:sp>
          <p:nvSpPr>
            <p:cNvPr id="59" name="Freeform 6"/>
            <p:cNvSpPr/>
            <p:nvPr/>
          </p:nvSpPr>
          <p:spPr bwMode="auto">
            <a:xfrm>
              <a:off x="1965587" y="2061912"/>
              <a:ext cx="3562213" cy="127898"/>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20000"/>
                </a:lnSpc>
              </a:pPr>
              <a:endParaRPr lang="zh-CN" altLang="en-US" sz="1200">
                <a:solidFill>
                  <a:schemeClr val="bg2"/>
                </a:solidFill>
              </a:endParaRPr>
            </a:p>
          </p:txBody>
        </p:sp>
        <p:sp>
          <p:nvSpPr>
            <p:cNvPr id="95" name="Freeform 7"/>
            <p:cNvSpPr/>
            <p:nvPr/>
          </p:nvSpPr>
          <p:spPr bwMode="auto">
            <a:xfrm>
              <a:off x="2203505" y="2061912"/>
              <a:ext cx="3097148" cy="745630"/>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200"/>
            </a:p>
          </p:txBody>
        </p:sp>
        <p:sp>
          <p:nvSpPr>
            <p:cNvPr id="96" name="矩形 95"/>
            <p:cNvSpPr/>
            <p:nvPr/>
          </p:nvSpPr>
          <p:spPr>
            <a:xfrm>
              <a:off x="2794123" y="2232199"/>
              <a:ext cx="1915909" cy="497957"/>
            </a:xfrm>
            <a:prstGeom prst="rect">
              <a:avLst/>
            </a:prstGeom>
          </p:spPr>
          <p:txBody>
            <a:bodyPr wrap="none">
              <a:spAutoFit/>
            </a:bodyPr>
            <a:lstStyle/>
            <a:p>
              <a:pPr algn="just">
                <a:lnSpc>
                  <a:spcPct val="120000"/>
                </a:lnSpc>
              </a:pPr>
              <a:r>
                <a:rPr lang="zh-CN" altLang="en-US" sz="2400" b="1" spc="300" dirty="0">
                  <a:solidFill>
                    <a:schemeClr val="bg2"/>
                  </a:solidFill>
                  <a:latin typeface="思源黑体" panose="020B0500000000000000" pitchFamily="34" charset="-122"/>
                  <a:ea typeface="思源黑体" panose="020B0500000000000000" pitchFamily="34" charset="-122"/>
                </a:rPr>
                <a:t>实践难点一</a:t>
              </a:r>
              <a:endParaRPr lang="zh-CN" altLang="en-US" sz="2400" b="1" spc="300" dirty="0">
                <a:solidFill>
                  <a:schemeClr val="bg2"/>
                </a:solidFill>
                <a:latin typeface="思源黑体" panose="020B0500000000000000" pitchFamily="34" charset="-122"/>
                <a:ea typeface="思源黑体" panose="020B0500000000000000" pitchFamily="34" charset="-122"/>
              </a:endParaRPr>
            </a:p>
          </p:txBody>
        </p:sp>
        <p:sp>
          <p:nvSpPr>
            <p:cNvPr id="97" name="TextBox 10"/>
            <p:cNvSpPr txBox="1"/>
            <p:nvPr/>
          </p:nvSpPr>
          <p:spPr>
            <a:xfrm>
              <a:off x="2192948" y="3399226"/>
              <a:ext cx="3097147" cy="1544590"/>
            </a:xfrm>
            <a:prstGeom prst="rect">
              <a:avLst/>
            </a:prstGeom>
            <a:noFill/>
          </p:spPr>
          <p:txBody>
            <a:bodyPr wrap="square" rtlCol="0">
              <a:spAutoFit/>
            </a:bodyPr>
            <a:lstStyle/>
            <a:p>
              <a:pPr algn="just">
                <a:lnSpc>
                  <a:spcPct val="120000"/>
                </a:lnSpc>
              </a:pPr>
              <a:r>
                <a:rPr lang="zh-CN" altLang="en-US" sz="1600" dirty="0">
                  <a:solidFill>
                    <a:schemeClr val="tx1">
                      <a:lumMod val="65000"/>
                      <a:lumOff val="35000"/>
                    </a:schemeClr>
                  </a:solidFill>
                  <a:latin typeface="思源黑体" panose="020B0500000000000000" pitchFamily="34" charset="-122"/>
                  <a:ea typeface="思源黑体" panose="020B0500000000000000" pitchFamily="34" charset="-122"/>
                </a:rPr>
                <a:t>    注册中心的实现：服务端和客户端的核心服务都依赖于注册中心。如何实现一个高性能、高可靠和具有注册与发现服务的注册中心成为难点之一。</a:t>
              </a:r>
              <a:endPar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grpSp>
        <p:nvGrpSpPr>
          <p:cNvPr id="98" name="组合 97"/>
          <p:cNvGrpSpPr/>
          <p:nvPr/>
        </p:nvGrpSpPr>
        <p:grpSpPr>
          <a:xfrm>
            <a:off x="6432718" y="2037198"/>
            <a:ext cx="3835748" cy="3743352"/>
            <a:chOff x="1823648" y="2061912"/>
            <a:chExt cx="3835748" cy="3743352"/>
          </a:xfrm>
        </p:grpSpPr>
        <p:sp>
          <p:nvSpPr>
            <p:cNvPr id="99" name="矩形 98"/>
            <p:cNvSpPr/>
            <p:nvPr/>
          </p:nvSpPr>
          <p:spPr bwMode="auto">
            <a:xfrm>
              <a:off x="1823648" y="2190078"/>
              <a:ext cx="3835748" cy="3615186"/>
            </a:xfrm>
            <a:prstGeom prst="rect">
              <a:avLst/>
            </a:prstGeom>
            <a:solidFill>
              <a:schemeClr val="bg1">
                <a:lumMod val="95000"/>
              </a:schemeClr>
            </a:solidFill>
            <a:ln>
              <a:solidFill>
                <a:schemeClr val="bg2">
                  <a:lumMod val="85000"/>
                </a:schemeClr>
              </a:solidFill>
            </a:ln>
          </p:spPr>
          <p:txBody>
            <a:bodyPr vert="horz" wrap="square" lIns="91440" tIns="45720" rIns="91440" bIns="45720" numCol="1" anchor="t" anchorCtr="0" compatLnSpc="1"/>
            <a:lstStyle/>
            <a:p>
              <a:pPr>
                <a:lnSpc>
                  <a:spcPct val="120000"/>
                </a:lnSpc>
              </a:pPr>
              <a:endParaRPr lang="zh-CN" altLang="en-US" sz="1200">
                <a:solidFill>
                  <a:schemeClr val="bg1"/>
                </a:solidFill>
              </a:endParaRPr>
            </a:p>
          </p:txBody>
        </p:sp>
        <p:sp>
          <p:nvSpPr>
            <p:cNvPr id="100" name="Freeform 6"/>
            <p:cNvSpPr/>
            <p:nvPr/>
          </p:nvSpPr>
          <p:spPr bwMode="auto">
            <a:xfrm>
              <a:off x="1965587" y="2061912"/>
              <a:ext cx="3562213" cy="127898"/>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20000"/>
                </a:lnSpc>
              </a:pPr>
              <a:endParaRPr lang="zh-CN" altLang="en-US" sz="1200">
                <a:solidFill>
                  <a:schemeClr val="bg2"/>
                </a:solidFill>
              </a:endParaRPr>
            </a:p>
          </p:txBody>
        </p:sp>
        <p:sp>
          <p:nvSpPr>
            <p:cNvPr id="101" name="Freeform 7"/>
            <p:cNvSpPr/>
            <p:nvPr/>
          </p:nvSpPr>
          <p:spPr bwMode="auto">
            <a:xfrm>
              <a:off x="2203505" y="2061912"/>
              <a:ext cx="3097148" cy="745630"/>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200"/>
            </a:p>
          </p:txBody>
        </p:sp>
        <p:sp>
          <p:nvSpPr>
            <p:cNvPr id="102" name="矩形 101"/>
            <p:cNvSpPr/>
            <p:nvPr/>
          </p:nvSpPr>
          <p:spPr>
            <a:xfrm>
              <a:off x="2794123" y="2232199"/>
              <a:ext cx="1915909" cy="498150"/>
            </a:xfrm>
            <a:prstGeom prst="rect">
              <a:avLst/>
            </a:prstGeom>
          </p:spPr>
          <p:txBody>
            <a:bodyPr wrap="none">
              <a:spAutoFit/>
            </a:bodyPr>
            <a:lstStyle/>
            <a:p>
              <a:pPr algn="just">
                <a:lnSpc>
                  <a:spcPct val="120000"/>
                </a:lnSpc>
              </a:pPr>
              <a:r>
                <a:rPr lang="zh-CN" altLang="en-US" sz="2400" b="1" spc="300" dirty="0">
                  <a:solidFill>
                    <a:schemeClr val="bg2"/>
                  </a:solidFill>
                  <a:latin typeface="思源黑体" panose="020B0500000000000000" pitchFamily="34" charset="-122"/>
                  <a:ea typeface="思源黑体" panose="020B0500000000000000" pitchFamily="34" charset="-122"/>
                </a:rPr>
                <a:t>实践难点二</a:t>
              </a:r>
              <a:endParaRPr lang="zh-CN" altLang="en-US" sz="2400" b="1" spc="300" dirty="0">
                <a:solidFill>
                  <a:schemeClr val="bg2"/>
                </a:solidFill>
                <a:latin typeface="思源黑体" panose="020B0500000000000000" pitchFamily="34" charset="-122"/>
                <a:ea typeface="思源黑体" panose="020B0500000000000000" pitchFamily="34" charset="-122"/>
              </a:endParaRPr>
            </a:p>
          </p:txBody>
        </p:sp>
        <p:sp>
          <p:nvSpPr>
            <p:cNvPr id="103" name="TextBox 10"/>
            <p:cNvSpPr txBox="1"/>
            <p:nvPr/>
          </p:nvSpPr>
          <p:spPr>
            <a:xfrm>
              <a:off x="2280478" y="3399226"/>
              <a:ext cx="3097147" cy="1544590"/>
            </a:xfrm>
            <a:prstGeom prst="rect">
              <a:avLst/>
            </a:prstGeom>
            <a:noFill/>
          </p:spPr>
          <p:txBody>
            <a:bodyPr wrap="square" rtlCol="0">
              <a:spAutoFit/>
            </a:bodyPr>
            <a:lstStyle/>
            <a:p>
              <a:pPr algn="just">
                <a:lnSpc>
                  <a:spcPct val="120000"/>
                </a:lnSpc>
              </a:pPr>
              <a:r>
                <a:rPr lang="zh-CN" altLang="en-US" sz="1600" dirty="0">
                  <a:solidFill>
                    <a:schemeClr val="tx1">
                      <a:lumMod val="65000"/>
                      <a:lumOff val="35000"/>
                    </a:schemeClr>
                  </a:solidFill>
                  <a:latin typeface="思源黑体" panose="020B0500000000000000" pitchFamily="34" charset="-122"/>
                  <a:ea typeface="思源黑体" panose="020B0500000000000000" pitchFamily="34" charset="-122"/>
                </a:rPr>
                <a:t>    网络传输协议实现：使用</a:t>
              </a:r>
              <a:r>
                <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rPr>
                <a:t>RPC</a:t>
              </a:r>
              <a:r>
                <a:rPr lang="zh-CN" altLang="en-US" sz="1600" dirty="0">
                  <a:solidFill>
                    <a:schemeClr val="tx1">
                      <a:lumMod val="65000"/>
                      <a:lumOff val="35000"/>
                    </a:schemeClr>
                  </a:solidFill>
                  <a:latin typeface="思源黑体" panose="020B0500000000000000" pitchFamily="34" charset="-122"/>
                  <a:ea typeface="思源黑体" panose="020B0500000000000000" pitchFamily="34" charset="-122"/>
                </a:rPr>
                <a:t>进行服务调用的原因之一就是</a:t>
              </a:r>
              <a:r>
                <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rPr>
                <a:t>RPC</a:t>
              </a:r>
              <a:r>
                <a:rPr lang="zh-CN" altLang="en-US" sz="1600" dirty="0">
                  <a:solidFill>
                    <a:schemeClr val="tx1">
                      <a:lumMod val="65000"/>
                      <a:lumOff val="35000"/>
                    </a:schemeClr>
                  </a:solidFill>
                  <a:latin typeface="思源黑体" panose="020B0500000000000000" pitchFamily="34" charset="-122"/>
                  <a:ea typeface="思源黑体" panose="020B0500000000000000" pitchFamily="34" charset="-122"/>
                </a:rPr>
                <a:t>传输相同数据时，性能优于</a:t>
              </a:r>
              <a:r>
                <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rPr>
                <a:t>HTTP</a:t>
              </a:r>
              <a:r>
                <a:rPr lang="zh-CN" altLang="en-US" sz="1600" dirty="0">
                  <a:solidFill>
                    <a:schemeClr val="tx1">
                      <a:lumMod val="65000"/>
                      <a:lumOff val="35000"/>
                    </a:schemeClr>
                  </a:solidFill>
                  <a:latin typeface="思源黑体" panose="020B0500000000000000" pitchFamily="34" charset="-122"/>
                  <a:ea typeface="思源黑体" panose="020B0500000000000000" pitchFamily="34" charset="-122"/>
                </a:rPr>
                <a:t>，如何定制一个高性能、可扩展的传输协议成为难点之一。</a:t>
              </a:r>
              <a:endPar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sp>
        <p:nvSpPr>
          <p:cNvPr id="5" name="标题 80"/>
          <p:cNvSpPr txBox="1"/>
          <p:nvPr/>
        </p:nvSpPr>
        <p:spPr>
          <a:xfrm>
            <a:off x="1406898" y="752801"/>
            <a:ext cx="3629564" cy="456129"/>
          </a:xfrm>
          <a:prstGeom prst="rect">
            <a:avLst/>
          </a:prstGeom>
        </p:spPr>
        <p:txBody>
          <a:bodyPr>
            <a:noAutofit/>
          </a:bodyPr>
          <a:lstStyle>
            <a:lvl1pPr algn="l" defTabSz="914400" rtl="0" eaLnBrk="1" latinLnBrk="0" hangingPunct="1">
              <a:lnSpc>
                <a:spcPct val="90000"/>
              </a:lnSpc>
              <a:spcBef>
                <a:spcPct val="0"/>
              </a:spcBef>
              <a:buNone/>
              <a:defRPr sz="2400" b="1" kern="1200">
                <a:solidFill>
                  <a:srgbClr val="244C89"/>
                </a:solidFill>
                <a:latin typeface="+mj-lt"/>
                <a:ea typeface="思源黑体" panose="020B0500000000000000" pitchFamily="34" charset="-122"/>
                <a:cs typeface="+mj-cs"/>
              </a:defRPr>
            </a:lvl1pPr>
          </a:lstStyle>
          <a:p>
            <a:pPr>
              <a:lnSpc>
                <a:spcPct val="120000"/>
              </a:lnSpc>
            </a:pPr>
            <a:r>
              <a:rPr lang="zh-CN" altLang="en-US" dirty="0"/>
              <a:t>业务分析</a:t>
            </a:r>
            <a:endParaRPr lang="zh-CN" altLang="en-US" dirty="0"/>
          </a:p>
        </p:txBody>
      </p:sp>
      <p:sp>
        <p:nvSpPr>
          <p:cNvPr id="6" name="PA_文本框 1"/>
          <p:cNvSpPr txBox="1"/>
          <p:nvPr>
            <p:custDataLst>
              <p:tags r:id="rId1"/>
            </p:custDataLst>
          </p:nvPr>
        </p:nvSpPr>
        <p:spPr>
          <a:xfrm>
            <a:off x="1508454" y="1130748"/>
            <a:ext cx="2938040" cy="314766"/>
          </a:xfrm>
          <a:prstGeom prst="rect">
            <a:avLst/>
          </a:prstGeom>
          <a:noFill/>
        </p:spPr>
        <p:txBody>
          <a:bodyPr wrap="square" lIns="0" tIns="0" rIns="0" rtlCol="0">
            <a:spAutoFit/>
          </a:bodyPr>
          <a:lstStyle/>
          <a:p>
            <a:pPr>
              <a:lnSpc>
                <a:spcPts val="2300"/>
              </a:lnSpc>
            </a:pPr>
            <a:r>
              <a:rPr lang="en-US" altLang="zh-CN" sz="1400" dirty="0">
                <a:solidFill>
                  <a:srgbClr val="313D51"/>
                </a:solidFill>
                <a:cs typeface="+mn-ea"/>
                <a:sym typeface="+mn-lt"/>
              </a:rPr>
              <a:t>Business Analysis</a:t>
            </a:r>
            <a:endParaRPr lang="en-US" altLang="zh-CN" sz="1400" dirty="0">
              <a:solidFill>
                <a:srgbClr val="313D51"/>
              </a:solidFill>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ppt_x"/>
                                          </p:val>
                                        </p:tav>
                                        <p:tav tm="100000">
                                          <p:val>
                                            <p:strVal val="#ppt_x"/>
                                          </p:val>
                                        </p:tav>
                                      </p:tavLst>
                                    </p:anim>
                                    <p:anim calcmode="lin" valueType="num">
                                      <p:cBhvr additive="base">
                                        <p:cTn id="8" dur="500" fill="hold"/>
                                        <p:tgtEl>
                                          <p:spTgt spid="5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98"/>
                                        </p:tgtEl>
                                        <p:attrNameLst>
                                          <p:attrName>style.visibility</p:attrName>
                                        </p:attrNameLst>
                                      </p:cBhvr>
                                      <p:to>
                                        <p:strVal val="visible"/>
                                      </p:to>
                                    </p:set>
                                    <p:anim calcmode="lin" valueType="num">
                                      <p:cBhvr additive="base">
                                        <p:cTn id="12" dur="500" fill="hold"/>
                                        <p:tgtEl>
                                          <p:spTgt spid="98"/>
                                        </p:tgtEl>
                                        <p:attrNameLst>
                                          <p:attrName>ppt_x</p:attrName>
                                        </p:attrNameLst>
                                      </p:cBhvr>
                                      <p:tavLst>
                                        <p:tav tm="0">
                                          <p:val>
                                            <p:strVal val="#ppt_x"/>
                                          </p:val>
                                        </p:tav>
                                        <p:tav tm="100000">
                                          <p:val>
                                            <p:strVal val="#ppt_x"/>
                                          </p:val>
                                        </p:tav>
                                      </p:tavLst>
                                    </p:anim>
                                    <p:anim calcmode="lin" valueType="num">
                                      <p:cBhvr additive="base">
                                        <p:cTn id="13" dur="500" fill="hold"/>
                                        <p:tgtEl>
                                          <p:spTgt spid="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931116" y="1445514"/>
            <a:ext cx="5174127" cy="5095497"/>
          </a:xfrm>
          <a:prstGeom prst="rect">
            <a:avLst/>
          </a:prstGeom>
          <a:noFill/>
        </p:spPr>
        <p:txBody>
          <a:bodyPr wrap="square">
            <a:spAutoFit/>
          </a:bodyPr>
          <a:lstStyle/>
          <a:p>
            <a:pPr marL="0" marR="0" lvl="0" indent="304800" algn="l" defTabSz="914400" rtl="0" eaLnBrk="0" fontAlgn="base" latinLnBrk="0" hangingPunct="0">
              <a:lnSpc>
                <a:spcPct val="100000"/>
              </a:lnSpc>
              <a:spcBef>
                <a:spcPct val="0"/>
              </a:spcBef>
              <a:spcAft>
                <a:spcPct val="0"/>
              </a:spcAft>
              <a:buClrTx/>
              <a:buSzTx/>
              <a:buFontTx/>
              <a:buNone/>
            </a:pPr>
            <a:r>
              <a:rPr lang="zh-CN" altLang="zh-CN" sz="1600" dirty="0"/>
              <a:t>RPC框架的核心是客户端成功调用服务端的服务。根据UML活动图（图 3.3）的不同职责划分为server、server slub、注册中心、client和client slub五个泳道。一次rpc的调用成功，需要依次经历以下步骤：</a:t>
            </a:r>
            <a:endParaRPr lang="zh-CN" altLang="zh-CN" sz="1600" dirty="0"/>
          </a:p>
          <a:p>
            <a:pPr marL="0" marR="0" lvl="0" indent="0" algn="l" defTabSz="914400" rtl="0" eaLnBrk="0" fontAlgn="base" latinLnBrk="0" hangingPunct="0">
              <a:lnSpc>
                <a:spcPct val="100000"/>
              </a:lnSpc>
              <a:spcBef>
                <a:spcPct val="0"/>
              </a:spcBef>
              <a:spcAft>
                <a:spcPct val="0"/>
              </a:spcAft>
              <a:buClrTx/>
              <a:buSzTx/>
            </a:pPr>
            <a:r>
              <a:rPr lang="en-US" altLang="zh-CN" sz="1600" dirty="0"/>
              <a:t>①</a:t>
            </a:r>
            <a:r>
              <a:rPr lang="zh-CN" altLang="zh-CN" sz="1600" dirty="0"/>
              <a:t>client调用接口方法，client slub生成代理对象</a:t>
            </a:r>
            <a:endParaRPr lang="zh-CN" altLang="zh-CN" sz="1600" dirty="0"/>
          </a:p>
          <a:p>
            <a:pPr marL="0" marR="0" lvl="0" indent="0" algn="l" defTabSz="914400" rtl="0" eaLnBrk="0" fontAlgn="base" latinLnBrk="0" hangingPunct="0">
              <a:lnSpc>
                <a:spcPct val="100000"/>
              </a:lnSpc>
              <a:spcBef>
                <a:spcPct val="0"/>
              </a:spcBef>
              <a:spcAft>
                <a:spcPct val="0"/>
              </a:spcAft>
              <a:buClrTx/>
              <a:buSzTx/>
            </a:pPr>
            <a:r>
              <a:rPr lang="en-US" altLang="zh-CN" sz="1600" dirty="0"/>
              <a:t>②</a:t>
            </a:r>
            <a:r>
              <a:rPr lang="zh-CN" altLang="zh-CN" sz="1600" dirty="0"/>
              <a:t>client slub根据配置从注册中心获取调用目标机器列表</a:t>
            </a:r>
            <a:endParaRPr lang="zh-CN" altLang="zh-CN" sz="1600" dirty="0"/>
          </a:p>
          <a:p>
            <a:pPr marL="0" marR="0" lvl="0" indent="0" algn="l" defTabSz="914400" rtl="0" eaLnBrk="0" fontAlgn="base" latinLnBrk="0" hangingPunct="0">
              <a:lnSpc>
                <a:spcPct val="100000"/>
              </a:lnSpc>
              <a:spcBef>
                <a:spcPct val="0"/>
              </a:spcBef>
              <a:spcAft>
                <a:spcPct val="0"/>
              </a:spcAft>
              <a:buClrTx/>
              <a:buSzTx/>
            </a:pPr>
            <a:r>
              <a:rPr lang="en-US" altLang="zh-CN" sz="1600" dirty="0"/>
              <a:t>③</a:t>
            </a:r>
            <a:r>
              <a:rPr lang="zh-CN" altLang="zh-CN" sz="1600" dirty="0"/>
              <a:t>client slub使用负载均衡功能获取到具体的机器。</a:t>
            </a:r>
            <a:endParaRPr lang="zh-CN" altLang="zh-CN" sz="1600" dirty="0"/>
          </a:p>
          <a:p>
            <a:pPr marL="0" marR="0" lvl="0" indent="0" algn="l" defTabSz="914400" rtl="0" eaLnBrk="0" fontAlgn="base" latinLnBrk="0" hangingPunct="0">
              <a:lnSpc>
                <a:spcPct val="100000"/>
              </a:lnSpc>
              <a:spcBef>
                <a:spcPct val="0"/>
              </a:spcBef>
              <a:spcAft>
                <a:spcPct val="0"/>
              </a:spcAft>
              <a:buClrTx/>
              <a:buSzTx/>
            </a:pPr>
            <a:r>
              <a:rPr lang="en-US" altLang="zh-CN" sz="1600" dirty="0"/>
              <a:t>④</a:t>
            </a:r>
            <a:r>
              <a:rPr lang="zh-CN" altLang="zh-CN" sz="1600" dirty="0"/>
              <a:t>client slub 封装请求体，并进行序列化、压缩、协议encode等后进行TCP网络传输。</a:t>
            </a:r>
            <a:endParaRPr lang="zh-CN" altLang="zh-CN" sz="1600" dirty="0"/>
          </a:p>
          <a:p>
            <a:pPr marL="0" marR="0" lvl="0" indent="0" algn="l" defTabSz="914400" rtl="0" eaLnBrk="0" fontAlgn="base" latinLnBrk="0" hangingPunct="0">
              <a:lnSpc>
                <a:spcPct val="100000"/>
              </a:lnSpc>
              <a:spcBef>
                <a:spcPct val="0"/>
              </a:spcBef>
              <a:spcAft>
                <a:spcPct val="0"/>
              </a:spcAft>
              <a:buClrTx/>
              <a:buSzTx/>
            </a:pPr>
            <a:r>
              <a:rPr lang="en-US" altLang="zh-CN" sz="1600" dirty="0"/>
              <a:t>⑤</a:t>
            </a:r>
            <a:r>
              <a:rPr lang="zh-CN" altLang="zh-CN" sz="1600" dirty="0"/>
              <a:t>server slub接受请求后，对请求参数进行协议decode、解压、反序列化等操作后，封装对应的rpc请求体。</a:t>
            </a:r>
            <a:endParaRPr lang="zh-CN" altLang="zh-CN" sz="1600" dirty="0"/>
          </a:p>
          <a:p>
            <a:pPr marL="0" marR="0" lvl="0" indent="0" algn="l" defTabSz="914400" rtl="0" eaLnBrk="0" fontAlgn="base" latinLnBrk="0" hangingPunct="0">
              <a:lnSpc>
                <a:spcPct val="100000"/>
              </a:lnSpc>
              <a:spcBef>
                <a:spcPct val="0"/>
              </a:spcBef>
              <a:spcAft>
                <a:spcPct val="0"/>
              </a:spcAft>
              <a:buClrTx/>
              <a:buSzTx/>
            </a:pPr>
            <a:r>
              <a:rPr lang="en-US" altLang="zh-CN" sz="1600" dirty="0"/>
              <a:t>⑥</a:t>
            </a:r>
            <a:r>
              <a:rPr lang="zh-CN" altLang="zh-CN" sz="1600" dirty="0"/>
              <a:t>server slub 根据rpc请求体中的请求签名，利用反射技术，拿到server的反射对象，并调用具体方法的执行，最终拿到执行结果</a:t>
            </a:r>
            <a:endParaRPr lang="zh-CN" altLang="zh-CN" sz="1600" dirty="0"/>
          </a:p>
          <a:p>
            <a:pPr marL="0" marR="0" lvl="0" indent="0" algn="l" defTabSz="914400" rtl="0" eaLnBrk="0" fontAlgn="base" latinLnBrk="0" hangingPunct="0">
              <a:lnSpc>
                <a:spcPct val="100000"/>
              </a:lnSpc>
              <a:spcBef>
                <a:spcPct val="0"/>
              </a:spcBef>
              <a:spcAft>
                <a:spcPct val="0"/>
              </a:spcAft>
              <a:buClrTx/>
              <a:buSzTx/>
            </a:pPr>
            <a:r>
              <a:rPr lang="en-US" altLang="zh-CN" sz="1600" dirty="0"/>
              <a:t>⑦</a:t>
            </a:r>
            <a:r>
              <a:rPr lang="zh-CN" altLang="zh-CN" sz="1600" dirty="0"/>
              <a:t>server slub根据执行结果，封装rpc响应，并进行序列化、压缩、协议encode，最后通过TCP返回给client slub</a:t>
            </a:r>
            <a:endParaRPr lang="zh-CN" altLang="zh-CN" sz="1600" dirty="0"/>
          </a:p>
          <a:p>
            <a:pPr marL="0" marR="0" lvl="0" indent="0" algn="l" defTabSz="914400" rtl="0" eaLnBrk="0" fontAlgn="base" latinLnBrk="0" hangingPunct="0">
              <a:lnSpc>
                <a:spcPct val="100000"/>
              </a:lnSpc>
              <a:spcBef>
                <a:spcPct val="0"/>
              </a:spcBef>
              <a:spcAft>
                <a:spcPct val="0"/>
              </a:spcAft>
              <a:buClrTx/>
              <a:buSzTx/>
            </a:pPr>
            <a:r>
              <a:rPr lang="en-US" altLang="zh-CN" sz="1600" dirty="0"/>
              <a:t>⑧</a:t>
            </a:r>
            <a:r>
              <a:rPr lang="zh-CN" altLang="zh-CN" sz="1600" dirty="0"/>
              <a:t>client 通过协议decode、解压、反序列化等操作后，返回数据给client。</a:t>
            </a:r>
            <a:endParaRPr lang="zh-CN" altLang="zh-CN" sz="1600" dirty="0"/>
          </a:p>
          <a:p>
            <a:pPr>
              <a:lnSpc>
                <a:spcPct val="120000"/>
              </a:lnSpc>
            </a:pPr>
            <a:endParaRPr lang="en-US" altLang="zh-CN" sz="1600" dirty="0"/>
          </a:p>
          <a:p>
            <a:pPr>
              <a:lnSpc>
                <a:spcPct val="120000"/>
              </a:lnSpc>
            </a:pPr>
            <a:endParaRPr lang="zh-CN" altLang="en-US" sz="1600" dirty="0"/>
          </a:p>
        </p:txBody>
      </p:sp>
      <p:sp>
        <p:nvSpPr>
          <p:cNvPr id="6" name="标题 80"/>
          <p:cNvSpPr>
            <a:spLocks noGrp="1"/>
          </p:cNvSpPr>
          <p:nvPr>
            <p:ph type="title"/>
          </p:nvPr>
        </p:nvSpPr>
        <p:spPr>
          <a:xfrm>
            <a:off x="1406898" y="752801"/>
            <a:ext cx="3629564" cy="456129"/>
          </a:xfrm>
        </p:spPr>
        <p:txBody>
          <a:bodyPr/>
          <a:lstStyle/>
          <a:p>
            <a:pPr>
              <a:lnSpc>
                <a:spcPct val="120000"/>
              </a:lnSpc>
            </a:pPr>
            <a:r>
              <a:rPr lang="zh-CN" altLang="en-US" dirty="0"/>
              <a:t>解决方案</a:t>
            </a:r>
            <a:endParaRPr lang="zh-CN" altLang="en-US" dirty="0"/>
          </a:p>
        </p:txBody>
      </p:sp>
      <p:sp>
        <p:nvSpPr>
          <p:cNvPr id="7" name="PA_文本框 1"/>
          <p:cNvSpPr txBox="1"/>
          <p:nvPr>
            <p:custDataLst>
              <p:tags r:id="rId1"/>
            </p:custDataLst>
          </p:nvPr>
        </p:nvSpPr>
        <p:spPr>
          <a:xfrm>
            <a:off x="1508454" y="1130748"/>
            <a:ext cx="2938040" cy="314766"/>
          </a:xfrm>
          <a:prstGeom prst="rect">
            <a:avLst/>
          </a:prstGeom>
          <a:noFill/>
        </p:spPr>
        <p:txBody>
          <a:bodyPr wrap="square" lIns="0" tIns="0" rIns="0" rtlCol="0">
            <a:spAutoFit/>
          </a:bodyPr>
          <a:lstStyle/>
          <a:p>
            <a:pPr>
              <a:lnSpc>
                <a:spcPts val="2300"/>
              </a:lnSpc>
            </a:pPr>
            <a:r>
              <a:rPr lang="en-US" altLang="zh-CN" sz="1400" dirty="0">
                <a:solidFill>
                  <a:srgbClr val="313D51"/>
                </a:solidFill>
                <a:cs typeface="+mn-ea"/>
                <a:sym typeface="+mn-lt"/>
              </a:rPr>
              <a:t>Solution</a:t>
            </a:r>
            <a:endParaRPr lang="en-US" altLang="zh-CN" sz="1400" dirty="0">
              <a:solidFill>
                <a:srgbClr val="313D51"/>
              </a:solidFill>
              <a:cs typeface="+mn-ea"/>
              <a:sym typeface="+mn-lt"/>
            </a:endParaRPr>
          </a:p>
        </p:txBody>
      </p:sp>
      <p:pic>
        <p:nvPicPr>
          <p:cNvPr id="5" name="图片 4"/>
          <p:cNvPicPr>
            <a:picLocks noChangeAspect="1"/>
          </p:cNvPicPr>
          <p:nvPr/>
        </p:nvPicPr>
        <p:blipFill>
          <a:blip r:embed="rId2"/>
          <a:stretch>
            <a:fillRect/>
          </a:stretch>
        </p:blipFill>
        <p:spPr>
          <a:xfrm>
            <a:off x="7040168" y="691599"/>
            <a:ext cx="4123346" cy="5474801"/>
          </a:xfrm>
          <a:prstGeom prst="rect">
            <a:avLst/>
          </a:prstGeom>
        </p:spPr>
      </p:pic>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p:nvPr>
        </p:nvSpPr>
        <p:spPr/>
        <p:txBody>
          <a:bodyPr/>
          <a:lstStyle/>
          <a:p>
            <a:pPr>
              <a:lnSpc>
                <a:spcPct val="120000"/>
              </a:lnSpc>
            </a:pPr>
            <a:r>
              <a:rPr lang="zh-CN" altLang="en-US" dirty="0"/>
              <a:t>解决方案</a:t>
            </a:r>
            <a:endParaRPr lang="zh-CN" altLang="en-US" dirty="0"/>
          </a:p>
        </p:txBody>
      </p:sp>
      <p:sp>
        <p:nvSpPr>
          <p:cNvPr id="6" name="文本框 5"/>
          <p:cNvSpPr txBox="1"/>
          <p:nvPr/>
        </p:nvSpPr>
        <p:spPr>
          <a:xfrm>
            <a:off x="780853" y="1636892"/>
            <a:ext cx="5315147" cy="5095497"/>
          </a:xfrm>
          <a:prstGeom prst="rect">
            <a:avLst/>
          </a:prstGeom>
          <a:noFill/>
        </p:spPr>
        <p:txBody>
          <a:bodyPr wrap="square">
            <a:spAutoFit/>
          </a:bodyPr>
          <a:lstStyle/>
          <a:p>
            <a:pPr>
              <a:lnSpc>
                <a:spcPct val="120000"/>
              </a:lnSpc>
            </a:pPr>
            <a:r>
              <a:rPr lang="zh-CN" altLang="en-US" sz="1600" dirty="0"/>
              <a:t>    在此基础上，结合前期的文献调研、吸收传统单体应用的构建经验，提出系统架构设计图如右所示：</a:t>
            </a:r>
            <a:endParaRPr lang="en-US" altLang="zh-CN" sz="1600" dirty="0"/>
          </a:p>
          <a:p>
            <a:pPr>
              <a:lnSpc>
                <a:spcPct val="120000"/>
              </a:lnSpc>
            </a:pPr>
            <a:endParaRPr lang="en-US" altLang="zh-CN" sz="1600" dirty="0"/>
          </a:p>
          <a:p>
            <a:pPr>
              <a:lnSpc>
                <a:spcPct val="120000"/>
              </a:lnSpc>
            </a:pPr>
            <a:endParaRPr lang="en-US" altLang="zh-CN" sz="1600" dirty="0"/>
          </a:p>
          <a:p>
            <a:pPr>
              <a:lnSpc>
                <a:spcPct val="120000"/>
              </a:lnSpc>
            </a:pPr>
            <a:r>
              <a:rPr lang="zh-CN" altLang="en-US" sz="1600" dirty="0"/>
              <a:t>     总体架构分为三个模块，服务端、客户端、注册中心。</a:t>
            </a:r>
            <a:endParaRPr lang="en-US" altLang="zh-CN" sz="1600" dirty="0"/>
          </a:p>
          <a:p>
            <a:pPr>
              <a:lnSpc>
                <a:spcPct val="120000"/>
              </a:lnSpc>
            </a:pPr>
            <a:r>
              <a:rPr lang="zh-CN" altLang="en-US" sz="1600" dirty="0"/>
              <a:t>服务端即提供方法，并将自己的信息注册到注册中心的一方。客户端调用服务端的方法，并在注册中心上发现自己的目标服务器地址。注册中心作为核心，起到服务注册与发现，健康检查等关键性作用。</a:t>
            </a:r>
            <a:endParaRPr lang="en-US" altLang="zh-CN" sz="1600" dirty="0"/>
          </a:p>
          <a:p>
            <a:pPr>
              <a:lnSpc>
                <a:spcPct val="120000"/>
              </a:lnSpc>
            </a:pPr>
            <a:endParaRPr lang="en-US" altLang="zh-CN" sz="1600" dirty="0"/>
          </a:p>
          <a:p>
            <a:pPr>
              <a:lnSpc>
                <a:spcPct val="120000"/>
              </a:lnSpc>
            </a:pPr>
            <a:r>
              <a:rPr lang="zh-CN" altLang="en-US" sz="1600" dirty="0"/>
              <a:t>   对于客户端和服务端，为了屏蔽对于用户底层的细节，抽象出了</a:t>
            </a:r>
            <a:r>
              <a:rPr lang="en-US" altLang="zh-CN" sz="1600" dirty="0" err="1"/>
              <a:t>slub</a:t>
            </a:r>
            <a:r>
              <a:rPr lang="zh-CN" altLang="en-US" sz="1600" dirty="0"/>
              <a:t>桩用于进行代理、反射、序列化等关键要素的逻辑处理，对于</a:t>
            </a:r>
            <a:r>
              <a:rPr lang="en-US" altLang="zh-CN" sz="1600" dirty="0"/>
              <a:t>socket</a:t>
            </a:r>
            <a:r>
              <a:rPr lang="zh-CN" altLang="en-US" sz="1600" dirty="0"/>
              <a:t>传输，需要使用我们自己开发的协议进行数据传输。</a:t>
            </a:r>
            <a:endParaRPr lang="en-US" altLang="zh-CN" sz="1600" dirty="0"/>
          </a:p>
          <a:p>
            <a:pPr>
              <a:lnSpc>
                <a:spcPct val="120000"/>
              </a:lnSpc>
            </a:pPr>
            <a:endParaRPr lang="en-US" altLang="zh-CN" sz="1600" dirty="0"/>
          </a:p>
          <a:p>
            <a:pPr>
              <a:lnSpc>
                <a:spcPct val="120000"/>
              </a:lnSpc>
            </a:pPr>
            <a:endParaRPr lang="en-US" altLang="zh-CN" sz="1600" dirty="0"/>
          </a:p>
          <a:p>
            <a:pPr>
              <a:lnSpc>
                <a:spcPct val="120000"/>
              </a:lnSpc>
            </a:pPr>
            <a:r>
              <a:rPr lang="zh-CN" altLang="en-US" sz="1600" dirty="0"/>
              <a:t>    </a:t>
            </a:r>
            <a:endParaRPr lang="zh-CN" altLang="en-US" sz="1600" dirty="0"/>
          </a:p>
        </p:txBody>
      </p:sp>
      <p:sp>
        <p:nvSpPr>
          <p:cNvPr id="2" name="PA_文本框 1"/>
          <p:cNvSpPr txBox="1"/>
          <p:nvPr>
            <p:custDataLst>
              <p:tags r:id="rId1"/>
            </p:custDataLst>
          </p:nvPr>
        </p:nvSpPr>
        <p:spPr>
          <a:xfrm>
            <a:off x="1508454" y="1130748"/>
            <a:ext cx="2938040" cy="314766"/>
          </a:xfrm>
          <a:prstGeom prst="rect">
            <a:avLst/>
          </a:prstGeom>
          <a:noFill/>
        </p:spPr>
        <p:txBody>
          <a:bodyPr wrap="square" lIns="0" tIns="0" rIns="0" rtlCol="0">
            <a:spAutoFit/>
          </a:bodyPr>
          <a:lstStyle/>
          <a:p>
            <a:pPr>
              <a:lnSpc>
                <a:spcPts val="2300"/>
              </a:lnSpc>
            </a:pPr>
            <a:r>
              <a:rPr lang="en-US" altLang="zh-CN" sz="1400" dirty="0">
                <a:solidFill>
                  <a:srgbClr val="313D51"/>
                </a:solidFill>
                <a:cs typeface="+mn-ea"/>
                <a:sym typeface="+mn-lt"/>
              </a:rPr>
              <a:t>Solution</a:t>
            </a:r>
            <a:endParaRPr lang="en-US" altLang="zh-CN" sz="1400" dirty="0">
              <a:solidFill>
                <a:srgbClr val="313D51"/>
              </a:solidFill>
              <a:cs typeface="+mn-ea"/>
              <a:sym typeface="+mn-lt"/>
            </a:endParaRP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14615" y="1288131"/>
            <a:ext cx="3162300" cy="1929765"/>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14615" y="3640105"/>
            <a:ext cx="3162300" cy="2098994"/>
          </a:xfrm>
          <a:prstGeom prst="rect">
            <a:avLst/>
          </a:prstGeom>
        </p:spPr>
      </p:pic>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nSpc>
                <a:spcPct val="120000"/>
              </a:lnSpc>
            </a:pPr>
            <a:r>
              <a:rPr lang="zh-CN" altLang="en-US" dirty="0"/>
              <a:t>技术路线</a:t>
            </a:r>
            <a:endParaRPr lang="zh-CN" altLang="en-US" dirty="0"/>
          </a:p>
        </p:txBody>
      </p:sp>
      <p:grpSp>
        <p:nvGrpSpPr>
          <p:cNvPr id="3" name="组合 2"/>
          <p:cNvGrpSpPr/>
          <p:nvPr/>
        </p:nvGrpSpPr>
        <p:grpSpPr>
          <a:xfrm>
            <a:off x="1392383" y="2294987"/>
            <a:ext cx="4647829" cy="764407"/>
            <a:chOff x="1082136" y="2399490"/>
            <a:chExt cx="4647829" cy="764407"/>
          </a:xfrm>
        </p:grpSpPr>
        <p:sp>
          <p:nvSpPr>
            <p:cNvPr id="24" name="íṡľíḍè-Arrow: Chevron 31"/>
            <p:cNvSpPr/>
            <p:nvPr/>
          </p:nvSpPr>
          <p:spPr>
            <a:xfrm>
              <a:off x="4004431" y="2399490"/>
              <a:ext cx="1725534" cy="764407"/>
            </a:xfrm>
            <a:prstGeom prst="chevron">
              <a:avLst>
                <a:gd name="adj" fmla="val 41391"/>
              </a:avLst>
            </a:prstGeom>
            <a:solidFill>
              <a:srgbClr val="244C8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25" name="íṡľíḍè-Arrow: Chevron 37"/>
            <p:cNvSpPr/>
            <p:nvPr/>
          </p:nvSpPr>
          <p:spPr>
            <a:xfrm>
              <a:off x="1082136" y="2399490"/>
              <a:ext cx="3243969" cy="764407"/>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26" name="矩形 25"/>
            <p:cNvSpPr/>
            <p:nvPr/>
          </p:nvSpPr>
          <p:spPr>
            <a:xfrm>
              <a:off x="1546103" y="2510693"/>
              <a:ext cx="2358840" cy="328936"/>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   基于</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Spring </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构建微项目</a:t>
              </a:r>
              <a:endPar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4" name="TextBox 26"/>
            <p:cNvSpPr txBox="1"/>
            <p:nvPr/>
          </p:nvSpPr>
          <p:spPr>
            <a:xfrm>
              <a:off x="4500856" y="2616820"/>
              <a:ext cx="782111" cy="338234"/>
            </a:xfrm>
            <a:prstGeom prst="rect">
              <a:avLst/>
            </a:prstGeom>
            <a:noFill/>
          </p:spPr>
          <p:txBody>
            <a:bodyPr wrap="square" lIns="0" tIns="0" rIns="0" bIns="0" rtlCol="0">
              <a:spAutoFit/>
            </a:bodyPr>
            <a:lstStyle/>
            <a:p>
              <a:pPr algn="ctr">
                <a:lnSpc>
                  <a:spcPct val="120000"/>
                </a:lnSpc>
              </a:pPr>
              <a:r>
                <a:rPr lang="zh-CN" altLang="en-US" sz="2000" b="1" dirty="0">
                  <a:solidFill>
                    <a:schemeClr val="bg1"/>
                  </a:solidFill>
                  <a:latin typeface="思源黑体" panose="020B0500000000000000" pitchFamily="34" charset="-122"/>
                  <a:ea typeface="思源黑体" panose="020B0500000000000000" pitchFamily="34" charset="-122"/>
                </a:rPr>
                <a:t>技术一</a:t>
              </a:r>
              <a:endParaRPr lang="zh-CN" altLang="en-US" sz="2000" b="1" dirty="0">
                <a:solidFill>
                  <a:schemeClr val="bg1"/>
                </a:solidFill>
                <a:latin typeface="思源黑体" panose="020B0500000000000000" pitchFamily="34" charset="-122"/>
                <a:ea typeface="思源黑体" panose="020B0500000000000000" pitchFamily="34" charset="-122"/>
              </a:endParaRPr>
            </a:p>
          </p:txBody>
        </p:sp>
      </p:grpSp>
      <p:grpSp>
        <p:nvGrpSpPr>
          <p:cNvPr id="6" name="组合 5"/>
          <p:cNvGrpSpPr/>
          <p:nvPr/>
        </p:nvGrpSpPr>
        <p:grpSpPr>
          <a:xfrm>
            <a:off x="1392383" y="3604520"/>
            <a:ext cx="4647829" cy="764407"/>
            <a:chOff x="1082136" y="3709023"/>
            <a:chExt cx="4647829" cy="764407"/>
          </a:xfrm>
        </p:grpSpPr>
        <p:sp>
          <p:nvSpPr>
            <p:cNvPr id="28" name="íṡľíḍè-Arrow: Chevron 31"/>
            <p:cNvSpPr/>
            <p:nvPr/>
          </p:nvSpPr>
          <p:spPr>
            <a:xfrm>
              <a:off x="4004431" y="3709023"/>
              <a:ext cx="1725534" cy="764407"/>
            </a:xfrm>
            <a:prstGeom prst="chevron">
              <a:avLst>
                <a:gd name="adj" fmla="val 41391"/>
              </a:avLst>
            </a:prstGeom>
            <a:solidFill>
              <a:srgbClr val="244C8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29" name="íṡľíḍè-Arrow: Chevron 37"/>
            <p:cNvSpPr/>
            <p:nvPr/>
          </p:nvSpPr>
          <p:spPr>
            <a:xfrm>
              <a:off x="1082136" y="3709023"/>
              <a:ext cx="3243969" cy="764407"/>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30" name="矩形 29"/>
            <p:cNvSpPr/>
            <p:nvPr/>
          </p:nvSpPr>
          <p:spPr>
            <a:xfrm>
              <a:off x="1546103" y="3806904"/>
              <a:ext cx="2358840" cy="587469"/>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 使用反射、动态代理技术进行开发</a:t>
              </a:r>
              <a:endPar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5" name="TextBox 26"/>
            <p:cNvSpPr txBox="1"/>
            <p:nvPr/>
          </p:nvSpPr>
          <p:spPr>
            <a:xfrm>
              <a:off x="4500856" y="3922311"/>
              <a:ext cx="782111" cy="338041"/>
            </a:xfrm>
            <a:prstGeom prst="rect">
              <a:avLst/>
            </a:prstGeom>
            <a:noFill/>
          </p:spPr>
          <p:txBody>
            <a:bodyPr wrap="square" lIns="0" tIns="0" rIns="0" bIns="0" rtlCol="0">
              <a:spAutoFit/>
            </a:bodyPr>
            <a:lstStyle/>
            <a:p>
              <a:pPr algn="ctr">
                <a:lnSpc>
                  <a:spcPct val="120000"/>
                </a:lnSpc>
              </a:pPr>
              <a:r>
                <a:rPr lang="zh-CN" altLang="en-US" sz="2000" b="1" dirty="0">
                  <a:solidFill>
                    <a:schemeClr val="bg1"/>
                  </a:solidFill>
                  <a:latin typeface="思源黑体" panose="020B0500000000000000" pitchFamily="34" charset="-122"/>
                  <a:ea typeface="思源黑体" panose="020B0500000000000000" pitchFamily="34" charset="-122"/>
                </a:rPr>
                <a:t>技术二</a:t>
              </a:r>
              <a:endParaRPr lang="zh-CN" altLang="en-US" sz="2000" b="1" dirty="0">
                <a:solidFill>
                  <a:schemeClr val="bg1"/>
                </a:solidFill>
                <a:latin typeface="思源黑体" panose="020B0500000000000000" pitchFamily="34" charset="-122"/>
                <a:ea typeface="思源黑体" panose="020B0500000000000000" pitchFamily="34" charset="-122"/>
              </a:endParaRPr>
            </a:p>
          </p:txBody>
        </p:sp>
      </p:grpSp>
      <p:grpSp>
        <p:nvGrpSpPr>
          <p:cNvPr id="7" name="组合 6"/>
          <p:cNvGrpSpPr/>
          <p:nvPr/>
        </p:nvGrpSpPr>
        <p:grpSpPr>
          <a:xfrm>
            <a:off x="1392383" y="4914052"/>
            <a:ext cx="4647829" cy="764407"/>
            <a:chOff x="1082136" y="5018555"/>
            <a:chExt cx="4647829" cy="764407"/>
          </a:xfrm>
        </p:grpSpPr>
        <p:sp>
          <p:nvSpPr>
            <p:cNvPr id="38" name="íṡľíḍè-Arrow: Chevron 31"/>
            <p:cNvSpPr/>
            <p:nvPr/>
          </p:nvSpPr>
          <p:spPr>
            <a:xfrm>
              <a:off x="4004431" y="5018555"/>
              <a:ext cx="1725534" cy="764407"/>
            </a:xfrm>
            <a:prstGeom prst="chevron">
              <a:avLst>
                <a:gd name="adj" fmla="val 41391"/>
              </a:avLst>
            </a:prstGeom>
            <a:solidFill>
              <a:srgbClr val="244C8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40" name="íṡľíḍè-Arrow: Chevron 37"/>
            <p:cNvSpPr/>
            <p:nvPr/>
          </p:nvSpPr>
          <p:spPr>
            <a:xfrm>
              <a:off x="1082136" y="5018555"/>
              <a:ext cx="3243969" cy="764407"/>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41" name="矩形 40"/>
            <p:cNvSpPr/>
            <p:nvPr/>
          </p:nvSpPr>
          <p:spPr>
            <a:xfrm>
              <a:off x="1546103" y="5116437"/>
              <a:ext cx="2358840" cy="587469"/>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   使用</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zookeeper</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实现注册中心</a:t>
              </a:r>
              <a:endPar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6" name="TextBox 26"/>
            <p:cNvSpPr txBox="1"/>
            <p:nvPr/>
          </p:nvSpPr>
          <p:spPr>
            <a:xfrm>
              <a:off x="4500856" y="5227802"/>
              <a:ext cx="782111" cy="338041"/>
            </a:xfrm>
            <a:prstGeom prst="rect">
              <a:avLst/>
            </a:prstGeom>
            <a:noFill/>
          </p:spPr>
          <p:txBody>
            <a:bodyPr wrap="square" lIns="0" tIns="0" rIns="0" bIns="0" rtlCol="0">
              <a:spAutoFit/>
            </a:bodyPr>
            <a:lstStyle/>
            <a:p>
              <a:pPr algn="ctr">
                <a:lnSpc>
                  <a:spcPct val="120000"/>
                </a:lnSpc>
              </a:pPr>
              <a:r>
                <a:rPr lang="zh-CN" altLang="en-US" sz="2000" b="1" dirty="0">
                  <a:solidFill>
                    <a:schemeClr val="bg1"/>
                  </a:solidFill>
                  <a:latin typeface="思源黑体" panose="020B0500000000000000" pitchFamily="34" charset="-122"/>
                  <a:ea typeface="思源黑体" panose="020B0500000000000000" pitchFamily="34" charset="-122"/>
                </a:rPr>
                <a:t>技术三</a:t>
              </a:r>
              <a:endParaRPr lang="zh-CN" altLang="en-US" sz="2000" b="1" dirty="0">
                <a:solidFill>
                  <a:schemeClr val="bg1"/>
                </a:solidFill>
                <a:latin typeface="思源黑体" panose="020B0500000000000000" pitchFamily="34" charset="-122"/>
                <a:ea typeface="思源黑体" panose="020B0500000000000000" pitchFamily="34" charset="-122"/>
              </a:endParaRPr>
            </a:p>
          </p:txBody>
        </p:sp>
      </p:grpSp>
      <p:grpSp>
        <p:nvGrpSpPr>
          <p:cNvPr id="5" name="组合 4"/>
          <p:cNvGrpSpPr/>
          <p:nvPr/>
        </p:nvGrpSpPr>
        <p:grpSpPr>
          <a:xfrm>
            <a:off x="6279995" y="2294987"/>
            <a:ext cx="4647830" cy="764407"/>
            <a:chOff x="5969748" y="2399490"/>
            <a:chExt cx="4647830" cy="764407"/>
          </a:xfrm>
        </p:grpSpPr>
        <p:sp>
          <p:nvSpPr>
            <p:cNvPr id="42" name="íṡľíḍè-Arrow: Chevron 31"/>
            <p:cNvSpPr/>
            <p:nvPr/>
          </p:nvSpPr>
          <p:spPr>
            <a:xfrm>
              <a:off x="8892044" y="2399490"/>
              <a:ext cx="1725534" cy="764407"/>
            </a:xfrm>
            <a:prstGeom prst="chevron">
              <a:avLst>
                <a:gd name="adj" fmla="val 41391"/>
              </a:avLst>
            </a:prstGeom>
            <a:solidFill>
              <a:srgbClr val="244C8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43" name="íṡľíḍè-Arrow: Chevron 37"/>
            <p:cNvSpPr/>
            <p:nvPr/>
          </p:nvSpPr>
          <p:spPr>
            <a:xfrm>
              <a:off x="5969748" y="2399490"/>
              <a:ext cx="3243969" cy="764407"/>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44" name="矩形 43"/>
            <p:cNvSpPr/>
            <p:nvPr/>
          </p:nvSpPr>
          <p:spPr>
            <a:xfrm>
              <a:off x="6610506" y="2510693"/>
              <a:ext cx="2148324" cy="587469"/>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使用负载均衡实现合理流量分布</a:t>
              </a:r>
              <a:endPar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7" name="TextBox 26"/>
            <p:cNvSpPr txBox="1"/>
            <p:nvPr/>
          </p:nvSpPr>
          <p:spPr>
            <a:xfrm>
              <a:off x="9416429" y="2616820"/>
              <a:ext cx="782111" cy="338041"/>
            </a:xfrm>
            <a:prstGeom prst="rect">
              <a:avLst/>
            </a:prstGeom>
            <a:noFill/>
          </p:spPr>
          <p:txBody>
            <a:bodyPr wrap="square" lIns="0" tIns="0" rIns="0" bIns="0" rtlCol="0">
              <a:spAutoFit/>
            </a:bodyPr>
            <a:lstStyle/>
            <a:p>
              <a:pPr algn="ctr">
                <a:lnSpc>
                  <a:spcPct val="120000"/>
                </a:lnSpc>
              </a:pPr>
              <a:r>
                <a:rPr lang="zh-CN" altLang="en-US" sz="2000" b="1" dirty="0">
                  <a:solidFill>
                    <a:schemeClr val="bg1"/>
                  </a:solidFill>
                  <a:latin typeface="思源黑体" panose="020B0500000000000000" pitchFamily="34" charset="-122"/>
                  <a:ea typeface="思源黑体" panose="020B0500000000000000" pitchFamily="34" charset="-122"/>
                </a:rPr>
                <a:t>技术四</a:t>
              </a:r>
              <a:endParaRPr lang="zh-CN" altLang="en-US" sz="2000" b="1" dirty="0">
                <a:solidFill>
                  <a:schemeClr val="bg1"/>
                </a:solidFill>
                <a:latin typeface="思源黑体" panose="020B0500000000000000" pitchFamily="34" charset="-122"/>
                <a:ea typeface="思源黑体" panose="020B0500000000000000" pitchFamily="34" charset="-122"/>
              </a:endParaRPr>
            </a:p>
          </p:txBody>
        </p:sp>
      </p:grpSp>
      <p:grpSp>
        <p:nvGrpSpPr>
          <p:cNvPr id="10" name="组合 9"/>
          <p:cNvGrpSpPr/>
          <p:nvPr/>
        </p:nvGrpSpPr>
        <p:grpSpPr>
          <a:xfrm>
            <a:off x="6279995" y="3604520"/>
            <a:ext cx="4647830" cy="764407"/>
            <a:chOff x="5969748" y="3709023"/>
            <a:chExt cx="4647830" cy="764407"/>
          </a:xfrm>
        </p:grpSpPr>
        <p:sp>
          <p:nvSpPr>
            <p:cNvPr id="45" name="íṡľíḍè-Arrow: Chevron 31"/>
            <p:cNvSpPr/>
            <p:nvPr/>
          </p:nvSpPr>
          <p:spPr>
            <a:xfrm>
              <a:off x="8892044" y="3709023"/>
              <a:ext cx="1725534" cy="764407"/>
            </a:xfrm>
            <a:prstGeom prst="chevron">
              <a:avLst>
                <a:gd name="adj" fmla="val 41391"/>
              </a:avLst>
            </a:prstGeom>
            <a:solidFill>
              <a:srgbClr val="244C8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46" name="íṡľíḍè-Arrow: Chevron 37"/>
            <p:cNvSpPr/>
            <p:nvPr/>
          </p:nvSpPr>
          <p:spPr>
            <a:xfrm>
              <a:off x="5969748" y="3709023"/>
              <a:ext cx="3243969" cy="764407"/>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47" name="矩形 46"/>
            <p:cNvSpPr/>
            <p:nvPr/>
          </p:nvSpPr>
          <p:spPr>
            <a:xfrm>
              <a:off x="6399990" y="3806904"/>
              <a:ext cx="2358840" cy="587469"/>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   通过健康检查心跳机制实现服务端优雅停机</a:t>
              </a:r>
              <a:endPar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8" name="TextBox 26"/>
            <p:cNvSpPr txBox="1"/>
            <p:nvPr/>
          </p:nvSpPr>
          <p:spPr>
            <a:xfrm>
              <a:off x="9416429" y="3922311"/>
              <a:ext cx="782111" cy="338041"/>
            </a:xfrm>
            <a:prstGeom prst="rect">
              <a:avLst/>
            </a:prstGeom>
            <a:noFill/>
          </p:spPr>
          <p:txBody>
            <a:bodyPr wrap="square" lIns="0" tIns="0" rIns="0" bIns="0" rtlCol="0">
              <a:spAutoFit/>
            </a:bodyPr>
            <a:lstStyle/>
            <a:p>
              <a:pPr algn="ctr">
                <a:lnSpc>
                  <a:spcPct val="120000"/>
                </a:lnSpc>
              </a:pPr>
              <a:r>
                <a:rPr lang="zh-CN" altLang="en-US" sz="2000" b="1" dirty="0">
                  <a:solidFill>
                    <a:schemeClr val="bg1"/>
                  </a:solidFill>
                  <a:latin typeface="思源黑体" panose="020B0500000000000000" pitchFamily="34" charset="-122"/>
                  <a:ea typeface="思源黑体" panose="020B0500000000000000" pitchFamily="34" charset="-122"/>
                </a:rPr>
                <a:t>技术五</a:t>
              </a:r>
              <a:endParaRPr lang="zh-CN" altLang="en-US" sz="2000" b="1" dirty="0">
                <a:solidFill>
                  <a:schemeClr val="bg1"/>
                </a:solidFill>
                <a:latin typeface="思源黑体" panose="020B0500000000000000" pitchFamily="34" charset="-122"/>
                <a:ea typeface="思源黑体" panose="020B0500000000000000" pitchFamily="34" charset="-122"/>
              </a:endParaRPr>
            </a:p>
          </p:txBody>
        </p:sp>
      </p:grpSp>
      <p:grpSp>
        <p:nvGrpSpPr>
          <p:cNvPr id="9" name="组合 8"/>
          <p:cNvGrpSpPr/>
          <p:nvPr/>
        </p:nvGrpSpPr>
        <p:grpSpPr>
          <a:xfrm>
            <a:off x="6279995" y="4914052"/>
            <a:ext cx="4647830" cy="764407"/>
            <a:chOff x="5969748" y="5018555"/>
            <a:chExt cx="4647830" cy="764407"/>
          </a:xfrm>
        </p:grpSpPr>
        <p:sp>
          <p:nvSpPr>
            <p:cNvPr id="51" name="íṡľíḍè-Arrow: Chevron 31"/>
            <p:cNvSpPr/>
            <p:nvPr/>
          </p:nvSpPr>
          <p:spPr>
            <a:xfrm>
              <a:off x="8892044" y="5018555"/>
              <a:ext cx="1725534" cy="764407"/>
            </a:xfrm>
            <a:prstGeom prst="chevron">
              <a:avLst>
                <a:gd name="adj" fmla="val 41391"/>
              </a:avLst>
            </a:prstGeom>
            <a:solidFill>
              <a:srgbClr val="244C8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52" name="íṡľíḍè-Arrow: Chevron 37"/>
            <p:cNvSpPr/>
            <p:nvPr/>
          </p:nvSpPr>
          <p:spPr>
            <a:xfrm>
              <a:off x="5969748" y="5018555"/>
              <a:ext cx="3243969" cy="764407"/>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53" name="矩形 52"/>
            <p:cNvSpPr/>
            <p:nvPr/>
          </p:nvSpPr>
          <p:spPr>
            <a:xfrm>
              <a:off x="6399990" y="5116437"/>
              <a:ext cx="2358840" cy="328936"/>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   构建网络数据传输协议</a:t>
              </a:r>
              <a:endPar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9" name="TextBox 26"/>
            <p:cNvSpPr txBox="1"/>
            <p:nvPr/>
          </p:nvSpPr>
          <p:spPr>
            <a:xfrm>
              <a:off x="9416429" y="5227802"/>
              <a:ext cx="782111" cy="338041"/>
            </a:xfrm>
            <a:prstGeom prst="rect">
              <a:avLst/>
            </a:prstGeom>
            <a:noFill/>
          </p:spPr>
          <p:txBody>
            <a:bodyPr wrap="square" lIns="0" tIns="0" rIns="0" bIns="0" rtlCol="0">
              <a:spAutoFit/>
            </a:bodyPr>
            <a:lstStyle/>
            <a:p>
              <a:pPr algn="ctr">
                <a:lnSpc>
                  <a:spcPct val="120000"/>
                </a:lnSpc>
              </a:pPr>
              <a:r>
                <a:rPr lang="zh-CN" altLang="en-US" sz="2000" b="1" dirty="0">
                  <a:solidFill>
                    <a:schemeClr val="bg1"/>
                  </a:solidFill>
                  <a:latin typeface="思源黑体" panose="020B0500000000000000" pitchFamily="34" charset="-122"/>
                  <a:ea typeface="思源黑体" panose="020B0500000000000000" pitchFamily="34" charset="-122"/>
                </a:rPr>
                <a:t>技术六</a:t>
              </a:r>
              <a:endParaRPr lang="zh-CN" altLang="en-US" sz="2000" b="1" dirty="0">
                <a:solidFill>
                  <a:schemeClr val="bg1"/>
                </a:solidFill>
                <a:latin typeface="思源黑体" panose="020B0500000000000000" pitchFamily="34" charset="-122"/>
                <a:ea typeface="思源黑体" panose="020B0500000000000000" pitchFamily="34" charset="-122"/>
              </a:endParaRPr>
            </a:p>
          </p:txBody>
        </p:sp>
      </p:grpSp>
      <p:sp>
        <p:nvSpPr>
          <p:cNvPr id="2" name="PA_文本框 1"/>
          <p:cNvSpPr txBox="1"/>
          <p:nvPr>
            <p:custDataLst>
              <p:tags r:id="rId1"/>
            </p:custDataLst>
          </p:nvPr>
        </p:nvSpPr>
        <p:spPr>
          <a:xfrm>
            <a:off x="1508454" y="1130748"/>
            <a:ext cx="2938040" cy="314766"/>
          </a:xfrm>
          <a:prstGeom prst="rect">
            <a:avLst/>
          </a:prstGeom>
          <a:noFill/>
        </p:spPr>
        <p:txBody>
          <a:bodyPr wrap="square" lIns="0" tIns="0" rIns="0" rtlCol="0">
            <a:spAutoFit/>
          </a:bodyPr>
          <a:lstStyle/>
          <a:p>
            <a:pPr>
              <a:lnSpc>
                <a:spcPts val="2300"/>
              </a:lnSpc>
            </a:pPr>
            <a:r>
              <a:rPr lang="en-US" altLang="zh-CN" sz="1400" dirty="0">
                <a:solidFill>
                  <a:srgbClr val="313D51"/>
                </a:solidFill>
                <a:cs typeface="+mn-ea"/>
                <a:sym typeface="+mn-lt"/>
              </a:rPr>
              <a:t>Technology Roadmap</a:t>
            </a:r>
            <a:endParaRPr lang="en-US" altLang="zh-CN" sz="1400" dirty="0">
              <a:solidFill>
                <a:srgbClr val="313D51"/>
              </a:solidFill>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0-#ppt_w/2"/>
                                          </p:val>
                                        </p:tav>
                                        <p:tav tm="100000">
                                          <p:val>
                                            <p:strVal val="#ppt_x"/>
                                          </p:val>
                                        </p:tav>
                                      </p:tavLst>
                                    </p:anim>
                                    <p:anim calcmode="lin" valueType="num">
                                      <p:cBhvr additive="base">
                                        <p:cTn id="21" dur="500" fill="hold"/>
                                        <p:tgtEl>
                                          <p:spTgt spid="5"/>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0-#ppt_w/2"/>
                                          </p:val>
                                        </p:tav>
                                        <p:tav tm="100000">
                                          <p:val>
                                            <p:strVal val="#ppt_x"/>
                                          </p:val>
                                        </p:tav>
                                      </p:tavLst>
                                    </p:anim>
                                    <p:anim calcmode="lin" valueType="num">
                                      <p:cBhvr additive="base">
                                        <p:cTn id="25" dur="500" fill="hold"/>
                                        <p:tgtEl>
                                          <p:spTgt spid="10"/>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0-#ppt_w/2"/>
                                          </p:val>
                                        </p:tav>
                                        <p:tav tm="100000">
                                          <p:val>
                                            <p:strVal val="#ppt_x"/>
                                          </p:val>
                                        </p:tav>
                                      </p:tavLst>
                                    </p:anim>
                                    <p:anim calcmode="lin" valueType="num">
                                      <p:cBhvr additive="base">
                                        <p:cTn id="29"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文本框 23"/>
          <p:cNvSpPr txBox="1"/>
          <p:nvPr/>
        </p:nvSpPr>
        <p:spPr>
          <a:xfrm>
            <a:off x="2857349" y="2443843"/>
            <a:ext cx="1699504"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03</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927407" y="3044279"/>
            <a:ext cx="4238307" cy="769441"/>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latin typeface="华文仿宋" panose="02010600040101010101" pitchFamily="2" charset="-122"/>
                <a:ea typeface="华文仿宋" panose="02010600040101010101" pitchFamily="2" charset="-122"/>
              </a:rPr>
              <a:t>可行性分析论证</a:t>
            </a:r>
            <a:endParaRPr lang="zh-CN" altLang="en-US" sz="4400" b="1" dirty="0">
              <a:solidFill>
                <a:schemeClr val="bg1"/>
              </a:solidFill>
              <a:latin typeface="华文仿宋" panose="02010600040101010101" pitchFamily="2" charset="-122"/>
              <a:ea typeface="华文仿宋" panose="02010600040101010101" pitchFamily="2" charset="-122"/>
            </a:endParaRP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0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15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t>可行性分析</a:t>
            </a:r>
            <a:endParaRPr lang="zh-CN" altLang="en-US" dirty="0"/>
          </a:p>
        </p:txBody>
      </p:sp>
      <p:grpSp>
        <p:nvGrpSpPr>
          <p:cNvPr id="21" name="组合 20"/>
          <p:cNvGrpSpPr/>
          <p:nvPr/>
        </p:nvGrpSpPr>
        <p:grpSpPr>
          <a:xfrm>
            <a:off x="2230591" y="1633322"/>
            <a:ext cx="7730818" cy="4127306"/>
            <a:chOff x="1138238" y="995645"/>
            <a:chExt cx="9732202" cy="5195800"/>
          </a:xfrm>
        </p:grpSpPr>
        <p:sp>
          <p:nvSpPr>
            <p:cNvPr id="22" name="Freeform 6"/>
            <p:cNvSpPr/>
            <p:nvPr/>
          </p:nvSpPr>
          <p:spPr bwMode="auto">
            <a:xfrm>
              <a:off x="1138238" y="2667283"/>
              <a:ext cx="2065338" cy="1787525"/>
            </a:xfrm>
            <a:custGeom>
              <a:avLst/>
              <a:gdLst>
                <a:gd name="T0" fmla="*/ 2143 w 2858"/>
                <a:gd name="T1" fmla="*/ 0 h 2475"/>
                <a:gd name="T2" fmla="*/ 2501 w 2858"/>
                <a:gd name="T3" fmla="*/ 619 h 2475"/>
                <a:gd name="T4" fmla="*/ 2858 w 2858"/>
                <a:gd name="T5" fmla="*/ 1238 h 2475"/>
                <a:gd name="T6" fmla="*/ 2501 w 2858"/>
                <a:gd name="T7" fmla="*/ 1856 h 2475"/>
                <a:gd name="T8" fmla="*/ 2143 w 2858"/>
                <a:gd name="T9" fmla="*/ 2475 h 2475"/>
                <a:gd name="T10" fmla="*/ 1429 w 2858"/>
                <a:gd name="T11" fmla="*/ 2475 h 2475"/>
                <a:gd name="T12" fmla="*/ 714 w 2858"/>
                <a:gd name="T13" fmla="*/ 2475 h 2475"/>
                <a:gd name="T14" fmla="*/ 357 w 2858"/>
                <a:gd name="T15" fmla="*/ 1856 h 2475"/>
                <a:gd name="T16" fmla="*/ 0 w 2858"/>
                <a:gd name="T17" fmla="*/ 1238 h 2475"/>
                <a:gd name="T18" fmla="*/ 357 w 2858"/>
                <a:gd name="T19" fmla="*/ 619 h 2475"/>
                <a:gd name="T20" fmla="*/ 714 w 2858"/>
                <a:gd name="T21" fmla="*/ 0 h 2475"/>
                <a:gd name="T22" fmla="*/ 1429 w 2858"/>
                <a:gd name="T23" fmla="*/ 0 h 2475"/>
                <a:gd name="T24" fmla="*/ 2143 w 2858"/>
                <a:gd name="T25" fmla="*/ 0 h 2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58" h="2475">
                  <a:moveTo>
                    <a:pt x="2143" y="0"/>
                  </a:moveTo>
                  <a:lnTo>
                    <a:pt x="2501" y="619"/>
                  </a:lnTo>
                  <a:lnTo>
                    <a:pt x="2858" y="1238"/>
                  </a:lnTo>
                  <a:lnTo>
                    <a:pt x="2501" y="1856"/>
                  </a:lnTo>
                  <a:lnTo>
                    <a:pt x="2143" y="2475"/>
                  </a:lnTo>
                  <a:lnTo>
                    <a:pt x="1429" y="2475"/>
                  </a:lnTo>
                  <a:lnTo>
                    <a:pt x="714" y="2475"/>
                  </a:lnTo>
                  <a:lnTo>
                    <a:pt x="357" y="1856"/>
                  </a:lnTo>
                  <a:lnTo>
                    <a:pt x="0" y="1238"/>
                  </a:lnTo>
                  <a:lnTo>
                    <a:pt x="357" y="619"/>
                  </a:lnTo>
                  <a:lnTo>
                    <a:pt x="714" y="0"/>
                  </a:lnTo>
                  <a:lnTo>
                    <a:pt x="1429" y="0"/>
                  </a:lnTo>
                  <a:lnTo>
                    <a:pt x="2143" y="0"/>
                  </a:lnTo>
                  <a:close/>
                </a:path>
              </a:pathLst>
            </a:cu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sp>
          <p:nvSpPr>
            <p:cNvPr id="23" name="Line 7"/>
            <p:cNvSpPr>
              <a:spLocks noChangeShapeType="1"/>
            </p:cNvSpPr>
            <p:nvPr/>
          </p:nvSpPr>
          <p:spPr bwMode="auto">
            <a:xfrm flipV="1">
              <a:off x="2690813" y="1833845"/>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sp>
          <p:nvSpPr>
            <p:cNvPr id="24" name="Line 8"/>
            <p:cNvSpPr>
              <a:spLocks noChangeShapeType="1"/>
            </p:cNvSpPr>
            <p:nvPr/>
          </p:nvSpPr>
          <p:spPr bwMode="auto">
            <a:xfrm flipV="1">
              <a:off x="3201987" y="3564220"/>
              <a:ext cx="549275" cy="0"/>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sp>
          <p:nvSpPr>
            <p:cNvPr id="25" name="Line 13"/>
            <p:cNvSpPr>
              <a:spLocks noChangeShapeType="1"/>
            </p:cNvSpPr>
            <p:nvPr/>
          </p:nvSpPr>
          <p:spPr bwMode="auto">
            <a:xfrm>
              <a:off x="2690813" y="4456395"/>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grpSp>
          <p:nvGrpSpPr>
            <p:cNvPr id="28" name="组合 27"/>
            <p:cNvGrpSpPr/>
            <p:nvPr/>
          </p:nvGrpSpPr>
          <p:grpSpPr>
            <a:xfrm>
              <a:off x="3751263" y="995645"/>
              <a:ext cx="7119177" cy="1686820"/>
              <a:chOff x="3751263" y="995645"/>
              <a:chExt cx="7119177" cy="1686820"/>
            </a:xfrm>
          </p:grpSpPr>
          <p:sp>
            <p:nvSpPr>
              <p:cNvPr id="44" name="Rectangle 9"/>
              <p:cNvSpPr>
                <a:spLocks noChangeArrowheads="1"/>
              </p:cNvSpPr>
              <p:nvPr/>
            </p:nvSpPr>
            <p:spPr bwMode="auto">
              <a:xfrm>
                <a:off x="3751263" y="1333579"/>
                <a:ext cx="7119177" cy="1348886"/>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45" name="Rectangle 10"/>
              <p:cNvSpPr>
                <a:spLocks noChangeArrowheads="1"/>
              </p:cNvSpPr>
              <p:nvPr/>
            </p:nvSpPr>
            <p:spPr bwMode="auto">
              <a:xfrm>
                <a:off x="5540009" y="995645"/>
                <a:ext cx="3581400" cy="582090"/>
              </a:xfrm>
              <a:prstGeom prst="rect">
                <a:avLst/>
              </a:prstGeom>
              <a:solidFill>
                <a:srgbClr val="244C89"/>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46" name="TextBox 16"/>
              <p:cNvSpPr txBox="1"/>
              <p:nvPr/>
            </p:nvSpPr>
            <p:spPr>
              <a:xfrm>
                <a:off x="5776685" y="995645"/>
                <a:ext cx="3108046" cy="544294"/>
              </a:xfrm>
              <a:prstGeom prst="rect">
                <a:avLst/>
              </a:prstGeom>
              <a:noFill/>
            </p:spPr>
            <p:txBody>
              <a:bodyPr wrap="square" rtlCol="0">
                <a:spAutoFit/>
              </a:bodyPr>
              <a:lstStyle/>
              <a:p>
                <a:pPr algn="ctr">
                  <a:lnSpc>
                    <a:spcPct val="120000"/>
                  </a:lnSpc>
                </a:pPr>
                <a:r>
                  <a:rPr lang="zh-CN" altLang="en-US" sz="2000" b="1" dirty="0">
                    <a:solidFill>
                      <a:schemeClr val="bg1"/>
                    </a:solidFill>
                    <a:latin typeface="+mn-ea"/>
                  </a:rPr>
                  <a:t>技术可行性</a:t>
                </a:r>
                <a:endParaRPr lang="en-US" altLang="zh-CN" sz="2000" b="1" dirty="0">
                  <a:solidFill>
                    <a:schemeClr val="bg1"/>
                  </a:solidFill>
                  <a:latin typeface="+mn-ea"/>
                  <a:ea typeface="+mn-ea"/>
                </a:endParaRPr>
              </a:p>
            </p:txBody>
          </p:sp>
          <p:sp>
            <p:nvSpPr>
              <p:cNvPr id="47" name="TextBox 17"/>
              <p:cNvSpPr txBox="1"/>
              <p:nvPr/>
            </p:nvSpPr>
            <p:spPr>
              <a:xfrm>
                <a:off x="3938139" y="1646335"/>
                <a:ext cx="6807854" cy="654476"/>
              </a:xfrm>
              <a:prstGeom prst="rect">
                <a:avLst/>
              </a:prstGeom>
              <a:noFill/>
            </p:spPr>
            <p:txBody>
              <a:bodyPr wrap="square" rtlCol="0">
                <a:spAutoFit/>
              </a:bodyPr>
              <a:lstStyle/>
              <a:p>
                <a:pPr algn="just">
                  <a:lnSpc>
                    <a:spcPct val="120000"/>
                  </a:lnSpc>
                </a:pPr>
                <a:r>
                  <a:rPr lang="zh-CN" altLang="zh-CN" sz="1200" dirty="0">
                    <a:solidFill>
                      <a:schemeClr val="tx1">
                        <a:lumMod val="65000"/>
                        <a:lumOff val="35000"/>
                      </a:schemeClr>
                    </a:solidFill>
                    <a:ea typeface="思源黑体" panose="020B0500000000000000" pitchFamily="34" charset="-122"/>
                  </a:rPr>
                  <a:t>目前，上述技术已经由开源社区进行了维护，并且在工业界也得到了广泛的认可和应用。这表明这些技术已经相对成熟，具备了实施项目的技术基础。 </a:t>
                </a:r>
                <a:endParaRPr lang="zh-CN" altLang="en-US" sz="1200" dirty="0">
                  <a:solidFill>
                    <a:schemeClr val="tx1">
                      <a:lumMod val="65000"/>
                      <a:lumOff val="35000"/>
                    </a:schemeClr>
                  </a:solidFill>
                  <a:ea typeface="思源黑体" panose="020B0500000000000000" pitchFamily="34" charset="-122"/>
                </a:endParaRPr>
              </a:p>
            </p:txBody>
          </p:sp>
        </p:grpSp>
        <p:grpSp>
          <p:nvGrpSpPr>
            <p:cNvPr id="31" name="组合 30"/>
            <p:cNvGrpSpPr/>
            <p:nvPr/>
          </p:nvGrpSpPr>
          <p:grpSpPr>
            <a:xfrm>
              <a:off x="3751263" y="2741895"/>
              <a:ext cx="7119177" cy="1686748"/>
              <a:chOff x="3751263" y="2741895"/>
              <a:chExt cx="7119177" cy="1686748"/>
            </a:xfrm>
          </p:grpSpPr>
          <p:sp>
            <p:nvSpPr>
              <p:cNvPr id="38" name="Rectangle 11"/>
              <p:cNvSpPr>
                <a:spLocks noChangeArrowheads="1"/>
              </p:cNvSpPr>
              <p:nvPr/>
            </p:nvSpPr>
            <p:spPr bwMode="auto">
              <a:xfrm>
                <a:off x="3751263" y="3081414"/>
                <a:ext cx="7119177" cy="1347229"/>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40" name="Rectangle 12"/>
              <p:cNvSpPr>
                <a:spLocks noChangeArrowheads="1"/>
              </p:cNvSpPr>
              <p:nvPr/>
            </p:nvSpPr>
            <p:spPr bwMode="auto">
              <a:xfrm>
                <a:off x="5540009" y="2741895"/>
                <a:ext cx="3581400" cy="584278"/>
              </a:xfrm>
              <a:prstGeom prst="rect">
                <a:avLst/>
              </a:prstGeom>
              <a:solidFill>
                <a:srgbClr val="244C89"/>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41" name="TextBox 18"/>
              <p:cNvSpPr txBox="1"/>
              <p:nvPr/>
            </p:nvSpPr>
            <p:spPr>
              <a:xfrm>
                <a:off x="5776685" y="2750677"/>
                <a:ext cx="3108046" cy="544294"/>
              </a:xfrm>
              <a:prstGeom prst="rect">
                <a:avLst/>
              </a:prstGeom>
              <a:noFill/>
            </p:spPr>
            <p:txBody>
              <a:bodyPr wrap="square" rtlCol="0">
                <a:spAutoFit/>
              </a:bodyPr>
              <a:lstStyle/>
              <a:p>
                <a:pPr algn="ctr">
                  <a:lnSpc>
                    <a:spcPct val="120000"/>
                  </a:lnSpc>
                </a:pPr>
                <a:r>
                  <a:rPr lang="zh-CN" altLang="en-US" sz="2000" b="1" dirty="0">
                    <a:solidFill>
                      <a:schemeClr val="bg1"/>
                    </a:solidFill>
                    <a:latin typeface="+mn-ea"/>
                  </a:rPr>
                  <a:t>操作可行性</a:t>
                </a:r>
                <a:endParaRPr lang="en-US" altLang="zh-CN" sz="2000" b="1" dirty="0">
                  <a:solidFill>
                    <a:schemeClr val="bg1"/>
                  </a:solidFill>
                  <a:latin typeface="+mn-ea"/>
                </a:endParaRPr>
              </a:p>
            </p:txBody>
          </p:sp>
          <p:sp>
            <p:nvSpPr>
              <p:cNvPr id="43" name="TextBox 19"/>
              <p:cNvSpPr txBox="1"/>
              <p:nvPr/>
            </p:nvSpPr>
            <p:spPr>
              <a:xfrm>
                <a:off x="3938139" y="3412663"/>
                <a:ext cx="6807854" cy="929490"/>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pPr algn="just">
                  <a:lnSpc>
                    <a:spcPct val="120000"/>
                  </a:lnSpc>
                </a:pPr>
                <a:r>
                  <a:rPr lang="zh-CN" altLang="zh-CN" sz="1200" dirty="0">
                    <a:solidFill>
                      <a:schemeClr val="tx1">
                        <a:lumMod val="65000"/>
                        <a:lumOff val="35000"/>
                      </a:schemeClr>
                    </a:solidFill>
                    <a:latin typeface="+mn-lt"/>
                    <a:ea typeface="思源黑体" panose="020B0500000000000000" pitchFamily="34" charset="-122"/>
                  </a:rPr>
                  <a:t>对于服务提供方来讲，用户只需要制定相应的接口，引入</a:t>
                </a:r>
                <a:r>
                  <a:rPr lang="en-US" altLang="zh-CN" sz="1200" dirty="0">
                    <a:solidFill>
                      <a:schemeClr val="tx1">
                        <a:lumMod val="65000"/>
                        <a:lumOff val="35000"/>
                      </a:schemeClr>
                    </a:solidFill>
                    <a:latin typeface="+mn-lt"/>
                    <a:ea typeface="思源黑体" panose="020B0500000000000000" pitchFamily="34" charset="-122"/>
                  </a:rPr>
                  <a:t>jar</a:t>
                </a:r>
                <a:r>
                  <a:rPr lang="zh-CN" altLang="zh-CN" sz="1200" dirty="0">
                    <a:solidFill>
                      <a:schemeClr val="tx1">
                        <a:lumMod val="65000"/>
                        <a:lumOff val="35000"/>
                      </a:schemeClr>
                    </a:solidFill>
                    <a:latin typeface="+mn-lt"/>
                    <a:ea typeface="思源黑体" panose="020B0500000000000000" pitchFamily="34" charset="-122"/>
                  </a:rPr>
                  <a:t>包，后续调用远程方法只需要像调用本地方法一样简单。</a:t>
                </a:r>
                <a:endParaRPr lang="zh-CN" altLang="zh-CN" sz="1200" dirty="0">
                  <a:solidFill>
                    <a:schemeClr val="tx1">
                      <a:lumMod val="65000"/>
                      <a:lumOff val="35000"/>
                    </a:schemeClr>
                  </a:solidFill>
                  <a:latin typeface="+mn-lt"/>
                  <a:ea typeface="思源黑体" panose="020B0500000000000000" pitchFamily="34" charset="-122"/>
                </a:endParaRPr>
              </a:p>
              <a:p>
                <a:pPr algn="just">
                  <a:lnSpc>
                    <a:spcPct val="120000"/>
                  </a:lnSpc>
                </a:pP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grpSp>
          <p:nvGrpSpPr>
            <p:cNvPr id="32" name="组合 31"/>
            <p:cNvGrpSpPr/>
            <p:nvPr/>
          </p:nvGrpSpPr>
          <p:grpSpPr>
            <a:xfrm>
              <a:off x="3751263" y="4494495"/>
              <a:ext cx="7119177" cy="1696950"/>
              <a:chOff x="3751263" y="4494495"/>
              <a:chExt cx="7119177" cy="1696950"/>
            </a:xfrm>
          </p:grpSpPr>
          <p:sp>
            <p:nvSpPr>
              <p:cNvPr id="34" name="Rectangle 14"/>
              <p:cNvSpPr>
                <a:spLocks noChangeArrowheads="1"/>
              </p:cNvSpPr>
              <p:nvPr/>
            </p:nvSpPr>
            <p:spPr bwMode="auto">
              <a:xfrm>
                <a:off x="3751263" y="4832429"/>
                <a:ext cx="7119177" cy="1348885"/>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35" name="Rectangle 15"/>
              <p:cNvSpPr>
                <a:spLocks noChangeArrowheads="1"/>
              </p:cNvSpPr>
              <p:nvPr/>
            </p:nvSpPr>
            <p:spPr bwMode="auto">
              <a:xfrm>
                <a:off x="5540009" y="4494495"/>
                <a:ext cx="3581400" cy="584278"/>
              </a:xfrm>
              <a:prstGeom prst="rect">
                <a:avLst/>
              </a:prstGeom>
              <a:solidFill>
                <a:srgbClr val="244C89"/>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36" name="TextBox 20"/>
              <p:cNvSpPr txBox="1"/>
              <p:nvPr/>
            </p:nvSpPr>
            <p:spPr>
              <a:xfrm>
                <a:off x="5776685" y="4497591"/>
                <a:ext cx="3108046" cy="544294"/>
              </a:xfrm>
              <a:prstGeom prst="rect">
                <a:avLst/>
              </a:prstGeom>
              <a:noFill/>
            </p:spPr>
            <p:txBody>
              <a:bodyPr wrap="square" rtlCol="0">
                <a:spAutoFit/>
              </a:bodyPr>
              <a:lstStyle/>
              <a:p>
                <a:pPr algn="ctr">
                  <a:lnSpc>
                    <a:spcPct val="120000"/>
                  </a:lnSpc>
                </a:pPr>
                <a:r>
                  <a:rPr lang="zh-CN" altLang="en-US" sz="2000" b="1" dirty="0">
                    <a:solidFill>
                      <a:schemeClr val="bg1"/>
                    </a:solidFill>
                    <a:latin typeface="+mn-ea"/>
                  </a:rPr>
                  <a:t>经济可行性</a:t>
                </a:r>
                <a:endParaRPr lang="en-US" altLang="zh-CN" sz="2000" b="1" dirty="0">
                  <a:solidFill>
                    <a:schemeClr val="bg1"/>
                  </a:solidFill>
                  <a:latin typeface="+mn-ea"/>
                </a:endParaRPr>
              </a:p>
            </p:txBody>
          </p:sp>
          <p:sp>
            <p:nvSpPr>
              <p:cNvPr id="37" name="TextBox 21"/>
              <p:cNvSpPr txBox="1"/>
              <p:nvPr/>
            </p:nvSpPr>
            <p:spPr>
              <a:xfrm>
                <a:off x="3938139" y="5256871"/>
                <a:ext cx="6807854" cy="934574"/>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pPr algn="just">
                  <a:lnSpc>
                    <a:spcPct val="120000"/>
                  </a:lnSpc>
                </a:pPr>
                <a:r>
                  <a:rPr lang="zh-CN" altLang="zh-CN" sz="1200" dirty="0">
                    <a:solidFill>
                      <a:schemeClr val="tx1">
                        <a:lumMod val="65000"/>
                        <a:lumOff val="35000"/>
                      </a:schemeClr>
                    </a:solidFill>
                    <a:latin typeface="+mn-lt"/>
                    <a:ea typeface="思源黑体" panose="020B0500000000000000" pitchFamily="34" charset="-122"/>
                  </a:rPr>
                  <a:t>由于上述工具已经开源，我们不需要支付昂贵的许可费用。这意味着我们可以节约大量的成本，从而降低项目的总体成本。 </a:t>
                </a:r>
                <a:r>
                  <a:rPr lang="zh-CN" altLang="en-US" sz="1200" dirty="0">
                    <a:solidFill>
                      <a:schemeClr val="tx1">
                        <a:lumMod val="65000"/>
                        <a:lumOff val="35000"/>
                      </a:schemeClr>
                    </a:solidFill>
                    <a:latin typeface="+mn-lt"/>
                    <a:ea typeface="思源黑体" panose="020B0500000000000000" pitchFamily="34" charset="-122"/>
                  </a:rPr>
                  <a:t>对于后期的测试，可以开通多个虚拟机进行分布式</a:t>
                </a:r>
                <a:r>
                  <a:rPr lang="en-US" altLang="zh-CN" sz="1200" dirty="0">
                    <a:solidFill>
                      <a:schemeClr val="tx1">
                        <a:lumMod val="65000"/>
                        <a:lumOff val="35000"/>
                      </a:schemeClr>
                    </a:solidFill>
                    <a:latin typeface="+mn-lt"/>
                    <a:ea typeface="思源黑体" panose="020B0500000000000000" pitchFamily="34" charset="-122"/>
                  </a:rPr>
                  <a:t>RPC</a:t>
                </a:r>
                <a:r>
                  <a:rPr lang="zh-CN" altLang="en-US" sz="1200" dirty="0">
                    <a:solidFill>
                      <a:schemeClr val="tx1">
                        <a:lumMod val="65000"/>
                        <a:lumOff val="35000"/>
                      </a:schemeClr>
                    </a:solidFill>
                    <a:latin typeface="+mn-lt"/>
                    <a:ea typeface="思源黑体" panose="020B0500000000000000" pitchFamily="34" charset="-122"/>
                  </a:rPr>
                  <a:t>调用测试</a:t>
                </a:r>
                <a:endParaRPr lang="zh-CN" altLang="en-US" sz="1200" dirty="0">
                  <a:solidFill>
                    <a:schemeClr val="tx1">
                      <a:lumMod val="65000"/>
                      <a:lumOff val="35000"/>
                    </a:schemeClr>
                  </a:solidFill>
                  <a:latin typeface="+mn-lt"/>
                  <a:ea typeface="思源黑体" panose="020B0500000000000000" pitchFamily="34" charset="-122"/>
                </a:endParaRPr>
              </a:p>
            </p:txBody>
          </p:sp>
        </p:grpSp>
        <p:sp>
          <p:nvSpPr>
            <p:cNvPr id="33" name="TextBox 22"/>
            <p:cNvSpPr txBox="1"/>
            <p:nvPr/>
          </p:nvSpPr>
          <p:spPr>
            <a:xfrm>
              <a:off x="1409315" y="2982043"/>
              <a:ext cx="1499007" cy="1187873"/>
            </a:xfrm>
            <a:prstGeom prst="rect">
              <a:avLst/>
            </a:prstGeom>
            <a:noFill/>
          </p:spPr>
          <p:txBody>
            <a:bodyPr wrap="square" rtlCol="0">
              <a:spAutoFit/>
            </a:bodyPr>
            <a:lstStyle/>
            <a:p>
              <a:pPr algn="ctr">
                <a:lnSpc>
                  <a:spcPct val="120000"/>
                </a:lnSpc>
              </a:pPr>
              <a:r>
                <a:rPr lang="zh-CN" altLang="en-US" sz="2400" b="1" dirty="0">
                  <a:solidFill>
                    <a:schemeClr val="bg1"/>
                  </a:solidFill>
                  <a:latin typeface="+mn-ea"/>
                </a:rPr>
                <a:t>可行性分析</a:t>
              </a:r>
              <a:endParaRPr lang="en-US" altLang="zh-CN" sz="2400" b="1" dirty="0">
                <a:solidFill>
                  <a:schemeClr val="bg1"/>
                </a:solidFill>
                <a:latin typeface="+mn-ea"/>
              </a:endParaRPr>
            </a:p>
          </p:txBody>
        </p:sp>
      </p:grpSp>
      <p:sp>
        <p:nvSpPr>
          <p:cNvPr id="3" name="PA_文本框 1"/>
          <p:cNvSpPr txBox="1"/>
          <p:nvPr>
            <p:custDataLst>
              <p:tags r:id="rId1"/>
            </p:custDataLst>
          </p:nvPr>
        </p:nvSpPr>
        <p:spPr>
          <a:xfrm>
            <a:off x="1508454" y="1130748"/>
            <a:ext cx="2938040" cy="314766"/>
          </a:xfrm>
          <a:prstGeom prst="rect">
            <a:avLst/>
          </a:prstGeom>
          <a:noFill/>
        </p:spPr>
        <p:txBody>
          <a:bodyPr wrap="square" lIns="0" tIns="0" rIns="0" rtlCol="0">
            <a:spAutoFit/>
          </a:bodyPr>
          <a:lstStyle/>
          <a:p>
            <a:pPr>
              <a:lnSpc>
                <a:spcPts val="2300"/>
              </a:lnSpc>
            </a:pPr>
            <a:r>
              <a:rPr lang="en-US" altLang="zh-CN" sz="1400" dirty="0">
                <a:solidFill>
                  <a:srgbClr val="313D51"/>
                </a:solidFill>
                <a:cs typeface="+mn-ea"/>
                <a:sym typeface="+mn-lt"/>
              </a:rPr>
              <a:t>Feasibility Analysis</a:t>
            </a:r>
            <a:endParaRPr lang="en-US" altLang="zh-CN" sz="1400" dirty="0">
              <a:solidFill>
                <a:srgbClr val="313D51"/>
              </a:solidFill>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t>预期结果与进度安排</a:t>
            </a:r>
            <a:endParaRPr lang="zh-CN" altLang="en-US" dirty="0"/>
          </a:p>
        </p:txBody>
      </p:sp>
      <p:sp>
        <p:nvSpPr>
          <p:cNvPr id="3" name="PA_文本框 1"/>
          <p:cNvSpPr txBox="1"/>
          <p:nvPr>
            <p:custDataLst>
              <p:tags r:id="rId1"/>
            </p:custDataLst>
          </p:nvPr>
        </p:nvSpPr>
        <p:spPr>
          <a:xfrm>
            <a:off x="1534787" y="1204460"/>
            <a:ext cx="2938040" cy="314766"/>
          </a:xfrm>
          <a:prstGeom prst="rect">
            <a:avLst/>
          </a:prstGeom>
          <a:noFill/>
        </p:spPr>
        <p:txBody>
          <a:bodyPr wrap="square" lIns="0" tIns="0" rIns="0" rtlCol="0">
            <a:spAutoFit/>
          </a:bodyPr>
          <a:lstStyle/>
          <a:p>
            <a:pPr>
              <a:lnSpc>
                <a:spcPts val="2300"/>
              </a:lnSpc>
            </a:pPr>
            <a:r>
              <a:rPr lang="en-US" altLang="zh-CN" sz="1400" dirty="0">
                <a:solidFill>
                  <a:srgbClr val="313D51"/>
                </a:solidFill>
                <a:cs typeface="+mn-ea"/>
                <a:sym typeface="+mn-lt"/>
              </a:rPr>
              <a:t>Result &amp; Schedule</a:t>
            </a:r>
            <a:endParaRPr lang="en-US" altLang="zh-CN" sz="1400" dirty="0">
              <a:solidFill>
                <a:srgbClr val="313D51"/>
              </a:solidFill>
              <a:cs typeface="+mn-ea"/>
              <a:sym typeface="+mn-lt"/>
            </a:endParaRPr>
          </a:p>
        </p:txBody>
      </p:sp>
      <p:sp>
        <p:nvSpPr>
          <p:cNvPr id="7" name="文本框 6"/>
          <p:cNvSpPr txBox="1"/>
          <p:nvPr/>
        </p:nvSpPr>
        <p:spPr>
          <a:xfrm>
            <a:off x="1120028" y="2486302"/>
            <a:ext cx="8777008" cy="3415030"/>
          </a:xfrm>
          <a:prstGeom prst="rect">
            <a:avLst/>
          </a:prstGeom>
          <a:noFill/>
        </p:spPr>
        <p:txBody>
          <a:bodyPr wrap="square">
            <a:spAutoFit/>
          </a:bodyPr>
          <a:lstStyle/>
          <a:p>
            <a:pPr>
              <a:lnSpc>
                <a:spcPct val="150000"/>
              </a:lnSpc>
            </a:pPr>
            <a:r>
              <a:rPr lang="en-US" altLang="zh-CN" dirty="0"/>
              <a:t>2023</a:t>
            </a:r>
            <a:r>
              <a:rPr lang="zh-CN" altLang="en-US" dirty="0"/>
              <a:t>年</a:t>
            </a:r>
            <a:r>
              <a:rPr lang="en-US" altLang="zh-CN" dirty="0"/>
              <a:t>12</a:t>
            </a:r>
            <a:r>
              <a:rPr lang="zh-CN" altLang="en-US" dirty="0"/>
              <a:t>月</a:t>
            </a:r>
            <a:r>
              <a:rPr lang="en-US" altLang="zh-CN" dirty="0"/>
              <a:t>27</a:t>
            </a:r>
            <a:r>
              <a:rPr lang="zh-CN" altLang="en-US" dirty="0"/>
              <a:t>日 至 </a:t>
            </a:r>
            <a:r>
              <a:rPr lang="en-US" altLang="zh-CN" dirty="0"/>
              <a:t>2024</a:t>
            </a:r>
            <a:r>
              <a:rPr lang="zh-CN" altLang="en-US" dirty="0"/>
              <a:t>年</a:t>
            </a:r>
            <a:r>
              <a:rPr lang="en-US" altLang="zh-CN" dirty="0"/>
              <a:t>1</a:t>
            </a:r>
            <a:r>
              <a:rPr lang="zh-CN" altLang="en-US" dirty="0"/>
              <a:t>月</a:t>
            </a:r>
            <a:r>
              <a:rPr lang="en-US" altLang="zh-CN" dirty="0"/>
              <a:t>16</a:t>
            </a:r>
            <a:r>
              <a:rPr lang="zh-CN" altLang="en-US" dirty="0"/>
              <a:t>日	    文献调研</a:t>
            </a:r>
            <a:endParaRPr lang="zh-CN" altLang="en-US" dirty="0"/>
          </a:p>
          <a:p>
            <a:pPr>
              <a:lnSpc>
                <a:spcPct val="150000"/>
              </a:lnSpc>
            </a:pPr>
            <a:r>
              <a:rPr lang="en-US" altLang="zh-CN" dirty="0"/>
              <a:t>2024</a:t>
            </a:r>
            <a:r>
              <a:rPr lang="zh-CN" altLang="en-US" dirty="0"/>
              <a:t>年</a:t>
            </a:r>
            <a:r>
              <a:rPr lang="en-US" altLang="zh-CN" dirty="0"/>
              <a:t>1</a:t>
            </a:r>
            <a:r>
              <a:rPr lang="zh-CN" altLang="en-US" dirty="0"/>
              <a:t>月</a:t>
            </a:r>
            <a:r>
              <a:rPr lang="en-US" altLang="zh-CN" dirty="0"/>
              <a:t>16</a:t>
            </a:r>
            <a:r>
              <a:rPr lang="zh-CN" altLang="en-US" dirty="0"/>
              <a:t>日 至 </a:t>
            </a:r>
            <a:r>
              <a:rPr lang="en-US" altLang="zh-CN" dirty="0"/>
              <a:t>2024</a:t>
            </a:r>
            <a:r>
              <a:rPr lang="zh-CN" altLang="en-US" dirty="0"/>
              <a:t>年</a:t>
            </a:r>
            <a:r>
              <a:rPr lang="en-US" altLang="zh-CN" dirty="0"/>
              <a:t>1</a:t>
            </a:r>
            <a:r>
              <a:rPr lang="zh-CN" altLang="en-US" dirty="0"/>
              <a:t>月</a:t>
            </a:r>
            <a:r>
              <a:rPr lang="en-US" altLang="zh-CN" dirty="0"/>
              <a:t>20</a:t>
            </a:r>
            <a:r>
              <a:rPr lang="zh-CN" altLang="en-US" dirty="0"/>
              <a:t>日          撰写开题报告</a:t>
            </a:r>
            <a:endParaRPr lang="zh-CN" altLang="en-US" dirty="0"/>
          </a:p>
          <a:p>
            <a:pPr>
              <a:lnSpc>
                <a:spcPct val="150000"/>
              </a:lnSpc>
            </a:pPr>
            <a:r>
              <a:rPr lang="en-US" altLang="zh-CN" dirty="0"/>
              <a:t>2024</a:t>
            </a:r>
            <a:r>
              <a:rPr lang="zh-CN" altLang="en-US" dirty="0"/>
              <a:t>年</a:t>
            </a:r>
            <a:r>
              <a:rPr lang="en-US" altLang="zh-CN" dirty="0"/>
              <a:t>1</a:t>
            </a:r>
            <a:r>
              <a:rPr lang="zh-CN" altLang="en-US" dirty="0"/>
              <a:t>月</a:t>
            </a:r>
            <a:r>
              <a:rPr lang="en-US" altLang="zh-CN" dirty="0"/>
              <a:t>21</a:t>
            </a:r>
            <a:r>
              <a:rPr lang="zh-CN" altLang="en-US" dirty="0"/>
              <a:t>日 至 </a:t>
            </a:r>
            <a:r>
              <a:rPr lang="en-US" altLang="zh-CN" dirty="0"/>
              <a:t>2024</a:t>
            </a:r>
            <a:r>
              <a:rPr lang="zh-CN" altLang="en-US" dirty="0"/>
              <a:t>年</a:t>
            </a:r>
            <a:r>
              <a:rPr lang="en-US" altLang="zh-CN" dirty="0"/>
              <a:t>1</a:t>
            </a:r>
            <a:r>
              <a:rPr lang="zh-CN" altLang="en-US" dirty="0"/>
              <a:t>月</a:t>
            </a:r>
            <a:r>
              <a:rPr lang="en-US" altLang="zh-CN" dirty="0"/>
              <a:t>29</a:t>
            </a:r>
            <a:r>
              <a:rPr lang="zh-CN" altLang="en-US" dirty="0"/>
              <a:t>日	    设计方案验证</a:t>
            </a:r>
            <a:endParaRPr lang="zh-CN" altLang="en-US" dirty="0"/>
          </a:p>
          <a:p>
            <a:pPr>
              <a:lnSpc>
                <a:spcPct val="150000"/>
              </a:lnSpc>
            </a:pPr>
            <a:r>
              <a:rPr lang="en-US" altLang="zh-CN" dirty="0"/>
              <a:t>2024</a:t>
            </a:r>
            <a:r>
              <a:rPr lang="zh-CN" altLang="en-US" dirty="0"/>
              <a:t>年</a:t>
            </a:r>
            <a:r>
              <a:rPr lang="en-US" altLang="zh-CN" dirty="0"/>
              <a:t>2</a:t>
            </a:r>
            <a:r>
              <a:rPr lang="zh-CN" altLang="en-US" dirty="0"/>
              <a:t>月</a:t>
            </a:r>
            <a:r>
              <a:rPr lang="en-US" altLang="zh-CN" dirty="0"/>
              <a:t>1</a:t>
            </a:r>
            <a:r>
              <a:rPr lang="zh-CN" altLang="en-US" dirty="0"/>
              <a:t>日 </a:t>
            </a:r>
            <a:r>
              <a:rPr lang="en-US" altLang="zh-CN" dirty="0"/>
              <a:t>~ 2024</a:t>
            </a:r>
            <a:r>
              <a:rPr lang="zh-CN" altLang="en-US" dirty="0"/>
              <a:t>年</a:t>
            </a:r>
            <a:r>
              <a:rPr lang="en-US" altLang="zh-CN" dirty="0"/>
              <a:t>3</a:t>
            </a:r>
            <a:r>
              <a:rPr lang="zh-CN" altLang="en-US" dirty="0"/>
              <a:t>月</a:t>
            </a:r>
            <a:r>
              <a:rPr lang="en-US" altLang="zh-CN" dirty="0"/>
              <a:t>1</a:t>
            </a:r>
            <a:r>
              <a:rPr lang="zh-CN" altLang="en-US" dirty="0"/>
              <a:t>日                 服务设计，框架搭建，需求分析，概要设计</a:t>
            </a:r>
            <a:endParaRPr lang="zh-CN" altLang="en-US" dirty="0"/>
          </a:p>
          <a:p>
            <a:pPr>
              <a:lnSpc>
                <a:spcPct val="150000"/>
              </a:lnSpc>
            </a:pPr>
            <a:r>
              <a:rPr lang="en-US" altLang="zh-CN" dirty="0"/>
              <a:t>2024</a:t>
            </a:r>
            <a:r>
              <a:rPr lang="zh-CN" altLang="en-US" dirty="0"/>
              <a:t>年</a:t>
            </a:r>
            <a:r>
              <a:rPr lang="en-US" altLang="zh-CN" dirty="0"/>
              <a:t>3</a:t>
            </a:r>
            <a:r>
              <a:rPr lang="zh-CN" altLang="en-US" dirty="0"/>
              <a:t>月</a:t>
            </a:r>
            <a:r>
              <a:rPr lang="en-US" altLang="zh-CN" dirty="0"/>
              <a:t>1</a:t>
            </a:r>
            <a:r>
              <a:rPr lang="zh-CN" altLang="en-US" dirty="0"/>
              <a:t>日 </a:t>
            </a:r>
            <a:r>
              <a:rPr lang="en-US" altLang="zh-CN" dirty="0"/>
              <a:t>~ 2024</a:t>
            </a:r>
            <a:r>
              <a:rPr lang="zh-CN" altLang="en-US" dirty="0"/>
              <a:t>年</a:t>
            </a:r>
            <a:r>
              <a:rPr lang="en-US" altLang="zh-CN" dirty="0"/>
              <a:t>4</a:t>
            </a:r>
            <a:r>
              <a:rPr lang="zh-CN" altLang="en-US" dirty="0"/>
              <a:t>月</a:t>
            </a:r>
            <a:r>
              <a:rPr lang="en-US" altLang="zh-CN" dirty="0"/>
              <a:t>15</a:t>
            </a:r>
            <a:r>
              <a:rPr lang="zh-CN" altLang="en-US" dirty="0"/>
              <a:t>日               详细设计，系统开发与测试</a:t>
            </a:r>
            <a:endParaRPr lang="zh-CN" altLang="en-US" dirty="0"/>
          </a:p>
          <a:p>
            <a:pPr>
              <a:lnSpc>
                <a:spcPct val="150000"/>
              </a:lnSpc>
            </a:pPr>
            <a:r>
              <a:rPr lang="en-US" altLang="zh-CN" dirty="0"/>
              <a:t>2024</a:t>
            </a:r>
            <a:r>
              <a:rPr lang="zh-CN" altLang="en-US" dirty="0"/>
              <a:t>年</a:t>
            </a:r>
            <a:r>
              <a:rPr lang="en-US" altLang="zh-CN" dirty="0"/>
              <a:t>4</a:t>
            </a:r>
            <a:r>
              <a:rPr lang="zh-CN" altLang="en-US" dirty="0"/>
              <a:t>月</a:t>
            </a:r>
            <a:r>
              <a:rPr lang="en-US" altLang="zh-CN" dirty="0"/>
              <a:t>16</a:t>
            </a:r>
            <a:r>
              <a:rPr lang="zh-CN" altLang="en-US" dirty="0"/>
              <a:t>日 </a:t>
            </a:r>
            <a:r>
              <a:rPr lang="en-US" altLang="zh-CN" dirty="0"/>
              <a:t>~ 2024</a:t>
            </a:r>
            <a:r>
              <a:rPr lang="zh-CN" altLang="en-US" dirty="0"/>
              <a:t>年</a:t>
            </a:r>
            <a:r>
              <a:rPr lang="en-US" altLang="zh-CN" dirty="0"/>
              <a:t>5</a:t>
            </a:r>
            <a:r>
              <a:rPr lang="zh-CN" altLang="en-US" dirty="0"/>
              <a:t>月</a:t>
            </a:r>
            <a:r>
              <a:rPr lang="en-US" altLang="zh-CN" dirty="0"/>
              <a:t>15</a:t>
            </a:r>
            <a:r>
              <a:rPr lang="zh-CN" altLang="en-US" dirty="0"/>
              <a:t>日             撰写毕业论文</a:t>
            </a:r>
            <a:endParaRPr lang="zh-CN" altLang="en-US" dirty="0"/>
          </a:p>
          <a:p>
            <a:pPr>
              <a:lnSpc>
                <a:spcPct val="150000"/>
              </a:lnSpc>
            </a:pPr>
            <a:r>
              <a:rPr lang="en-US" altLang="zh-CN" dirty="0"/>
              <a:t>2024</a:t>
            </a:r>
            <a:r>
              <a:rPr lang="zh-CN" altLang="en-US" dirty="0"/>
              <a:t>年</a:t>
            </a:r>
            <a:r>
              <a:rPr lang="en-US" altLang="zh-CN" dirty="0"/>
              <a:t>5</a:t>
            </a:r>
            <a:r>
              <a:rPr lang="zh-CN" altLang="en-US" dirty="0"/>
              <a:t>月</a:t>
            </a:r>
            <a:r>
              <a:rPr lang="en-US" altLang="zh-CN" dirty="0"/>
              <a:t>16</a:t>
            </a:r>
            <a:r>
              <a:rPr lang="zh-CN" altLang="en-US" dirty="0"/>
              <a:t>日 至 </a:t>
            </a:r>
            <a:r>
              <a:rPr lang="en-US" altLang="zh-CN" dirty="0"/>
              <a:t>2024</a:t>
            </a:r>
            <a:r>
              <a:rPr lang="zh-CN" altLang="en-US" dirty="0"/>
              <a:t>年</a:t>
            </a:r>
            <a:r>
              <a:rPr lang="en-US" altLang="zh-CN" dirty="0"/>
              <a:t>5</a:t>
            </a:r>
            <a:r>
              <a:rPr lang="zh-CN" altLang="en-US" dirty="0"/>
              <a:t>月</a:t>
            </a:r>
            <a:r>
              <a:rPr lang="en-US" altLang="zh-CN" dirty="0"/>
              <a:t>25</a:t>
            </a:r>
            <a:r>
              <a:rPr lang="zh-CN" altLang="en-US" dirty="0"/>
              <a:t>日           修改论文，查重，提交等任务</a:t>
            </a:r>
            <a:endParaRPr lang="zh-CN" altLang="en-US" dirty="0"/>
          </a:p>
          <a:p>
            <a:pPr>
              <a:lnSpc>
                <a:spcPct val="150000"/>
              </a:lnSpc>
            </a:pPr>
            <a:r>
              <a:rPr lang="en-US" altLang="zh-CN" dirty="0"/>
              <a:t>2024</a:t>
            </a:r>
            <a:r>
              <a:rPr lang="zh-CN" altLang="en-US" dirty="0"/>
              <a:t>年</a:t>
            </a:r>
            <a:r>
              <a:rPr lang="en-US" altLang="zh-CN" dirty="0"/>
              <a:t>5</a:t>
            </a:r>
            <a:r>
              <a:rPr lang="zh-CN" altLang="en-US" dirty="0"/>
              <a:t>月</a:t>
            </a:r>
            <a:r>
              <a:rPr lang="en-US" altLang="zh-CN" dirty="0"/>
              <a:t>25</a:t>
            </a:r>
            <a:r>
              <a:rPr lang="zh-CN" altLang="en-US" dirty="0"/>
              <a:t>日 至 </a:t>
            </a:r>
            <a:r>
              <a:rPr lang="en-US" altLang="zh-CN" dirty="0"/>
              <a:t>2024</a:t>
            </a:r>
            <a:r>
              <a:rPr lang="zh-CN" altLang="en-US" dirty="0"/>
              <a:t>年</a:t>
            </a:r>
            <a:r>
              <a:rPr lang="en-US" altLang="zh-CN" dirty="0"/>
              <a:t>6</a:t>
            </a:r>
            <a:r>
              <a:rPr lang="zh-CN" altLang="en-US" dirty="0"/>
              <a:t>月</a:t>
            </a:r>
            <a:r>
              <a:rPr lang="en-US" altLang="zh-CN" dirty="0"/>
              <a:t>1</a:t>
            </a:r>
            <a:r>
              <a:rPr lang="zh-CN" altLang="en-US" dirty="0"/>
              <a:t>日             答辩</a:t>
            </a:r>
            <a:endParaRPr lang="zh-CN" altLang="en-US" dirty="0"/>
          </a:p>
        </p:txBody>
      </p:sp>
      <p:sp>
        <p:nvSpPr>
          <p:cNvPr id="8" name="文本框 7"/>
          <p:cNvSpPr txBox="1"/>
          <p:nvPr/>
        </p:nvSpPr>
        <p:spPr>
          <a:xfrm>
            <a:off x="4472827" y="885507"/>
            <a:ext cx="7351619" cy="1294970"/>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dirty="0"/>
              <a:t>完成</a:t>
            </a:r>
            <a:r>
              <a:rPr lang="en-US" altLang="zh-CN" dirty="0"/>
              <a:t>《</a:t>
            </a:r>
            <a:r>
              <a:rPr lang="zh-CN" altLang="zh-CN" dirty="0"/>
              <a:t>基于</a:t>
            </a:r>
            <a:r>
              <a:rPr lang="en-US" altLang="zh-CN" dirty="0"/>
              <a:t>TCP</a:t>
            </a:r>
            <a:r>
              <a:rPr lang="zh-CN" altLang="zh-CN" dirty="0"/>
              <a:t>的远程调用</a:t>
            </a:r>
            <a:r>
              <a:rPr lang="en-US" altLang="zh-CN" dirty="0"/>
              <a:t>RPC</a:t>
            </a:r>
            <a:r>
              <a:rPr lang="zh-CN" altLang="zh-CN" dirty="0"/>
              <a:t>框架研究 </a:t>
            </a:r>
            <a:r>
              <a:rPr lang="en-US" altLang="zh-CN" dirty="0"/>
              <a:t>》</a:t>
            </a:r>
            <a:r>
              <a:rPr lang="zh-CN" altLang="en-US" dirty="0"/>
              <a:t>论文</a:t>
            </a:r>
            <a:endParaRPr lang="zh-CN" altLang="en-US" dirty="0"/>
          </a:p>
          <a:p>
            <a:pPr marL="285750" indent="-285750">
              <a:lnSpc>
                <a:spcPct val="150000"/>
              </a:lnSpc>
              <a:buFont typeface="Wingdings" panose="05000000000000000000" pitchFamily="2" charset="2"/>
              <a:buChar char="Ø"/>
            </a:pPr>
            <a:r>
              <a:rPr lang="zh-CN" altLang="en-US" dirty="0"/>
              <a:t>搭建可以验收题目研究工作的系统及开发环境</a:t>
            </a:r>
            <a:endParaRPr lang="zh-CN" altLang="en-US" dirty="0"/>
          </a:p>
          <a:p>
            <a:pPr marL="285750" indent="-285750">
              <a:lnSpc>
                <a:spcPct val="150000"/>
              </a:lnSpc>
              <a:buFont typeface="Wingdings" panose="05000000000000000000" pitchFamily="2" charset="2"/>
              <a:buChar char="Ø"/>
            </a:pPr>
            <a:r>
              <a:rPr lang="zh-CN" altLang="en-US" dirty="0"/>
              <a:t>完成</a:t>
            </a:r>
            <a:r>
              <a:rPr lang="en-US" altLang="zh-CN" dirty="0"/>
              <a:t>《</a:t>
            </a:r>
            <a:r>
              <a:rPr lang="zh-CN" altLang="zh-CN" dirty="0"/>
              <a:t>基于</a:t>
            </a:r>
            <a:r>
              <a:rPr lang="en-US" altLang="zh-CN" dirty="0"/>
              <a:t>TCP</a:t>
            </a:r>
            <a:r>
              <a:rPr lang="zh-CN" altLang="zh-CN" dirty="0"/>
              <a:t>的远程调用</a:t>
            </a:r>
            <a:r>
              <a:rPr lang="en-US" altLang="zh-CN" dirty="0"/>
              <a:t>RPC</a:t>
            </a:r>
            <a:r>
              <a:rPr lang="zh-CN" altLang="zh-CN" dirty="0"/>
              <a:t>框架研究 </a:t>
            </a:r>
            <a:r>
              <a:rPr lang="en-US" altLang="zh-CN" dirty="0"/>
              <a:t>》</a:t>
            </a:r>
            <a:r>
              <a:rPr lang="zh-CN" altLang="en-US" dirty="0"/>
              <a:t>的开发测试</a:t>
            </a:r>
            <a:endParaRPr lang="zh-CN" altLang="en-US" dirty="0"/>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9192" y="740717"/>
            <a:ext cx="3908878" cy="456129"/>
          </a:xfrm>
        </p:spPr>
        <p:txBody>
          <a:bodyPr/>
          <a:lstStyle/>
          <a:p>
            <a:pPr>
              <a:lnSpc>
                <a:spcPct val="120000"/>
              </a:lnSpc>
            </a:pPr>
            <a:r>
              <a:rPr lang="zh-CN" altLang="en-US" dirty="0"/>
              <a:t>参考文献</a:t>
            </a:r>
            <a:endParaRPr lang="zh-CN" altLang="en-US" dirty="0"/>
          </a:p>
        </p:txBody>
      </p:sp>
      <p:sp>
        <p:nvSpPr>
          <p:cNvPr id="18" name="Oval 34"/>
          <p:cNvSpPr/>
          <p:nvPr/>
        </p:nvSpPr>
        <p:spPr>
          <a:xfrm>
            <a:off x="3899176" y="2038944"/>
            <a:ext cx="518034" cy="518032"/>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dirty="0">
                <a:latin typeface="思源黑体" panose="020B0500000000000000" pitchFamily="34" charset="-122"/>
                <a:ea typeface="思源黑体" panose="020B0500000000000000" pitchFamily="34" charset="-122"/>
              </a:rPr>
              <a:t>01</a:t>
            </a:r>
            <a:endParaRPr lang="en-GB" sz="1600" dirty="0">
              <a:latin typeface="思源黑体" panose="020B0500000000000000" pitchFamily="34" charset="-122"/>
              <a:ea typeface="思源黑体" panose="020B0500000000000000" pitchFamily="34" charset="-122"/>
            </a:endParaRPr>
          </a:p>
        </p:txBody>
      </p:sp>
      <p:sp>
        <p:nvSpPr>
          <p:cNvPr id="20" name="TextBox 53"/>
          <p:cNvSpPr txBox="1"/>
          <p:nvPr/>
        </p:nvSpPr>
        <p:spPr>
          <a:xfrm>
            <a:off x="5935950" y="2211843"/>
            <a:ext cx="5144229" cy="205954"/>
          </a:xfrm>
          <a:prstGeom prst="rect">
            <a:avLst/>
          </a:prstGeom>
          <a:noFill/>
        </p:spPr>
        <p:txBody>
          <a:bodyPr wrap="none" lIns="0" tIns="0" rIns="0" bIns="0" rtlCol="0">
            <a:spAutoFit/>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    </a:t>
            </a:r>
            <a:r>
              <a:rPr lang="en-US" altLang="zh-CN" sz="1200" dirty="0">
                <a:solidFill>
                  <a:schemeClr val="tx1">
                    <a:lumMod val="65000"/>
                    <a:lumOff val="35000"/>
                  </a:schemeClr>
                </a:solidFill>
                <a:ea typeface="思源黑体" panose="020B0500000000000000" pitchFamily="34" charset="-122"/>
              </a:rPr>
              <a:t>Kevin R. Fall W. Richard </a:t>
            </a:r>
            <a:r>
              <a:rPr lang="en-US" altLang="zh-CN" sz="1200" dirty="0" err="1">
                <a:solidFill>
                  <a:schemeClr val="tx1">
                    <a:lumMod val="65000"/>
                    <a:lumOff val="35000"/>
                  </a:schemeClr>
                </a:solidFill>
                <a:ea typeface="思源黑体" panose="020B0500000000000000" pitchFamily="34" charset="-122"/>
              </a:rPr>
              <a:t>Stevens.TCP</a:t>
            </a:r>
            <a:r>
              <a:rPr lang="en-US" altLang="zh-CN" sz="1200" dirty="0">
                <a:solidFill>
                  <a:schemeClr val="tx1">
                    <a:lumMod val="65000"/>
                    <a:lumOff val="35000"/>
                  </a:schemeClr>
                </a:solidFill>
                <a:ea typeface="思源黑体" panose="020B0500000000000000" pitchFamily="34" charset="-122"/>
              </a:rPr>
              <a:t>/IP</a:t>
            </a:r>
            <a:r>
              <a:rPr lang="zh-CN" altLang="zh-CN" sz="1200" dirty="0">
                <a:solidFill>
                  <a:schemeClr val="tx1">
                    <a:lumMod val="65000"/>
                    <a:lumOff val="35000"/>
                  </a:schemeClr>
                </a:solidFill>
                <a:ea typeface="思源黑体" panose="020B0500000000000000" pitchFamily="34" charset="-122"/>
              </a:rPr>
              <a:t>详解 卷</a:t>
            </a:r>
            <a:r>
              <a:rPr lang="en-US" altLang="zh-CN" sz="1200" dirty="0">
                <a:solidFill>
                  <a:schemeClr val="tx1">
                    <a:lumMod val="65000"/>
                    <a:lumOff val="35000"/>
                  </a:schemeClr>
                </a:solidFill>
                <a:ea typeface="思源黑体" panose="020B0500000000000000" pitchFamily="34" charset="-122"/>
              </a:rPr>
              <a:t>1</a:t>
            </a:r>
            <a:r>
              <a:rPr lang="zh-CN" altLang="zh-CN" sz="1200" dirty="0">
                <a:solidFill>
                  <a:schemeClr val="tx1">
                    <a:lumMod val="65000"/>
                    <a:lumOff val="35000"/>
                  </a:schemeClr>
                </a:solidFill>
                <a:ea typeface="思源黑体" panose="020B0500000000000000" pitchFamily="34" charset="-122"/>
              </a:rPr>
              <a:t>：协议</a:t>
            </a:r>
            <a:r>
              <a:rPr lang="en-US" altLang="zh-CN" sz="1200" dirty="0">
                <a:solidFill>
                  <a:schemeClr val="tx1">
                    <a:lumMod val="65000"/>
                    <a:lumOff val="35000"/>
                  </a:schemeClr>
                </a:solidFill>
                <a:ea typeface="思源黑体" panose="020B0500000000000000" pitchFamily="34" charset="-122"/>
              </a:rPr>
              <a:t> .</a:t>
            </a:r>
            <a:r>
              <a:rPr lang="zh-CN" altLang="zh-CN" sz="1200" dirty="0">
                <a:solidFill>
                  <a:schemeClr val="tx1">
                    <a:lumMod val="65000"/>
                    <a:lumOff val="35000"/>
                  </a:schemeClr>
                </a:solidFill>
                <a:ea typeface="思源黑体" panose="020B0500000000000000" pitchFamily="34" charset="-122"/>
              </a:rPr>
              <a:t>机械工业出版社</a:t>
            </a:r>
            <a:r>
              <a:rPr lang="en-US" altLang="zh-CN" sz="1200" dirty="0">
                <a:solidFill>
                  <a:schemeClr val="tx1">
                    <a:lumMod val="65000"/>
                    <a:lumOff val="35000"/>
                  </a:schemeClr>
                </a:solidFill>
                <a:ea typeface="思源黑体" panose="020B0500000000000000" pitchFamily="34" charset="-122"/>
              </a:rPr>
              <a:t>,2016</a:t>
            </a:r>
            <a:r>
              <a:rPr lang="zh-CN" altLang="zh-CN" sz="1200" dirty="0">
                <a:solidFill>
                  <a:schemeClr val="tx1">
                    <a:lumMod val="65000"/>
                    <a:lumOff val="35000"/>
                  </a:schemeClr>
                </a:solidFill>
                <a:ea typeface="思源黑体" panose="020B0500000000000000" pitchFamily="34" charset="-122"/>
              </a:rPr>
              <a:t> </a:t>
            </a:r>
            <a:endParaRPr lang="en-GB" sz="1200" dirty="0">
              <a:solidFill>
                <a:schemeClr val="tx1">
                  <a:lumMod val="65000"/>
                  <a:lumOff val="35000"/>
                </a:schemeClr>
              </a:solidFill>
              <a:ea typeface="思源黑体" panose="020B0500000000000000" pitchFamily="34" charset="-122"/>
            </a:endParaRPr>
          </a:p>
        </p:txBody>
      </p:sp>
      <p:sp>
        <p:nvSpPr>
          <p:cNvPr id="28" name="Oval 34"/>
          <p:cNvSpPr/>
          <p:nvPr/>
        </p:nvSpPr>
        <p:spPr>
          <a:xfrm>
            <a:off x="4284939" y="2639019"/>
            <a:ext cx="518034" cy="518032"/>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dirty="0">
                <a:latin typeface="思源黑体" panose="020B0500000000000000" pitchFamily="34" charset="-122"/>
                <a:ea typeface="思源黑体" panose="020B0500000000000000" pitchFamily="34" charset="-122"/>
              </a:rPr>
              <a:t>02</a:t>
            </a:r>
            <a:endParaRPr lang="en-GB" sz="1600" dirty="0">
              <a:latin typeface="思源黑体" panose="020B0500000000000000" pitchFamily="34" charset="-122"/>
              <a:ea typeface="思源黑体" panose="020B0500000000000000" pitchFamily="34" charset="-122"/>
            </a:endParaRPr>
          </a:p>
        </p:txBody>
      </p:sp>
      <p:sp>
        <p:nvSpPr>
          <p:cNvPr id="30" name="TextBox 53"/>
          <p:cNvSpPr txBox="1"/>
          <p:nvPr/>
        </p:nvSpPr>
        <p:spPr>
          <a:xfrm>
            <a:off x="5935950" y="2837776"/>
            <a:ext cx="4468467" cy="205954"/>
          </a:xfrm>
          <a:prstGeom prst="rect">
            <a:avLst/>
          </a:prstGeom>
          <a:noFill/>
        </p:spPr>
        <p:txBody>
          <a:bodyPr wrap="none" lIns="0" tIns="0" rIns="0" bIns="0" rtlCol="0">
            <a:spAutoFit/>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    </a:t>
            </a:r>
            <a:r>
              <a:rPr lang="en-US" altLang="zh-CN" sz="1200" dirty="0">
                <a:solidFill>
                  <a:schemeClr val="tx1">
                    <a:lumMod val="65000"/>
                    <a:lumOff val="35000"/>
                  </a:schemeClr>
                </a:solidFill>
                <a:ea typeface="思源黑体" panose="020B0500000000000000" pitchFamily="34" charset="-122"/>
              </a:rPr>
              <a:t>James F. Kurose / Keith W. Ross.</a:t>
            </a:r>
            <a:r>
              <a:rPr lang="zh-CN" altLang="zh-CN" sz="1200" dirty="0">
                <a:solidFill>
                  <a:schemeClr val="tx1">
                    <a:lumMod val="65000"/>
                    <a:lumOff val="35000"/>
                  </a:schemeClr>
                </a:solidFill>
                <a:ea typeface="思源黑体" panose="020B0500000000000000" pitchFamily="34" charset="-122"/>
              </a:rPr>
              <a:t>计算机网络</a:t>
            </a:r>
            <a:r>
              <a:rPr lang="en-US" altLang="zh-CN" sz="1200" dirty="0">
                <a:solidFill>
                  <a:schemeClr val="tx1">
                    <a:lumMod val="65000"/>
                    <a:lumOff val="35000"/>
                  </a:schemeClr>
                </a:solidFill>
                <a:ea typeface="思源黑体" panose="020B0500000000000000" pitchFamily="34" charset="-122"/>
              </a:rPr>
              <a:t>. </a:t>
            </a:r>
            <a:r>
              <a:rPr lang="zh-CN" altLang="zh-CN" sz="1200" dirty="0">
                <a:solidFill>
                  <a:schemeClr val="tx1">
                    <a:lumMod val="65000"/>
                    <a:lumOff val="35000"/>
                  </a:schemeClr>
                </a:solidFill>
                <a:ea typeface="思源黑体" panose="020B0500000000000000" pitchFamily="34" charset="-122"/>
              </a:rPr>
              <a:t>机械工业出版社</a:t>
            </a:r>
            <a:r>
              <a:rPr lang="en-US" altLang="zh-CN" sz="1200" dirty="0">
                <a:solidFill>
                  <a:schemeClr val="tx1">
                    <a:lumMod val="65000"/>
                    <a:lumOff val="35000"/>
                  </a:schemeClr>
                </a:solidFill>
                <a:ea typeface="思源黑体" panose="020B0500000000000000" pitchFamily="34" charset="-122"/>
              </a:rPr>
              <a:t>,2018</a:t>
            </a:r>
            <a:r>
              <a:rPr lang="zh-CN" altLang="zh-CN" sz="1200" dirty="0">
                <a:solidFill>
                  <a:schemeClr val="tx1">
                    <a:lumMod val="65000"/>
                    <a:lumOff val="35000"/>
                  </a:schemeClr>
                </a:solidFill>
                <a:ea typeface="思源黑体" panose="020B0500000000000000" pitchFamily="34" charset="-122"/>
              </a:rPr>
              <a:t> </a:t>
            </a:r>
            <a:endParaRPr lang="en-GB" sz="1200" dirty="0">
              <a:solidFill>
                <a:schemeClr val="tx1">
                  <a:lumMod val="65000"/>
                  <a:lumOff val="35000"/>
                </a:schemeClr>
              </a:solidFill>
              <a:ea typeface="思源黑体" panose="020B0500000000000000" pitchFamily="34" charset="-122"/>
            </a:endParaRPr>
          </a:p>
        </p:txBody>
      </p:sp>
      <p:sp>
        <p:nvSpPr>
          <p:cNvPr id="32" name="Oval 34"/>
          <p:cNvSpPr/>
          <p:nvPr/>
        </p:nvSpPr>
        <p:spPr>
          <a:xfrm>
            <a:off x="4446864" y="3343869"/>
            <a:ext cx="518034" cy="518032"/>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dirty="0">
                <a:latin typeface="思源黑体" panose="020B0500000000000000" pitchFamily="34" charset="-122"/>
                <a:ea typeface="思源黑体" panose="020B0500000000000000" pitchFamily="34" charset="-122"/>
              </a:rPr>
              <a:t>03</a:t>
            </a:r>
            <a:endParaRPr lang="en-GB" sz="1600" dirty="0">
              <a:latin typeface="思源黑体" panose="020B0500000000000000" pitchFamily="34" charset="-122"/>
              <a:ea typeface="思源黑体" panose="020B0500000000000000" pitchFamily="34" charset="-122"/>
            </a:endParaRPr>
          </a:p>
        </p:txBody>
      </p:sp>
      <p:sp>
        <p:nvSpPr>
          <p:cNvPr id="34" name="TextBox 53"/>
          <p:cNvSpPr txBox="1"/>
          <p:nvPr/>
        </p:nvSpPr>
        <p:spPr>
          <a:xfrm>
            <a:off x="6031851" y="3472019"/>
            <a:ext cx="5547360" cy="479811"/>
          </a:xfrm>
          <a:prstGeom prst="rect">
            <a:avLst/>
          </a:prstGeom>
          <a:noFill/>
        </p:spPr>
        <p:txBody>
          <a:bodyPr wrap="square" lIns="0" tIns="0" rIns="0" bIns="0" rtlCol="0">
            <a:spAutoFit/>
          </a:bodyPr>
          <a:lstStyle/>
          <a:p>
            <a:pPr algn="just">
              <a:lnSpc>
                <a:spcPct val="150000"/>
              </a:lnSpc>
              <a:spcBef>
                <a:spcPts val="600"/>
              </a:spcBef>
            </a:pPr>
            <a:r>
              <a:rPr lang="zh-CN" altLang="zh-CN" sz="1200" dirty="0">
                <a:solidFill>
                  <a:schemeClr val="tx1">
                    <a:lumMod val="65000"/>
                    <a:lumOff val="35000"/>
                  </a:schemeClr>
                </a:solidFill>
                <a:ea typeface="思源黑体" panose="020B0500000000000000" pitchFamily="34" charset="-122"/>
              </a:rPr>
              <a:t>华钟明</a:t>
            </a:r>
            <a:r>
              <a:rPr lang="en-US" altLang="zh-CN" sz="1200" dirty="0">
                <a:solidFill>
                  <a:schemeClr val="tx1">
                    <a:lumMod val="65000"/>
                    <a:lumOff val="35000"/>
                  </a:schemeClr>
                </a:solidFill>
                <a:ea typeface="思源黑体" panose="020B0500000000000000" pitchFamily="34" charset="-122"/>
              </a:rPr>
              <a:t>. </a:t>
            </a:r>
            <a:r>
              <a:rPr lang="zh-CN" altLang="zh-CN" sz="1200" dirty="0">
                <a:solidFill>
                  <a:schemeClr val="tx1">
                    <a:lumMod val="65000"/>
                    <a:lumOff val="35000"/>
                  </a:schemeClr>
                </a:solidFill>
                <a:ea typeface="思源黑体" panose="020B0500000000000000" pitchFamily="34" charset="-122"/>
              </a:rPr>
              <a:t>深入理解</a:t>
            </a:r>
            <a:r>
              <a:rPr lang="en-US" altLang="zh-CN" sz="1200" dirty="0">
                <a:solidFill>
                  <a:schemeClr val="tx1">
                    <a:lumMod val="65000"/>
                    <a:lumOff val="35000"/>
                  </a:schemeClr>
                </a:solidFill>
                <a:ea typeface="思源黑体" panose="020B0500000000000000" pitchFamily="34" charset="-122"/>
              </a:rPr>
              <a:t>RPC</a:t>
            </a:r>
            <a:r>
              <a:rPr lang="zh-CN" altLang="zh-CN" sz="1200" dirty="0">
                <a:solidFill>
                  <a:schemeClr val="tx1">
                    <a:lumMod val="65000"/>
                    <a:lumOff val="35000"/>
                  </a:schemeClr>
                </a:solidFill>
                <a:ea typeface="思源黑体" panose="020B0500000000000000" pitchFamily="34" charset="-122"/>
              </a:rPr>
              <a:t>框架原理与实现</a:t>
            </a:r>
            <a:r>
              <a:rPr lang="en-US" altLang="zh-CN" sz="1200" dirty="0">
                <a:solidFill>
                  <a:schemeClr val="tx1">
                    <a:lumMod val="65000"/>
                    <a:lumOff val="35000"/>
                  </a:schemeClr>
                </a:solidFill>
                <a:ea typeface="思源黑体" panose="020B0500000000000000" pitchFamily="34" charset="-122"/>
              </a:rPr>
              <a:t>. </a:t>
            </a:r>
            <a:r>
              <a:rPr lang="zh-CN" altLang="zh-CN" sz="1200" dirty="0">
                <a:solidFill>
                  <a:schemeClr val="tx1">
                    <a:lumMod val="65000"/>
                    <a:lumOff val="35000"/>
                  </a:schemeClr>
                </a:solidFill>
                <a:ea typeface="思源黑体" panose="020B0500000000000000" pitchFamily="34" charset="-122"/>
              </a:rPr>
              <a:t>电子工业出版社</a:t>
            </a:r>
            <a:r>
              <a:rPr lang="en-US" altLang="zh-CN" sz="1200" dirty="0">
                <a:solidFill>
                  <a:schemeClr val="tx1">
                    <a:lumMod val="65000"/>
                    <a:lumOff val="35000"/>
                  </a:schemeClr>
                </a:solidFill>
                <a:ea typeface="思源黑体" panose="020B0500000000000000" pitchFamily="34" charset="-122"/>
              </a:rPr>
              <a:t>,2021</a:t>
            </a:r>
            <a:endParaRPr lang="zh-CN" altLang="zh-CN" sz="1200" dirty="0">
              <a:solidFill>
                <a:schemeClr val="tx1">
                  <a:lumMod val="65000"/>
                  <a:lumOff val="35000"/>
                </a:schemeClr>
              </a:solidFill>
              <a:ea typeface="思源黑体" panose="020B0500000000000000" pitchFamily="34" charset="-122"/>
            </a:endParaRPr>
          </a:p>
          <a:p>
            <a:pPr>
              <a:lnSpc>
                <a:spcPct val="120000"/>
              </a:lnSpc>
            </a:pP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endParaRPr lang="en-GB"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38" name="Oval 34"/>
          <p:cNvSpPr/>
          <p:nvPr/>
        </p:nvSpPr>
        <p:spPr>
          <a:xfrm>
            <a:off x="4446864" y="4058244"/>
            <a:ext cx="518034" cy="518032"/>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dirty="0">
                <a:latin typeface="思源黑体" panose="020B0500000000000000" pitchFamily="34" charset="-122"/>
                <a:ea typeface="思源黑体" panose="020B0500000000000000" pitchFamily="34" charset="-122"/>
              </a:rPr>
              <a:t>04</a:t>
            </a:r>
            <a:endParaRPr lang="en-GB" sz="1600" dirty="0">
              <a:latin typeface="思源黑体" panose="020B0500000000000000" pitchFamily="34" charset="-122"/>
              <a:ea typeface="思源黑体" panose="020B0500000000000000" pitchFamily="34" charset="-122"/>
            </a:endParaRPr>
          </a:p>
        </p:txBody>
      </p:sp>
      <p:sp>
        <p:nvSpPr>
          <p:cNvPr id="40" name="TextBox 53"/>
          <p:cNvSpPr txBox="1"/>
          <p:nvPr/>
        </p:nvSpPr>
        <p:spPr>
          <a:xfrm>
            <a:off x="5910370" y="4148648"/>
            <a:ext cx="3524363" cy="205954"/>
          </a:xfrm>
          <a:prstGeom prst="rect">
            <a:avLst/>
          </a:prstGeom>
          <a:noFill/>
        </p:spPr>
        <p:txBody>
          <a:bodyPr wrap="none" lIns="0" tIns="0" rIns="0" bIns="0" rtlCol="0">
            <a:spAutoFit/>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    </a:t>
            </a:r>
            <a:r>
              <a:rPr lang="en-US" altLang="zh-CN" sz="1200" dirty="0">
                <a:solidFill>
                  <a:schemeClr val="tx1">
                    <a:lumMod val="65000"/>
                    <a:lumOff val="35000"/>
                  </a:schemeClr>
                </a:solidFill>
                <a:ea typeface="思源黑体" panose="020B0500000000000000" pitchFamily="34" charset="-122"/>
              </a:rPr>
              <a:t>Norman </a:t>
            </a:r>
            <a:r>
              <a:rPr lang="en-US" altLang="zh-CN" sz="1200" dirty="0" err="1">
                <a:solidFill>
                  <a:schemeClr val="tx1">
                    <a:lumMod val="65000"/>
                    <a:lumOff val="35000"/>
                  </a:schemeClr>
                </a:solidFill>
                <a:ea typeface="思源黑体" panose="020B0500000000000000" pitchFamily="34" charset="-122"/>
              </a:rPr>
              <a:t>Maurer,Netty</a:t>
            </a:r>
            <a:r>
              <a:rPr lang="zh-CN" altLang="zh-CN" sz="1200" dirty="0">
                <a:solidFill>
                  <a:schemeClr val="tx1">
                    <a:lumMod val="65000"/>
                    <a:lumOff val="35000"/>
                  </a:schemeClr>
                </a:solidFill>
                <a:ea typeface="思源黑体" panose="020B0500000000000000" pitchFamily="34" charset="-122"/>
              </a:rPr>
              <a:t>实战</a:t>
            </a:r>
            <a:r>
              <a:rPr lang="en-US" altLang="zh-CN" sz="1200" dirty="0">
                <a:solidFill>
                  <a:schemeClr val="tx1">
                    <a:lumMod val="65000"/>
                    <a:lumOff val="35000"/>
                  </a:schemeClr>
                </a:solidFill>
                <a:ea typeface="思源黑体" panose="020B0500000000000000" pitchFamily="34" charset="-122"/>
              </a:rPr>
              <a:t>. </a:t>
            </a:r>
            <a:r>
              <a:rPr lang="zh-CN" altLang="zh-CN" sz="1200" dirty="0">
                <a:solidFill>
                  <a:schemeClr val="tx1">
                    <a:lumMod val="65000"/>
                    <a:lumOff val="35000"/>
                  </a:schemeClr>
                </a:solidFill>
                <a:ea typeface="思源黑体" panose="020B0500000000000000" pitchFamily="34" charset="-122"/>
              </a:rPr>
              <a:t>人民邮电出版社，</a:t>
            </a:r>
            <a:r>
              <a:rPr lang="en-US" altLang="zh-CN" sz="1200" dirty="0">
                <a:solidFill>
                  <a:schemeClr val="tx1">
                    <a:lumMod val="65000"/>
                    <a:lumOff val="35000"/>
                  </a:schemeClr>
                </a:solidFill>
                <a:ea typeface="思源黑体" panose="020B0500000000000000" pitchFamily="34" charset="-122"/>
              </a:rPr>
              <a:t>2017</a:t>
            </a:r>
            <a:r>
              <a:rPr lang="zh-CN" altLang="zh-CN" sz="1200" dirty="0">
                <a:solidFill>
                  <a:schemeClr val="tx1">
                    <a:lumMod val="65000"/>
                    <a:lumOff val="35000"/>
                  </a:schemeClr>
                </a:solidFill>
                <a:ea typeface="思源黑体" panose="020B0500000000000000" pitchFamily="34" charset="-122"/>
              </a:rPr>
              <a:t> </a:t>
            </a:r>
            <a:endParaRPr lang="en-GB" sz="1200" dirty="0">
              <a:solidFill>
                <a:schemeClr val="tx1">
                  <a:lumMod val="65000"/>
                  <a:lumOff val="35000"/>
                </a:schemeClr>
              </a:solidFill>
              <a:ea typeface="思源黑体" panose="020B0500000000000000" pitchFamily="34" charset="-122"/>
            </a:endParaRPr>
          </a:p>
        </p:txBody>
      </p:sp>
      <p:sp>
        <p:nvSpPr>
          <p:cNvPr id="42" name="Oval 34"/>
          <p:cNvSpPr/>
          <p:nvPr/>
        </p:nvSpPr>
        <p:spPr>
          <a:xfrm>
            <a:off x="4284939" y="4763094"/>
            <a:ext cx="518034" cy="518032"/>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dirty="0">
                <a:latin typeface="思源黑体" panose="020B0500000000000000" pitchFamily="34" charset="-122"/>
                <a:ea typeface="思源黑体" panose="020B0500000000000000" pitchFamily="34" charset="-122"/>
              </a:rPr>
              <a:t>05</a:t>
            </a:r>
            <a:endParaRPr lang="en-GB" sz="1600" dirty="0">
              <a:latin typeface="思源黑体" panose="020B0500000000000000" pitchFamily="34" charset="-122"/>
              <a:ea typeface="思源黑体" panose="020B0500000000000000" pitchFamily="34" charset="-122"/>
            </a:endParaRPr>
          </a:p>
        </p:txBody>
      </p:sp>
      <p:sp>
        <p:nvSpPr>
          <p:cNvPr id="44" name="TextBox 53"/>
          <p:cNvSpPr txBox="1"/>
          <p:nvPr/>
        </p:nvSpPr>
        <p:spPr>
          <a:xfrm>
            <a:off x="6096000" y="4953322"/>
            <a:ext cx="5953809" cy="206851"/>
          </a:xfrm>
          <a:prstGeom prst="rect">
            <a:avLst/>
          </a:prstGeom>
          <a:noFill/>
        </p:spPr>
        <p:txBody>
          <a:bodyPr wrap="none" lIns="0" tIns="0" rIns="0" bIns="0" rtlCol="0">
            <a:spAutoFit/>
          </a:bodyPr>
          <a:lstStyle/>
          <a:p>
            <a:pPr>
              <a:lnSpc>
                <a:spcPct val="120000"/>
              </a:lnSpc>
            </a:pPr>
            <a:r>
              <a:rPr lang="en-US" altLang="zh-CN" sz="1200" dirty="0">
                <a:solidFill>
                  <a:schemeClr val="tx1">
                    <a:lumMod val="65000"/>
                    <a:lumOff val="35000"/>
                  </a:schemeClr>
                </a:solidFill>
                <a:ea typeface="思源黑体" panose="020B0500000000000000" pitchFamily="34" charset="-122"/>
              </a:rPr>
              <a:t>Bruce Jay Nelson. "The Design and Implementation of a High-Performance Transport Protocol".</a:t>
            </a:r>
            <a:r>
              <a:rPr lang="zh-CN" altLang="zh-CN" sz="1200" dirty="0">
                <a:solidFill>
                  <a:schemeClr val="tx1">
                    <a:lumMod val="65000"/>
                    <a:lumOff val="35000"/>
                  </a:schemeClr>
                </a:solidFill>
                <a:ea typeface="思源黑体" panose="020B0500000000000000" pitchFamily="34" charset="-122"/>
              </a:rPr>
              <a:t> </a:t>
            </a:r>
            <a:endParaRPr lang="en-GB" sz="1200" dirty="0">
              <a:solidFill>
                <a:schemeClr val="tx1">
                  <a:lumMod val="65000"/>
                  <a:lumOff val="35000"/>
                </a:schemeClr>
              </a:solidFill>
              <a:ea typeface="思源黑体" panose="020B0500000000000000" pitchFamily="34" charset="-122"/>
            </a:endParaRPr>
          </a:p>
        </p:txBody>
      </p:sp>
      <p:cxnSp>
        <p:nvCxnSpPr>
          <p:cNvPr id="58" name="直接连接符 57"/>
          <p:cNvCxnSpPr>
            <a:stCxn id="18" idx="6"/>
          </p:cNvCxnSpPr>
          <p:nvPr/>
        </p:nvCxnSpPr>
        <p:spPr>
          <a:xfrm>
            <a:off x="4417210" y="2297960"/>
            <a:ext cx="1359128" cy="0"/>
          </a:xfrm>
          <a:prstGeom prst="line">
            <a:avLst/>
          </a:prstGeom>
          <a:ln w="12700">
            <a:solidFill>
              <a:srgbClr val="433D3C"/>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28" idx="6"/>
          </p:cNvCxnSpPr>
          <p:nvPr/>
        </p:nvCxnSpPr>
        <p:spPr>
          <a:xfrm>
            <a:off x="4802973" y="2898035"/>
            <a:ext cx="973365" cy="0"/>
          </a:xfrm>
          <a:prstGeom prst="line">
            <a:avLst/>
          </a:prstGeom>
          <a:ln w="12700">
            <a:solidFill>
              <a:srgbClr val="433D3C"/>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32" idx="6"/>
          </p:cNvCxnSpPr>
          <p:nvPr/>
        </p:nvCxnSpPr>
        <p:spPr>
          <a:xfrm>
            <a:off x="4964898" y="3602885"/>
            <a:ext cx="811440" cy="0"/>
          </a:xfrm>
          <a:prstGeom prst="line">
            <a:avLst/>
          </a:prstGeom>
          <a:ln w="12700">
            <a:solidFill>
              <a:srgbClr val="433D3C"/>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4964898" y="4317260"/>
            <a:ext cx="811440" cy="0"/>
          </a:xfrm>
          <a:prstGeom prst="line">
            <a:avLst/>
          </a:prstGeom>
          <a:ln w="12700">
            <a:solidFill>
              <a:srgbClr val="433D3C"/>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4802973" y="5022110"/>
            <a:ext cx="973365" cy="0"/>
          </a:xfrm>
          <a:prstGeom prst="line">
            <a:avLst/>
          </a:prstGeom>
          <a:ln w="12700">
            <a:solidFill>
              <a:srgbClr val="433D3C"/>
            </a:solidFill>
            <a:prstDash val="dash"/>
            <a:tailEnd type="ova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1022893" y="2511864"/>
            <a:ext cx="2876283" cy="2886892"/>
            <a:chOff x="6540140" y="1502228"/>
            <a:chExt cx="3824696" cy="3824696"/>
          </a:xfrm>
        </p:grpSpPr>
        <p:sp>
          <p:nvSpPr>
            <p:cNvPr id="4" name="椭圆形标注 4"/>
            <p:cNvSpPr/>
            <p:nvPr/>
          </p:nvSpPr>
          <p:spPr>
            <a:xfrm>
              <a:off x="6540140" y="1502228"/>
              <a:ext cx="3824696" cy="3824696"/>
            </a:xfrm>
            <a:prstGeom prst="wedgeEllipseCallout">
              <a:avLst>
                <a:gd name="adj1" fmla="val -53312"/>
                <a:gd name="adj2" fmla="val -38297"/>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5" name="文本框 4"/>
            <p:cNvSpPr txBox="1"/>
            <p:nvPr/>
          </p:nvSpPr>
          <p:spPr>
            <a:xfrm>
              <a:off x="6824916" y="2919408"/>
              <a:ext cx="3255144" cy="1132632"/>
            </a:xfrm>
            <a:prstGeom prst="rect">
              <a:avLst/>
            </a:prstGeom>
            <a:noFill/>
          </p:spPr>
          <p:txBody>
            <a:bodyPr wrap="square" lIns="0" tIns="0" rIns="0" bIns="0" rtlCol="0">
              <a:spAutoFit/>
            </a:bodyPr>
            <a:lstStyle/>
            <a:p>
              <a:pPr algn="ctr">
                <a:lnSpc>
                  <a:spcPct val="120000"/>
                </a:lnSpc>
              </a:pPr>
              <a:r>
                <a:rPr lang="zh-CN" altLang="en-US" sz="2400" dirty="0">
                  <a:solidFill>
                    <a:schemeClr val="bg1"/>
                  </a:solidFill>
                  <a:latin typeface="方正清刻本悦宋简体" panose="02000000000000000000" pitchFamily="2" charset="-122"/>
                  <a:ea typeface="方正清刻本悦宋简体" panose="02000000000000000000" pitchFamily="2" charset="-122"/>
                </a:rPr>
                <a:t>请老师们对我的课题提出宝贵意见！</a:t>
              </a:r>
              <a:endParaRPr lang="zh-CN" altLang="en-US" sz="2400" dirty="0">
                <a:solidFill>
                  <a:schemeClr val="bg1"/>
                </a:solidFill>
                <a:latin typeface="方正清刻本悦宋简体" panose="02000000000000000000" pitchFamily="2" charset="-122"/>
                <a:ea typeface="方正清刻本悦宋简体" panose="02000000000000000000" pitchFamily="2" charset="-122"/>
              </a:endParaRPr>
            </a:p>
          </p:txBody>
        </p:sp>
      </p:grpSp>
      <p:sp>
        <p:nvSpPr>
          <p:cNvPr id="6" name="PA_文本框 1"/>
          <p:cNvSpPr txBox="1"/>
          <p:nvPr>
            <p:custDataLst>
              <p:tags r:id="rId1"/>
            </p:custDataLst>
          </p:nvPr>
        </p:nvSpPr>
        <p:spPr>
          <a:xfrm>
            <a:off x="1508454" y="1130748"/>
            <a:ext cx="2938040" cy="314766"/>
          </a:xfrm>
          <a:prstGeom prst="rect">
            <a:avLst/>
          </a:prstGeom>
          <a:noFill/>
        </p:spPr>
        <p:txBody>
          <a:bodyPr wrap="square" lIns="0" tIns="0" rIns="0" rtlCol="0">
            <a:spAutoFit/>
          </a:bodyPr>
          <a:lstStyle/>
          <a:p>
            <a:pPr>
              <a:lnSpc>
                <a:spcPts val="2300"/>
              </a:lnSpc>
            </a:pPr>
            <a:r>
              <a:rPr lang="en-US" altLang="zh-CN" sz="1400" dirty="0">
                <a:solidFill>
                  <a:srgbClr val="313D51"/>
                </a:solidFill>
                <a:cs typeface="+mn-ea"/>
                <a:sym typeface="+mn-lt"/>
              </a:rPr>
              <a:t>Bibliography</a:t>
            </a:r>
            <a:endParaRPr lang="en-US" altLang="zh-CN" sz="1400" dirty="0">
              <a:solidFill>
                <a:srgbClr val="313D51"/>
              </a:solidFill>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22" presetClass="entr" presetSubtype="8" fill="hold" nodeType="with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wipe(left)">
                                      <p:cBhvr>
                                        <p:cTn id="12" dur="650"/>
                                        <p:tgtEl>
                                          <p:spTgt spid="58"/>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p:cTn id="15" dur="500" fill="hold"/>
                                        <p:tgtEl>
                                          <p:spTgt spid="28"/>
                                        </p:tgtEl>
                                        <p:attrNameLst>
                                          <p:attrName>ppt_w</p:attrName>
                                        </p:attrNameLst>
                                      </p:cBhvr>
                                      <p:tavLst>
                                        <p:tav tm="0">
                                          <p:val>
                                            <p:fltVal val="0"/>
                                          </p:val>
                                        </p:tav>
                                        <p:tav tm="100000">
                                          <p:val>
                                            <p:strVal val="#ppt_w"/>
                                          </p:val>
                                        </p:tav>
                                      </p:tavLst>
                                    </p:anim>
                                    <p:anim calcmode="lin" valueType="num">
                                      <p:cBhvr>
                                        <p:cTn id="16" dur="500" fill="hold"/>
                                        <p:tgtEl>
                                          <p:spTgt spid="28"/>
                                        </p:tgtEl>
                                        <p:attrNameLst>
                                          <p:attrName>ppt_h</p:attrName>
                                        </p:attrNameLst>
                                      </p:cBhvr>
                                      <p:tavLst>
                                        <p:tav tm="0">
                                          <p:val>
                                            <p:fltVal val="0"/>
                                          </p:val>
                                        </p:tav>
                                        <p:tav tm="100000">
                                          <p:val>
                                            <p:strVal val="#ppt_h"/>
                                          </p:val>
                                        </p:tav>
                                      </p:tavLst>
                                    </p:anim>
                                    <p:animEffect transition="in" filter="fade">
                                      <p:cBhvr>
                                        <p:cTn id="17" dur="500"/>
                                        <p:tgtEl>
                                          <p:spTgt spid="28"/>
                                        </p:tgtEl>
                                      </p:cBhvr>
                                    </p:animEffect>
                                  </p:childTnLst>
                                </p:cTn>
                              </p:par>
                              <p:par>
                                <p:cTn id="18" presetID="22" presetClass="entr" presetSubtype="8" fill="hold" nodeType="with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wipe(left)">
                                      <p:cBhvr>
                                        <p:cTn id="20" dur="650"/>
                                        <p:tgtEl>
                                          <p:spTgt spid="59"/>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p:cTn id="23" dur="500" fill="hold"/>
                                        <p:tgtEl>
                                          <p:spTgt spid="32"/>
                                        </p:tgtEl>
                                        <p:attrNameLst>
                                          <p:attrName>ppt_w</p:attrName>
                                        </p:attrNameLst>
                                      </p:cBhvr>
                                      <p:tavLst>
                                        <p:tav tm="0">
                                          <p:val>
                                            <p:fltVal val="0"/>
                                          </p:val>
                                        </p:tav>
                                        <p:tav tm="100000">
                                          <p:val>
                                            <p:strVal val="#ppt_w"/>
                                          </p:val>
                                        </p:tav>
                                      </p:tavLst>
                                    </p:anim>
                                    <p:anim calcmode="lin" valueType="num">
                                      <p:cBhvr>
                                        <p:cTn id="24" dur="500" fill="hold"/>
                                        <p:tgtEl>
                                          <p:spTgt spid="32"/>
                                        </p:tgtEl>
                                        <p:attrNameLst>
                                          <p:attrName>ppt_h</p:attrName>
                                        </p:attrNameLst>
                                      </p:cBhvr>
                                      <p:tavLst>
                                        <p:tav tm="0">
                                          <p:val>
                                            <p:fltVal val="0"/>
                                          </p:val>
                                        </p:tav>
                                        <p:tav tm="100000">
                                          <p:val>
                                            <p:strVal val="#ppt_h"/>
                                          </p:val>
                                        </p:tav>
                                      </p:tavLst>
                                    </p:anim>
                                    <p:animEffect transition="in" filter="fade">
                                      <p:cBhvr>
                                        <p:cTn id="25" dur="500"/>
                                        <p:tgtEl>
                                          <p:spTgt spid="32"/>
                                        </p:tgtEl>
                                      </p:cBhvr>
                                    </p:animEffect>
                                  </p:childTnLst>
                                </p:cTn>
                              </p:par>
                              <p:par>
                                <p:cTn id="26" presetID="22" presetClass="entr" presetSubtype="8" fill="hold" nodeType="with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wipe(left)">
                                      <p:cBhvr>
                                        <p:cTn id="28" dur="650"/>
                                        <p:tgtEl>
                                          <p:spTgt spid="60"/>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 calcmode="lin" valueType="num">
                                      <p:cBhvr>
                                        <p:cTn id="31" dur="500" fill="hold"/>
                                        <p:tgtEl>
                                          <p:spTgt spid="38"/>
                                        </p:tgtEl>
                                        <p:attrNameLst>
                                          <p:attrName>ppt_w</p:attrName>
                                        </p:attrNameLst>
                                      </p:cBhvr>
                                      <p:tavLst>
                                        <p:tav tm="0">
                                          <p:val>
                                            <p:fltVal val="0"/>
                                          </p:val>
                                        </p:tav>
                                        <p:tav tm="100000">
                                          <p:val>
                                            <p:strVal val="#ppt_w"/>
                                          </p:val>
                                        </p:tav>
                                      </p:tavLst>
                                    </p:anim>
                                    <p:anim calcmode="lin" valueType="num">
                                      <p:cBhvr>
                                        <p:cTn id="32" dur="500" fill="hold"/>
                                        <p:tgtEl>
                                          <p:spTgt spid="38"/>
                                        </p:tgtEl>
                                        <p:attrNameLst>
                                          <p:attrName>ppt_h</p:attrName>
                                        </p:attrNameLst>
                                      </p:cBhvr>
                                      <p:tavLst>
                                        <p:tav tm="0">
                                          <p:val>
                                            <p:fltVal val="0"/>
                                          </p:val>
                                        </p:tav>
                                        <p:tav tm="100000">
                                          <p:val>
                                            <p:strVal val="#ppt_h"/>
                                          </p:val>
                                        </p:tav>
                                      </p:tavLst>
                                    </p:anim>
                                    <p:animEffect transition="in" filter="fade">
                                      <p:cBhvr>
                                        <p:cTn id="33" dur="500"/>
                                        <p:tgtEl>
                                          <p:spTgt spid="38"/>
                                        </p:tgtEl>
                                      </p:cBhvr>
                                    </p:animEffect>
                                  </p:childTnLst>
                                </p:cTn>
                              </p:par>
                              <p:par>
                                <p:cTn id="34" presetID="22" presetClass="entr" presetSubtype="8" fill="hold" nodeType="withEffect">
                                  <p:stCondLst>
                                    <p:cond delay="0"/>
                                  </p:stCondLst>
                                  <p:childTnLst>
                                    <p:set>
                                      <p:cBhvr>
                                        <p:cTn id="35" dur="1" fill="hold">
                                          <p:stCondLst>
                                            <p:cond delay="0"/>
                                          </p:stCondLst>
                                        </p:cTn>
                                        <p:tgtEl>
                                          <p:spTgt spid="61"/>
                                        </p:tgtEl>
                                        <p:attrNameLst>
                                          <p:attrName>style.visibility</p:attrName>
                                        </p:attrNameLst>
                                      </p:cBhvr>
                                      <p:to>
                                        <p:strVal val="visible"/>
                                      </p:to>
                                    </p:set>
                                    <p:animEffect transition="in" filter="wipe(left)">
                                      <p:cBhvr>
                                        <p:cTn id="36" dur="650"/>
                                        <p:tgtEl>
                                          <p:spTgt spid="61"/>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anim calcmode="lin" valueType="num">
                                      <p:cBhvr>
                                        <p:cTn id="39" dur="500" fill="hold"/>
                                        <p:tgtEl>
                                          <p:spTgt spid="42"/>
                                        </p:tgtEl>
                                        <p:attrNameLst>
                                          <p:attrName>ppt_w</p:attrName>
                                        </p:attrNameLst>
                                      </p:cBhvr>
                                      <p:tavLst>
                                        <p:tav tm="0">
                                          <p:val>
                                            <p:fltVal val="0"/>
                                          </p:val>
                                        </p:tav>
                                        <p:tav tm="100000">
                                          <p:val>
                                            <p:strVal val="#ppt_w"/>
                                          </p:val>
                                        </p:tav>
                                      </p:tavLst>
                                    </p:anim>
                                    <p:anim calcmode="lin" valueType="num">
                                      <p:cBhvr>
                                        <p:cTn id="40" dur="500" fill="hold"/>
                                        <p:tgtEl>
                                          <p:spTgt spid="42"/>
                                        </p:tgtEl>
                                        <p:attrNameLst>
                                          <p:attrName>ppt_h</p:attrName>
                                        </p:attrNameLst>
                                      </p:cBhvr>
                                      <p:tavLst>
                                        <p:tav tm="0">
                                          <p:val>
                                            <p:fltVal val="0"/>
                                          </p:val>
                                        </p:tav>
                                        <p:tav tm="100000">
                                          <p:val>
                                            <p:strVal val="#ppt_h"/>
                                          </p:val>
                                        </p:tav>
                                      </p:tavLst>
                                    </p:anim>
                                    <p:animEffect transition="in" filter="fade">
                                      <p:cBhvr>
                                        <p:cTn id="41" dur="500"/>
                                        <p:tgtEl>
                                          <p:spTgt spid="42"/>
                                        </p:tgtEl>
                                      </p:cBhvr>
                                    </p:animEffect>
                                  </p:childTnLst>
                                </p:cTn>
                              </p:par>
                              <p:par>
                                <p:cTn id="42" presetID="22" presetClass="entr" presetSubtype="8" fill="hold" nodeType="with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wipe(left)">
                                      <p:cBhvr>
                                        <p:cTn id="44" dur="65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8" grpId="0" animBg="1"/>
      <p:bldP spid="32" grpId="0" animBg="1"/>
      <p:bldP spid="38" grpId="0" animBg="1"/>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6" name="矩形 5"/>
          <p:cNvSpPr/>
          <p:nvPr/>
        </p:nvSpPr>
        <p:spPr>
          <a:xfrm>
            <a:off x="2160496" y="1465866"/>
            <a:ext cx="7871010" cy="393208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nvSpPr>
        <p:spPr>
          <a:xfrm>
            <a:off x="2429435" y="1711367"/>
            <a:ext cx="7333130" cy="3441085"/>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文本框 9"/>
          <p:cNvSpPr txBox="1"/>
          <p:nvPr/>
        </p:nvSpPr>
        <p:spPr>
          <a:xfrm>
            <a:off x="2569442" y="2547279"/>
            <a:ext cx="7053116" cy="1107996"/>
          </a:xfrm>
          <a:prstGeom prst="rect">
            <a:avLst/>
          </a:prstGeom>
          <a:noFill/>
        </p:spPr>
        <p:txBody>
          <a:bodyPr wrap="square" rtlCol="0">
            <a:spAutoFit/>
            <a:scene3d>
              <a:camera prst="orthographicFront"/>
              <a:lightRig rig="threePt" dir="t"/>
            </a:scene3d>
            <a:sp3d contourW="12700"/>
          </a:bodyPr>
          <a:lstStyle/>
          <a:p>
            <a:pPr algn="ctr">
              <a:defRPr/>
            </a:pPr>
            <a:r>
              <a:rPr lang="zh-CN" altLang="en-US" sz="6600" b="1" dirty="0">
                <a:solidFill>
                  <a:schemeClr val="bg1"/>
                </a:solidFill>
                <a:latin typeface="华文仿宋" panose="02010600040101010101" pitchFamily="2" charset="-122"/>
                <a:ea typeface="华文仿宋" panose="02010600040101010101" pitchFamily="2" charset="-122"/>
              </a:rPr>
              <a:t>感谢聆听</a:t>
            </a:r>
            <a:endParaRPr lang="zh-CN" altLang="en-US" sz="6600" b="1" dirty="0">
              <a:solidFill>
                <a:schemeClr val="bg1"/>
              </a:solidFill>
              <a:latin typeface="华文仿宋" panose="02010600040101010101" pitchFamily="2" charset="-122"/>
              <a:ea typeface="华文仿宋" panose="02010600040101010101" pitchFamily="2" charset="-122"/>
            </a:endParaRPr>
          </a:p>
        </p:txBody>
      </p:sp>
      <p:sp>
        <p:nvSpPr>
          <p:cNvPr id="11" name="PA_圆角矩形 31"/>
          <p:cNvSpPr/>
          <p:nvPr>
            <p:custDataLst>
              <p:tags r:id="rId2"/>
            </p:custDataLst>
          </p:nvPr>
        </p:nvSpPr>
        <p:spPr>
          <a:xfrm>
            <a:off x="4487847" y="4546039"/>
            <a:ext cx="1421591" cy="2329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65" dirty="0">
                <a:solidFill>
                  <a:srgbClr val="223762"/>
                </a:solidFill>
                <a:latin typeface="方正清刻本悦宋简体" panose="02000000000000000000" pitchFamily="2" charset="-122"/>
                <a:ea typeface="方正清刻本悦宋简体" panose="02000000000000000000" pitchFamily="2" charset="-122"/>
              </a:rPr>
              <a:t>答辩人：郑 剑</a:t>
            </a:r>
            <a:endParaRPr lang="zh-CN" altLang="en-US" sz="1065" dirty="0">
              <a:solidFill>
                <a:srgbClr val="223762"/>
              </a:solidFill>
              <a:latin typeface="方正清刻本悦宋简体" panose="02000000000000000000" pitchFamily="2" charset="-122"/>
              <a:ea typeface="方正清刻本悦宋简体" panose="02000000000000000000" pitchFamily="2" charset="-122"/>
            </a:endParaRPr>
          </a:p>
        </p:txBody>
      </p:sp>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7350" y="967989"/>
            <a:ext cx="1390483" cy="1400993"/>
          </a:xfrm>
          <a:prstGeom prst="rect">
            <a:avLst/>
          </a:prstGeom>
        </p:spPr>
      </p:pic>
      <p:sp>
        <p:nvSpPr>
          <p:cNvPr id="22" name="矩形 259"/>
          <p:cNvSpPr>
            <a:spLocks noChangeArrowheads="1"/>
          </p:cNvSpPr>
          <p:nvPr/>
        </p:nvSpPr>
        <p:spPr bwMode="auto">
          <a:xfrm>
            <a:off x="1928495" y="4004875"/>
            <a:ext cx="8335010" cy="308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None/>
            </a:pPr>
            <a:r>
              <a:rPr lang="zh-CN" altLang="en-US" sz="1800" dirty="0">
                <a:solidFill>
                  <a:schemeClr val="bg1"/>
                </a:solidFill>
                <a:latin typeface="方正清刻本悦宋简体" panose="02000000000000000000" pitchFamily="2" charset="-122"/>
                <a:ea typeface="方正清刻本悦宋简体" panose="02000000000000000000" pitchFamily="2" charset="-122"/>
              </a:rPr>
              <a:t>专业年级：软件工程</a:t>
            </a:r>
            <a:r>
              <a:rPr lang="en-US" altLang="zh-CN" sz="1800" dirty="0">
                <a:solidFill>
                  <a:schemeClr val="bg1"/>
                </a:solidFill>
                <a:latin typeface="方正清刻本悦宋简体" panose="02000000000000000000" pitchFamily="2" charset="-122"/>
                <a:ea typeface="方正清刻本悦宋简体" panose="02000000000000000000" pitchFamily="2" charset="-122"/>
              </a:rPr>
              <a:t>2020</a:t>
            </a:r>
            <a:r>
              <a:rPr lang="zh-CN" altLang="en-US" sz="1800" dirty="0">
                <a:solidFill>
                  <a:schemeClr val="bg1"/>
                </a:solidFill>
                <a:latin typeface="方正清刻本悦宋简体" panose="02000000000000000000" pitchFamily="2" charset="-122"/>
                <a:ea typeface="方正清刻本悦宋简体" panose="02000000000000000000" pitchFamily="2" charset="-122"/>
              </a:rPr>
              <a:t>级</a:t>
            </a:r>
            <a:r>
              <a:rPr lang="en-US" altLang="zh-CN" sz="1800" dirty="0">
                <a:solidFill>
                  <a:schemeClr val="bg1"/>
                </a:solidFill>
                <a:latin typeface="方正清刻本悦宋简体" panose="02000000000000000000" pitchFamily="2" charset="-122"/>
                <a:ea typeface="方正清刻本悦宋简体" panose="02000000000000000000" pitchFamily="2" charset="-122"/>
              </a:rPr>
              <a:t>8</a:t>
            </a:r>
            <a:r>
              <a:rPr lang="zh-CN" altLang="en-US" sz="1800" dirty="0">
                <a:solidFill>
                  <a:schemeClr val="bg1"/>
                </a:solidFill>
                <a:latin typeface="方正清刻本悦宋简体" panose="02000000000000000000" pitchFamily="2" charset="-122"/>
                <a:ea typeface="方正清刻本悦宋简体" panose="02000000000000000000" pitchFamily="2" charset="-122"/>
              </a:rPr>
              <a:t>班</a:t>
            </a:r>
            <a:endParaRPr lang="en-US" altLang="zh-CN" sz="1800" dirty="0">
              <a:solidFill>
                <a:schemeClr val="bg1"/>
              </a:solidFill>
              <a:latin typeface="方正清刻本悦宋简体" panose="02000000000000000000" pitchFamily="2" charset="-122"/>
              <a:ea typeface="方正清刻本悦宋简体" panose="02000000000000000000" pitchFamily="2" charset="-122"/>
            </a:endParaRPr>
          </a:p>
        </p:txBody>
      </p:sp>
      <p:sp>
        <p:nvSpPr>
          <p:cNvPr id="24" name="PA_圆角矩形 31"/>
          <p:cNvSpPr/>
          <p:nvPr>
            <p:custDataLst>
              <p:tags r:id="rId4"/>
            </p:custDataLst>
          </p:nvPr>
        </p:nvSpPr>
        <p:spPr>
          <a:xfrm>
            <a:off x="6278889" y="4546038"/>
            <a:ext cx="1421591" cy="2329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65" dirty="0">
                <a:solidFill>
                  <a:srgbClr val="223762"/>
                </a:solidFill>
                <a:latin typeface="方正清刻本悦宋简体" panose="02000000000000000000" pitchFamily="2" charset="-122"/>
                <a:ea typeface="方正清刻本悦宋简体" panose="02000000000000000000" pitchFamily="2" charset="-122"/>
              </a:rPr>
              <a:t>指导教师：梅广超</a:t>
            </a:r>
            <a:endParaRPr lang="zh-CN" altLang="en-US" sz="1065" dirty="0">
              <a:solidFill>
                <a:srgbClr val="223762"/>
              </a:solidFill>
              <a:latin typeface="方正清刻本悦宋简体" panose="02000000000000000000" pitchFamily="2" charset="-122"/>
              <a:ea typeface="方正清刻本悦宋简体" panose="02000000000000000000"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8)">
                                      <p:cBhvr>
                                        <p:cTn id="12" dur="750"/>
                                        <p:tgtEl>
                                          <p:spTgt spid="8"/>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par>
                                <p:cTn id="18" presetID="16" presetClass="entr" presetSubtype="21" fill="hold"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barn(inVertical)">
                                      <p:cBhvr>
                                        <p:cTn id="20" dur="500"/>
                                        <p:tgtEl>
                                          <p:spTgt spid="21"/>
                                        </p:tgtEl>
                                      </p:cBhvr>
                                    </p:animEffect>
                                  </p:childTnLst>
                                </p:cTn>
                              </p:par>
                              <p:par>
                                <p:cTn id="21" presetID="16" presetClass="entr" presetSubtype="21" fill="hold" grpId="0" nodeType="withEffect">
                                  <p:stCondLst>
                                    <p:cond delay="250"/>
                                  </p:stCondLst>
                                  <p:childTnLst>
                                    <p:set>
                                      <p:cBhvr>
                                        <p:cTn id="22" dur="1" fill="hold">
                                          <p:stCondLst>
                                            <p:cond delay="0"/>
                                          </p:stCondLst>
                                        </p:cTn>
                                        <p:tgtEl>
                                          <p:spTgt spid="22"/>
                                        </p:tgtEl>
                                        <p:attrNameLst>
                                          <p:attrName>style.visibility</p:attrName>
                                        </p:attrNameLst>
                                      </p:cBhvr>
                                      <p:to>
                                        <p:strVal val="visible"/>
                                      </p:to>
                                    </p:set>
                                    <p:animEffect transition="in" filter="barn(inVertical)">
                                      <p:cBhvr>
                                        <p:cTn id="23" dur="500"/>
                                        <p:tgtEl>
                                          <p:spTgt spid="22"/>
                                        </p:tgtEl>
                                      </p:cBhvr>
                                    </p:animEffect>
                                  </p:childTnLst>
                                </p:cTn>
                              </p:par>
                              <p:par>
                                <p:cTn id="24" presetID="53" presetClass="entr" presetSubtype="16" fill="hold" grpId="0" nodeType="withEffect">
                                  <p:stCondLst>
                                    <p:cond delay="75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par>
                                <p:cTn id="29" presetID="53" presetClass="entr" presetSubtype="16" fill="hold" grpId="0" nodeType="withEffect">
                                  <p:stCondLst>
                                    <p:cond delay="750"/>
                                  </p:stCondLst>
                                  <p:childTnLst>
                                    <p:set>
                                      <p:cBhvr>
                                        <p:cTn id="30" dur="1" fill="hold">
                                          <p:stCondLst>
                                            <p:cond delay="0"/>
                                          </p:stCondLst>
                                        </p:cTn>
                                        <p:tgtEl>
                                          <p:spTgt spid="24"/>
                                        </p:tgtEl>
                                        <p:attrNameLst>
                                          <p:attrName>style.visibility</p:attrName>
                                        </p:attrNameLst>
                                      </p:cBhvr>
                                      <p:to>
                                        <p:strVal val="visible"/>
                                      </p:to>
                                    </p:set>
                                    <p:anim calcmode="lin" valueType="num">
                                      <p:cBhvr>
                                        <p:cTn id="31" dur="500" fill="hold"/>
                                        <p:tgtEl>
                                          <p:spTgt spid="24"/>
                                        </p:tgtEl>
                                        <p:attrNameLst>
                                          <p:attrName>ppt_w</p:attrName>
                                        </p:attrNameLst>
                                      </p:cBhvr>
                                      <p:tavLst>
                                        <p:tav tm="0">
                                          <p:val>
                                            <p:fltVal val="0"/>
                                          </p:val>
                                        </p:tav>
                                        <p:tav tm="100000">
                                          <p:val>
                                            <p:strVal val="#ppt_w"/>
                                          </p:val>
                                        </p:tav>
                                      </p:tavLst>
                                    </p:anim>
                                    <p:anim calcmode="lin" valueType="num">
                                      <p:cBhvr>
                                        <p:cTn id="32" dur="500" fill="hold"/>
                                        <p:tgtEl>
                                          <p:spTgt spid="24"/>
                                        </p:tgtEl>
                                        <p:attrNameLst>
                                          <p:attrName>ppt_h</p:attrName>
                                        </p:attrNameLst>
                                      </p:cBhvr>
                                      <p:tavLst>
                                        <p:tav tm="0">
                                          <p:val>
                                            <p:fltVal val="0"/>
                                          </p:val>
                                        </p:tav>
                                        <p:tav tm="100000">
                                          <p:val>
                                            <p:strVal val="#ppt_h"/>
                                          </p:val>
                                        </p:tav>
                                      </p:tavLst>
                                    </p:anim>
                                    <p:animEffect transition="in" filter="fade">
                                      <p:cBhvr>
                                        <p:cTn id="3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p:bldP spid="11" grpId="0" animBg="1"/>
      <p:bldP spid="22" grpId="0"/>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图片 5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54" name="矩形 53"/>
          <p:cNvSpPr/>
          <p:nvPr/>
        </p:nvSpPr>
        <p:spPr>
          <a:xfrm>
            <a:off x="2997200" y="423263"/>
            <a:ext cx="8780616" cy="6017293"/>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6" name="组合 25"/>
          <p:cNvGrpSpPr/>
          <p:nvPr/>
        </p:nvGrpSpPr>
        <p:grpSpPr>
          <a:xfrm>
            <a:off x="1129619" y="1228068"/>
            <a:ext cx="3045965" cy="1575682"/>
            <a:chOff x="944370" y="632414"/>
            <a:chExt cx="2981065" cy="1542110"/>
          </a:xfrm>
        </p:grpSpPr>
        <p:sp>
          <p:nvSpPr>
            <p:cNvPr id="24" name="矩形 23"/>
            <p:cNvSpPr/>
            <p:nvPr/>
          </p:nvSpPr>
          <p:spPr>
            <a:xfrm>
              <a:off x="1065396" y="632414"/>
              <a:ext cx="2860039" cy="1542110"/>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5" name="矩形 24"/>
            <p:cNvSpPr/>
            <p:nvPr/>
          </p:nvSpPr>
          <p:spPr>
            <a:xfrm>
              <a:off x="1194797" y="749939"/>
              <a:ext cx="2601237" cy="1307060"/>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1" name="文本框 20"/>
            <p:cNvSpPr txBox="1"/>
            <p:nvPr/>
          </p:nvSpPr>
          <p:spPr>
            <a:xfrm>
              <a:off x="944370" y="1388963"/>
              <a:ext cx="2792383" cy="612542"/>
            </a:xfrm>
            <a:prstGeom prst="rect">
              <a:avLst/>
            </a:prstGeom>
            <a:noFill/>
          </p:spPr>
          <p:txBody>
            <a:bodyPr wrap="square" rtlCol="0">
              <a:spAutoFit/>
              <a:scene3d>
                <a:camera prst="orthographicFront"/>
                <a:lightRig rig="threePt" dir="t"/>
              </a:scene3d>
              <a:sp3d contourW="12700"/>
            </a:bodyPr>
            <a:lstStyle/>
            <a:p>
              <a:pPr algn="r">
                <a:defRPr/>
              </a:pPr>
              <a:r>
                <a:rPr lang="en-US" altLang="zh-CN" sz="3465" dirty="0">
                  <a:solidFill>
                    <a:schemeClr val="bg1"/>
                  </a:solidFill>
                  <a:latin typeface="思源黑体" panose="020B0500000000000000" pitchFamily="34" charset="-122"/>
                  <a:ea typeface="思源黑体" panose="020B0500000000000000" pitchFamily="34" charset="-122"/>
                </a:rPr>
                <a:t>CONTENT</a:t>
              </a:r>
              <a:endParaRPr lang="zh-CN" altLang="en-US" sz="3465" dirty="0">
                <a:solidFill>
                  <a:schemeClr val="bg1"/>
                </a:solidFill>
                <a:latin typeface="思源黑体" panose="020B0500000000000000" pitchFamily="34" charset="-122"/>
                <a:ea typeface="思源黑体" panose="020B0500000000000000" pitchFamily="34" charset="-122"/>
              </a:endParaRPr>
            </a:p>
          </p:txBody>
        </p:sp>
        <p:sp>
          <p:nvSpPr>
            <p:cNvPr id="32" name="文本框 31"/>
            <p:cNvSpPr txBox="1"/>
            <p:nvPr/>
          </p:nvSpPr>
          <p:spPr>
            <a:xfrm>
              <a:off x="2229307" y="849517"/>
              <a:ext cx="1490820" cy="652579"/>
            </a:xfrm>
            <a:prstGeom prst="rect">
              <a:avLst/>
            </a:prstGeom>
            <a:noFill/>
          </p:spPr>
          <p:txBody>
            <a:bodyPr wrap="square" rtlCol="0">
              <a:spAutoFit/>
              <a:scene3d>
                <a:camera prst="orthographicFront"/>
                <a:lightRig rig="threePt" dir="t"/>
              </a:scene3d>
              <a:sp3d contourW="12700"/>
            </a:bodyPr>
            <a:lstStyle/>
            <a:p>
              <a:pPr algn="r">
                <a:defRPr/>
              </a:pPr>
              <a:r>
                <a:rPr lang="zh-CN" altLang="en-US" sz="3735" b="1" dirty="0">
                  <a:solidFill>
                    <a:schemeClr val="bg1"/>
                  </a:solidFill>
                  <a:latin typeface="华文仿宋" panose="02010600040101010101" pitchFamily="2" charset="-122"/>
                  <a:ea typeface="华文仿宋" panose="02010600040101010101" pitchFamily="2" charset="-122"/>
                </a:rPr>
                <a:t>目 录</a:t>
              </a:r>
              <a:endParaRPr lang="zh-CN" altLang="en-US" sz="3735" b="1" dirty="0">
                <a:solidFill>
                  <a:schemeClr val="bg1"/>
                </a:solidFill>
                <a:latin typeface="华文仿宋" panose="02010600040101010101" pitchFamily="2" charset="-122"/>
                <a:ea typeface="华文仿宋" panose="02010600040101010101" pitchFamily="2" charset="-122"/>
              </a:endParaRPr>
            </a:p>
          </p:txBody>
        </p:sp>
        <p:cxnSp>
          <p:nvCxnSpPr>
            <p:cNvPr id="34" name="直接连接符 33"/>
            <p:cNvCxnSpPr/>
            <p:nvPr/>
          </p:nvCxnSpPr>
          <p:spPr>
            <a:xfrm rot="16200000" flipV="1">
              <a:off x="2113755" y="1100764"/>
              <a:ext cx="313392" cy="18914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5714354" y="1664538"/>
            <a:ext cx="4890672" cy="576262"/>
            <a:chOff x="5714354" y="1664538"/>
            <a:chExt cx="4890672" cy="576262"/>
          </a:xfrm>
        </p:grpSpPr>
        <p:grpSp>
          <p:nvGrpSpPr>
            <p:cNvPr id="37" name="组合 36"/>
            <p:cNvGrpSpPr/>
            <p:nvPr/>
          </p:nvGrpSpPr>
          <p:grpSpPr>
            <a:xfrm>
              <a:off x="5714354" y="1664538"/>
              <a:ext cx="4752975" cy="576262"/>
              <a:chOff x="4753236" y="2069839"/>
              <a:chExt cx="4752975" cy="576262"/>
            </a:xfrm>
          </p:grpSpPr>
          <p:grpSp>
            <p:nvGrpSpPr>
              <p:cNvPr id="52" name="组合 21"/>
              <p:cNvGrpSpPr/>
              <p:nvPr/>
            </p:nvGrpSpPr>
            <p:grpSpPr bwMode="auto">
              <a:xfrm>
                <a:off x="4753236" y="2069839"/>
                <a:ext cx="576262" cy="576262"/>
                <a:chOff x="6170389" y="2579551"/>
                <a:chExt cx="576064" cy="576064"/>
              </a:xfrm>
            </p:grpSpPr>
            <p:sp>
              <p:nvSpPr>
                <p:cNvPr id="57" name="圆角矩形 10"/>
                <p:cNvSpPr>
                  <a:spLocks noChangeArrowheads="1"/>
                </p:cNvSpPr>
                <p:nvPr/>
              </p:nvSpPr>
              <p:spPr bwMode="auto">
                <a:xfrm>
                  <a:off x="6170389" y="2579551"/>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思源黑体" panose="020B0500000000000000" pitchFamily="34" charset="-122"/>
                    <a:ea typeface="宋体" panose="02010600030101010101" pitchFamily="2" charset="-122"/>
                  </a:endParaRPr>
                </a:p>
              </p:txBody>
            </p:sp>
            <p:sp>
              <p:nvSpPr>
                <p:cNvPr id="58" name="Freeform 27"/>
                <p:cNvSpPr>
                  <a:spLocks noEditPoints="1"/>
                </p:cNvSpPr>
                <p:nvPr/>
              </p:nvSpPr>
              <p:spPr bwMode="auto">
                <a:xfrm>
                  <a:off x="6344742" y="2711328"/>
                  <a:ext cx="312142" cy="334857"/>
                </a:xfrm>
                <a:custGeom>
                  <a:avLst/>
                  <a:gdLst>
                    <a:gd name="T0" fmla="*/ 2147483646 w 812"/>
                    <a:gd name="T1" fmla="*/ 0 h 858"/>
                    <a:gd name="T2" fmla="*/ 2147483646 w 812"/>
                    <a:gd name="T3" fmla="*/ 2147483646 h 858"/>
                    <a:gd name="T4" fmla="*/ 2147483646 w 812"/>
                    <a:gd name="T5" fmla="*/ 2147483646 h 858"/>
                    <a:gd name="T6" fmla="*/ 2147483646 w 812"/>
                    <a:gd name="T7" fmla="*/ 2147483646 h 858"/>
                    <a:gd name="T8" fmla="*/ 2147483646 w 812"/>
                    <a:gd name="T9" fmla="*/ 2147483646 h 858"/>
                    <a:gd name="T10" fmla="*/ 2147483646 w 812"/>
                    <a:gd name="T11" fmla="*/ 2147483646 h 858"/>
                    <a:gd name="T12" fmla="*/ 2147483646 w 812"/>
                    <a:gd name="T13" fmla="*/ 2147483646 h 858"/>
                    <a:gd name="T14" fmla="*/ 2147483646 w 812"/>
                    <a:gd name="T15" fmla="*/ 2147483646 h 858"/>
                    <a:gd name="T16" fmla="*/ 0 w 812"/>
                    <a:gd name="T17" fmla="*/ 2147483646 h 858"/>
                    <a:gd name="T18" fmla="*/ 2147483646 w 812"/>
                    <a:gd name="T19" fmla="*/ 2147483646 h 858"/>
                    <a:gd name="T20" fmla="*/ 2147483646 w 812"/>
                    <a:gd name="T21" fmla="*/ 2147483646 h 858"/>
                    <a:gd name="T22" fmla="*/ 2147483646 w 812"/>
                    <a:gd name="T23" fmla="*/ 2147483646 h 858"/>
                    <a:gd name="T24" fmla="*/ 2147483646 w 812"/>
                    <a:gd name="T25" fmla="*/ 2147483646 h 858"/>
                    <a:gd name="T26" fmla="*/ 2147483646 w 812"/>
                    <a:gd name="T27" fmla="*/ 2147483646 h 858"/>
                    <a:gd name="T28" fmla="*/ 2147483646 w 812"/>
                    <a:gd name="T29" fmla="*/ 2147483646 h 858"/>
                    <a:gd name="T30" fmla="*/ 2147483646 w 812"/>
                    <a:gd name="T31" fmla="*/ 2147483646 h 858"/>
                    <a:gd name="T32" fmla="*/ 2147483646 w 812"/>
                    <a:gd name="T33" fmla="*/ 2147483646 h 858"/>
                    <a:gd name="T34" fmla="*/ 2147483646 w 812"/>
                    <a:gd name="T35" fmla="*/ 2147483646 h 858"/>
                    <a:gd name="T36" fmla="*/ 2147483646 w 812"/>
                    <a:gd name="T37" fmla="*/ 2147483646 h 858"/>
                    <a:gd name="T38" fmla="*/ 2147483646 w 812"/>
                    <a:gd name="T39" fmla="*/ 2147483646 h 858"/>
                    <a:gd name="T40" fmla="*/ 2147483646 w 812"/>
                    <a:gd name="T41" fmla="*/ 2147483646 h 858"/>
                    <a:gd name="T42" fmla="*/ 2147483646 w 812"/>
                    <a:gd name="T43" fmla="*/ 2147483646 h 858"/>
                    <a:gd name="T44" fmla="*/ 2147483646 w 812"/>
                    <a:gd name="T45" fmla="*/ 2147483646 h 858"/>
                    <a:gd name="T46" fmla="*/ 2147483646 w 812"/>
                    <a:gd name="T47" fmla="*/ 2147483646 h 858"/>
                    <a:gd name="T48" fmla="*/ 2147483646 w 812"/>
                    <a:gd name="T49" fmla="*/ 2147483646 h 858"/>
                    <a:gd name="T50" fmla="*/ 2147483646 w 812"/>
                    <a:gd name="T51" fmla="*/ 2147483646 h 858"/>
                    <a:gd name="T52" fmla="*/ 2147483646 w 812"/>
                    <a:gd name="T53" fmla="*/ 2147483646 h 858"/>
                    <a:gd name="T54" fmla="*/ 2147483646 w 812"/>
                    <a:gd name="T55" fmla="*/ 2147483646 h 858"/>
                    <a:gd name="T56" fmla="*/ 2147483646 w 812"/>
                    <a:gd name="T57" fmla="*/ 2147483646 h 858"/>
                    <a:gd name="T58" fmla="*/ 2147483646 w 812"/>
                    <a:gd name="T59" fmla="*/ 2147483646 h 858"/>
                    <a:gd name="T60" fmla="*/ 2147483646 w 812"/>
                    <a:gd name="T61" fmla="*/ 2147483646 h 858"/>
                    <a:gd name="T62" fmla="*/ 2147483646 w 812"/>
                    <a:gd name="T63" fmla="*/ 2147483646 h 858"/>
                    <a:gd name="T64" fmla="*/ 2147483646 w 812"/>
                    <a:gd name="T65" fmla="*/ 2147483646 h 858"/>
                    <a:gd name="T66" fmla="*/ 2147483646 w 812"/>
                    <a:gd name="T67" fmla="*/ 2147483646 h 858"/>
                    <a:gd name="T68" fmla="*/ 2147483646 w 812"/>
                    <a:gd name="T69" fmla="*/ 2147483646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思源黑体" panose="020B0500000000000000" pitchFamily="34" charset="-122"/>
                    <a:ea typeface="宋体" panose="02010600030101010101" pitchFamily="2" charset="-122"/>
                  </a:endParaRPr>
                </a:p>
              </p:txBody>
            </p:sp>
          </p:grpSp>
          <p:sp>
            <p:nvSpPr>
              <p:cNvPr id="55" name="Rectangle 14"/>
              <p:cNvSpPr>
                <a:spLocks noChangeArrowheads="1"/>
              </p:cNvSpPr>
              <p:nvPr/>
            </p:nvSpPr>
            <p:spPr bwMode="auto">
              <a:xfrm>
                <a:off x="5581874" y="2234939"/>
                <a:ext cx="686726" cy="2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思源黑体" panose="020B0500000000000000" pitchFamily="34" charset="-122"/>
                    <a:ea typeface="思源黑体" panose="020B0500000000000000" pitchFamily="34" charset="-122"/>
                  </a:rPr>
                  <a:t>PART 1</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56" name="TextBox 59"/>
              <p:cNvSpPr txBox="1">
                <a:spLocks noChangeArrowheads="1"/>
              </p:cNvSpPr>
              <p:nvPr/>
            </p:nvSpPr>
            <p:spPr bwMode="auto">
              <a:xfrm>
                <a:off x="6566161" y="2152389"/>
                <a:ext cx="2940050"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华文仿宋" panose="02010600040101010101" pitchFamily="2" charset="-122"/>
                    <a:ea typeface="思源黑体" panose="020B0500000000000000" pitchFamily="34" charset="-122"/>
                  </a:rPr>
                  <a:t>课题背景及意义</a:t>
                </a:r>
                <a:endParaRPr lang="zh-CN" altLang="en-US" b="1" dirty="0">
                  <a:solidFill>
                    <a:srgbClr val="313D51"/>
                  </a:solidFill>
                  <a:latin typeface="华文仿宋" panose="02010600040101010101" pitchFamily="2" charset="-122"/>
                  <a:ea typeface="思源黑体" panose="020B0500000000000000" pitchFamily="34" charset="-122"/>
                </a:endParaRPr>
              </a:p>
            </p:txBody>
          </p:sp>
        </p:grpSp>
        <p:grpSp>
          <p:nvGrpSpPr>
            <p:cNvPr id="38" name="组合 37"/>
            <p:cNvGrpSpPr/>
            <p:nvPr/>
          </p:nvGrpSpPr>
          <p:grpSpPr>
            <a:xfrm flipH="1">
              <a:off x="6433491" y="2147214"/>
              <a:ext cx="4171535" cy="80892"/>
              <a:chOff x="2272062" y="2596259"/>
              <a:chExt cx="4173708" cy="80934"/>
            </a:xfrm>
          </p:grpSpPr>
          <p:cxnSp>
            <p:nvCxnSpPr>
              <p:cNvPr id="39" name="直接连接符 38"/>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51" name="矩形 50"/>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765">
                  <a:lnSpc>
                    <a:spcPct val="120000"/>
                  </a:lnSpc>
                  <a:defRPr/>
                </a:pPr>
                <a:endParaRPr lang="zh-CN" altLang="en-US" sz="1800" kern="0">
                  <a:solidFill>
                    <a:srgbClr val="313D51"/>
                  </a:solidFill>
                  <a:latin typeface="Calibri" panose="020F0502020204030204"/>
                  <a:ea typeface="宋体" panose="02010600030101010101" pitchFamily="2" charset="-122"/>
                </a:endParaRPr>
              </a:p>
            </p:txBody>
          </p:sp>
        </p:grpSp>
      </p:grpSp>
      <p:grpSp>
        <p:nvGrpSpPr>
          <p:cNvPr id="59" name="组合 58"/>
          <p:cNvGrpSpPr/>
          <p:nvPr/>
        </p:nvGrpSpPr>
        <p:grpSpPr>
          <a:xfrm>
            <a:off x="5714354" y="3060930"/>
            <a:ext cx="4890672" cy="576263"/>
            <a:chOff x="5714354" y="2522443"/>
            <a:chExt cx="4890672" cy="576263"/>
          </a:xfrm>
        </p:grpSpPr>
        <p:grpSp>
          <p:nvGrpSpPr>
            <p:cNvPr id="60" name="组合 59"/>
            <p:cNvGrpSpPr/>
            <p:nvPr/>
          </p:nvGrpSpPr>
          <p:grpSpPr>
            <a:xfrm>
              <a:off x="5714354" y="2522443"/>
              <a:ext cx="4229100" cy="576263"/>
              <a:chOff x="4753236" y="2862001"/>
              <a:chExt cx="4229100" cy="576263"/>
            </a:xfrm>
          </p:grpSpPr>
          <p:grpSp>
            <p:nvGrpSpPr>
              <p:cNvPr id="64" name="组合 22"/>
              <p:cNvGrpSpPr/>
              <p:nvPr/>
            </p:nvGrpSpPr>
            <p:grpSpPr bwMode="auto">
              <a:xfrm>
                <a:off x="4753236" y="2862001"/>
                <a:ext cx="576262" cy="576263"/>
                <a:chOff x="6170389" y="3371639"/>
                <a:chExt cx="576064" cy="576064"/>
              </a:xfrm>
            </p:grpSpPr>
            <p:sp>
              <p:nvSpPr>
                <p:cNvPr id="67" name="圆角矩形 11"/>
                <p:cNvSpPr>
                  <a:spLocks noChangeArrowheads="1"/>
                </p:cNvSpPr>
                <p:nvPr/>
              </p:nvSpPr>
              <p:spPr bwMode="auto">
                <a:xfrm>
                  <a:off x="6170389" y="3371639"/>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思源黑体" panose="020B0500000000000000" pitchFamily="34" charset="-122"/>
                    <a:ea typeface="宋体" panose="02010600030101010101" pitchFamily="2" charset="-122"/>
                  </a:endParaRPr>
                </a:p>
              </p:txBody>
            </p:sp>
            <p:sp>
              <p:nvSpPr>
                <p:cNvPr id="68" name="Freeform 13"/>
                <p:cNvSpPr>
                  <a:spLocks noEditPoints="1"/>
                </p:cNvSpPr>
                <p:nvPr/>
              </p:nvSpPr>
              <p:spPr bwMode="auto">
                <a:xfrm>
                  <a:off x="6293383" y="3504805"/>
                  <a:ext cx="330076" cy="309733"/>
                </a:xfrm>
                <a:custGeom>
                  <a:avLst/>
                  <a:gdLst>
                    <a:gd name="T0" fmla="*/ 0 w 957"/>
                    <a:gd name="T1" fmla="*/ 2147483646 h 885"/>
                    <a:gd name="T2" fmla="*/ 2147483646 w 957"/>
                    <a:gd name="T3" fmla="*/ 2147483646 h 885"/>
                    <a:gd name="T4" fmla="*/ 2147483646 w 957"/>
                    <a:gd name="T5" fmla="*/ 2147483646 h 885"/>
                    <a:gd name="T6" fmla="*/ 2147483646 w 957"/>
                    <a:gd name="T7" fmla="*/ 2147483646 h 885"/>
                    <a:gd name="T8" fmla="*/ 2147483646 w 957"/>
                    <a:gd name="T9" fmla="*/ 2147483646 h 885"/>
                    <a:gd name="T10" fmla="*/ 2147483646 w 957"/>
                    <a:gd name="T11" fmla="*/ 2147483646 h 885"/>
                    <a:gd name="T12" fmla="*/ 2147483646 w 957"/>
                    <a:gd name="T13" fmla="*/ 2147483646 h 885"/>
                    <a:gd name="T14" fmla="*/ 2147483646 w 957"/>
                    <a:gd name="T15" fmla="*/ 2147483646 h 885"/>
                    <a:gd name="T16" fmla="*/ 2147483646 w 957"/>
                    <a:gd name="T17" fmla="*/ 2147483646 h 885"/>
                    <a:gd name="T18" fmla="*/ 2147483646 w 957"/>
                    <a:gd name="T19" fmla="*/ 2147483646 h 885"/>
                    <a:gd name="T20" fmla="*/ 0 w 957"/>
                    <a:gd name="T21" fmla="*/ 2147483646 h 885"/>
                    <a:gd name="T22" fmla="*/ 2147483646 w 957"/>
                    <a:gd name="T23" fmla="*/ 2147483646 h 885"/>
                    <a:gd name="T24" fmla="*/ 2147483646 w 957"/>
                    <a:gd name="T25" fmla="*/ 2147483646 h 885"/>
                    <a:gd name="T26" fmla="*/ 2147483646 w 957"/>
                    <a:gd name="T27" fmla="*/ 2147483646 h 885"/>
                    <a:gd name="T28" fmla="*/ 2147483646 w 957"/>
                    <a:gd name="T29" fmla="*/ 2147483646 h 885"/>
                    <a:gd name="T30" fmla="*/ 2147483646 w 957"/>
                    <a:gd name="T31" fmla="*/ 2147483646 h 885"/>
                    <a:gd name="T32" fmla="*/ 2147483646 w 957"/>
                    <a:gd name="T33" fmla="*/ 2147483646 h 885"/>
                    <a:gd name="T34" fmla="*/ 2147483646 w 957"/>
                    <a:gd name="T35" fmla="*/ 2147483646 h 885"/>
                    <a:gd name="T36" fmla="*/ 2147483646 w 957"/>
                    <a:gd name="T37" fmla="*/ 2147483646 h 885"/>
                    <a:gd name="T38" fmla="*/ 2147483646 w 957"/>
                    <a:gd name="T39" fmla="*/ 2147483646 h 885"/>
                    <a:gd name="T40" fmla="*/ 2147483646 w 957"/>
                    <a:gd name="T41" fmla="*/ 2147483646 h 885"/>
                    <a:gd name="T42" fmla="*/ 2147483646 w 957"/>
                    <a:gd name="T43" fmla="*/ 2147483646 h 885"/>
                    <a:gd name="T44" fmla="*/ 2147483646 w 957"/>
                    <a:gd name="T45" fmla="*/ 2147483646 h 885"/>
                    <a:gd name="T46" fmla="*/ 2147483646 w 957"/>
                    <a:gd name="T47" fmla="*/ 2147483646 h 885"/>
                    <a:gd name="T48" fmla="*/ 2147483646 w 957"/>
                    <a:gd name="T49" fmla="*/ 2147483646 h 885"/>
                    <a:gd name="T50" fmla="*/ 2147483646 w 957"/>
                    <a:gd name="T51" fmla="*/ 2147483646 h 885"/>
                    <a:gd name="T52" fmla="*/ 2147483646 w 957"/>
                    <a:gd name="T53" fmla="*/ 2147483646 h 885"/>
                    <a:gd name="T54" fmla="*/ 2147483646 w 957"/>
                    <a:gd name="T55" fmla="*/ 2147483646 h 885"/>
                    <a:gd name="T56" fmla="*/ 2147483646 w 957"/>
                    <a:gd name="T57" fmla="*/ 2147483646 h 885"/>
                    <a:gd name="T58" fmla="*/ 2147483646 w 957"/>
                    <a:gd name="T59" fmla="*/ 2147483646 h 885"/>
                    <a:gd name="T60" fmla="*/ 2147483646 w 957"/>
                    <a:gd name="T61" fmla="*/ 2147483646 h 885"/>
                    <a:gd name="T62" fmla="*/ 2147483646 w 957"/>
                    <a:gd name="T63" fmla="*/ 2147483646 h 885"/>
                    <a:gd name="T64" fmla="*/ 2147483646 w 957"/>
                    <a:gd name="T65" fmla="*/ 2147483646 h 885"/>
                    <a:gd name="T66" fmla="*/ 2147483646 w 957"/>
                    <a:gd name="T67" fmla="*/ 2147483646 h 885"/>
                    <a:gd name="T68" fmla="*/ 2147483646 w 957"/>
                    <a:gd name="T69" fmla="*/ 2147483646 h 885"/>
                    <a:gd name="T70" fmla="*/ 2147483646 w 957"/>
                    <a:gd name="T71" fmla="*/ 2147483646 h 885"/>
                    <a:gd name="T72" fmla="*/ 2147483646 w 957"/>
                    <a:gd name="T73" fmla="*/ 2147483646 h 885"/>
                    <a:gd name="T74" fmla="*/ 2147483646 w 957"/>
                    <a:gd name="T75" fmla="*/ 2147483646 h 885"/>
                    <a:gd name="T76" fmla="*/ 2147483646 w 957"/>
                    <a:gd name="T77" fmla="*/ 2147483646 h 885"/>
                    <a:gd name="T78" fmla="*/ 2147483646 w 957"/>
                    <a:gd name="T79" fmla="*/ 2147483646 h 885"/>
                    <a:gd name="T80" fmla="*/ 2147483646 w 957"/>
                    <a:gd name="T81" fmla="*/ 2147483646 h 885"/>
                    <a:gd name="T82" fmla="*/ 2147483646 w 957"/>
                    <a:gd name="T83" fmla="*/ 2147483646 h 885"/>
                    <a:gd name="T84" fmla="*/ 2147483646 w 957"/>
                    <a:gd name="T85" fmla="*/ 2147483646 h 885"/>
                    <a:gd name="T86" fmla="*/ 2147483646 w 957"/>
                    <a:gd name="T87" fmla="*/ 2147483646 h 885"/>
                    <a:gd name="T88" fmla="*/ 2147483646 w 957"/>
                    <a:gd name="T89" fmla="*/ 2147483646 h 885"/>
                    <a:gd name="T90" fmla="*/ 2147483646 w 957"/>
                    <a:gd name="T91" fmla="*/ 2147483646 h 885"/>
                    <a:gd name="T92" fmla="*/ 2147483646 w 957"/>
                    <a:gd name="T93" fmla="*/ 2147483646 h 88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思源黑体" panose="020B0500000000000000" pitchFamily="34" charset="-122"/>
                    <a:ea typeface="宋体" panose="02010600030101010101" pitchFamily="2" charset="-122"/>
                  </a:endParaRPr>
                </a:p>
              </p:txBody>
            </p:sp>
          </p:grpSp>
          <p:sp>
            <p:nvSpPr>
              <p:cNvPr id="65" name="Rectangle 14"/>
              <p:cNvSpPr>
                <a:spLocks noChangeArrowheads="1"/>
              </p:cNvSpPr>
              <p:nvPr/>
            </p:nvSpPr>
            <p:spPr bwMode="auto">
              <a:xfrm>
                <a:off x="5581874" y="3017576"/>
                <a:ext cx="686726" cy="2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思源黑体" panose="020B0500000000000000" pitchFamily="34" charset="-122"/>
                    <a:ea typeface="思源黑体" panose="020B0500000000000000" pitchFamily="34" charset="-122"/>
                  </a:rPr>
                  <a:t>PART </a:t>
                </a:r>
                <a:r>
                  <a:rPr lang="en-US" altLang="zh-CN" sz="1600" b="1" dirty="0">
                    <a:solidFill>
                      <a:srgbClr val="313D51"/>
                    </a:solidFill>
                    <a:latin typeface="思源黑体" panose="020B0500000000000000" pitchFamily="34" charset="-122"/>
                    <a:ea typeface="思源黑体" panose="020B0500000000000000" pitchFamily="34" charset="-122"/>
                  </a:rPr>
                  <a:t>2</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66" name="TextBox 59"/>
              <p:cNvSpPr txBox="1">
                <a:spLocks noChangeArrowheads="1"/>
              </p:cNvSpPr>
              <p:nvPr/>
            </p:nvSpPr>
            <p:spPr bwMode="auto">
              <a:xfrm>
                <a:off x="6566161" y="2941376"/>
                <a:ext cx="2416175"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思源黑体" panose="020B0500000000000000" pitchFamily="34" charset="-122"/>
                    <a:ea typeface="思源黑体" panose="020B0500000000000000" pitchFamily="34" charset="-122"/>
                  </a:rPr>
                  <a:t>研究内容与思路</a:t>
                </a:r>
                <a:endParaRPr lang="zh-CN" altLang="en-US" b="1" dirty="0">
                  <a:solidFill>
                    <a:srgbClr val="313D51"/>
                  </a:solidFill>
                  <a:latin typeface="思源黑体" panose="020B0500000000000000" pitchFamily="34" charset="-122"/>
                  <a:ea typeface="思源黑体" panose="020B0500000000000000" pitchFamily="34" charset="-122"/>
                </a:endParaRPr>
              </a:p>
            </p:txBody>
          </p:sp>
        </p:grpSp>
        <p:grpSp>
          <p:nvGrpSpPr>
            <p:cNvPr id="61" name="组合 60"/>
            <p:cNvGrpSpPr/>
            <p:nvPr/>
          </p:nvGrpSpPr>
          <p:grpSpPr>
            <a:xfrm flipH="1">
              <a:off x="6433491" y="3012031"/>
              <a:ext cx="4171535" cy="80892"/>
              <a:chOff x="2272062" y="2596259"/>
              <a:chExt cx="4173708" cy="80934"/>
            </a:xfrm>
          </p:grpSpPr>
          <p:cxnSp>
            <p:nvCxnSpPr>
              <p:cNvPr id="62" name="直接连接符 6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63" name="矩形 6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765">
                  <a:lnSpc>
                    <a:spcPct val="120000"/>
                  </a:lnSpc>
                  <a:defRPr/>
                </a:pPr>
                <a:endParaRPr lang="zh-CN" altLang="en-US" sz="1800" kern="0">
                  <a:solidFill>
                    <a:srgbClr val="313D51"/>
                  </a:solidFill>
                  <a:latin typeface="Calibri" panose="020F0502020204030204"/>
                  <a:ea typeface="宋体" panose="02010600030101010101" pitchFamily="2" charset="-122"/>
                </a:endParaRPr>
              </a:p>
            </p:txBody>
          </p:sp>
        </p:grpSp>
      </p:grpSp>
      <p:grpSp>
        <p:nvGrpSpPr>
          <p:cNvPr id="69" name="组合 68"/>
          <p:cNvGrpSpPr/>
          <p:nvPr/>
        </p:nvGrpSpPr>
        <p:grpSpPr>
          <a:xfrm>
            <a:off x="5714354" y="4476398"/>
            <a:ext cx="4968875" cy="576262"/>
            <a:chOff x="5714354" y="3382138"/>
            <a:chExt cx="4968875" cy="576262"/>
          </a:xfrm>
        </p:grpSpPr>
        <p:grpSp>
          <p:nvGrpSpPr>
            <p:cNvPr id="70" name="组合 69"/>
            <p:cNvGrpSpPr/>
            <p:nvPr/>
          </p:nvGrpSpPr>
          <p:grpSpPr>
            <a:xfrm>
              <a:off x="5714354" y="3382138"/>
              <a:ext cx="4968875" cy="576262"/>
              <a:chOff x="4753236" y="3654164"/>
              <a:chExt cx="4968875" cy="576262"/>
            </a:xfrm>
          </p:grpSpPr>
          <p:grpSp>
            <p:nvGrpSpPr>
              <p:cNvPr id="74" name="组合 23"/>
              <p:cNvGrpSpPr/>
              <p:nvPr/>
            </p:nvGrpSpPr>
            <p:grpSpPr bwMode="auto">
              <a:xfrm>
                <a:off x="4753236" y="3654164"/>
                <a:ext cx="576262" cy="576262"/>
                <a:chOff x="6170389" y="4163727"/>
                <a:chExt cx="576064" cy="576064"/>
              </a:xfrm>
            </p:grpSpPr>
            <p:sp>
              <p:nvSpPr>
                <p:cNvPr id="77" name="圆角矩形 12"/>
                <p:cNvSpPr>
                  <a:spLocks noChangeArrowheads="1"/>
                </p:cNvSpPr>
                <p:nvPr/>
              </p:nvSpPr>
              <p:spPr bwMode="auto">
                <a:xfrm>
                  <a:off x="6170389" y="4163727"/>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思源黑体" panose="020B0500000000000000" pitchFamily="34" charset="-122"/>
                    <a:ea typeface="宋体" panose="02010600030101010101" pitchFamily="2" charset="-122"/>
                  </a:endParaRPr>
                </a:p>
              </p:txBody>
            </p:sp>
            <p:sp>
              <p:nvSpPr>
                <p:cNvPr id="78" name="Freeform 12"/>
                <p:cNvSpPr>
                  <a:spLocks noEditPoints="1"/>
                </p:cNvSpPr>
                <p:nvPr/>
              </p:nvSpPr>
              <p:spPr bwMode="auto">
                <a:xfrm>
                  <a:off x="6278404" y="4253861"/>
                  <a:ext cx="378197" cy="364816"/>
                </a:xfrm>
                <a:custGeom>
                  <a:avLst/>
                  <a:gdLst>
                    <a:gd name="T0" fmla="*/ 2147483646 w 1022"/>
                    <a:gd name="T1" fmla="*/ 2147483646 h 973"/>
                    <a:gd name="T2" fmla="*/ 2147483646 w 1022"/>
                    <a:gd name="T3" fmla="*/ 2147483646 h 973"/>
                    <a:gd name="T4" fmla="*/ 2147483646 w 1022"/>
                    <a:gd name="T5" fmla="*/ 2147483646 h 973"/>
                    <a:gd name="T6" fmla="*/ 2147483646 w 1022"/>
                    <a:gd name="T7" fmla="*/ 2147483646 h 973"/>
                    <a:gd name="T8" fmla="*/ 2147483646 w 1022"/>
                    <a:gd name="T9" fmla="*/ 2147483646 h 973"/>
                    <a:gd name="T10" fmla="*/ 2147483646 w 1022"/>
                    <a:gd name="T11" fmla="*/ 2147483646 h 973"/>
                    <a:gd name="T12" fmla="*/ 2147483646 w 1022"/>
                    <a:gd name="T13" fmla="*/ 2147483646 h 973"/>
                    <a:gd name="T14" fmla="*/ 2147483646 w 1022"/>
                    <a:gd name="T15" fmla="*/ 2147483646 h 973"/>
                    <a:gd name="T16" fmla="*/ 2147483646 w 1022"/>
                    <a:gd name="T17" fmla="*/ 2147483646 h 973"/>
                    <a:gd name="T18" fmla="*/ 2147483646 w 1022"/>
                    <a:gd name="T19" fmla="*/ 2147483646 h 973"/>
                    <a:gd name="T20" fmla="*/ 2147483646 w 1022"/>
                    <a:gd name="T21" fmla="*/ 2147483646 h 973"/>
                    <a:gd name="T22" fmla="*/ 2147483646 w 1022"/>
                    <a:gd name="T23" fmla="*/ 2147483646 h 973"/>
                    <a:gd name="T24" fmla="*/ 2147483646 w 1022"/>
                    <a:gd name="T25" fmla="*/ 2147483646 h 973"/>
                    <a:gd name="T26" fmla="*/ 2147483646 w 1022"/>
                    <a:gd name="T27" fmla="*/ 2147483646 h 973"/>
                    <a:gd name="T28" fmla="*/ 2147483646 w 1022"/>
                    <a:gd name="T29" fmla="*/ 2147483646 h 973"/>
                    <a:gd name="T30" fmla="*/ 2147483646 w 1022"/>
                    <a:gd name="T31" fmla="*/ 2147483646 h 973"/>
                    <a:gd name="T32" fmla="*/ 2147483646 w 1022"/>
                    <a:gd name="T33" fmla="*/ 2147483646 h 973"/>
                    <a:gd name="T34" fmla="*/ 2147483646 w 1022"/>
                    <a:gd name="T35" fmla="*/ 2147483646 h 973"/>
                    <a:gd name="T36" fmla="*/ 2147483646 w 1022"/>
                    <a:gd name="T37" fmla="*/ 2147483646 h 973"/>
                    <a:gd name="T38" fmla="*/ 2147483646 w 1022"/>
                    <a:gd name="T39" fmla="*/ 2147483646 h 973"/>
                    <a:gd name="T40" fmla="*/ 2147483646 w 1022"/>
                    <a:gd name="T41" fmla="*/ 2147483646 h 973"/>
                    <a:gd name="T42" fmla="*/ 2147483646 w 1022"/>
                    <a:gd name="T43" fmla="*/ 2147483646 h 973"/>
                    <a:gd name="T44" fmla="*/ 2147483646 w 1022"/>
                    <a:gd name="T45" fmla="*/ 2147483646 h 973"/>
                    <a:gd name="T46" fmla="*/ 2147483646 w 1022"/>
                    <a:gd name="T47" fmla="*/ 2147483646 h 973"/>
                    <a:gd name="T48" fmla="*/ 2147483646 w 1022"/>
                    <a:gd name="T49" fmla="*/ 2147483646 h 973"/>
                    <a:gd name="T50" fmla="*/ 2147483646 w 1022"/>
                    <a:gd name="T51" fmla="*/ 2147483646 h 973"/>
                    <a:gd name="T52" fmla="*/ 2147483646 w 1022"/>
                    <a:gd name="T53" fmla="*/ 2147483646 h 973"/>
                    <a:gd name="T54" fmla="*/ 2147483646 w 1022"/>
                    <a:gd name="T55" fmla="*/ 2147483646 h 973"/>
                    <a:gd name="T56" fmla="*/ 2147483646 w 1022"/>
                    <a:gd name="T57" fmla="*/ 2147483646 h 973"/>
                    <a:gd name="T58" fmla="*/ 2147483646 w 1022"/>
                    <a:gd name="T59" fmla="*/ 2147483646 h 973"/>
                    <a:gd name="T60" fmla="*/ 2147483646 w 1022"/>
                    <a:gd name="T61" fmla="*/ 2147483646 h 973"/>
                    <a:gd name="T62" fmla="*/ 2147483646 w 1022"/>
                    <a:gd name="T63" fmla="*/ 2147483646 h 973"/>
                    <a:gd name="T64" fmla="*/ 2147483646 w 1022"/>
                    <a:gd name="T65" fmla="*/ 2147483646 h 973"/>
                    <a:gd name="T66" fmla="*/ 2147483646 w 1022"/>
                    <a:gd name="T67" fmla="*/ 2147483646 h 973"/>
                    <a:gd name="T68" fmla="*/ 2147483646 w 1022"/>
                    <a:gd name="T69" fmla="*/ 2147483646 h 973"/>
                    <a:gd name="T70" fmla="*/ 2147483646 w 1022"/>
                    <a:gd name="T71" fmla="*/ 2147483646 h 973"/>
                    <a:gd name="T72" fmla="*/ 2147483646 w 1022"/>
                    <a:gd name="T73" fmla="*/ 2147483646 h 973"/>
                    <a:gd name="T74" fmla="*/ 2147483646 w 1022"/>
                    <a:gd name="T75" fmla="*/ 2147483646 h 973"/>
                    <a:gd name="T76" fmla="*/ 2147483646 w 1022"/>
                    <a:gd name="T77" fmla="*/ 2147483646 h 973"/>
                    <a:gd name="T78" fmla="*/ 2147483646 w 1022"/>
                    <a:gd name="T79" fmla="*/ 2147483646 h 973"/>
                    <a:gd name="T80" fmla="*/ 2147483646 w 1022"/>
                    <a:gd name="T81" fmla="*/ 2147483646 h 973"/>
                    <a:gd name="T82" fmla="*/ 2147483646 w 1022"/>
                    <a:gd name="T83" fmla="*/ 2147483646 h 973"/>
                    <a:gd name="T84" fmla="*/ 2147483646 w 1022"/>
                    <a:gd name="T85" fmla="*/ 2147483646 h 973"/>
                    <a:gd name="T86" fmla="*/ 2147483646 w 1022"/>
                    <a:gd name="T87" fmla="*/ 2147483646 h 9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思源黑体" panose="020B0500000000000000" pitchFamily="34" charset="-122"/>
                    <a:ea typeface="宋体" panose="02010600030101010101" pitchFamily="2" charset="-122"/>
                  </a:endParaRPr>
                </a:p>
              </p:txBody>
            </p:sp>
          </p:grpSp>
          <p:sp>
            <p:nvSpPr>
              <p:cNvPr id="75" name="Rectangle 14"/>
              <p:cNvSpPr>
                <a:spLocks noChangeArrowheads="1"/>
              </p:cNvSpPr>
              <p:nvPr/>
            </p:nvSpPr>
            <p:spPr bwMode="auto">
              <a:xfrm>
                <a:off x="5581874" y="3809739"/>
                <a:ext cx="686726" cy="2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思源黑体" panose="020B0500000000000000" pitchFamily="34" charset="-122"/>
                    <a:ea typeface="思源黑体" panose="020B0500000000000000" pitchFamily="34" charset="-122"/>
                  </a:rPr>
                  <a:t>PART </a:t>
                </a:r>
                <a:r>
                  <a:rPr lang="en-US" altLang="zh-CN" sz="1600" b="1" dirty="0">
                    <a:solidFill>
                      <a:srgbClr val="313D51"/>
                    </a:solidFill>
                    <a:latin typeface="思源黑体" panose="020B0500000000000000" pitchFamily="34" charset="-122"/>
                    <a:ea typeface="思源黑体" panose="020B0500000000000000" pitchFamily="34" charset="-122"/>
                  </a:rPr>
                  <a:t>3</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76" name="TextBox 59"/>
              <p:cNvSpPr txBox="1">
                <a:spLocks noChangeArrowheads="1"/>
              </p:cNvSpPr>
              <p:nvPr/>
            </p:nvSpPr>
            <p:spPr bwMode="auto">
              <a:xfrm>
                <a:off x="6566161" y="3744651"/>
                <a:ext cx="3155950"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思源黑体" panose="020B0500000000000000" pitchFamily="34" charset="-122"/>
                    <a:ea typeface="思源黑体" panose="020B0500000000000000" pitchFamily="34" charset="-122"/>
                  </a:rPr>
                  <a:t>可行性分析论证</a:t>
                </a:r>
                <a:endParaRPr lang="zh-CN" altLang="en-US" b="1" dirty="0">
                  <a:solidFill>
                    <a:srgbClr val="313D51"/>
                  </a:solidFill>
                  <a:latin typeface="思源黑体" panose="020B0500000000000000" pitchFamily="34" charset="-122"/>
                  <a:ea typeface="思源黑体" panose="020B0500000000000000" pitchFamily="34" charset="-122"/>
                </a:endParaRPr>
              </a:p>
            </p:txBody>
          </p:sp>
        </p:grpSp>
        <p:grpSp>
          <p:nvGrpSpPr>
            <p:cNvPr id="71" name="组合 70"/>
            <p:cNvGrpSpPr/>
            <p:nvPr/>
          </p:nvGrpSpPr>
          <p:grpSpPr>
            <a:xfrm flipH="1">
              <a:off x="6433491" y="3876848"/>
              <a:ext cx="4171535" cy="80892"/>
              <a:chOff x="2272062" y="2596259"/>
              <a:chExt cx="4173708" cy="80934"/>
            </a:xfrm>
          </p:grpSpPr>
          <p:cxnSp>
            <p:nvCxnSpPr>
              <p:cNvPr id="72" name="直接连接符 7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73" name="矩形 7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765">
                  <a:lnSpc>
                    <a:spcPct val="120000"/>
                  </a:lnSpc>
                  <a:defRPr/>
                </a:pPr>
                <a:endParaRPr lang="zh-CN" altLang="en-US" sz="1800" kern="0">
                  <a:solidFill>
                    <a:srgbClr val="313D51"/>
                  </a:solidFill>
                  <a:latin typeface="Calibri" panose="020F0502020204030204"/>
                  <a:ea typeface="宋体" panose="02010600030101010101" pitchFamily="2" charset="-122"/>
                </a:endParaRPr>
              </a:p>
            </p:txBody>
          </p:sp>
        </p:grpSp>
      </p:grpSp>
      <p:sp>
        <p:nvSpPr>
          <p:cNvPr id="2" name="文本框 1"/>
          <p:cNvSpPr txBox="1"/>
          <p:nvPr/>
        </p:nvSpPr>
        <p:spPr>
          <a:xfrm>
            <a:off x="7384026" y="827314"/>
            <a:ext cx="3144637"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40000">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14:bounceEnd="40000">
                                          <p:cBhvr additive="base">
                                            <p:cTn id="7" dur="1000" fill="hold"/>
                                            <p:tgtEl>
                                              <p:spTgt spid="54"/>
                                            </p:tgtEl>
                                            <p:attrNameLst>
                                              <p:attrName>ppt_x</p:attrName>
                                            </p:attrNameLst>
                                          </p:cBhvr>
                                          <p:tavLst>
                                            <p:tav tm="0">
                                              <p:val>
                                                <p:strVal val="1+#ppt_w/2"/>
                                              </p:val>
                                            </p:tav>
                                            <p:tav tm="100000">
                                              <p:val>
                                                <p:strVal val="#ppt_x"/>
                                              </p:val>
                                            </p:tav>
                                          </p:tavLst>
                                        </p:anim>
                                        <p:anim calcmode="lin" valueType="num" p14:bounceEnd="40000">
                                          <p:cBhvr additive="base">
                                            <p:cTn id="8" dur="10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14:presetBounceEnd="40000">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14:bounceEnd="40000">
                                          <p:cBhvr additive="base">
                                            <p:cTn id="11" dur="1000" fill="hold"/>
                                            <p:tgtEl>
                                              <p:spTgt spid="26"/>
                                            </p:tgtEl>
                                            <p:attrNameLst>
                                              <p:attrName>ppt_x</p:attrName>
                                            </p:attrNameLst>
                                          </p:cBhvr>
                                          <p:tavLst>
                                            <p:tav tm="0">
                                              <p:val>
                                                <p:strVal val="#ppt_x"/>
                                              </p:val>
                                            </p:tav>
                                            <p:tav tm="100000">
                                              <p:val>
                                                <p:strVal val="#ppt_x"/>
                                              </p:val>
                                            </p:tav>
                                          </p:tavLst>
                                        </p:anim>
                                        <p:anim calcmode="lin" valueType="num" p14:bounceEnd="40000">
                                          <p:cBhvr additive="base">
                                            <p:cTn id="12" dur="100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500" fill="hold"/>
                                            <p:tgtEl>
                                              <p:spTgt spid="30"/>
                                            </p:tgtEl>
                                            <p:attrNameLst>
                                              <p:attrName>ppt_x</p:attrName>
                                            </p:attrNameLst>
                                          </p:cBhvr>
                                          <p:tavLst>
                                            <p:tav tm="0">
                                              <p:val>
                                                <p:strVal val="1+#ppt_w/2"/>
                                              </p:val>
                                            </p:tav>
                                            <p:tav tm="100000">
                                              <p:val>
                                                <p:strVal val="#ppt_x"/>
                                              </p:val>
                                            </p:tav>
                                          </p:tavLst>
                                        </p:anim>
                                        <p:anim calcmode="lin" valueType="num">
                                          <p:cBhvr additive="base">
                                            <p:cTn id="17" dur="500" fill="hold"/>
                                            <p:tgtEl>
                                              <p:spTgt spid="30"/>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59"/>
                                            </p:tgtEl>
                                            <p:attrNameLst>
                                              <p:attrName>style.visibility</p:attrName>
                                            </p:attrNameLst>
                                          </p:cBhvr>
                                          <p:to>
                                            <p:strVal val="visible"/>
                                          </p:to>
                                        </p:set>
                                        <p:anim calcmode="lin" valueType="num">
                                          <p:cBhvr additive="base">
                                            <p:cTn id="20" dur="500" fill="hold"/>
                                            <p:tgtEl>
                                              <p:spTgt spid="59"/>
                                            </p:tgtEl>
                                            <p:attrNameLst>
                                              <p:attrName>ppt_x</p:attrName>
                                            </p:attrNameLst>
                                          </p:cBhvr>
                                          <p:tavLst>
                                            <p:tav tm="0">
                                              <p:val>
                                                <p:strVal val="1+#ppt_w/2"/>
                                              </p:val>
                                            </p:tav>
                                            <p:tav tm="100000">
                                              <p:val>
                                                <p:strVal val="#ppt_x"/>
                                              </p:val>
                                            </p:tav>
                                          </p:tavLst>
                                        </p:anim>
                                        <p:anim calcmode="lin" valueType="num">
                                          <p:cBhvr additive="base">
                                            <p:cTn id="21" dur="500" fill="hold"/>
                                            <p:tgtEl>
                                              <p:spTgt spid="59"/>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69"/>
                                            </p:tgtEl>
                                            <p:attrNameLst>
                                              <p:attrName>style.visibility</p:attrName>
                                            </p:attrNameLst>
                                          </p:cBhvr>
                                          <p:to>
                                            <p:strVal val="visible"/>
                                          </p:to>
                                        </p:set>
                                        <p:anim calcmode="lin" valueType="num">
                                          <p:cBhvr additive="base">
                                            <p:cTn id="24" dur="500" fill="hold"/>
                                            <p:tgtEl>
                                              <p:spTgt spid="69"/>
                                            </p:tgtEl>
                                            <p:attrNameLst>
                                              <p:attrName>ppt_x</p:attrName>
                                            </p:attrNameLst>
                                          </p:cBhvr>
                                          <p:tavLst>
                                            <p:tav tm="0">
                                              <p:val>
                                                <p:strVal val="1+#ppt_w/2"/>
                                              </p:val>
                                            </p:tav>
                                            <p:tav tm="100000">
                                              <p:val>
                                                <p:strVal val="#ppt_x"/>
                                              </p:val>
                                            </p:tav>
                                          </p:tavLst>
                                        </p:anim>
                                        <p:anim calcmode="lin" valueType="num">
                                          <p:cBhvr additive="base">
                                            <p:cTn id="25" dur="500" fill="hold"/>
                                            <p:tgtEl>
                                              <p:spTgt spid="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1000" fill="hold"/>
                                            <p:tgtEl>
                                              <p:spTgt spid="54"/>
                                            </p:tgtEl>
                                            <p:attrNameLst>
                                              <p:attrName>ppt_x</p:attrName>
                                            </p:attrNameLst>
                                          </p:cBhvr>
                                          <p:tavLst>
                                            <p:tav tm="0">
                                              <p:val>
                                                <p:strVal val="1+#ppt_w/2"/>
                                              </p:val>
                                            </p:tav>
                                            <p:tav tm="100000">
                                              <p:val>
                                                <p:strVal val="#ppt_x"/>
                                              </p:val>
                                            </p:tav>
                                          </p:tavLst>
                                        </p:anim>
                                        <p:anim calcmode="lin" valueType="num">
                                          <p:cBhvr additive="base">
                                            <p:cTn id="8" dur="10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ppt_x"/>
                                              </p:val>
                                            </p:tav>
                                            <p:tav tm="100000">
                                              <p:val>
                                                <p:strVal val="#ppt_x"/>
                                              </p:val>
                                            </p:tav>
                                          </p:tavLst>
                                        </p:anim>
                                        <p:anim calcmode="lin" valueType="num">
                                          <p:cBhvr additive="base">
                                            <p:cTn id="12" dur="100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500" fill="hold"/>
                                            <p:tgtEl>
                                              <p:spTgt spid="30"/>
                                            </p:tgtEl>
                                            <p:attrNameLst>
                                              <p:attrName>ppt_x</p:attrName>
                                            </p:attrNameLst>
                                          </p:cBhvr>
                                          <p:tavLst>
                                            <p:tav tm="0">
                                              <p:val>
                                                <p:strVal val="1+#ppt_w/2"/>
                                              </p:val>
                                            </p:tav>
                                            <p:tav tm="100000">
                                              <p:val>
                                                <p:strVal val="#ppt_x"/>
                                              </p:val>
                                            </p:tav>
                                          </p:tavLst>
                                        </p:anim>
                                        <p:anim calcmode="lin" valueType="num">
                                          <p:cBhvr additive="base">
                                            <p:cTn id="17" dur="500" fill="hold"/>
                                            <p:tgtEl>
                                              <p:spTgt spid="30"/>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59"/>
                                            </p:tgtEl>
                                            <p:attrNameLst>
                                              <p:attrName>style.visibility</p:attrName>
                                            </p:attrNameLst>
                                          </p:cBhvr>
                                          <p:to>
                                            <p:strVal val="visible"/>
                                          </p:to>
                                        </p:set>
                                        <p:anim calcmode="lin" valueType="num">
                                          <p:cBhvr additive="base">
                                            <p:cTn id="20" dur="500" fill="hold"/>
                                            <p:tgtEl>
                                              <p:spTgt spid="59"/>
                                            </p:tgtEl>
                                            <p:attrNameLst>
                                              <p:attrName>ppt_x</p:attrName>
                                            </p:attrNameLst>
                                          </p:cBhvr>
                                          <p:tavLst>
                                            <p:tav tm="0">
                                              <p:val>
                                                <p:strVal val="1+#ppt_w/2"/>
                                              </p:val>
                                            </p:tav>
                                            <p:tav tm="100000">
                                              <p:val>
                                                <p:strVal val="#ppt_x"/>
                                              </p:val>
                                            </p:tav>
                                          </p:tavLst>
                                        </p:anim>
                                        <p:anim calcmode="lin" valueType="num">
                                          <p:cBhvr additive="base">
                                            <p:cTn id="21" dur="500" fill="hold"/>
                                            <p:tgtEl>
                                              <p:spTgt spid="59"/>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69"/>
                                            </p:tgtEl>
                                            <p:attrNameLst>
                                              <p:attrName>style.visibility</p:attrName>
                                            </p:attrNameLst>
                                          </p:cBhvr>
                                          <p:to>
                                            <p:strVal val="visible"/>
                                          </p:to>
                                        </p:set>
                                        <p:anim calcmode="lin" valueType="num">
                                          <p:cBhvr additive="base">
                                            <p:cTn id="24" dur="500" fill="hold"/>
                                            <p:tgtEl>
                                              <p:spTgt spid="69"/>
                                            </p:tgtEl>
                                            <p:attrNameLst>
                                              <p:attrName>ppt_x</p:attrName>
                                            </p:attrNameLst>
                                          </p:cBhvr>
                                          <p:tavLst>
                                            <p:tav tm="0">
                                              <p:val>
                                                <p:strVal val="1+#ppt_w/2"/>
                                              </p:val>
                                            </p:tav>
                                            <p:tav tm="100000">
                                              <p:val>
                                                <p:strVal val="#ppt_x"/>
                                              </p:val>
                                            </p:tav>
                                          </p:tavLst>
                                        </p:anim>
                                        <p:anim calcmode="lin" valueType="num">
                                          <p:cBhvr additive="base">
                                            <p:cTn id="25" dur="500" fill="hold"/>
                                            <p:tgtEl>
                                              <p:spTgt spid="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文本框 23"/>
          <p:cNvSpPr txBox="1"/>
          <p:nvPr/>
        </p:nvSpPr>
        <p:spPr>
          <a:xfrm>
            <a:off x="3051312" y="2443843"/>
            <a:ext cx="1311578"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01</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911483" y="2716242"/>
            <a:ext cx="4238307" cy="769441"/>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latin typeface="华文仿宋" panose="02010600040101010101" pitchFamily="2" charset="-122"/>
                <a:ea typeface="华文仿宋" panose="02010600040101010101" pitchFamily="2" charset="-122"/>
              </a:rPr>
              <a:t>课题背景及意义</a:t>
            </a:r>
            <a:endParaRPr lang="zh-CN" altLang="en-US" sz="4400" b="1" dirty="0">
              <a:solidFill>
                <a:schemeClr val="bg1"/>
              </a:solidFill>
              <a:latin typeface="华文仿宋" panose="02010600040101010101" pitchFamily="2" charset="-122"/>
              <a:ea typeface="华文仿宋" panose="02010600040101010101" pitchFamily="2" charset="-122"/>
            </a:endParaRPr>
          </a:p>
        </p:txBody>
      </p:sp>
      <p:cxnSp>
        <p:nvCxnSpPr>
          <p:cNvPr id="27" name="直接连接符 26"/>
          <p:cNvCxnSpPr/>
          <p:nvPr/>
        </p:nvCxnSpPr>
        <p:spPr>
          <a:xfrm>
            <a:off x="4552445"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034394" y="3531006"/>
            <a:ext cx="1282439" cy="240194"/>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sz="1400" dirty="0">
                <a:solidFill>
                  <a:schemeClr val="bg1"/>
                </a:solidFill>
                <a:latin typeface="方正清刻本悦宋简体" panose="02000000000000000000" pitchFamily="2" charset="-122"/>
                <a:ea typeface="方正清刻本悦宋简体" panose="02000000000000000000" pitchFamily="2" charset="-122"/>
              </a:rPr>
              <a:t>选题目的</a:t>
            </a:r>
            <a:endParaRPr lang="zh-CN" altLang="en-US" sz="1400" dirty="0">
              <a:solidFill>
                <a:schemeClr val="bg1"/>
              </a:solidFill>
              <a:latin typeface="方正清刻本悦宋简体" panose="02000000000000000000" pitchFamily="2" charset="-122"/>
              <a:ea typeface="方正清刻本悦宋简体" panose="02000000000000000000" pitchFamily="2" charset="-122"/>
            </a:endParaRPr>
          </a:p>
        </p:txBody>
      </p:sp>
      <p:sp>
        <p:nvSpPr>
          <p:cNvPr id="11" name="文本框 9"/>
          <p:cNvSpPr txBox="1"/>
          <p:nvPr/>
        </p:nvSpPr>
        <p:spPr>
          <a:xfrm>
            <a:off x="5034394" y="3792469"/>
            <a:ext cx="1282439" cy="240194"/>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sz="1400" dirty="0">
                <a:solidFill>
                  <a:schemeClr val="bg1"/>
                </a:solidFill>
                <a:latin typeface="方正清刻本悦宋简体" panose="02000000000000000000" pitchFamily="2" charset="-122"/>
                <a:ea typeface="方正清刻本悦宋简体" panose="02000000000000000000" pitchFamily="2" charset="-122"/>
              </a:rPr>
              <a:t>选题意义</a:t>
            </a:r>
            <a:endParaRPr lang="zh-CN" altLang="en-US" sz="1400" dirty="0">
              <a:solidFill>
                <a:schemeClr val="bg1"/>
              </a:solidFill>
              <a:latin typeface="方正清刻本悦宋简体" panose="02000000000000000000" pitchFamily="2" charset="-122"/>
              <a:ea typeface="方正清刻本悦宋简体" panose="02000000000000000000" pitchFamily="2" charset="-122"/>
            </a:endParaRPr>
          </a:p>
        </p:txBody>
      </p:sp>
      <p:sp>
        <p:nvSpPr>
          <p:cNvPr id="12" name="文本框 11"/>
          <p:cNvSpPr txBox="1"/>
          <p:nvPr/>
        </p:nvSpPr>
        <p:spPr>
          <a:xfrm>
            <a:off x="5034394" y="4053932"/>
            <a:ext cx="1582477" cy="240194"/>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sz="1400" dirty="0">
                <a:solidFill>
                  <a:schemeClr val="bg1"/>
                </a:solidFill>
                <a:latin typeface="方正清刻本悦宋简体" panose="02000000000000000000" pitchFamily="2" charset="-122"/>
                <a:ea typeface="方正清刻本悦宋简体" panose="02000000000000000000" pitchFamily="2" charset="-122"/>
              </a:rPr>
              <a:t>国内外研究现状</a:t>
            </a:r>
            <a:endParaRPr lang="zh-CN" altLang="en-US" sz="1400" dirty="0">
              <a:solidFill>
                <a:schemeClr val="bg1"/>
              </a:solidFill>
              <a:latin typeface="方正清刻本悦宋简体" panose="02000000000000000000" pitchFamily="2" charset="-122"/>
              <a:ea typeface="方正清刻本悦宋简体" panose="02000000000000000000" pitchFamily="2" charset="-122"/>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0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15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par>
                                <p:cTn id="28" presetID="2" presetClass="entr" presetSubtype="2"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1+#ppt_w/2"/>
                                          </p:val>
                                        </p:tav>
                                        <p:tav tm="100000">
                                          <p:val>
                                            <p:strVal val="#ppt_x"/>
                                          </p:val>
                                        </p:tav>
                                      </p:tavLst>
                                    </p:anim>
                                    <p:anim calcmode="lin" valueType="num">
                                      <p:cBhvr additive="base">
                                        <p:cTn id="35" dur="500" fill="hold"/>
                                        <p:tgtEl>
                                          <p:spTgt spid="11"/>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1+#ppt_w/2"/>
                                          </p:val>
                                        </p:tav>
                                        <p:tav tm="100000">
                                          <p:val>
                                            <p:strVal val="#ppt_x"/>
                                          </p:val>
                                        </p:tav>
                                      </p:tavLst>
                                    </p:anim>
                                    <p:anim calcmode="lin" valueType="num">
                                      <p:cBhvr additive="base">
                                        <p:cTn id="39"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P spid="10"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nSpc>
                <a:spcPct val="120000"/>
              </a:lnSpc>
            </a:pPr>
            <a:r>
              <a:rPr lang="zh-CN" altLang="en-US" dirty="0"/>
              <a:t>选题目的</a:t>
            </a:r>
            <a:endParaRPr lang="zh-CN" altLang="en-US" dirty="0"/>
          </a:p>
        </p:txBody>
      </p:sp>
      <p:sp>
        <p:nvSpPr>
          <p:cNvPr id="11" name="矩形 10"/>
          <p:cNvSpPr/>
          <p:nvPr/>
        </p:nvSpPr>
        <p:spPr>
          <a:xfrm>
            <a:off x="1406897" y="2344790"/>
            <a:ext cx="4205009" cy="2654300"/>
          </a:xfrm>
          <a:prstGeom prst="rect">
            <a:avLst/>
          </a:prstGeom>
        </p:spPr>
        <p:txBody>
          <a:bodyPr wrap="square" lIns="0" tIns="0" rIns="0" bIns="0">
            <a:spAutoFit/>
          </a:bodyPr>
          <a:lstStyle/>
          <a:p>
            <a:pPr algn="just">
              <a:lnSpc>
                <a:spcPct val="120000"/>
              </a:lnSpc>
            </a:pPr>
            <a:r>
              <a:rPr lang="zh-CN" altLang="en-US" sz="1600" dirty="0"/>
              <a:t>        </a:t>
            </a:r>
            <a:r>
              <a:rPr sz="1600" dirty="0"/>
              <a:t>随着中国互联网行业的迅速发展，分布式系统在各个领域得到了广泛应用，无论是大型电商系统还是社交系统，网络节点之间的高效通信和远程方法调用变得尤为重要。在这一背景下，RPC作为一种在分布式系统中应用广泛的通信协议，发挥着至关重要的作用。本论文旨在深入研究并设计一种基于TCP的RPC框架，以更好地满足中国互联网环境下的需求和挑战。</a:t>
            </a:r>
            <a:endParaRPr sz="1600" dirty="0"/>
          </a:p>
          <a:p>
            <a:pPr algn="just">
              <a:lnSpc>
                <a:spcPct val="120000"/>
              </a:lnSpc>
            </a:pPr>
            <a:endParaRPr sz="1600" dirty="0"/>
          </a:p>
        </p:txBody>
      </p:sp>
      <p:sp>
        <p:nvSpPr>
          <p:cNvPr id="17" name="矩形 16"/>
          <p:cNvSpPr/>
          <p:nvPr/>
        </p:nvSpPr>
        <p:spPr>
          <a:xfrm>
            <a:off x="6580096" y="1526423"/>
            <a:ext cx="4459296" cy="4719320"/>
          </a:xfrm>
          <a:prstGeom prst="rect">
            <a:avLst/>
          </a:prstGeom>
        </p:spPr>
        <p:txBody>
          <a:bodyPr wrap="square" lIns="0" tIns="0" rIns="0" bIns="0">
            <a:spAutoFit/>
          </a:bodyPr>
          <a:lstStyle/>
          <a:p>
            <a:pPr indent="457200">
              <a:lnSpc>
                <a:spcPct val="120000"/>
              </a:lnSpc>
            </a:pPr>
            <a:r>
              <a:rPr sz="1600" dirty="0">
                <a:sym typeface="+mn-ea"/>
              </a:rPr>
              <a:t>在中国互联网生态中，我面临着不断增长的用户规模、多样化的应用场景以及对通信效率和服务可靠性的高要求。因此，本研究将专注于设计一个基于TCP的RPC系统，旨在提供高效的分布式通信、实现简单且可扩展的服务调用、确保高可靠性和容错性，并推动RPC技术在中国互联网行业的广泛应用。</a:t>
            </a:r>
            <a:endParaRPr sz="1600" dirty="0"/>
          </a:p>
          <a:p>
            <a:pPr>
              <a:lnSpc>
                <a:spcPct val="120000"/>
              </a:lnSpc>
            </a:pPr>
            <a:r>
              <a:rPr lang="en-US" altLang="zh-CN" sz="1600" dirty="0"/>
              <a:t>        </a:t>
            </a:r>
            <a:endParaRPr lang="en-US" altLang="zh-CN" sz="1600" dirty="0">
              <a:sym typeface="+mn-ea"/>
            </a:endParaRPr>
          </a:p>
          <a:p>
            <a:pPr indent="457200">
              <a:lnSpc>
                <a:spcPct val="120000"/>
              </a:lnSpc>
            </a:pPr>
            <a:r>
              <a:rPr sz="1600" dirty="0">
                <a:sym typeface="+mn-ea"/>
              </a:rPr>
              <a:t>通过实际实现基于TCP的RPC系统，我期望能够为中国互联网应用提供更优越的解决方案，提升分布式系统的通信效率、可靠性和可扩展性。这将有助于促进中国互联网技术的进步，推动数据驱动的科学研究、促进商业应用的创新，为社会发展提供更强有力的支持。</a:t>
            </a:r>
            <a:endParaRPr sz="1600" dirty="0"/>
          </a:p>
          <a:p>
            <a:pPr>
              <a:lnSpc>
                <a:spcPct val="120000"/>
              </a:lnSpc>
            </a:pPr>
            <a:endParaRPr lang="zh-CN" altLang="zh-CN" sz="1600" dirty="0"/>
          </a:p>
          <a:p>
            <a:pPr algn="just">
              <a:lnSpc>
                <a:spcPct val="120000"/>
              </a:lnSpc>
            </a:pPr>
            <a:endParaRPr lang="en-US" altLang="zh-CN" sz="16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2" name="PA_文本框 1"/>
          <p:cNvSpPr txBox="1"/>
          <p:nvPr>
            <p:custDataLst>
              <p:tags r:id="rId1"/>
            </p:custDataLst>
          </p:nvPr>
        </p:nvSpPr>
        <p:spPr>
          <a:xfrm>
            <a:off x="1508454" y="1130748"/>
            <a:ext cx="1982056" cy="314766"/>
          </a:xfrm>
          <a:prstGeom prst="rect">
            <a:avLst/>
          </a:prstGeom>
          <a:noFill/>
        </p:spPr>
        <p:txBody>
          <a:bodyPr wrap="square" lIns="0" tIns="0" rIns="0" rtlCol="0">
            <a:spAutoFit/>
          </a:bodyPr>
          <a:lstStyle/>
          <a:p>
            <a:pPr>
              <a:lnSpc>
                <a:spcPts val="2300"/>
              </a:lnSpc>
            </a:pPr>
            <a:r>
              <a:rPr lang="en-US" altLang="zh-CN" sz="1400" dirty="0">
                <a:solidFill>
                  <a:srgbClr val="313D51"/>
                </a:solidFill>
                <a:cs typeface="+mn-ea"/>
                <a:sym typeface="+mn-lt"/>
              </a:rPr>
              <a:t>Research Purpose</a:t>
            </a:r>
            <a:endParaRPr lang="en-US" altLang="zh-CN" sz="1400" dirty="0">
              <a:solidFill>
                <a:srgbClr val="313D51"/>
              </a:solidFill>
              <a:cs typeface="+mn-ea"/>
              <a:sym typeface="+mn-lt"/>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同侧圆角矩形 30"/>
          <p:cNvSpPr/>
          <p:nvPr/>
        </p:nvSpPr>
        <p:spPr>
          <a:xfrm rot="5400000">
            <a:off x="7179064" y="-232494"/>
            <a:ext cx="862138" cy="5531926"/>
          </a:xfrm>
          <a:prstGeom prst="round2SameRect">
            <a:avLst>
              <a:gd name="adj1" fmla="val 50000"/>
              <a:gd name="adj2" fmla="val 0"/>
            </a:avLst>
          </a:prstGeom>
          <a:noFill/>
          <a:ln w="12700">
            <a:solidFill>
              <a:srgbClr val="313D5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8" name="同侧圆角矩形 27"/>
          <p:cNvSpPr/>
          <p:nvPr/>
        </p:nvSpPr>
        <p:spPr>
          <a:xfrm rot="5400000">
            <a:off x="6882978" y="2844336"/>
            <a:ext cx="894746" cy="5129130"/>
          </a:xfrm>
          <a:prstGeom prst="round2SameRect">
            <a:avLst>
              <a:gd name="adj1" fmla="val 50000"/>
              <a:gd name="adj2" fmla="val 0"/>
            </a:avLst>
          </a:prstGeom>
          <a:noFill/>
          <a:ln w="12700">
            <a:solidFill>
              <a:srgbClr val="313D5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9" name="同侧圆角矩形 28"/>
          <p:cNvSpPr/>
          <p:nvPr/>
        </p:nvSpPr>
        <p:spPr>
          <a:xfrm rot="5400000">
            <a:off x="7451768" y="1634903"/>
            <a:ext cx="855972" cy="4797608"/>
          </a:xfrm>
          <a:prstGeom prst="round2SameRect">
            <a:avLst>
              <a:gd name="adj1" fmla="val 50000"/>
              <a:gd name="adj2" fmla="val 0"/>
            </a:avLst>
          </a:prstGeom>
          <a:noFill/>
          <a:ln w="12700">
            <a:solidFill>
              <a:srgbClr val="313D5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 name="标题 1"/>
          <p:cNvSpPr>
            <a:spLocks noGrp="1"/>
          </p:cNvSpPr>
          <p:nvPr>
            <p:ph type="title"/>
          </p:nvPr>
        </p:nvSpPr>
        <p:spPr/>
        <p:txBody>
          <a:bodyPr/>
          <a:lstStyle/>
          <a:p>
            <a:pPr>
              <a:lnSpc>
                <a:spcPct val="120000"/>
              </a:lnSpc>
            </a:pPr>
            <a:r>
              <a:rPr lang="zh-CN" altLang="en-US" dirty="0"/>
              <a:t>选题意义</a:t>
            </a:r>
            <a:endParaRPr lang="zh-CN" altLang="en-US" dirty="0"/>
          </a:p>
        </p:txBody>
      </p:sp>
      <p:grpSp>
        <p:nvGrpSpPr>
          <p:cNvPr id="7" name="组合 6"/>
          <p:cNvGrpSpPr/>
          <p:nvPr/>
        </p:nvGrpSpPr>
        <p:grpSpPr>
          <a:xfrm>
            <a:off x="905417" y="2721072"/>
            <a:ext cx="3392170" cy="2843380"/>
            <a:chOff x="523961" y="2512168"/>
            <a:chExt cx="4155082" cy="3482867"/>
          </a:xfrm>
        </p:grpSpPr>
        <p:sp>
          <p:nvSpPr>
            <p:cNvPr id="22" name="椭圆 21"/>
            <p:cNvSpPr/>
            <p:nvPr/>
          </p:nvSpPr>
          <p:spPr>
            <a:xfrm>
              <a:off x="1912979" y="2829835"/>
              <a:ext cx="2439946" cy="2439942"/>
            </a:xfrm>
            <a:prstGeom prst="ellipse">
              <a:avLst/>
            </a:prstGeom>
            <a:noFill/>
            <a:ln w="19050">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4800" b="1" dirty="0">
                  <a:solidFill>
                    <a:srgbClr val="244C89"/>
                  </a:solidFill>
                  <a:latin typeface="思源黑体" panose="020B0500000000000000" pitchFamily="34" charset="-122"/>
                  <a:ea typeface="思源黑体" panose="020B0500000000000000" pitchFamily="34" charset="-122"/>
                </a:rPr>
                <a:t>意义</a:t>
              </a:r>
              <a:endParaRPr lang="zh-CN" altLang="en-US" sz="4800" b="1" dirty="0">
                <a:solidFill>
                  <a:srgbClr val="244C89"/>
                </a:solidFill>
                <a:latin typeface="思源黑体" panose="020B0500000000000000" pitchFamily="34" charset="-122"/>
                <a:ea typeface="思源黑体" panose="020B0500000000000000" pitchFamily="34" charset="-122"/>
              </a:endParaRPr>
            </a:p>
          </p:txBody>
        </p:sp>
        <p:sp>
          <p:nvSpPr>
            <p:cNvPr id="23" name="椭圆 4"/>
            <p:cNvSpPr/>
            <p:nvPr/>
          </p:nvSpPr>
          <p:spPr>
            <a:xfrm>
              <a:off x="1596918" y="2512168"/>
              <a:ext cx="3082125" cy="3082122"/>
            </a:xfrm>
            <a:prstGeom prst="donut">
              <a:avLst>
                <a:gd name="adj" fmla="val 7853"/>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6" name="任意多边形 25"/>
            <p:cNvSpPr/>
            <p:nvPr/>
          </p:nvSpPr>
          <p:spPr>
            <a:xfrm rot="2700000">
              <a:off x="1196175" y="4777057"/>
              <a:ext cx="545764" cy="1890191"/>
            </a:xfrm>
            <a:custGeom>
              <a:avLst/>
              <a:gdLst>
                <a:gd name="connsiteX0" fmla="*/ 0 w 545764"/>
                <a:gd name="connsiteY0" fmla="*/ 474744 h 1890191"/>
                <a:gd name="connsiteX1" fmla="*/ 545764 w 545764"/>
                <a:gd name="connsiteY1" fmla="*/ 474744 h 1890191"/>
                <a:gd name="connsiteX2" fmla="*/ 545764 w 545764"/>
                <a:gd name="connsiteY2" fmla="*/ 1617309 h 1890191"/>
                <a:gd name="connsiteX3" fmla="*/ 272882 w 545764"/>
                <a:gd name="connsiteY3" fmla="*/ 1890191 h 1890191"/>
                <a:gd name="connsiteX4" fmla="*/ 0 w 545764"/>
                <a:gd name="connsiteY4" fmla="*/ 1617309 h 1890191"/>
                <a:gd name="connsiteX5" fmla="*/ 79925 w 545764"/>
                <a:gd name="connsiteY5" fmla="*/ 79925 h 1890191"/>
                <a:gd name="connsiteX6" fmla="*/ 272882 w 545764"/>
                <a:gd name="connsiteY6" fmla="*/ 0 h 1890191"/>
                <a:gd name="connsiteX7" fmla="*/ 545764 w 545764"/>
                <a:gd name="connsiteY7" fmla="*/ 272882 h 1890191"/>
                <a:gd name="connsiteX8" fmla="*/ 545764 w 545764"/>
                <a:gd name="connsiteY8" fmla="*/ 409430 h 1890191"/>
                <a:gd name="connsiteX9" fmla="*/ 0 w 545764"/>
                <a:gd name="connsiteY9" fmla="*/ 409430 h 1890191"/>
                <a:gd name="connsiteX10" fmla="*/ 0 w 545764"/>
                <a:gd name="connsiteY10" fmla="*/ 272882 h 1890191"/>
                <a:gd name="connsiteX11" fmla="*/ 79925 w 545764"/>
                <a:gd name="connsiteY11" fmla="*/ 79925 h 1890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5764" h="1890191">
                  <a:moveTo>
                    <a:pt x="0" y="474744"/>
                  </a:moveTo>
                  <a:lnTo>
                    <a:pt x="545764" y="474744"/>
                  </a:lnTo>
                  <a:lnTo>
                    <a:pt x="545764" y="1617309"/>
                  </a:lnTo>
                  <a:cubicBezTo>
                    <a:pt x="545764" y="1768018"/>
                    <a:pt x="423591" y="1890191"/>
                    <a:pt x="272882" y="1890191"/>
                  </a:cubicBezTo>
                  <a:cubicBezTo>
                    <a:pt x="122173" y="1890191"/>
                    <a:pt x="0" y="1768018"/>
                    <a:pt x="0" y="1617309"/>
                  </a:cubicBezTo>
                  <a:close/>
                  <a:moveTo>
                    <a:pt x="79925" y="79925"/>
                  </a:moveTo>
                  <a:cubicBezTo>
                    <a:pt x="129307" y="30543"/>
                    <a:pt x="197528" y="0"/>
                    <a:pt x="272882" y="0"/>
                  </a:cubicBezTo>
                  <a:cubicBezTo>
                    <a:pt x="423591" y="0"/>
                    <a:pt x="545764" y="122173"/>
                    <a:pt x="545764" y="272882"/>
                  </a:cubicBezTo>
                  <a:lnTo>
                    <a:pt x="545764" y="409430"/>
                  </a:lnTo>
                  <a:lnTo>
                    <a:pt x="0" y="409430"/>
                  </a:lnTo>
                  <a:lnTo>
                    <a:pt x="0" y="272882"/>
                  </a:lnTo>
                  <a:cubicBezTo>
                    <a:pt x="0" y="197528"/>
                    <a:pt x="30543" y="129307"/>
                    <a:pt x="79925" y="79925"/>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p>
          </p:txBody>
        </p:sp>
        <p:sp>
          <p:nvSpPr>
            <p:cNvPr id="5" name="圆角矩形 4"/>
            <p:cNvSpPr/>
            <p:nvPr/>
          </p:nvSpPr>
          <p:spPr>
            <a:xfrm rot="2700000">
              <a:off x="1717862" y="4927522"/>
              <a:ext cx="726640" cy="358129"/>
            </a:xfrm>
            <a:prstGeom prst="round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grpSp>
      <p:sp>
        <p:nvSpPr>
          <p:cNvPr id="32" name="矩形 31"/>
          <p:cNvSpPr/>
          <p:nvPr/>
        </p:nvSpPr>
        <p:spPr>
          <a:xfrm>
            <a:off x="5238882" y="2238437"/>
            <a:ext cx="4554828" cy="607695"/>
          </a:xfrm>
          <a:prstGeom prst="rect">
            <a:avLst/>
          </a:prstGeom>
        </p:spPr>
        <p:txBody>
          <a:bodyPr wrap="square">
            <a:spAutoFit/>
          </a:bodyPr>
          <a:lstStyle/>
          <a:p>
            <a:pPr algn="just">
              <a:lnSpc>
                <a:spcPct val="120000"/>
              </a:lnSpc>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   解决服务之间通过</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http</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网络传性能消耗问题，利于分布式服务之间的服务调用</a:t>
            </a:r>
            <a:endPar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35" name="椭圆 34"/>
          <p:cNvSpPr/>
          <p:nvPr/>
        </p:nvSpPr>
        <p:spPr>
          <a:xfrm>
            <a:off x="4317309" y="2133542"/>
            <a:ext cx="797262" cy="797260"/>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3600" dirty="0">
                <a:solidFill>
                  <a:schemeClr val="bg1"/>
                </a:solidFill>
                <a:latin typeface="Agency FB" panose="020B0503020202020204" pitchFamily="34" charset="0"/>
              </a:rPr>
              <a:t>01</a:t>
            </a:r>
            <a:endParaRPr lang="zh-CN" altLang="en-US" sz="3600" dirty="0">
              <a:solidFill>
                <a:schemeClr val="bg1"/>
              </a:solidFill>
              <a:latin typeface="Agency FB" panose="020B0503020202020204" pitchFamily="34" charset="0"/>
            </a:endParaRPr>
          </a:p>
        </p:txBody>
      </p:sp>
      <p:sp>
        <p:nvSpPr>
          <p:cNvPr id="36" name="椭圆 4"/>
          <p:cNvSpPr/>
          <p:nvPr/>
        </p:nvSpPr>
        <p:spPr>
          <a:xfrm>
            <a:off x="4241391" y="2057015"/>
            <a:ext cx="952906" cy="952906"/>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rgbClr val="433D3C">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38" name="矩形 37"/>
          <p:cNvSpPr/>
          <p:nvPr/>
        </p:nvSpPr>
        <p:spPr>
          <a:xfrm>
            <a:off x="5977526" y="3738675"/>
            <a:ext cx="3917390" cy="607695"/>
          </a:xfrm>
          <a:prstGeom prst="rect">
            <a:avLst/>
          </a:prstGeom>
        </p:spPr>
        <p:txBody>
          <a:bodyPr wrap="square">
            <a:spAutoFit/>
          </a:bodyPr>
          <a:lstStyle/>
          <a:p>
            <a:pPr algn="just">
              <a:lnSpc>
                <a:spcPct val="120000"/>
              </a:lnSpc>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   通过服务之间的</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RPC</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调用，有利于各个服务组成自己的集群，提供系统的高可用。</a:t>
            </a:r>
            <a:endPar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0" name="椭圆 39"/>
          <p:cNvSpPr/>
          <p:nvPr/>
        </p:nvSpPr>
        <p:spPr>
          <a:xfrm>
            <a:off x="5090162" y="3633780"/>
            <a:ext cx="797262" cy="797260"/>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3600" dirty="0">
                <a:solidFill>
                  <a:schemeClr val="bg1"/>
                </a:solidFill>
                <a:latin typeface="Agency FB" panose="020B0503020202020204" pitchFamily="34" charset="0"/>
              </a:rPr>
              <a:t>02</a:t>
            </a:r>
            <a:endParaRPr lang="zh-CN" altLang="en-US" sz="3600" dirty="0">
              <a:solidFill>
                <a:schemeClr val="bg1"/>
              </a:solidFill>
              <a:latin typeface="Agency FB" panose="020B0503020202020204" pitchFamily="34" charset="0"/>
            </a:endParaRPr>
          </a:p>
        </p:txBody>
      </p:sp>
      <p:sp>
        <p:nvSpPr>
          <p:cNvPr id="42" name="椭圆 4"/>
          <p:cNvSpPr/>
          <p:nvPr/>
        </p:nvSpPr>
        <p:spPr>
          <a:xfrm>
            <a:off x="5014244" y="3557253"/>
            <a:ext cx="952906" cy="952906"/>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rgbClr val="313D51">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54" name="矩形 53"/>
          <p:cNvSpPr/>
          <p:nvPr/>
        </p:nvSpPr>
        <p:spPr>
          <a:xfrm>
            <a:off x="5255385" y="5102874"/>
            <a:ext cx="4256168" cy="607695"/>
          </a:xfrm>
          <a:prstGeom prst="rect">
            <a:avLst/>
          </a:prstGeom>
        </p:spPr>
        <p:txBody>
          <a:bodyPr wrap="square">
            <a:spAutoFit/>
          </a:bodyPr>
          <a:lstStyle/>
          <a:p>
            <a:pPr algn="just">
              <a:lnSpc>
                <a:spcPct val="120000"/>
              </a:lnSpc>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   高效的RPC框架将有助于更快地处理大规模数据，促进科学家们在各领域的研究成果。</a:t>
            </a:r>
            <a:endPar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6" name="椭圆 55"/>
          <p:cNvSpPr/>
          <p:nvPr/>
        </p:nvSpPr>
        <p:spPr>
          <a:xfrm>
            <a:off x="4337992" y="5008974"/>
            <a:ext cx="797262" cy="797260"/>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en-US" altLang="zh-CN" sz="3600" dirty="0">
                <a:solidFill>
                  <a:schemeClr val="bg1"/>
                </a:solidFill>
                <a:latin typeface="Agency FB" panose="020B0503020202020204" pitchFamily="34" charset="0"/>
              </a:rPr>
              <a:t>03</a:t>
            </a:r>
            <a:endParaRPr lang="zh-CN" altLang="en-US" sz="3600" dirty="0">
              <a:solidFill>
                <a:schemeClr val="bg1"/>
              </a:solidFill>
              <a:latin typeface="Agency FB" panose="020B0503020202020204" pitchFamily="34" charset="0"/>
            </a:endParaRPr>
          </a:p>
        </p:txBody>
      </p:sp>
      <p:sp>
        <p:nvSpPr>
          <p:cNvPr id="57" name="椭圆 4"/>
          <p:cNvSpPr/>
          <p:nvPr/>
        </p:nvSpPr>
        <p:spPr>
          <a:xfrm>
            <a:off x="4262074" y="4932447"/>
            <a:ext cx="952906" cy="952906"/>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rgbClr val="313D51">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endParaRPr lang="zh-CN" altLang="en-US"/>
          </a:p>
        </p:txBody>
      </p:sp>
      <p:sp>
        <p:nvSpPr>
          <p:cNvPr id="3" name="PA_文本框 1"/>
          <p:cNvSpPr txBox="1"/>
          <p:nvPr>
            <p:custDataLst>
              <p:tags r:id="rId1"/>
            </p:custDataLst>
          </p:nvPr>
        </p:nvSpPr>
        <p:spPr>
          <a:xfrm>
            <a:off x="1508454" y="1130748"/>
            <a:ext cx="2274652" cy="314766"/>
          </a:xfrm>
          <a:prstGeom prst="rect">
            <a:avLst/>
          </a:prstGeom>
          <a:noFill/>
        </p:spPr>
        <p:txBody>
          <a:bodyPr wrap="square" lIns="0" tIns="0" rIns="0" rtlCol="0">
            <a:spAutoFit/>
          </a:bodyPr>
          <a:lstStyle/>
          <a:p>
            <a:pPr>
              <a:lnSpc>
                <a:spcPts val="2300"/>
              </a:lnSpc>
            </a:pPr>
            <a:r>
              <a:rPr lang="en-US" altLang="zh-CN" sz="1400" dirty="0">
                <a:solidFill>
                  <a:srgbClr val="313D51"/>
                </a:solidFill>
                <a:cs typeface="+mn-ea"/>
                <a:sym typeface="+mn-lt"/>
              </a:rPr>
              <a:t>Significance of Topic Selection</a:t>
            </a:r>
            <a:endParaRPr lang="en-US" altLang="zh-CN" sz="1400" dirty="0">
              <a:solidFill>
                <a:srgbClr val="313D51"/>
              </a:solidFill>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42" presetClass="path" presetSubtype="0" accel="50000" decel="50000" fill="hold" nodeType="withEffect">
                                  <p:stCondLst>
                                    <p:cond delay="0"/>
                                  </p:stCondLst>
                                  <p:childTnLst>
                                    <p:animMotion origin="layout" path="M -1.25E-6 4.81481E-6 L -0.34544 0.59375 " pathEditMode="relative" rAng="0" ptsTypes="AA">
                                      <p:cBhvr>
                                        <p:cTn id="8" dur="1000" spd="-100000" fill="hold"/>
                                        <p:tgtEl>
                                          <p:spTgt spid="7"/>
                                        </p:tgtEl>
                                        <p:attrNameLst>
                                          <p:attrName>ppt_x</p:attrName>
                                          <p:attrName>ppt_y</p:attrName>
                                        </p:attrNameLst>
                                      </p:cBhvr>
                                      <p:rCtr x="-17279" y="29676"/>
                                    </p:animMotion>
                                  </p:childTnLst>
                                </p:cTn>
                              </p:par>
                              <p:par>
                                <p:cTn id="9" presetID="2" presetClass="entr" presetSubtype="2"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500" fill="hold"/>
                                        <p:tgtEl>
                                          <p:spTgt spid="35"/>
                                        </p:tgtEl>
                                        <p:attrNameLst>
                                          <p:attrName>ppt_x</p:attrName>
                                        </p:attrNameLst>
                                      </p:cBhvr>
                                      <p:tavLst>
                                        <p:tav tm="0">
                                          <p:val>
                                            <p:strVal val="1+#ppt_w/2"/>
                                          </p:val>
                                        </p:tav>
                                        <p:tav tm="100000">
                                          <p:val>
                                            <p:strVal val="#ppt_x"/>
                                          </p:val>
                                        </p:tav>
                                      </p:tavLst>
                                    </p:anim>
                                    <p:anim calcmode="lin" valueType="num">
                                      <p:cBhvr additive="base">
                                        <p:cTn id="12" dur="500" fill="hold"/>
                                        <p:tgtEl>
                                          <p:spTgt spid="35"/>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 calcmode="lin" valueType="num">
                                      <p:cBhvr additive="base">
                                        <p:cTn id="15" dur="500" fill="hold"/>
                                        <p:tgtEl>
                                          <p:spTgt spid="36"/>
                                        </p:tgtEl>
                                        <p:attrNameLst>
                                          <p:attrName>ppt_x</p:attrName>
                                        </p:attrNameLst>
                                      </p:cBhvr>
                                      <p:tavLst>
                                        <p:tav tm="0">
                                          <p:val>
                                            <p:strVal val="1+#ppt_w/2"/>
                                          </p:val>
                                        </p:tav>
                                        <p:tav tm="100000">
                                          <p:val>
                                            <p:strVal val="#ppt_x"/>
                                          </p:val>
                                        </p:tav>
                                      </p:tavLst>
                                    </p:anim>
                                    <p:anim calcmode="lin" valueType="num">
                                      <p:cBhvr additive="base">
                                        <p:cTn id="16" dur="500" fill="hold"/>
                                        <p:tgtEl>
                                          <p:spTgt spid="36"/>
                                        </p:tgtEl>
                                        <p:attrNameLst>
                                          <p:attrName>ppt_y</p:attrName>
                                        </p:attrNameLst>
                                      </p:cBhvr>
                                      <p:tavLst>
                                        <p:tav tm="0">
                                          <p:val>
                                            <p:strVal val="#ppt_y"/>
                                          </p:val>
                                        </p:tav>
                                        <p:tav tm="100000">
                                          <p:val>
                                            <p:strVal val="#ppt_y"/>
                                          </p:val>
                                        </p:tav>
                                      </p:tavLst>
                                    </p:anim>
                                  </p:childTnLst>
                                </p:cTn>
                              </p:par>
                            </p:childTnLst>
                          </p:cTn>
                        </p:par>
                        <p:par>
                          <p:cTn id="17" fill="hold">
                            <p:stCondLst>
                              <p:cond delay="0"/>
                            </p:stCondLst>
                            <p:childTnLst>
                              <p:par>
                                <p:cTn id="18" presetID="22" presetClass="entr" presetSubtype="8" fill="hold" grpId="0" nodeType="after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wipe(left)">
                                      <p:cBhvr>
                                        <p:cTn id="20" dur="500"/>
                                        <p:tgtEl>
                                          <p:spTgt spid="31"/>
                                        </p:tgtEl>
                                      </p:cBhvr>
                                    </p:animEffect>
                                  </p:childTnLst>
                                </p:cTn>
                              </p:par>
                            </p:childTnLst>
                          </p:cTn>
                        </p:par>
                        <p:par>
                          <p:cTn id="21" fill="hold">
                            <p:stCondLst>
                              <p:cond delay="500"/>
                            </p:stCondLst>
                            <p:childTnLst>
                              <p:par>
                                <p:cTn id="22" presetID="53" presetClass="entr" presetSubtype="16" fill="hold" grpId="0" nodeType="afterEffect">
                                  <p:stCondLst>
                                    <p:cond delay="0"/>
                                  </p:stCondLst>
                                  <p:iterate type="lt">
                                    <p:tmPct val="10000"/>
                                  </p:iterate>
                                  <p:childTnLst>
                                    <p:set>
                                      <p:cBhvr>
                                        <p:cTn id="23" dur="1" fill="hold">
                                          <p:stCondLst>
                                            <p:cond delay="0"/>
                                          </p:stCondLst>
                                        </p:cTn>
                                        <p:tgtEl>
                                          <p:spTgt spid="32"/>
                                        </p:tgtEl>
                                        <p:attrNameLst>
                                          <p:attrName>style.visibility</p:attrName>
                                        </p:attrNameLst>
                                      </p:cBhvr>
                                      <p:to>
                                        <p:strVal val="visible"/>
                                      </p:to>
                                    </p:set>
                                    <p:anim calcmode="lin" valueType="num">
                                      <p:cBhvr>
                                        <p:cTn id="24" dur="250" fill="hold"/>
                                        <p:tgtEl>
                                          <p:spTgt spid="32"/>
                                        </p:tgtEl>
                                        <p:attrNameLst>
                                          <p:attrName>ppt_w</p:attrName>
                                        </p:attrNameLst>
                                      </p:cBhvr>
                                      <p:tavLst>
                                        <p:tav tm="0">
                                          <p:val>
                                            <p:fltVal val="0"/>
                                          </p:val>
                                        </p:tav>
                                        <p:tav tm="100000">
                                          <p:val>
                                            <p:strVal val="#ppt_w"/>
                                          </p:val>
                                        </p:tav>
                                      </p:tavLst>
                                    </p:anim>
                                    <p:anim calcmode="lin" valueType="num">
                                      <p:cBhvr>
                                        <p:cTn id="25" dur="250" fill="hold"/>
                                        <p:tgtEl>
                                          <p:spTgt spid="32"/>
                                        </p:tgtEl>
                                        <p:attrNameLst>
                                          <p:attrName>ppt_h</p:attrName>
                                        </p:attrNameLst>
                                      </p:cBhvr>
                                      <p:tavLst>
                                        <p:tav tm="0">
                                          <p:val>
                                            <p:fltVal val="0"/>
                                          </p:val>
                                        </p:tav>
                                        <p:tav tm="100000">
                                          <p:val>
                                            <p:strVal val="#ppt_h"/>
                                          </p:val>
                                        </p:tav>
                                      </p:tavLst>
                                    </p:anim>
                                    <p:animEffect transition="in" filter="fade">
                                      <p:cBhvr>
                                        <p:cTn id="26" dur="250"/>
                                        <p:tgtEl>
                                          <p:spTgt spid="32"/>
                                        </p:tgtEl>
                                      </p:cBhvr>
                                    </p:animEffect>
                                  </p:childTnLst>
                                </p:cTn>
                              </p:par>
                              <p:par>
                                <p:cTn id="27" presetID="2" presetClass="entr" presetSubtype="2"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anim calcmode="lin" valueType="num">
                                      <p:cBhvr additive="base">
                                        <p:cTn id="29" dur="500" fill="hold"/>
                                        <p:tgtEl>
                                          <p:spTgt spid="40"/>
                                        </p:tgtEl>
                                        <p:attrNameLst>
                                          <p:attrName>ppt_x</p:attrName>
                                        </p:attrNameLst>
                                      </p:cBhvr>
                                      <p:tavLst>
                                        <p:tav tm="0">
                                          <p:val>
                                            <p:strVal val="1+#ppt_w/2"/>
                                          </p:val>
                                        </p:tav>
                                        <p:tav tm="100000">
                                          <p:val>
                                            <p:strVal val="#ppt_x"/>
                                          </p:val>
                                        </p:tav>
                                      </p:tavLst>
                                    </p:anim>
                                    <p:anim calcmode="lin" valueType="num">
                                      <p:cBhvr additive="base">
                                        <p:cTn id="30" dur="500" fill="hold"/>
                                        <p:tgtEl>
                                          <p:spTgt spid="40"/>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 calcmode="lin" valueType="num">
                                      <p:cBhvr additive="base">
                                        <p:cTn id="33" dur="500" fill="hold"/>
                                        <p:tgtEl>
                                          <p:spTgt spid="42"/>
                                        </p:tgtEl>
                                        <p:attrNameLst>
                                          <p:attrName>ppt_x</p:attrName>
                                        </p:attrNameLst>
                                      </p:cBhvr>
                                      <p:tavLst>
                                        <p:tav tm="0">
                                          <p:val>
                                            <p:strVal val="1+#ppt_w/2"/>
                                          </p:val>
                                        </p:tav>
                                        <p:tav tm="100000">
                                          <p:val>
                                            <p:strVal val="#ppt_x"/>
                                          </p:val>
                                        </p:tav>
                                      </p:tavLst>
                                    </p:anim>
                                    <p:anim calcmode="lin" valueType="num">
                                      <p:cBhvr additive="base">
                                        <p:cTn id="34" dur="500" fill="hold"/>
                                        <p:tgtEl>
                                          <p:spTgt spid="42"/>
                                        </p:tgtEl>
                                        <p:attrNameLst>
                                          <p:attrName>ppt_y</p:attrName>
                                        </p:attrNameLst>
                                      </p:cBhvr>
                                      <p:tavLst>
                                        <p:tav tm="0">
                                          <p:val>
                                            <p:strVal val="#ppt_y"/>
                                          </p:val>
                                        </p:tav>
                                        <p:tav tm="100000">
                                          <p:val>
                                            <p:strVal val="#ppt_y"/>
                                          </p:val>
                                        </p:tav>
                                      </p:tavLst>
                                    </p:anim>
                                  </p:childTnLst>
                                </p:cTn>
                              </p:par>
                            </p:childTnLst>
                          </p:cTn>
                        </p:par>
                        <p:par>
                          <p:cTn id="35" fill="hold">
                            <p:stCondLst>
                              <p:cond delay="2700"/>
                            </p:stCondLst>
                            <p:childTnLst>
                              <p:par>
                                <p:cTn id="36" presetID="22" presetClass="entr" presetSubtype="8" fill="hold" grpId="0" nodeType="after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wipe(left)">
                                      <p:cBhvr>
                                        <p:cTn id="38" dur="500"/>
                                        <p:tgtEl>
                                          <p:spTgt spid="29"/>
                                        </p:tgtEl>
                                      </p:cBhvr>
                                    </p:animEffect>
                                  </p:childTnLst>
                                </p:cTn>
                              </p:par>
                            </p:childTnLst>
                          </p:cTn>
                        </p:par>
                        <p:par>
                          <p:cTn id="39" fill="hold">
                            <p:stCondLst>
                              <p:cond delay="3200"/>
                            </p:stCondLst>
                            <p:childTnLst>
                              <p:par>
                                <p:cTn id="40" presetID="53" presetClass="entr" presetSubtype="16" fill="hold" grpId="0" nodeType="afterEffect">
                                  <p:stCondLst>
                                    <p:cond delay="0"/>
                                  </p:stCondLst>
                                  <p:iterate type="lt">
                                    <p:tmPct val="10000"/>
                                  </p:iterate>
                                  <p:childTnLst>
                                    <p:set>
                                      <p:cBhvr>
                                        <p:cTn id="41" dur="1" fill="hold">
                                          <p:stCondLst>
                                            <p:cond delay="0"/>
                                          </p:stCondLst>
                                        </p:cTn>
                                        <p:tgtEl>
                                          <p:spTgt spid="38"/>
                                        </p:tgtEl>
                                        <p:attrNameLst>
                                          <p:attrName>style.visibility</p:attrName>
                                        </p:attrNameLst>
                                      </p:cBhvr>
                                      <p:to>
                                        <p:strVal val="visible"/>
                                      </p:to>
                                    </p:set>
                                    <p:anim calcmode="lin" valueType="num">
                                      <p:cBhvr>
                                        <p:cTn id="42" dur="250" fill="hold"/>
                                        <p:tgtEl>
                                          <p:spTgt spid="38"/>
                                        </p:tgtEl>
                                        <p:attrNameLst>
                                          <p:attrName>ppt_w</p:attrName>
                                        </p:attrNameLst>
                                      </p:cBhvr>
                                      <p:tavLst>
                                        <p:tav tm="0">
                                          <p:val>
                                            <p:fltVal val="0"/>
                                          </p:val>
                                        </p:tav>
                                        <p:tav tm="100000">
                                          <p:val>
                                            <p:strVal val="#ppt_w"/>
                                          </p:val>
                                        </p:tav>
                                      </p:tavLst>
                                    </p:anim>
                                    <p:anim calcmode="lin" valueType="num">
                                      <p:cBhvr>
                                        <p:cTn id="43" dur="250" fill="hold"/>
                                        <p:tgtEl>
                                          <p:spTgt spid="38"/>
                                        </p:tgtEl>
                                        <p:attrNameLst>
                                          <p:attrName>ppt_h</p:attrName>
                                        </p:attrNameLst>
                                      </p:cBhvr>
                                      <p:tavLst>
                                        <p:tav tm="0">
                                          <p:val>
                                            <p:fltVal val="0"/>
                                          </p:val>
                                        </p:tav>
                                        <p:tav tm="100000">
                                          <p:val>
                                            <p:strVal val="#ppt_h"/>
                                          </p:val>
                                        </p:tav>
                                      </p:tavLst>
                                    </p:anim>
                                    <p:animEffect transition="in" filter="fade">
                                      <p:cBhvr>
                                        <p:cTn id="44" dur="250"/>
                                        <p:tgtEl>
                                          <p:spTgt spid="38"/>
                                        </p:tgtEl>
                                      </p:cBhvr>
                                    </p:animEffect>
                                  </p:childTnLst>
                                </p:cTn>
                              </p:par>
                              <p:par>
                                <p:cTn id="45" presetID="2" presetClass="entr" presetSubtype="2"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anim calcmode="lin" valueType="num">
                                      <p:cBhvr additive="base">
                                        <p:cTn id="47" dur="500" fill="hold"/>
                                        <p:tgtEl>
                                          <p:spTgt spid="56"/>
                                        </p:tgtEl>
                                        <p:attrNameLst>
                                          <p:attrName>ppt_x</p:attrName>
                                        </p:attrNameLst>
                                      </p:cBhvr>
                                      <p:tavLst>
                                        <p:tav tm="0">
                                          <p:val>
                                            <p:strVal val="1+#ppt_w/2"/>
                                          </p:val>
                                        </p:tav>
                                        <p:tav tm="100000">
                                          <p:val>
                                            <p:strVal val="#ppt_x"/>
                                          </p:val>
                                        </p:tav>
                                      </p:tavLst>
                                    </p:anim>
                                    <p:anim calcmode="lin" valueType="num">
                                      <p:cBhvr additive="base">
                                        <p:cTn id="48" dur="500" fill="hold"/>
                                        <p:tgtEl>
                                          <p:spTgt spid="56"/>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anim calcmode="lin" valueType="num">
                                      <p:cBhvr additive="base">
                                        <p:cTn id="51" dur="500" fill="hold"/>
                                        <p:tgtEl>
                                          <p:spTgt spid="57"/>
                                        </p:tgtEl>
                                        <p:attrNameLst>
                                          <p:attrName>ppt_x</p:attrName>
                                        </p:attrNameLst>
                                      </p:cBhvr>
                                      <p:tavLst>
                                        <p:tav tm="0">
                                          <p:val>
                                            <p:strVal val="1+#ppt_w/2"/>
                                          </p:val>
                                        </p:tav>
                                        <p:tav tm="100000">
                                          <p:val>
                                            <p:strVal val="#ppt_x"/>
                                          </p:val>
                                        </p:tav>
                                      </p:tavLst>
                                    </p:anim>
                                    <p:anim calcmode="lin" valueType="num">
                                      <p:cBhvr additive="base">
                                        <p:cTn id="52" dur="500" fill="hold"/>
                                        <p:tgtEl>
                                          <p:spTgt spid="57"/>
                                        </p:tgtEl>
                                        <p:attrNameLst>
                                          <p:attrName>ppt_y</p:attrName>
                                        </p:attrNameLst>
                                      </p:cBhvr>
                                      <p:tavLst>
                                        <p:tav tm="0">
                                          <p:val>
                                            <p:strVal val="#ppt_y"/>
                                          </p:val>
                                        </p:tav>
                                        <p:tav tm="100000">
                                          <p:val>
                                            <p:strVal val="#ppt_y"/>
                                          </p:val>
                                        </p:tav>
                                      </p:tavLst>
                                    </p:anim>
                                  </p:childTnLst>
                                </p:cTn>
                              </p:par>
                            </p:childTnLst>
                          </p:cTn>
                        </p:par>
                        <p:par>
                          <p:cTn id="53" fill="hold">
                            <p:stCondLst>
                              <p:cond delay="4425"/>
                            </p:stCondLst>
                            <p:childTnLst>
                              <p:par>
                                <p:cTn id="54" presetID="22" presetClass="entr" presetSubtype="8"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left)">
                                      <p:cBhvr>
                                        <p:cTn id="56" dur="500"/>
                                        <p:tgtEl>
                                          <p:spTgt spid="28"/>
                                        </p:tgtEl>
                                      </p:cBhvr>
                                    </p:animEffect>
                                  </p:childTnLst>
                                </p:cTn>
                              </p:par>
                            </p:childTnLst>
                          </p:cTn>
                        </p:par>
                        <p:par>
                          <p:cTn id="57" fill="hold">
                            <p:stCondLst>
                              <p:cond delay="4925"/>
                            </p:stCondLst>
                            <p:childTnLst>
                              <p:par>
                                <p:cTn id="58" presetID="53" presetClass="entr" presetSubtype="16" fill="hold" grpId="0" nodeType="afterEffect">
                                  <p:stCondLst>
                                    <p:cond delay="0"/>
                                  </p:stCondLst>
                                  <p:iterate type="lt">
                                    <p:tmPct val="10000"/>
                                  </p:iterate>
                                  <p:childTnLst>
                                    <p:set>
                                      <p:cBhvr>
                                        <p:cTn id="59" dur="1" fill="hold">
                                          <p:stCondLst>
                                            <p:cond delay="0"/>
                                          </p:stCondLst>
                                        </p:cTn>
                                        <p:tgtEl>
                                          <p:spTgt spid="54"/>
                                        </p:tgtEl>
                                        <p:attrNameLst>
                                          <p:attrName>style.visibility</p:attrName>
                                        </p:attrNameLst>
                                      </p:cBhvr>
                                      <p:to>
                                        <p:strVal val="visible"/>
                                      </p:to>
                                    </p:set>
                                    <p:anim calcmode="lin" valueType="num">
                                      <p:cBhvr>
                                        <p:cTn id="60" dur="250" fill="hold"/>
                                        <p:tgtEl>
                                          <p:spTgt spid="54"/>
                                        </p:tgtEl>
                                        <p:attrNameLst>
                                          <p:attrName>ppt_w</p:attrName>
                                        </p:attrNameLst>
                                      </p:cBhvr>
                                      <p:tavLst>
                                        <p:tav tm="0">
                                          <p:val>
                                            <p:fltVal val="0"/>
                                          </p:val>
                                        </p:tav>
                                        <p:tav tm="100000">
                                          <p:val>
                                            <p:strVal val="#ppt_w"/>
                                          </p:val>
                                        </p:tav>
                                      </p:tavLst>
                                    </p:anim>
                                    <p:anim calcmode="lin" valueType="num">
                                      <p:cBhvr>
                                        <p:cTn id="61" dur="250" fill="hold"/>
                                        <p:tgtEl>
                                          <p:spTgt spid="54"/>
                                        </p:tgtEl>
                                        <p:attrNameLst>
                                          <p:attrName>ppt_h</p:attrName>
                                        </p:attrNameLst>
                                      </p:cBhvr>
                                      <p:tavLst>
                                        <p:tav tm="0">
                                          <p:val>
                                            <p:fltVal val="0"/>
                                          </p:val>
                                        </p:tav>
                                        <p:tav tm="100000">
                                          <p:val>
                                            <p:strVal val="#ppt_h"/>
                                          </p:val>
                                        </p:tav>
                                      </p:tavLst>
                                    </p:anim>
                                    <p:animEffect transition="in" filter="fade">
                                      <p:cBhvr>
                                        <p:cTn id="62" dur="25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8" grpId="0" animBg="1"/>
      <p:bldP spid="29" grpId="0" animBg="1"/>
      <p:bldP spid="32" grpId="0"/>
      <p:bldP spid="35" grpId="0" animBg="1"/>
      <p:bldP spid="36" grpId="0" animBg="1"/>
      <p:bldP spid="38" grpId="0"/>
      <p:bldP spid="40" grpId="0" animBg="1"/>
      <p:bldP spid="42" grpId="0" animBg="1"/>
      <p:bldP spid="54" grpId="0"/>
      <p:bldP spid="56" grpId="0" animBg="1"/>
      <p:bldP spid="5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406897" y="752801"/>
            <a:ext cx="4115361" cy="456129"/>
          </a:xfrm>
        </p:spPr>
        <p:txBody>
          <a:bodyPr/>
          <a:lstStyle/>
          <a:p>
            <a:pPr>
              <a:lnSpc>
                <a:spcPct val="120000"/>
              </a:lnSpc>
            </a:pPr>
            <a:r>
              <a:rPr lang="zh-CN" altLang="en-US" dirty="0"/>
              <a:t>国内外研究现状</a:t>
            </a:r>
            <a:endParaRPr lang="zh-CN" altLang="en-US" dirty="0"/>
          </a:p>
        </p:txBody>
      </p:sp>
      <p:grpSp>
        <p:nvGrpSpPr>
          <p:cNvPr id="11" name="组合 10"/>
          <p:cNvGrpSpPr/>
          <p:nvPr/>
        </p:nvGrpSpPr>
        <p:grpSpPr>
          <a:xfrm>
            <a:off x="1621523" y="2007927"/>
            <a:ext cx="2619669" cy="4088373"/>
            <a:chOff x="1474030" y="1802903"/>
            <a:chExt cx="2935782" cy="4581712"/>
          </a:xfrm>
        </p:grpSpPr>
        <p:sp>
          <p:nvSpPr>
            <p:cNvPr id="31" name="Rectangle 24"/>
            <p:cNvSpPr>
              <a:spLocks noChangeArrowheads="1"/>
            </p:cNvSpPr>
            <p:nvPr/>
          </p:nvSpPr>
          <p:spPr bwMode="auto">
            <a:xfrm>
              <a:off x="1474030" y="1802903"/>
              <a:ext cx="2935782" cy="4310749"/>
            </a:xfrm>
            <a:prstGeom prst="rect">
              <a:avLst/>
            </a:prstGeom>
            <a:solidFill>
              <a:schemeClr val="bg1"/>
            </a:solidFill>
            <a:ln>
              <a:noFill/>
            </a:ln>
            <a:effectLst>
              <a:innerShdw blurRad="76200">
                <a:prstClr val="black"/>
              </a:innerShdw>
            </a:effectLst>
          </p:spPr>
          <p:txBody>
            <a:bodyPr/>
            <a:lstStyle/>
            <a:p>
              <a:pPr>
                <a:lnSpc>
                  <a:spcPct val="120000"/>
                </a:lnSpc>
              </a:pPr>
              <a:endParaRPr lang="zh-CN" altLang="zh-CN" dirty="0"/>
            </a:p>
          </p:txBody>
        </p:sp>
        <p:sp>
          <p:nvSpPr>
            <p:cNvPr id="32" name="Freeform 25"/>
            <p:cNvSpPr/>
            <p:nvPr/>
          </p:nvSpPr>
          <p:spPr bwMode="auto">
            <a:xfrm>
              <a:off x="1474030" y="1802903"/>
              <a:ext cx="1139938" cy="1334560"/>
            </a:xfrm>
            <a:custGeom>
              <a:avLst/>
              <a:gdLst>
                <a:gd name="T0" fmla="*/ 64 w 64"/>
                <a:gd name="T1" fmla="*/ 21 h 75"/>
                <a:gd name="T2" fmla="*/ 59 w 64"/>
                <a:gd name="T3" fmla="*/ 0 h 75"/>
                <a:gd name="T4" fmla="*/ 0 w 64"/>
                <a:gd name="T5" fmla="*/ 0 h 75"/>
                <a:gd name="T6" fmla="*/ 0 w 64"/>
                <a:gd name="T7" fmla="*/ 74 h 75"/>
                <a:gd name="T8" fmla="*/ 10 w 64"/>
                <a:gd name="T9" fmla="*/ 75 h 75"/>
                <a:gd name="T10" fmla="*/ 64 w 64"/>
                <a:gd name="T11" fmla="*/ 21 h 75"/>
              </a:gdLst>
              <a:ahLst/>
              <a:cxnLst>
                <a:cxn ang="0">
                  <a:pos x="T0" y="T1"/>
                </a:cxn>
                <a:cxn ang="0">
                  <a:pos x="T2" y="T3"/>
                </a:cxn>
                <a:cxn ang="0">
                  <a:pos x="T4" y="T5"/>
                </a:cxn>
                <a:cxn ang="0">
                  <a:pos x="T6" y="T7"/>
                </a:cxn>
                <a:cxn ang="0">
                  <a:pos x="T8" y="T9"/>
                </a:cxn>
                <a:cxn ang="0">
                  <a:pos x="T10" y="T11"/>
                </a:cxn>
              </a:cxnLst>
              <a:rect l="0" t="0" r="r" b="b"/>
              <a:pathLst>
                <a:path w="64" h="75">
                  <a:moveTo>
                    <a:pt x="64" y="21"/>
                  </a:moveTo>
                  <a:cubicBezTo>
                    <a:pt x="64" y="14"/>
                    <a:pt x="62" y="7"/>
                    <a:pt x="59" y="0"/>
                  </a:cubicBezTo>
                  <a:cubicBezTo>
                    <a:pt x="0" y="0"/>
                    <a:pt x="0" y="0"/>
                    <a:pt x="0" y="0"/>
                  </a:cubicBezTo>
                  <a:cubicBezTo>
                    <a:pt x="0" y="74"/>
                    <a:pt x="0" y="74"/>
                    <a:pt x="0" y="74"/>
                  </a:cubicBezTo>
                  <a:cubicBezTo>
                    <a:pt x="3" y="75"/>
                    <a:pt x="7" y="75"/>
                    <a:pt x="10" y="75"/>
                  </a:cubicBezTo>
                  <a:cubicBezTo>
                    <a:pt x="40" y="75"/>
                    <a:pt x="64" y="51"/>
                    <a:pt x="64" y="21"/>
                  </a:cubicBezTo>
                  <a:close/>
                </a:path>
              </a:pathLst>
            </a:custGeom>
            <a:solidFill>
              <a:srgbClr val="244C89"/>
            </a:solidFill>
            <a:ln>
              <a:noFill/>
            </a:ln>
            <a:effectLst>
              <a:outerShdw blurRad="38100" dist="38100" dir="2700000" algn="tl" rotWithShape="0">
                <a:prstClr val="black">
                  <a:alpha val="43000"/>
                </a:prstClr>
              </a:outerShdw>
            </a:effectLst>
          </p:spPr>
          <p:txBody>
            <a:bodyPr/>
            <a:lstStyle/>
            <a:p>
              <a:pPr fontAlgn="auto">
                <a:lnSpc>
                  <a:spcPct val="120000"/>
                </a:lnSpc>
                <a:defRPr/>
              </a:pPr>
              <a:endParaRPr lang="en-US">
                <a:latin typeface="+mn-lt"/>
                <a:cs typeface="+mn-cs"/>
              </a:endParaRPr>
            </a:p>
          </p:txBody>
        </p:sp>
        <p:sp>
          <p:nvSpPr>
            <p:cNvPr id="33" name="TextBox 18"/>
            <p:cNvSpPr txBox="1"/>
            <p:nvPr/>
          </p:nvSpPr>
          <p:spPr>
            <a:xfrm>
              <a:off x="1696039" y="2045551"/>
              <a:ext cx="945313" cy="785689"/>
            </a:xfrm>
            <a:prstGeom prst="rect">
              <a:avLst/>
            </a:prstGeom>
            <a:noFill/>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fontAlgn="base">
                <a:spcBef>
                  <a:spcPct val="0"/>
                </a:spcBef>
                <a:spcAft>
                  <a:spcPct val="0"/>
                </a:spcAft>
                <a:defRPr>
                  <a:solidFill>
                    <a:schemeClr val="tx1"/>
                  </a:solidFill>
                  <a:latin typeface="Rockwell" panose="02060603020205020403" pitchFamily="18" charset="0"/>
                </a:defRPr>
              </a:lvl6pPr>
              <a:lvl7pPr marL="2971800" indent="-228600" fontAlgn="base">
                <a:spcBef>
                  <a:spcPct val="0"/>
                </a:spcBef>
                <a:spcAft>
                  <a:spcPct val="0"/>
                </a:spcAft>
                <a:defRPr>
                  <a:solidFill>
                    <a:schemeClr val="tx1"/>
                  </a:solidFill>
                  <a:latin typeface="Rockwell" panose="02060603020205020403" pitchFamily="18" charset="0"/>
                </a:defRPr>
              </a:lvl7pPr>
              <a:lvl8pPr marL="3429000" indent="-228600" fontAlgn="base">
                <a:spcBef>
                  <a:spcPct val="0"/>
                </a:spcBef>
                <a:spcAft>
                  <a:spcPct val="0"/>
                </a:spcAft>
                <a:defRPr>
                  <a:solidFill>
                    <a:schemeClr val="tx1"/>
                  </a:solidFill>
                  <a:latin typeface="Rockwell" panose="02060603020205020403" pitchFamily="18" charset="0"/>
                </a:defRPr>
              </a:lvl8pPr>
              <a:lvl9pPr marL="3886200" indent="-228600" fontAlgn="base">
                <a:spcBef>
                  <a:spcPct val="0"/>
                </a:spcBef>
                <a:spcAft>
                  <a:spcPct val="0"/>
                </a:spcAft>
                <a:defRPr>
                  <a:solidFill>
                    <a:schemeClr val="tx1"/>
                  </a:solidFill>
                  <a:latin typeface="Rockwell" panose="02060603020205020403" pitchFamily="18" charset="0"/>
                </a:defRPr>
              </a:lvl9pPr>
            </a:lstStyle>
            <a:p>
              <a:pPr>
                <a:lnSpc>
                  <a:spcPct val="120000"/>
                </a:lnSpc>
              </a:pPr>
              <a:r>
                <a:rPr lang="en-US" altLang="zh-CN" sz="3600" dirty="0">
                  <a:solidFill>
                    <a:schemeClr val="bg1"/>
                  </a:solidFill>
                  <a:latin typeface="思源黑体" panose="020B0500000000000000" pitchFamily="34" charset="-122"/>
                  <a:ea typeface="思源黑体" panose="020B0500000000000000" pitchFamily="34" charset="-122"/>
                </a:rPr>
                <a:t>01</a:t>
              </a:r>
              <a:endParaRPr lang="en-US" altLang="zh-CN" sz="3600" dirty="0">
                <a:solidFill>
                  <a:schemeClr val="bg1"/>
                </a:solidFill>
                <a:latin typeface="思源黑体" panose="020B0500000000000000" pitchFamily="34" charset="-122"/>
                <a:ea typeface="思源黑体" panose="020B0500000000000000" pitchFamily="34" charset="-122"/>
              </a:endParaRPr>
            </a:p>
          </p:txBody>
        </p:sp>
        <p:sp>
          <p:nvSpPr>
            <p:cNvPr id="34" name="文本框 33"/>
            <p:cNvSpPr txBox="1"/>
            <p:nvPr/>
          </p:nvSpPr>
          <p:spPr>
            <a:xfrm>
              <a:off x="1607478" y="3386540"/>
              <a:ext cx="2668885" cy="2998075"/>
            </a:xfrm>
            <a:prstGeom prst="rect">
              <a:avLst/>
            </a:prstGeom>
            <a:noFill/>
          </p:spPr>
          <p:txBody>
            <a:bodyPr wrap="square" rtlCol="0">
              <a:spAutoFit/>
            </a:bodyPr>
            <a:lstStyle/>
            <a:p>
              <a:pPr>
                <a:lnSpc>
                  <a:spcPct val="120000"/>
                </a:lnSpc>
              </a:pP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rPr>
                <a:t>   </a:t>
              </a:r>
              <a:r>
                <a:rPr sz="14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rPr>
                <a:t>在1984年，Bruce Jay Nelson在他的博士论文中首次提出了远程过程调用的概念中将远程过程调用（RPC）定义为一种协议，它允许一个程序能够导致另一台主机上的程序执行过程，而执行过程的环境看起来就像是本地过程调用。</a:t>
              </a:r>
              <a:endParaRPr sz="14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endParaRPr>
            </a:p>
            <a:p>
              <a:pPr>
                <a:lnSpc>
                  <a:spcPct val="120000"/>
                </a:lnSpc>
              </a:pPr>
              <a:endPar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endParaRPr>
            </a:p>
          </p:txBody>
        </p:sp>
        <p:grpSp>
          <p:nvGrpSpPr>
            <p:cNvPr id="35" name="组合 216"/>
            <p:cNvGrpSpPr/>
            <p:nvPr/>
          </p:nvGrpSpPr>
          <p:grpSpPr bwMode="auto">
            <a:xfrm>
              <a:off x="3418675" y="2281713"/>
              <a:ext cx="615673" cy="465865"/>
              <a:chOff x="3192308" y="2570214"/>
              <a:chExt cx="1014014" cy="767631"/>
            </a:xfrm>
            <a:solidFill>
              <a:srgbClr val="0B2C4F"/>
            </a:solidFill>
            <a:effectLst>
              <a:outerShdw blurRad="38100" sx="101000" sy="101000" algn="ctr" rotWithShape="0">
                <a:prstClr val="black">
                  <a:alpha val="40000"/>
                </a:prstClr>
              </a:outerShdw>
            </a:effectLst>
          </p:grpSpPr>
          <p:sp>
            <p:nvSpPr>
              <p:cNvPr id="36" name="Freeform 74"/>
              <p:cNvSpPr>
                <a:spLocks noEditPoints="1"/>
              </p:cNvSpPr>
              <p:nvPr/>
            </p:nvSpPr>
            <p:spPr bwMode="auto">
              <a:xfrm>
                <a:off x="3484175" y="3081969"/>
                <a:ext cx="649932" cy="240826"/>
              </a:xfrm>
              <a:custGeom>
                <a:avLst/>
                <a:gdLst>
                  <a:gd name="T0" fmla="*/ 0 w 173"/>
                  <a:gd name="T1" fmla="*/ 12 h 64"/>
                  <a:gd name="T2" fmla="*/ 0 w 173"/>
                  <a:gd name="T3" fmla="*/ 52 h 64"/>
                  <a:gd name="T4" fmla="*/ 12 w 173"/>
                  <a:gd name="T5" fmla="*/ 64 h 64"/>
                  <a:gd name="T6" fmla="*/ 173 w 173"/>
                  <a:gd name="T7" fmla="*/ 64 h 64"/>
                  <a:gd name="T8" fmla="*/ 173 w 173"/>
                  <a:gd name="T9" fmla="*/ 54 h 64"/>
                  <a:gd name="T10" fmla="*/ 162 w 173"/>
                  <a:gd name="T11" fmla="*/ 54 h 64"/>
                  <a:gd name="T12" fmla="*/ 159 w 173"/>
                  <a:gd name="T13" fmla="*/ 34 h 64"/>
                  <a:gd name="T14" fmla="*/ 164 w 173"/>
                  <a:gd name="T15" fmla="*/ 10 h 64"/>
                  <a:gd name="T16" fmla="*/ 173 w 173"/>
                  <a:gd name="T17" fmla="*/ 10 h 64"/>
                  <a:gd name="T18" fmla="*/ 173 w 173"/>
                  <a:gd name="T19" fmla="*/ 0 h 64"/>
                  <a:gd name="T20" fmla="*/ 12 w 173"/>
                  <a:gd name="T21" fmla="*/ 0 h 64"/>
                  <a:gd name="T22" fmla="*/ 0 w 173"/>
                  <a:gd name="T23" fmla="*/ 12 h 64"/>
                  <a:gd name="T24" fmla="*/ 150 w 173"/>
                  <a:gd name="T25" fmla="*/ 21 h 64"/>
                  <a:gd name="T26" fmla="*/ 149 w 173"/>
                  <a:gd name="T27" fmla="*/ 30 h 64"/>
                  <a:gd name="T28" fmla="*/ 25 w 173"/>
                  <a:gd name="T29" fmla="*/ 30 h 64"/>
                  <a:gd name="T30" fmla="*/ 25 w 173"/>
                  <a:gd name="T31" fmla="*/ 34 h 64"/>
                  <a:gd name="T32" fmla="*/ 149 w 173"/>
                  <a:gd name="T33" fmla="*/ 34 h 64"/>
                  <a:gd name="T34" fmla="*/ 150 w 173"/>
                  <a:gd name="T35" fmla="*/ 43 h 64"/>
                  <a:gd name="T36" fmla="*/ 26 w 173"/>
                  <a:gd name="T37" fmla="*/ 43 h 64"/>
                  <a:gd name="T38" fmla="*/ 26 w 173"/>
                  <a:gd name="T39" fmla="*/ 47 h 64"/>
                  <a:gd name="T40" fmla="*/ 150 w 173"/>
                  <a:gd name="T41" fmla="*/ 47 h 64"/>
                  <a:gd name="T42" fmla="*/ 152 w 173"/>
                  <a:gd name="T43" fmla="*/ 54 h 64"/>
                  <a:gd name="T44" fmla="*/ 12 w 173"/>
                  <a:gd name="T45" fmla="*/ 54 h 64"/>
                  <a:gd name="T46" fmla="*/ 10 w 173"/>
                  <a:gd name="T47" fmla="*/ 52 h 64"/>
                  <a:gd name="T48" fmla="*/ 10 w 173"/>
                  <a:gd name="T49" fmla="*/ 12 h 64"/>
                  <a:gd name="T50" fmla="*/ 12 w 173"/>
                  <a:gd name="T51" fmla="*/ 10 h 64"/>
                  <a:gd name="T52" fmla="*/ 153 w 173"/>
                  <a:gd name="T53" fmla="*/ 10 h 64"/>
                  <a:gd name="T54" fmla="*/ 151 w 173"/>
                  <a:gd name="T55" fmla="*/ 17 h 64"/>
                  <a:gd name="T56" fmla="*/ 26 w 173"/>
                  <a:gd name="T57" fmla="*/ 17 h 64"/>
                  <a:gd name="T58" fmla="*/ 26 w 173"/>
                  <a:gd name="T59" fmla="*/ 21 h 64"/>
                  <a:gd name="T60" fmla="*/ 150 w 173"/>
                  <a:gd name="T61"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4">
                    <a:moveTo>
                      <a:pt x="0" y="12"/>
                    </a:moveTo>
                    <a:cubicBezTo>
                      <a:pt x="0" y="52"/>
                      <a:pt x="0" y="52"/>
                      <a:pt x="0" y="52"/>
                    </a:cubicBezTo>
                    <a:cubicBezTo>
                      <a:pt x="0" y="59"/>
                      <a:pt x="6" y="64"/>
                      <a:pt x="12" y="64"/>
                    </a:cubicBezTo>
                    <a:cubicBezTo>
                      <a:pt x="173" y="64"/>
                      <a:pt x="173" y="64"/>
                      <a:pt x="173" y="64"/>
                    </a:cubicBezTo>
                    <a:cubicBezTo>
                      <a:pt x="173" y="54"/>
                      <a:pt x="173" y="54"/>
                      <a:pt x="173" y="54"/>
                    </a:cubicBezTo>
                    <a:cubicBezTo>
                      <a:pt x="162" y="54"/>
                      <a:pt x="162" y="54"/>
                      <a:pt x="162" y="54"/>
                    </a:cubicBezTo>
                    <a:cubicBezTo>
                      <a:pt x="161" y="50"/>
                      <a:pt x="159" y="43"/>
                      <a:pt x="159" y="34"/>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5"/>
                      <a:pt x="0" y="12"/>
                    </a:cubicBezTo>
                    <a:close/>
                    <a:moveTo>
                      <a:pt x="150" y="21"/>
                    </a:moveTo>
                    <a:cubicBezTo>
                      <a:pt x="150" y="24"/>
                      <a:pt x="149" y="27"/>
                      <a:pt x="149" y="30"/>
                    </a:cubicBezTo>
                    <a:cubicBezTo>
                      <a:pt x="25" y="30"/>
                      <a:pt x="25" y="30"/>
                      <a:pt x="25" y="30"/>
                    </a:cubicBezTo>
                    <a:cubicBezTo>
                      <a:pt x="25" y="34"/>
                      <a:pt x="25" y="34"/>
                      <a:pt x="25" y="34"/>
                    </a:cubicBezTo>
                    <a:cubicBezTo>
                      <a:pt x="149" y="34"/>
                      <a:pt x="149" y="34"/>
                      <a:pt x="149" y="34"/>
                    </a:cubicBezTo>
                    <a:cubicBezTo>
                      <a:pt x="149" y="37"/>
                      <a:pt x="149" y="40"/>
                      <a:pt x="150" y="43"/>
                    </a:cubicBezTo>
                    <a:cubicBezTo>
                      <a:pt x="26" y="43"/>
                      <a:pt x="26" y="43"/>
                      <a:pt x="26" y="43"/>
                    </a:cubicBezTo>
                    <a:cubicBezTo>
                      <a:pt x="26" y="47"/>
                      <a:pt x="26" y="47"/>
                      <a:pt x="26" y="47"/>
                    </a:cubicBezTo>
                    <a:cubicBezTo>
                      <a:pt x="150" y="47"/>
                      <a:pt x="150" y="47"/>
                      <a:pt x="150" y="47"/>
                    </a:cubicBezTo>
                    <a:cubicBezTo>
                      <a:pt x="151" y="50"/>
                      <a:pt x="151" y="52"/>
                      <a:pt x="152" y="54"/>
                    </a:cubicBezTo>
                    <a:cubicBezTo>
                      <a:pt x="12" y="54"/>
                      <a:pt x="12" y="54"/>
                      <a:pt x="12" y="54"/>
                    </a:cubicBezTo>
                    <a:cubicBezTo>
                      <a:pt x="11" y="54"/>
                      <a:pt x="10" y="53"/>
                      <a:pt x="10" y="52"/>
                    </a:cubicBezTo>
                    <a:cubicBezTo>
                      <a:pt x="10" y="12"/>
                      <a:pt x="10" y="12"/>
                      <a:pt x="10" y="12"/>
                    </a:cubicBezTo>
                    <a:cubicBezTo>
                      <a:pt x="10" y="11"/>
                      <a:pt x="11" y="10"/>
                      <a:pt x="12" y="10"/>
                    </a:cubicBezTo>
                    <a:cubicBezTo>
                      <a:pt x="153" y="10"/>
                      <a:pt x="153" y="10"/>
                      <a:pt x="153" y="10"/>
                    </a:cubicBezTo>
                    <a:cubicBezTo>
                      <a:pt x="152" y="12"/>
                      <a:pt x="152" y="14"/>
                      <a:pt x="151" y="17"/>
                    </a:cubicBezTo>
                    <a:cubicBezTo>
                      <a:pt x="26" y="17"/>
                      <a:pt x="26" y="17"/>
                      <a:pt x="26" y="17"/>
                    </a:cubicBezTo>
                    <a:cubicBezTo>
                      <a:pt x="26" y="21"/>
                      <a:pt x="26" y="21"/>
                      <a:pt x="26" y="21"/>
                    </a:cubicBezTo>
                    <a:lnTo>
                      <a:pt x="150" y="21"/>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sp>
            <p:nvSpPr>
              <p:cNvPr id="37" name="Freeform 75"/>
              <p:cNvSpPr>
                <a:spLocks noEditPoints="1"/>
              </p:cNvSpPr>
              <p:nvPr/>
            </p:nvSpPr>
            <p:spPr bwMode="auto">
              <a:xfrm>
                <a:off x="3472137" y="2808029"/>
                <a:ext cx="652942" cy="243836"/>
              </a:xfrm>
              <a:custGeom>
                <a:avLst/>
                <a:gdLst>
                  <a:gd name="T0" fmla="*/ 12 w 173"/>
                  <a:gd name="T1" fmla="*/ 65 h 65"/>
                  <a:gd name="T2" fmla="*/ 173 w 173"/>
                  <a:gd name="T3" fmla="*/ 65 h 65"/>
                  <a:gd name="T4" fmla="*/ 173 w 173"/>
                  <a:gd name="T5" fmla="*/ 55 h 65"/>
                  <a:gd name="T6" fmla="*/ 162 w 173"/>
                  <a:gd name="T7" fmla="*/ 55 h 65"/>
                  <a:gd name="T8" fmla="*/ 159 w 173"/>
                  <a:gd name="T9" fmla="*/ 35 h 65"/>
                  <a:gd name="T10" fmla="*/ 164 w 173"/>
                  <a:gd name="T11" fmla="*/ 10 h 65"/>
                  <a:gd name="T12" fmla="*/ 173 w 173"/>
                  <a:gd name="T13" fmla="*/ 10 h 65"/>
                  <a:gd name="T14" fmla="*/ 173 w 173"/>
                  <a:gd name="T15" fmla="*/ 0 h 65"/>
                  <a:gd name="T16" fmla="*/ 12 w 173"/>
                  <a:gd name="T17" fmla="*/ 0 h 65"/>
                  <a:gd name="T18" fmla="*/ 0 w 173"/>
                  <a:gd name="T19" fmla="*/ 12 h 65"/>
                  <a:gd name="T20" fmla="*/ 0 w 173"/>
                  <a:gd name="T21" fmla="*/ 53 h 65"/>
                  <a:gd name="T22" fmla="*/ 12 w 173"/>
                  <a:gd name="T23" fmla="*/ 65 h 65"/>
                  <a:gd name="T24" fmla="*/ 10 w 173"/>
                  <a:gd name="T25" fmla="*/ 12 h 65"/>
                  <a:gd name="T26" fmla="*/ 12 w 173"/>
                  <a:gd name="T27" fmla="*/ 10 h 65"/>
                  <a:gd name="T28" fmla="*/ 153 w 173"/>
                  <a:gd name="T29" fmla="*/ 10 h 65"/>
                  <a:gd name="T30" fmla="*/ 151 w 173"/>
                  <a:gd name="T31" fmla="*/ 17 h 65"/>
                  <a:gd name="T32" fmla="*/ 26 w 173"/>
                  <a:gd name="T33" fmla="*/ 17 h 65"/>
                  <a:gd name="T34" fmla="*/ 26 w 173"/>
                  <a:gd name="T35" fmla="*/ 22 h 65"/>
                  <a:gd name="T36" fmla="*/ 150 w 173"/>
                  <a:gd name="T37" fmla="*/ 22 h 65"/>
                  <a:gd name="T38" fmla="*/ 149 w 173"/>
                  <a:gd name="T39" fmla="*/ 30 h 65"/>
                  <a:gd name="T40" fmla="*/ 25 w 173"/>
                  <a:gd name="T41" fmla="*/ 30 h 65"/>
                  <a:gd name="T42" fmla="*/ 25 w 173"/>
                  <a:gd name="T43" fmla="*/ 35 h 65"/>
                  <a:gd name="T44" fmla="*/ 149 w 173"/>
                  <a:gd name="T45" fmla="*/ 35 h 65"/>
                  <a:gd name="T46" fmla="*/ 150 w 173"/>
                  <a:gd name="T47" fmla="*/ 43 h 65"/>
                  <a:gd name="T48" fmla="*/ 26 w 173"/>
                  <a:gd name="T49" fmla="*/ 43 h 65"/>
                  <a:gd name="T50" fmla="*/ 26 w 173"/>
                  <a:gd name="T51" fmla="*/ 48 h 65"/>
                  <a:gd name="T52" fmla="*/ 150 w 173"/>
                  <a:gd name="T53" fmla="*/ 48 h 65"/>
                  <a:gd name="T54" fmla="*/ 152 w 173"/>
                  <a:gd name="T55" fmla="*/ 55 h 65"/>
                  <a:gd name="T56" fmla="*/ 12 w 173"/>
                  <a:gd name="T57" fmla="*/ 55 h 65"/>
                  <a:gd name="T58" fmla="*/ 10 w 173"/>
                  <a:gd name="T59" fmla="*/ 53 h 65"/>
                  <a:gd name="T60" fmla="*/ 10 w 173"/>
                  <a:gd name="T6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5">
                    <a:moveTo>
                      <a:pt x="12" y="65"/>
                    </a:moveTo>
                    <a:cubicBezTo>
                      <a:pt x="173" y="65"/>
                      <a:pt x="173" y="65"/>
                      <a:pt x="173" y="65"/>
                    </a:cubicBezTo>
                    <a:cubicBezTo>
                      <a:pt x="173" y="55"/>
                      <a:pt x="173" y="55"/>
                      <a:pt x="173" y="55"/>
                    </a:cubicBezTo>
                    <a:cubicBezTo>
                      <a:pt x="162" y="55"/>
                      <a:pt x="162" y="55"/>
                      <a:pt x="162" y="55"/>
                    </a:cubicBezTo>
                    <a:cubicBezTo>
                      <a:pt x="161" y="50"/>
                      <a:pt x="159" y="43"/>
                      <a:pt x="159" y="35"/>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6"/>
                      <a:pt x="0" y="12"/>
                    </a:cubicBezTo>
                    <a:cubicBezTo>
                      <a:pt x="0" y="53"/>
                      <a:pt x="0" y="53"/>
                      <a:pt x="0" y="53"/>
                    </a:cubicBezTo>
                    <a:cubicBezTo>
                      <a:pt x="0" y="59"/>
                      <a:pt x="6" y="65"/>
                      <a:pt x="12" y="65"/>
                    </a:cubicBezTo>
                    <a:close/>
                    <a:moveTo>
                      <a:pt x="10" y="12"/>
                    </a:moveTo>
                    <a:cubicBezTo>
                      <a:pt x="10" y="11"/>
                      <a:pt x="11" y="10"/>
                      <a:pt x="12" y="10"/>
                    </a:cubicBezTo>
                    <a:cubicBezTo>
                      <a:pt x="153" y="10"/>
                      <a:pt x="153" y="10"/>
                      <a:pt x="153" y="10"/>
                    </a:cubicBezTo>
                    <a:cubicBezTo>
                      <a:pt x="152" y="13"/>
                      <a:pt x="152" y="15"/>
                      <a:pt x="151" y="17"/>
                    </a:cubicBezTo>
                    <a:cubicBezTo>
                      <a:pt x="26" y="17"/>
                      <a:pt x="26" y="17"/>
                      <a:pt x="26" y="17"/>
                    </a:cubicBezTo>
                    <a:cubicBezTo>
                      <a:pt x="26" y="22"/>
                      <a:pt x="26" y="22"/>
                      <a:pt x="26" y="22"/>
                    </a:cubicBezTo>
                    <a:cubicBezTo>
                      <a:pt x="150" y="22"/>
                      <a:pt x="150" y="22"/>
                      <a:pt x="150" y="22"/>
                    </a:cubicBezTo>
                    <a:cubicBezTo>
                      <a:pt x="150" y="25"/>
                      <a:pt x="149" y="27"/>
                      <a:pt x="149" y="30"/>
                    </a:cubicBezTo>
                    <a:cubicBezTo>
                      <a:pt x="25" y="30"/>
                      <a:pt x="25" y="30"/>
                      <a:pt x="25" y="30"/>
                    </a:cubicBezTo>
                    <a:cubicBezTo>
                      <a:pt x="25" y="35"/>
                      <a:pt x="25" y="35"/>
                      <a:pt x="25" y="35"/>
                    </a:cubicBezTo>
                    <a:cubicBezTo>
                      <a:pt x="149" y="35"/>
                      <a:pt x="149" y="35"/>
                      <a:pt x="149" y="35"/>
                    </a:cubicBezTo>
                    <a:cubicBezTo>
                      <a:pt x="149" y="38"/>
                      <a:pt x="149" y="41"/>
                      <a:pt x="150" y="43"/>
                    </a:cubicBezTo>
                    <a:cubicBezTo>
                      <a:pt x="26" y="43"/>
                      <a:pt x="26" y="43"/>
                      <a:pt x="26" y="43"/>
                    </a:cubicBezTo>
                    <a:cubicBezTo>
                      <a:pt x="26" y="48"/>
                      <a:pt x="26" y="48"/>
                      <a:pt x="26" y="48"/>
                    </a:cubicBezTo>
                    <a:cubicBezTo>
                      <a:pt x="150" y="48"/>
                      <a:pt x="150" y="48"/>
                      <a:pt x="150" y="48"/>
                    </a:cubicBezTo>
                    <a:cubicBezTo>
                      <a:pt x="151" y="50"/>
                      <a:pt x="151" y="53"/>
                      <a:pt x="152" y="55"/>
                    </a:cubicBezTo>
                    <a:cubicBezTo>
                      <a:pt x="12" y="55"/>
                      <a:pt x="12" y="55"/>
                      <a:pt x="12" y="55"/>
                    </a:cubicBezTo>
                    <a:cubicBezTo>
                      <a:pt x="11" y="55"/>
                      <a:pt x="10" y="54"/>
                      <a:pt x="10" y="53"/>
                    </a:cubicBezTo>
                    <a:lnTo>
                      <a:pt x="10" y="12"/>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sp>
            <p:nvSpPr>
              <p:cNvPr id="38" name="Freeform 76"/>
              <p:cNvSpPr>
                <a:spLocks noEditPoints="1"/>
              </p:cNvSpPr>
              <p:nvPr/>
            </p:nvSpPr>
            <p:spPr bwMode="auto">
              <a:xfrm>
                <a:off x="3192308" y="2750833"/>
                <a:ext cx="279831" cy="587012"/>
              </a:xfrm>
              <a:custGeom>
                <a:avLst/>
                <a:gdLst>
                  <a:gd name="T0" fmla="*/ 65 w 75"/>
                  <a:gd name="T1" fmla="*/ 16 h 156"/>
                  <a:gd name="T2" fmla="*/ 48 w 75"/>
                  <a:gd name="T3" fmla="*/ 16 h 156"/>
                  <a:gd name="T4" fmla="*/ 27 w 75"/>
                  <a:gd name="T5" fmla="*/ 9 h 156"/>
                  <a:gd name="T6" fmla="*/ 28 w 75"/>
                  <a:gd name="T7" fmla="*/ 2 h 156"/>
                  <a:gd name="T8" fmla="*/ 19 w 75"/>
                  <a:gd name="T9" fmla="*/ 0 h 156"/>
                  <a:gd name="T10" fmla="*/ 1 w 75"/>
                  <a:gd name="T11" fmla="*/ 139 h 156"/>
                  <a:gd name="T12" fmla="*/ 10 w 75"/>
                  <a:gd name="T13" fmla="*/ 150 h 156"/>
                  <a:gd name="T14" fmla="*/ 45 w 75"/>
                  <a:gd name="T15" fmla="*/ 155 h 156"/>
                  <a:gd name="T16" fmla="*/ 57 w 75"/>
                  <a:gd name="T17" fmla="*/ 146 h 156"/>
                  <a:gd name="T18" fmla="*/ 75 w 75"/>
                  <a:gd name="T19" fmla="*/ 8 h 156"/>
                  <a:gd name="T20" fmla="*/ 67 w 75"/>
                  <a:gd name="T21" fmla="*/ 7 h 156"/>
                  <a:gd name="T22" fmla="*/ 65 w 75"/>
                  <a:gd name="T23" fmla="*/ 16 h 156"/>
                  <a:gd name="T24" fmla="*/ 48 w 75"/>
                  <a:gd name="T25" fmla="*/ 145 h 156"/>
                  <a:gd name="T26" fmla="*/ 46 w 75"/>
                  <a:gd name="T27" fmla="*/ 146 h 156"/>
                  <a:gd name="T28" fmla="*/ 11 w 75"/>
                  <a:gd name="T29" fmla="*/ 142 h 156"/>
                  <a:gd name="T30" fmla="*/ 10 w 75"/>
                  <a:gd name="T31" fmla="*/ 140 h 156"/>
                  <a:gd name="T32" fmla="*/ 26 w 75"/>
                  <a:gd name="T33" fmla="*/ 18 h 156"/>
                  <a:gd name="T34" fmla="*/ 32 w 75"/>
                  <a:gd name="T35" fmla="*/ 21 h 156"/>
                  <a:gd name="T36" fmla="*/ 17 w 75"/>
                  <a:gd name="T37" fmla="*/ 129 h 156"/>
                  <a:gd name="T38" fmla="*/ 21 w 75"/>
                  <a:gd name="T39" fmla="*/ 129 h 156"/>
                  <a:gd name="T40" fmla="*/ 35 w 75"/>
                  <a:gd name="T41" fmla="*/ 22 h 156"/>
                  <a:gd name="T42" fmla="*/ 43 w 75"/>
                  <a:gd name="T43" fmla="*/ 24 h 156"/>
                  <a:gd name="T44" fmla="*/ 28 w 75"/>
                  <a:gd name="T45" fmla="*/ 131 h 156"/>
                  <a:gd name="T46" fmla="*/ 32 w 75"/>
                  <a:gd name="T47" fmla="*/ 131 h 156"/>
                  <a:gd name="T48" fmla="*/ 47 w 75"/>
                  <a:gd name="T49" fmla="*/ 25 h 156"/>
                  <a:gd name="T50" fmla="*/ 54 w 75"/>
                  <a:gd name="T51" fmla="*/ 25 h 156"/>
                  <a:gd name="T52" fmla="*/ 40 w 75"/>
                  <a:gd name="T53" fmla="*/ 132 h 156"/>
                  <a:gd name="T54" fmla="*/ 43 w 75"/>
                  <a:gd name="T55" fmla="*/ 132 h 156"/>
                  <a:gd name="T56" fmla="*/ 58 w 75"/>
                  <a:gd name="T57" fmla="*/ 25 h 156"/>
                  <a:gd name="T58" fmla="*/ 64 w 75"/>
                  <a:gd name="T59" fmla="*/ 25 h 156"/>
                  <a:gd name="T60" fmla="*/ 48 w 75"/>
                  <a:gd name="T61" fmla="*/ 14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5" h="156">
                    <a:moveTo>
                      <a:pt x="65" y="16"/>
                    </a:moveTo>
                    <a:cubicBezTo>
                      <a:pt x="61" y="17"/>
                      <a:pt x="55" y="17"/>
                      <a:pt x="48" y="16"/>
                    </a:cubicBezTo>
                    <a:cubicBezTo>
                      <a:pt x="38" y="15"/>
                      <a:pt x="31" y="11"/>
                      <a:pt x="27" y="9"/>
                    </a:cubicBezTo>
                    <a:cubicBezTo>
                      <a:pt x="28" y="2"/>
                      <a:pt x="28" y="2"/>
                      <a:pt x="28" y="2"/>
                    </a:cubicBezTo>
                    <a:cubicBezTo>
                      <a:pt x="19" y="0"/>
                      <a:pt x="19" y="0"/>
                      <a:pt x="19" y="0"/>
                    </a:cubicBezTo>
                    <a:cubicBezTo>
                      <a:pt x="1" y="139"/>
                      <a:pt x="1" y="139"/>
                      <a:pt x="1" y="139"/>
                    </a:cubicBezTo>
                    <a:cubicBezTo>
                      <a:pt x="0" y="144"/>
                      <a:pt x="4" y="150"/>
                      <a:pt x="10" y="150"/>
                    </a:cubicBezTo>
                    <a:cubicBezTo>
                      <a:pt x="45" y="155"/>
                      <a:pt x="45" y="155"/>
                      <a:pt x="45" y="155"/>
                    </a:cubicBezTo>
                    <a:cubicBezTo>
                      <a:pt x="51" y="156"/>
                      <a:pt x="56" y="152"/>
                      <a:pt x="57" y="146"/>
                    </a:cubicBezTo>
                    <a:cubicBezTo>
                      <a:pt x="75" y="8"/>
                      <a:pt x="75" y="8"/>
                      <a:pt x="75" y="8"/>
                    </a:cubicBezTo>
                    <a:cubicBezTo>
                      <a:pt x="67" y="7"/>
                      <a:pt x="67" y="7"/>
                      <a:pt x="67" y="7"/>
                    </a:cubicBezTo>
                    <a:lnTo>
                      <a:pt x="65" y="16"/>
                    </a:lnTo>
                    <a:close/>
                    <a:moveTo>
                      <a:pt x="48" y="145"/>
                    </a:moveTo>
                    <a:cubicBezTo>
                      <a:pt x="48" y="146"/>
                      <a:pt x="47" y="147"/>
                      <a:pt x="46" y="146"/>
                    </a:cubicBezTo>
                    <a:cubicBezTo>
                      <a:pt x="11" y="142"/>
                      <a:pt x="11" y="142"/>
                      <a:pt x="11" y="142"/>
                    </a:cubicBezTo>
                    <a:cubicBezTo>
                      <a:pt x="10" y="142"/>
                      <a:pt x="10" y="141"/>
                      <a:pt x="10" y="140"/>
                    </a:cubicBezTo>
                    <a:cubicBezTo>
                      <a:pt x="26" y="18"/>
                      <a:pt x="26" y="18"/>
                      <a:pt x="26" y="18"/>
                    </a:cubicBezTo>
                    <a:cubicBezTo>
                      <a:pt x="28" y="19"/>
                      <a:pt x="30" y="20"/>
                      <a:pt x="32" y="21"/>
                    </a:cubicBezTo>
                    <a:cubicBezTo>
                      <a:pt x="17" y="129"/>
                      <a:pt x="17" y="129"/>
                      <a:pt x="17" y="129"/>
                    </a:cubicBezTo>
                    <a:cubicBezTo>
                      <a:pt x="21" y="129"/>
                      <a:pt x="21" y="129"/>
                      <a:pt x="21" y="129"/>
                    </a:cubicBezTo>
                    <a:cubicBezTo>
                      <a:pt x="35" y="22"/>
                      <a:pt x="35" y="22"/>
                      <a:pt x="35" y="22"/>
                    </a:cubicBezTo>
                    <a:cubicBezTo>
                      <a:pt x="38" y="23"/>
                      <a:pt x="40" y="23"/>
                      <a:pt x="43" y="24"/>
                    </a:cubicBezTo>
                    <a:cubicBezTo>
                      <a:pt x="28" y="131"/>
                      <a:pt x="28" y="131"/>
                      <a:pt x="28" y="131"/>
                    </a:cubicBezTo>
                    <a:cubicBezTo>
                      <a:pt x="32" y="131"/>
                      <a:pt x="32" y="131"/>
                      <a:pt x="32" y="131"/>
                    </a:cubicBezTo>
                    <a:cubicBezTo>
                      <a:pt x="47" y="25"/>
                      <a:pt x="47" y="25"/>
                      <a:pt x="47" y="25"/>
                    </a:cubicBezTo>
                    <a:cubicBezTo>
                      <a:pt x="49" y="25"/>
                      <a:pt x="51" y="25"/>
                      <a:pt x="54" y="25"/>
                    </a:cubicBezTo>
                    <a:cubicBezTo>
                      <a:pt x="40" y="132"/>
                      <a:pt x="40" y="132"/>
                      <a:pt x="40" y="132"/>
                    </a:cubicBezTo>
                    <a:cubicBezTo>
                      <a:pt x="43" y="132"/>
                      <a:pt x="43" y="132"/>
                      <a:pt x="43" y="132"/>
                    </a:cubicBezTo>
                    <a:cubicBezTo>
                      <a:pt x="58" y="25"/>
                      <a:pt x="58" y="25"/>
                      <a:pt x="58" y="25"/>
                    </a:cubicBezTo>
                    <a:cubicBezTo>
                      <a:pt x="60" y="25"/>
                      <a:pt x="62" y="25"/>
                      <a:pt x="64" y="25"/>
                    </a:cubicBezTo>
                    <a:lnTo>
                      <a:pt x="48" y="145"/>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sp>
            <p:nvSpPr>
              <p:cNvPr id="39" name="Rectangle 77"/>
              <p:cNvSpPr>
                <a:spLocks noChangeArrowheads="1"/>
              </p:cNvSpPr>
              <p:nvPr/>
            </p:nvSpPr>
            <p:spPr bwMode="auto">
              <a:xfrm>
                <a:off x="3664712" y="2570214"/>
                <a:ext cx="541610" cy="42145"/>
              </a:xfrm>
              <a:prstGeom prst="rect">
                <a:avLst/>
              </a:pr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sp>
            <p:nvSpPr>
              <p:cNvPr id="40" name="Freeform 78"/>
              <p:cNvSpPr/>
              <p:nvPr/>
            </p:nvSpPr>
            <p:spPr bwMode="auto">
              <a:xfrm>
                <a:off x="4146143" y="2621388"/>
                <a:ext cx="57171" cy="219755"/>
              </a:xfrm>
              <a:custGeom>
                <a:avLst/>
                <a:gdLst>
                  <a:gd name="T0" fmla="*/ 10 w 15"/>
                  <a:gd name="T1" fmla="*/ 0 h 58"/>
                  <a:gd name="T2" fmla="*/ 5 w 15"/>
                  <a:gd name="T3" fmla="*/ 0 h 58"/>
                  <a:gd name="T4" fmla="*/ 5 w 15"/>
                  <a:gd name="T5" fmla="*/ 38 h 58"/>
                  <a:gd name="T6" fmla="*/ 0 w 15"/>
                  <a:gd name="T7" fmla="*/ 50 h 58"/>
                  <a:gd name="T8" fmla="*/ 7 w 15"/>
                  <a:gd name="T9" fmla="*/ 58 h 58"/>
                  <a:gd name="T10" fmla="*/ 15 w 15"/>
                  <a:gd name="T11" fmla="*/ 50 h 58"/>
                  <a:gd name="T12" fmla="*/ 10 w 15"/>
                  <a:gd name="T13" fmla="*/ 38 h 58"/>
                  <a:gd name="T14" fmla="*/ 10 w 15"/>
                  <a:gd name="T15" fmla="*/ 0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8">
                    <a:moveTo>
                      <a:pt x="10" y="0"/>
                    </a:moveTo>
                    <a:cubicBezTo>
                      <a:pt x="5" y="0"/>
                      <a:pt x="5" y="0"/>
                      <a:pt x="5" y="0"/>
                    </a:cubicBezTo>
                    <a:cubicBezTo>
                      <a:pt x="5" y="38"/>
                      <a:pt x="5" y="38"/>
                      <a:pt x="5" y="38"/>
                    </a:cubicBezTo>
                    <a:cubicBezTo>
                      <a:pt x="2" y="41"/>
                      <a:pt x="0" y="47"/>
                      <a:pt x="0" y="50"/>
                    </a:cubicBezTo>
                    <a:cubicBezTo>
                      <a:pt x="0" y="54"/>
                      <a:pt x="3" y="58"/>
                      <a:pt x="7" y="58"/>
                    </a:cubicBezTo>
                    <a:cubicBezTo>
                      <a:pt x="11" y="58"/>
                      <a:pt x="15" y="54"/>
                      <a:pt x="15" y="50"/>
                    </a:cubicBezTo>
                    <a:cubicBezTo>
                      <a:pt x="15" y="47"/>
                      <a:pt x="13" y="41"/>
                      <a:pt x="10" y="38"/>
                    </a:cubicBezTo>
                    <a:lnTo>
                      <a:pt x="10" y="0"/>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sp>
            <p:nvSpPr>
              <p:cNvPr id="42" name="Rectangle 79"/>
              <p:cNvSpPr>
                <a:spLocks noChangeArrowheads="1"/>
              </p:cNvSpPr>
              <p:nvPr/>
            </p:nvSpPr>
            <p:spPr bwMode="auto">
              <a:xfrm>
                <a:off x="3721883" y="2630420"/>
                <a:ext cx="418242" cy="159546"/>
              </a:xfrm>
              <a:prstGeom prst="rect">
                <a:avLst/>
              </a:prstGeom>
              <a:solidFill>
                <a:srgbClr val="244C89"/>
              </a:solidFill>
              <a:ln>
                <a:noFill/>
              </a:ln>
            </p:spPr>
            <p:txBody>
              <a:bodyPr/>
              <a:lstStyle/>
              <a:p>
                <a:pPr eaLnBrk="1" fontAlgn="auto" hangingPunct="1">
                  <a:lnSpc>
                    <a:spcPct val="120000"/>
                  </a:lnSpc>
                  <a:defRPr/>
                </a:pPr>
                <a:endParaRPr lang="zh-CN" altLang="en-US" sz="1350">
                  <a:solidFill>
                    <a:schemeClr val="tx1">
                      <a:lumMod val="85000"/>
                      <a:lumOff val="15000"/>
                    </a:schemeClr>
                  </a:solidFill>
                  <a:latin typeface="+mn-lt"/>
                  <a:ea typeface="+mn-ea"/>
                </a:endParaRPr>
              </a:p>
            </p:txBody>
          </p:sp>
        </p:grpSp>
      </p:grpSp>
      <p:grpSp>
        <p:nvGrpSpPr>
          <p:cNvPr id="15" name="组合 14"/>
          <p:cNvGrpSpPr/>
          <p:nvPr/>
        </p:nvGrpSpPr>
        <p:grpSpPr>
          <a:xfrm>
            <a:off x="4830573" y="2007927"/>
            <a:ext cx="2619669" cy="3846585"/>
            <a:chOff x="4736414" y="1765832"/>
            <a:chExt cx="2935782" cy="4310749"/>
          </a:xfrm>
        </p:grpSpPr>
        <p:grpSp>
          <p:nvGrpSpPr>
            <p:cNvPr id="13" name="组合 12"/>
            <p:cNvGrpSpPr/>
            <p:nvPr/>
          </p:nvGrpSpPr>
          <p:grpSpPr>
            <a:xfrm>
              <a:off x="4736414" y="1765832"/>
              <a:ext cx="2935782" cy="4310749"/>
              <a:chOff x="4711700" y="1802903"/>
              <a:chExt cx="2935782" cy="4310749"/>
            </a:xfrm>
          </p:grpSpPr>
          <p:sp>
            <p:nvSpPr>
              <p:cNvPr id="45" name="Rectangle 24"/>
              <p:cNvSpPr>
                <a:spLocks noChangeArrowheads="1"/>
              </p:cNvSpPr>
              <p:nvPr/>
            </p:nvSpPr>
            <p:spPr bwMode="auto">
              <a:xfrm>
                <a:off x="4711700" y="1802903"/>
                <a:ext cx="2935782" cy="4310749"/>
              </a:xfrm>
              <a:prstGeom prst="rect">
                <a:avLst/>
              </a:prstGeom>
              <a:solidFill>
                <a:schemeClr val="bg1"/>
              </a:solidFill>
              <a:ln>
                <a:noFill/>
              </a:ln>
              <a:effectLst>
                <a:innerShdw blurRad="76200">
                  <a:prstClr val="black"/>
                </a:innerShdw>
              </a:effectLst>
            </p:spPr>
            <p:txBody>
              <a:bodyPr/>
              <a:lstStyle/>
              <a:p>
                <a:pPr>
                  <a:lnSpc>
                    <a:spcPct val="120000"/>
                  </a:lnSpc>
                </a:pPr>
                <a:endParaRPr lang="zh-CN" altLang="zh-CN"/>
              </a:p>
            </p:txBody>
          </p:sp>
          <p:sp>
            <p:nvSpPr>
              <p:cNvPr id="54" name="Freeform 25"/>
              <p:cNvSpPr/>
              <p:nvPr/>
            </p:nvSpPr>
            <p:spPr bwMode="auto">
              <a:xfrm>
                <a:off x="4711700" y="1802903"/>
                <a:ext cx="1139938" cy="1334560"/>
              </a:xfrm>
              <a:custGeom>
                <a:avLst/>
                <a:gdLst>
                  <a:gd name="T0" fmla="*/ 64 w 64"/>
                  <a:gd name="T1" fmla="*/ 21 h 75"/>
                  <a:gd name="T2" fmla="*/ 59 w 64"/>
                  <a:gd name="T3" fmla="*/ 0 h 75"/>
                  <a:gd name="T4" fmla="*/ 0 w 64"/>
                  <a:gd name="T5" fmla="*/ 0 h 75"/>
                  <a:gd name="T6" fmla="*/ 0 w 64"/>
                  <a:gd name="T7" fmla="*/ 74 h 75"/>
                  <a:gd name="T8" fmla="*/ 10 w 64"/>
                  <a:gd name="T9" fmla="*/ 75 h 75"/>
                  <a:gd name="T10" fmla="*/ 64 w 64"/>
                  <a:gd name="T11" fmla="*/ 21 h 75"/>
                </a:gdLst>
                <a:ahLst/>
                <a:cxnLst>
                  <a:cxn ang="0">
                    <a:pos x="T0" y="T1"/>
                  </a:cxn>
                  <a:cxn ang="0">
                    <a:pos x="T2" y="T3"/>
                  </a:cxn>
                  <a:cxn ang="0">
                    <a:pos x="T4" y="T5"/>
                  </a:cxn>
                  <a:cxn ang="0">
                    <a:pos x="T6" y="T7"/>
                  </a:cxn>
                  <a:cxn ang="0">
                    <a:pos x="T8" y="T9"/>
                  </a:cxn>
                  <a:cxn ang="0">
                    <a:pos x="T10" y="T11"/>
                  </a:cxn>
                </a:cxnLst>
                <a:rect l="0" t="0" r="r" b="b"/>
                <a:pathLst>
                  <a:path w="64" h="75">
                    <a:moveTo>
                      <a:pt x="64" y="21"/>
                    </a:moveTo>
                    <a:cubicBezTo>
                      <a:pt x="64" y="14"/>
                      <a:pt x="62" y="7"/>
                      <a:pt x="59" y="0"/>
                    </a:cubicBezTo>
                    <a:cubicBezTo>
                      <a:pt x="0" y="0"/>
                      <a:pt x="0" y="0"/>
                      <a:pt x="0" y="0"/>
                    </a:cubicBezTo>
                    <a:cubicBezTo>
                      <a:pt x="0" y="74"/>
                      <a:pt x="0" y="74"/>
                      <a:pt x="0" y="74"/>
                    </a:cubicBezTo>
                    <a:cubicBezTo>
                      <a:pt x="3" y="75"/>
                      <a:pt x="7" y="75"/>
                      <a:pt x="10" y="75"/>
                    </a:cubicBezTo>
                    <a:cubicBezTo>
                      <a:pt x="40" y="75"/>
                      <a:pt x="64" y="51"/>
                      <a:pt x="64" y="21"/>
                    </a:cubicBezTo>
                    <a:close/>
                  </a:path>
                </a:pathLst>
              </a:custGeom>
              <a:solidFill>
                <a:srgbClr val="244C89"/>
              </a:solidFill>
              <a:ln>
                <a:noFill/>
              </a:ln>
              <a:effectLst>
                <a:outerShdw blurRad="38100" dist="38100" dir="2700000" algn="tl" rotWithShape="0">
                  <a:prstClr val="black">
                    <a:alpha val="43000"/>
                  </a:prstClr>
                </a:outerShdw>
              </a:effectLst>
            </p:spPr>
            <p:txBody>
              <a:bodyPr/>
              <a:lstStyle/>
              <a:p>
                <a:pPr fontAlgn="auto">
                  <a:lnSpc>
                    <a:spcPct val="120000"/>
                  </a:lnSpc>
                  <a:defRPr/>
                </a:pPr>
                <a:endParaRPr lang="en-US">
                  <a:latin typeface="+mn-lt"/>
                  <a:cs typeface="+mn-cs"/>
                </a:endParaRPr>
              </a:p>
            </p:txBody>
          </p:sp>
          <p:sp>
            <p:nvSpPr>
              <p:cNvPr id="55" name="TextBox 18"/>
              <p:cNvSpPr txBox="1"/>
              <p:nvPr/>
            </p:nvSpPr>
            <p:spPr>
              <a:xfrm>
                <a:off x="4933709" y="2045551"/>
                <a:ext cx="945313" cy="785689"/>
              </a:xfrm>
              <a:prstGeom prst="rect">
                <a:avLst/>
              </a:prstGeom>
              <a:noFill/>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fontAlgn="base">
                  <a:spcBef>
                    <a:spcPct val="0"/>
                  </a:spcBef>
                  <a:spcAft>
                    <a:spcPct val="0"/>
                  </a:spcAft>
                  <a:defRPr>
                    <a:solidFill>
                      <a:schemeClr val="tx1"/>
                    </a:solidFill>
                    <a:latin typeface="Rockwell" panose="02060603020205020403" pitchFamily="18" charset="0"/>
                  </a:defRPr>
                </a:lvl6pPr>
                <a:lvl7pPr marL="2971800" indent="-228600" fontAlgn="base">
                  <a:spcBef>
                    <a:spcPct val="0"/>
                  </a:spcBef>
                  <a:spcAft>
                    <a:spcPct val="0"/>
                  </a:spcAft>
                  <a:defRPr>
                    <a:solidFill>
                      <a:schemeClr val="tx1"/>
                    </a:solidFill>
                    <a:latin typeface="Rockwell" panose="02060603020205020403" pitchFamily="18" charset="0"/>
                  </a:defRPr>
                </a:lvl7pPr>
                <a:lvl8pPr marL="3429000" indent="-228600" fontAlgn="base">
                  <a:spcBef>
                    <a:spcPct val="0"/>
                  </a:spcBef>
                  <a:spcAft>
                    <a:spcPct val="0"/>
                  </a:spcAft>
                  <a:defRPr>
                    <a:solidFill>
                      <a:schemeClr val="tx1"/>
                    </a:solidFill>
                    <a:latin typeface="Rockwell" panose="02060603020205020403" pitchFamily="18" charset="0"/>
                  </a:defRPr>
                </a:lvl8pPr>
                <a:lvl9pPr marL="3886200" indent="-228600" fontAlgn="base">
                  <a:spcBef>
                    <a:spcPct val="0"/>
                  </a:spcBef>
                  <a:spcAft>
                    <a:spcPct val="0"/>
                  </a:spcAft>
                  <a:defRPr>
                    <a:solidFill>
                      <a:schemeClr val="tx1"/>
                    </a:solidFill>
                    <a:latin typeface="Rockwell" panose="02060603020205020403" pitchFamily="18" charset="0"/>
                  </a:defRPr>
                </a:lvl9pPr>
              </a:lstStyle>
              <a:p>
                <a:pPr>
                  <a:lnSpc>
                    <a:spcPct val="120000"/>
                  </a:lnSpc>
                </a:pPr>
                <a:r>
                  <a:rPr lang="en-US" altLang="zh-CN" sz="3600" dirty="0">
                    <a:solidFill>
                      <a:schemeClr val="bg1"/>
                    </a:solidFill>
                    <a:latin typeface="思源黑体" panose="020B0500000000000000" pitchFamily="34" charset="-122"/>
                    <a:ea typeface="思源黑体" panose="020B0500000000000000" pitchFamily="34" charset="-122"/>
                  </a:rPr>
                  <a:t>02</a:t>
                </a:r>
                <a:endParaRPr lang="en-US" altLang="zh-CN" sz="3600" dirty="0">
                  <a:solidFill>
                    <a:schemeClr val="bg1"/>
                  </a:solidFill>
                  <a:latin typeface="思源黑体" panose="020B0500000000000000" pitchFamily="34" charset="-122"/>
                  <a:ea typeface="思源黑体" panose="020B0500000000000000" pitchFamily="34" charset="-122"/>
                </a:endParaRPr>
              </a:p>
            </p:txBody>
          </p:sp>
          <p:sp>
            <p:nvSpPr>
              <p:cNvPr id="56" name="文本框 55"/>
              <p:cNvSpPr txBox="1"/>
              <p:nvPr/>
            </p:nvSpPr>
            <p:spPr>
              <a:xfrm>
                <a:off x="4846243" y="3321572"/>
                <a:ext cx="2668885" cy="1549919"/>
              </a:xfrm>
              <a:prstGeom prst="rect">
                <a:avLst/>
              </a:prstGeom>
              <a:noFill/>
            </p:spPr>
            <p:txBody>
              <a:bodyPr wrap="square" rtlCol="0">
                <a:spAutoFit/>
              </a:bodyPr>
              <a:lstStyle/>
              <a:p>
                <a:pPr>
                  <a:lnSpc>
                    <a:spcPct val="120000"/>
                  </a:lnSpc>
                </a:pPr>
                <a:r>
                  <a:rPr lang="zh-CN" altLang="en-US" sz="1400" dirty="0">
                    <a:solidFill>
                      <a:schemeClr val="tx1">
                        <a:lumMod val="65000"/>
                        <a:lumOff val="35000"/>
                      </a:schemeClr>
                    </a:solidFill>
                    <a:ea typeface="思源黑体" panose="020B0500000000000000" pitchFamily="34" charset="-122"/>
                    <a:cs typeface="Times New Roman" panose="02020603050405020304" pitchFamily="18" charset="0"/>
                  </a:rPr>
                  <a:t>   目前，不仅仅主流的微服务、分布式场景会用到</a:t>
                </a:r>
                <a:r>
                  <a:rPr lang="en-US" altLang="zh-CN" sz="1400" dirty="0">
                    <a:solidFill>
                      <a:schemeClr val="tx1">
                        <a:lumMod val="65000"/>
                        <a:lumOff val="35000"/>
                      </a:schemeClr>
                    </a:solidFill>
                    <a:ea typeface="思源黑体" panose="020B0500000000000000" pitchFamily="34" charset="-122"/>
                    <a:cs typeface="Times New Roman" panose="02020603050405020304" pitchFamily="18" charset="0"/>
                  </a:rPr>
                  <a:t>RPC</a:t>
                </a:r>
                <a:r>
                  <a:rPr lang="zh-CN" altLang="en-US" sz="1400" dirty="0">
                    <a:solidFill>
                      <a:schemeClr val="tx1">
                        <a:lumMod val="65000"/>
                        <a:lumOff val="35000"/>
                      </a:schemeClr>
                    </a:solidFill>
                    <a:ea typeface="思源黑体" panose="020B0500000000000000" pitchFamily="34" charset="-122"/>
                    <a:cs typeface="Times New Roman" panose="02020603050405020304" pitchFamily="18" charset="0"/>
                  </a:rPr>
                  <a:t>框架，像消息队列、客户端到服务端通信等，也会用到</a:t>
                </a:r>
                <a:r>
                  <a:rPr lang="en-US" altLang="zh-CN" sz="1400" dirty="0">
                    <a:solidFill>
                      <a:schemeClr val="tx1">
                        <a:lumMod val="65000"/>
                        <a:lumOff val="35000"/>
                      </a:schemeClr>
                    </a:solidFill>
                    <a:ea typeface="思源黑体" panose="020B0500000000000000" pitchFamily="34" charset="-122"/>
                    <a:cs typeface="Times New Roman" panose="02020603050405020304" pitchFamily="18" charset="0"/>
                  </a:rPr>
                  <a:t>rpc</a:t>
                </a:r>
                <a:r>
                  <a:rPr lang="zh-CN" altLang="en-US" sz="1400" dirty="0">
                    <a:solidFill>
                      <a:schemeClr val="tx1">
                        <a:lumMod val="65000"/>
                        <a:lumOff val="35000"/>
                      </a:schemeClr>
                    </a:solidFill>
                    <a:ea typeface="思源黑体" panose="020B0500000000000000" pitchFamily="34" charset="-122"/>
                    <a:cs typeface="Times New Roman" panose="02020603050405020304" pitchFamily="18" charset="0"/>
                  </a:rPr>
                  <a:t>调用来增强网络通信效率。</a:t>
                </a:r>
                <a:endParaRPr lang="zh-CN" altLang="en-US" sz="1400" dirty="0">
                  <a:solidFill>
                    <a:schemeClr val="tx1">
                      <a:lumMod val="65000"/>
                      <a:lumOff val="35000"/>
                    </a:schemeClr>
                  </a:solidFill>
                  <a:ea typeface="思源黑体" panose="020B0500000000000000" pitchFamily="34" charset="-122"/>
                  <a:cs typeface="Times New Roman" panose="02020603050405020304" pitchFamily="18" charset="0"/>
                </a:endParaRPr>
              </a:p>
            </p:txBody>
          </p:sp>
        </p:grpSp>
        <p:grpSp>
          <p:nvGrpSpPr>
            <p:cNvPr id="80" name="组合 221"/>
            <p:cNvGrpSpPr/>
            <p:nvPr/>
          </p:nvGrpSpPr>
          <p:grpSpPr bwMode="auto">
            <a:xfrm>
              <a:off x="6629100" y="2256464"/>
              <a:ext cx="640086" cy="420193"/>
              <a:chOff x="165605" y="4160117"/>
              <a:chExt cx="962026" cy="631825"/>
            </a:xfrm>
            <a:solidFill>
              <a:srgbClr val="0B2C4F"/>
            </a:solidFill>
          </p:grpSpPr>
          <p:sp>
            <p:nvSpPr>
              <p:cNvPr id="81" name="Freeform 113"/>
              <p:cNvSpPr/>
              <p:nvPr/>
            </p:nvSpPr>
            <p:spPr bwMode="auto">
              <a:xfrm>
                <a:off x="171329" y="4674430"/>
                <a:ext cx="956844" cy="117404"/>
              </a:xfrm>
              <a:custGeom>
                <a:avLst/>
                <a:gdLst>
                  <a:gd name="T0" fmla="*/ 145 w 255"/>
                  <a:gd name="T1" fmla="*/ 26 h 31"/>
                  <a:gd name="T2" fmla="*/ 145 w 255"/>
                  <a:gd name="T3" fmla="*/ 22 h 31"/>
                  <a:gd name="T4" fmla="*/ 253 w 255"/>
                  <a:gd name="T5" fmla="*/ 22 h 31"/>
                  <a:gd name="T6" fmla="*/ 251 w 255"/>
                  <a:gd name="T7" fmla="*/ 17 h 31"/>
                  <a:gd name="T8" fmla="*/ 157 w 255"/>
                  <a:gd name="T9" fmla="*/ 17 h 31"/>
                  <a:gd name="T10" fmla="*/ 157 w 255"/>
                  <a:gd name="T11" fmla="*/ 12 h 31"/>
                  <a:gd name="T12" fmla="*/ 248 w 255"/>
                  <a:gd name="T13" fmla="*/ 12 h 31"/>
                  <a:gd name="T14" fmla="*/ 193 w 255"/>
                  <a:gd name="T15" fmla="*/ 2 h 31"/>
                  <a:gd name="T16" fmla="*/ 136 w 255"/>
                  <a:gd name="T17" fmla="*/ 13 h 31"/>
                  <a:gd name="T18" fmla="*/ 136 w 255"/>
                  <a:gd name="T19" fmla="*/ 17 h 31"/>
                  <a:gd name="T20" fmla="*/ 127 w 255"/>
                  <a:gd name="T21" fmla="*/ 17 h 31"/>
                  <a:gd name="T22" fmla="*/ 119 w 255"/>
                  <a:gd name="T23" fmla="*/ 17 h 31"/>
                  <a:gd name="T24" fmla="*/ 119 w 255"/>
                  <a:gd name="T25" fmla="*/ 14 h 31"/>
                  <a:gd name="T26" fmla="*/ 61 w 255"/>
                  <a:gd name="T27" fmla="*/ 0 h 31"/>
                  <a:gd name="T28" fmla="*/ 6 w 255"/>
                  <a:gd name="T29" fmla="*/ 10 h 31"/>
                  <a:gd name="T30" fmla="*/ 97 w 255"/>
                  <a:gd name="T31" fmla="*/ 10 h 31"/>
                  <a:gd name="T32" fmla="*/ 97 w 255"/>
                  <a:gd name="T33" fmla="*/ 14 h 31"/>
                  <a:gd name="T34" fmla="*/ 2 w 255"/>
                  <a:gd name="T35" fmla="*/ 14 h 31"/>
                  <a:gd name="T36" fmla="*/ 2 w 255"/>
                  <a:gd name="T37" fmla="*/ 19 h 31"/>
                  <a:gd name="T38" fmla="*/ 109 w 255"/>
                  <a:gd name="T39" fmla="*/ 19 h 31"/>
                  <a:gd name="T40" fmla="*/ 109 w 255"/>
                  <a:gd name="T41" fmla="*/ 24 h 31"/>
                  <a:gd name="T42" fmla="*/ 1 w 255"/>
                  <a:gd name="T43" fmla="*/ 24 h 31"/>
                  <a:gd name="T44" fmla="*/ 0 w 255"/>
                  <a:gd name="T45" fmla="*/ 31 h 31"/>
                  <a:gd name="T46" fmla="*/ 255 w 255"/>
                  <a:gd name="T47" fmla="*/ 31 h 31"/>
                  <a:gd name="T48" fmla="*/ 254 w 255"/>
                  <a:gd name="T49" fmla="*/ 26 h 31"/>
                  <a:gd name="T50" fmla="*/ 145 w 255"/>
                  <a:gd name="T51" fmla="*/ 2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5" h="31">
                    <a:moveTo>
                      <a:pt x="145" y="26"/>
                    </a:moveTo>
                    <a:cubicBezTo>
                      <a:pt x="145" y="22"/>
                      <a:pt x="145" y="22"/>
                      <a:pt x="145" y="22"/>
                    </a:cubicBezTo>
                    <a:cubicBezTo>
                      <a:pt x="253" y="22"/>
                      <a:pt x="253" y="22"/>
                      <a:pt x="253" y="22"/>
                    </a:cubicBezTo>
                    <a:cubicBezTo>
                      <a:pt x="251" y="17"/>
                      <a:pt x="251" y="17"/>
                      <a:pt x="251" y="17"/>
                    </a:cubicBezTo>
                    <a:cubicBezTo>
                      <a:pt x="157" y="17"/>
                      <a:pt x="157" y="17"/>
                      <a:pt x="157" y="17"/>
                    </a:cubicBezTo>
                    <a:cubicBezTo>
                      <a:pt x="157" y="12"/>
                      <a:pt x="157" y="12"/>
                      <a:pt x="157" y="12"/>
                    </a:cubicBezTo>
                    <a:cubicBezTo>
                      <a:pt x="248" y="12"/>
                      <a:pt x="248" y="12"/>
                      <a:pt x="248" y="12"/>
                    </a:cubicBezTo>
                    <a:cubicBezTo>
                      <a:pt x="242" y="8"/>
                      <a:pt x="223" y="2"/>
                      <a:pt x="193" y="2"/>
                    </a:cubicBezTo>
                    <a:cubicBezTo>
                      <a:pt x="163" y="2"/>
                      <a:pt x="142" y="8"/>
                      <a:pt x="136" y="13"/>
                    </a:cubicBezTo>
                    <a:cubicBezTo>
                      <a:pt x="136" y="17"/>
                      <a:pt x="136" y="17"/>
                      <a:pt x="136" y="17"/>
                    </a:cubicBezTo>
                    <a:cubicBezTo>
                      <a:pt x="127" y="17"/>
                      <a:pt x="127" y="17"/>
                      <a:pt x="127" y="17"/>
                    </a:cubicBezTo>
                    <a:cubicBezTo>
                      <a:pt x="119" y="17"/>
                      <a:pt x="119" y="17"/>
                      <a:pt x="119" y="17"/>
                    </a:cubicBezTo>
                    <a:cubicBezTo>
                      <a:pt x="119" y="14"/>
                      <a:pt x="119" y="14"/>
                      <a:pt x="119" y="14"/>
                    </a:cubicBezTo>
                    <a:cubicBezTo>
                      <a:pt x="119" y="9"/>
                      <a:pt x="99" y="0"/>
                      <a:pt x="61" y="0"/>
                    </a:cubicBezTo>
                    <a:cubicBezTo>
                      <a:pt x="33" y="0"/>
                      <a:pt x="14" y="5"/>
                      <a:pt x="6" y="10"/>
                    </a:cubicBezTo>
                    <a:cubicBezTo>
                      <a:pt x="97" y="10"/>
                      <a:pt x="97" y="10"/>
                      <a:pt x="97" y="10"/>
                    </a:cubicBezTo>
                    <a:cubicBezTo>
                      <a:pt x="97" y="14"/>
                      <a:pt x="97" y="14"/>
                      <a:pt x="97" y="14"/>
                    </a:cubicBezTo>
                    <a:cubicBezTo>
                      <a:pt x="2" y="14"/>
                      <a:pt x="2" y="14"/>
                      <a:pt x="2" y="14"/>
                    </a:cubicBezTo>
                    <a:cubicBezTo>
                      <a:pt x="2" y="19"/>
                      <a:pt x="2" y="19"/>
                      <a:pt x="2" y="19"/>
                    </a:cubicBezTo>
                    <a:cubicBezTo>
                      <a:pt x="109" y="19"/>
                      <a:pt x="109" y="19"/>
                      <a:pt x="109" y="19"/>
                    </a:cubicBezTo>
                    <a:cubicBezTo>
                      <a:pt x="109" y="24"/>
                      <a:pt x="109" y="24"/>
                      <a:pt x="109" y="24"/>
                    </a:cubicBezTo>
                    <a:cubicBezTo>
                      <a:pt x="1" y="24"/>
                      <a:pt x="1" y="24"/>
                      <a:pt x="1" y="24"/>
                    </a:cubicBezTo>
                    <a:cubicBezTo>
                      <a:pt x="0" y="31"/>
                      <a:pt x="0" y="31"/>
                      <a:pt x="0" y="31"/>
                    </a:cubicBezTo>
                    <a:cubicBezTo>
                      <a:pt x="255" y="31"/>
                      <a:pt x="255" y="31"/>
                      <a:pt x="255" y="31"/>
                    </a:cubicBezTo>
                    <a:cubicBezTo>
                      <a:pt x="254" y="26"/>
                      <a:pt x="254" y="26"/>
                      <a:pt x="254" y="26"/>
                    </a:cubicBezTo>
                    <a:lnTo>
                      <a:pt x="145" y="26"/>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82" name="Freeform 114"/>
              <p:cNvSpPr>
                <a:spLocks noEditPoints="1"/>
              </p:cNvSpPr>
              <p:nvPr/>
            </p:nvSpPr>
            <p:spPr bwMode="auto">
              <a:xfrm>
                <a:off x="165311" y="4159666"/>
                <a:ext cx="466385" cy="568950"/>
              </a:xfrm>
              <a:custGeom>
                <a:avLst/>
                <a:gdLst>
                  <a:gd name="T0" fmla="*/ 62 w 124"/>
                  <a:gd name="T1" fmla="*/ 134 h 151"/>
                  <a:gd name="T2" fmla="*/ 124 w 124"/>
                  <a:gd name="T3" fmla="*/ 151 h 151"/>
                  <a:gd name="T4" fmla="*/ 124 w 124"/>
                  <a:gd name="T5" fmla="*/ 151 h 151"/>
                  <a:gd name="T6" fmla="*/ 124 w 124"/>
                  <a:gd name="T7" fmla="*/ 17 h 151"/>
                  <a:gd name="T8" fmla="*/ 124 w 124"/>
                  <a:gd name="T9" fmla="*/ 17 h 151"/>
                  <a:gd name="T10" fmla="*/ 62 w 124"/>
                  <a:gd name="T11" fmla="*/ 0 h 151"/>
                  <a:gd name="T12" fmla="*/ 1 w 124"/>
                  <a:gd name="T13" fmla="*/ 17 h 151"/>
                  <a:gd name="T14" fmla="*/ 0 w 124"/>
                  <a:gd name="T15" fmla="*/ 17 h 151"/>
                  <a:gd name="T16" fmla="*/ 0 w 124"/>
                  <a:gd name="T17" fmla="*/ 149 h 151"/>
                  <a:gd name="T18" fmla="*/ 62 w 124"/>
                  <a:gd name="T19" fmla="*/ 134 h 151"/>
                  <a:gd name="T20" fmla="*/ 111 w 124"/>
                  <a:gd name="T21" fmla="*/ 75 h 151"/>
                  <a:gd name="T22" fmla="*/ 61 w 124"/>
                  <a:gd name="T23" fmla="*/ 67 h 151"/>
                  <a:gd name="T24" fmla="*/ 12 w 124"/>
                  <a:gd name="T25" fmla="*/ 75 h 151"/>
                  <a:gd name="T26" fmla="*/ 12 w 124"/>
                  <a:gd name="T27" fmla="*/ 69 h 151"/>
                  <a:gd name="T28" fmla="*/ 61 w 124"/>
                  <a:gd name="T29" fmla="*/ 61 h 151"/>
                  <a:gd name="T30" fmla="*/ 111 w 124"/>
                  <a:gd name="T31" fmla="*/ 69 h 151"/>
                  <a:gd name="T32" fmla="*/ 111 w 124"/>
                  <a:gd name="T33" fmla="*/ 75 h 151"/>
                  <a:gd name="T34" fmla="*/ 12 w 124"/>
                  <a:gd name="T35" fmla="*/ 31 h 151"/>
                  <a:gd name="T36" fmla="*/ 61 w 124"/>
                  <a:gd name="T37" fmla="*/ 23 h 151"/>
                  <a:gd name="T38" fmla="*/ 111 w 124"/>
                  <a:gd name="T39" fmla="*/ 31 h 151"/>
                  <a:gd name="T40" fmla="*/ 111 w 124"/>
                  <a:gd name="T41" fmla="*/ 37 h 151"/>
                  <a:gd name="T42" fmla="*/ 61 w 124"/>
                  <a:gd name="T43" fmla="*/ 29 h 151"/>
                  <a:gd name="T44" fmla="*/ 12 w 124"/>
                  <a:gd name="T45" fmla="*/ 37 h 151"/>
                  <a:gd name="T46" fmla="*/ 12 w 124"/>
                  <a:gd name="T47" fmla="*/ 31 h 151"/>
                  <a:gd name="T48" fmla="*/ 12 w 124"/>
                  <a:gd name="T49" fmla="*/ 50 h 151"/>
                  <a:gd name="T50" fmla="*/ 61 w 124"/>
                  <a:gd name="T51" fmla="*/ 43 h 151"/>
                  <a:gd name="T52" fmla="*/ 111 w 124"/>
                  <a:gd name="T53" fmla="*/ 50 h 151"/>
                  <a:gd name="T54" fmla="*/ 111 w 124"/>
                  <a:gd name="T55" fmla="*/ 56 h 151"/>
                  <a:gd name="T56" fmla="*/ 61 w 124"/>
                  <a:gd name="T57" fmla="*/ 49 h 151"/>
                  <a:gd name="T58" fmla="*/ 12 w 124"/>
                  <a:gd name="T59" fmla="*/ 56 h 151"/>
                  <a:gd name="T60" fmla="*/ 12 w 124"/>
                  <a:gd name="T61" fmla="*/ 50 h 151"/>
                  <a:gd name="T62" fmla="*/ 12 w 124"/>
                  <a:gd name="T63" fmla="*/ 88 h 151"/>
                  <a:gd name="T64" fmla="*/ 61 w 124"/>
                  <a:gd name="T65" fmla="*/ 80 h 151"/>
                  <a:gd name="T66" fmla="*/ 111 w 124"/>
                  <a:gd name="T67" fmla="*/ 88 h 151"/>
                  <a:gd name="T68" fmla="*/ 111 w 124"/>
                  <a:gd name="T69" fmla="*/ 94 h 151"/>
                  <a:gd name="T70" fmla="*/ 61 w 124"/>
                  <a:gd name="T71" fmla="*/ 87 h 151"/>
                  <a:gd name="T72" fmla="*/ 12 w 124"/>
                  <a:gd name="T73" fmla="*/ 94 h 151"/>
                  <a:gd name="T74" fmla="*/ 12 w 124"/>
                  <a:gd name="T75" fmla="*/ 88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51">
                    <a:moveTo>
                      <a:pt x="62" y="134"/>
                    </a:moveTo>
                    <a:cubicBezTo>
                      <a:pt x="96" y="134"/>
                      <a:pt x="124" y="141"/>
                      <a:pt x="124" y="151"/>
                    </a:cubicBezTo>
                    <a:cubicBezTo>
                      <a:pt x="124" y="151"/>
                      <a:pt x="124" y="151"/>
                      <a:pt x="124" y="151"/>
                    </a:cubicBezTo>
                    <a:cubicBezTo>
                      <a:pt x="124" y="17"/>
                      <a:pt x="124" y="17"/>
                      <a:pt x="124" y="17"/>
                    </a:cubicBezTo>
                    <a:cubicBezTo>
                      <a:pt x="124" y="17"/>
                      <a:pt x="124" y="17"/>
                      <a:pt x="124" y="17"/>
                    </a:cubicBezTo>
                    <a:cubicBezTo>
                      <a:pt x="122" y="8"/>
                      <a:pt x="95" y="0"/>
                      <a:pt x="62" y="0"/>
                    </a:cubicBezTo>
                    <a:cubicBezTo>
                      <a:pt x="29" y="0"/>
                      <a:pt x="2" y="8"/>
                      <a:pt x="1" y="17"/>
                    </a:cubicBezTo>
                    <a:cubicBezTo>
                      <a:pt x="0" y="17"/>
                      <a:pt x="0" y="17"/>
                      <a:pt x="0" y="17"/>
                    </a:cubicBezTo>
                    <a:cubicBezTo>
                      <a:pt x="0" y="149"/>
                      <a:pt x="0" y="149"/>
                      <a:pt x="0" y="149"/>
                    </a:cubicBezTo>
                    <a:cubicBezTo>
                      <a:pt x="4" y="140"/>
                      <a:pt x="30" y="134"/>
                      <a:pt x="62" y="134"/>
                    </a:cubicBezTo>
                    <a:close/>
                    <a:moveTo>
                      <a:pt x="111" y="75"/>
                    </a:moveTo>
                    <a:cubicBezTo>
                      <a:pt x="103" y="71"/>
                      <a:pt x="86" y="67"/>
                      <a:pt x="61" y="67"/>
                    </a:cubicBezTo>
                    <a:cubicBezTo>
                      <a:pt x="37" y="67"/>
                      <a:pt x="20" y="71"/>
                      <a:pt x="12" y="75"/>
                    </a:cubicBezTo>
                    <a:cubicBezTo>
                      <a:pt x="12" y="69"/>
                      <a:pt x="12" y="69"/>
                      <a:pt x="12" y="69"/>
                    </a:cubicBezTo>
                    <a:cubicBezTo>
                      <a:pt x="17" y="66"/>
                      <a:pt x="35" y="61"/>
                      <a:pt x="61" y="61"/>
                    </a:cubicBezTo>
                    <a:cubicBezTo>
                      <a:pt x="88" y="61"/>
                      <a:pt x="105" y="66"/>
                      <a:pt x="111" y="69"/>
                    </a:cubicBezTo>
                    <a:lnTo>
                      <a:pt x="111" y="75"/>
                    </a:lnTo>
                    <a:close/>
                    <a:moveTo>
                      <a:pt x="12" y="31"/>
                    </a:moveTo>
                    <a:cubicBezTo>
                      <a:pt x="17" y="28"/>
                      <a:pt x="35" y="23"/>
                      <a:pt x="61" y="23"/>
                    </a:cubicBezTo>
                    <a:cubicBezTo>
                      <a:pt x="88" y="23"/>
                      <a:pt x="105" y="28"/>
                      <a:pt x="111" y="31"/>
                    </a:cubicBezTo>
                    <a:cubicBezTo>
                      <a:pt x="111" y="37"/>
                      <a:pt x="111" y="37"/>
                      <a:pt x="111" y="37"/>
                    </a:cubicBezTo>
                    <a:cubicBezTo>
                      <a:pt x="103" y="33"/>
                      <a:pt x="86" y="29"/>
                      <a:pt x="61" y="29"/>
                    </a:cubicBezTo>
                    <a:cubicBezTo>
                      <a:pt x="37" y="29"/>
                      <a:pt x="20" y="33"/>
                      <a:pt x="12" y="37"/>
                    </a:cubicBezTo>
                    <a:lnTo>
                      <a:pt x="12" y="31"/>
                    </a:lnTo>
                    <a:close/>
                    <a:moveTo>
                      <a:pt x="12" y="50"/>
                    </a:moveTo>
                    <a:cubicBezTo>
                      <a:pt x="17" y="48"/>
                      <a:pt x="34" y="43"/>
                      <a:pt x="61" y="43"/>
                    </a:cubicBezTo>
                    <a:cubicBezTo>
                      <a:pt x="88" y="43"/>
                      <a:pt x="105" y="48"/>
                      <a:pt x="111" y="50"/>
                    </a:cubicBezTo>
                    <a:cubicBezTo>
                      <a:pt x="111" y="56"/>
                      <a:pt x="111" y="56"/>
                      <a:pt x="111" y="56"/>
                    </a:cubicBezTo>
                    <a:cubicBezTo>
                      <a:pt x="103" y="53"/>
                      <a:pt x="86" y="49"/>
                      <a:pt x="61" y="49"/>
                    </a:cubicBezTo>
                    <a:cubicBezTo>
                      <a:pt x="37" y="49"/>
                      <a:pt x="20" y="53"/>
                      <a:pt x="12" y="56"/>
                    </a:cubicBezTo>
                    <a:lnTo>
                      <a:pt x="12" y="50"/>
                    </a:lnTo>
                    <a:close/>
                    <a:moveTo>
                      <a:pt x="12" y="88"/>
                    </a:moveTo>
                    <a:cubicBezTo>
                      <a:pt x="17" y="85"/>
                      <a:pt x="34" y="80"/>
                      <a:pt x="61" y="80"/>
                    </a:cubicBezTo>
                    <a:cubicBezTo>
                      <a:pt x="88" y="80"/>
                      <a:pt x="105" y="85"/>
                      <a:pt x="111" y="88"/>
                    </a:cubicBezTo>
                    <a:cubicBezTo>
                      <a:pt x="111" y="94"/>
                      <a:pt x="111" y="94"/>
                      <a:pt x="111" y="94"/>
                    </a:cubicBezTo>
                    <a:cubicBezTo>
                      <a:pt x="103" y="91"/>
                      <a:pt x="86" y="87"/>
                      <a:pt x="61" y="87"/>
                    </a:cubicBezTo>
                    <a:cubicBezTo>
                      <a:pt x="37" y="87"/>
                      <a:pt x="20" y="91"/>
                      <a:pt x="12" y="94"/>
                    </a:cubicBezTo>
                    <a:lnTo>
                      <a:pt x="12" y="88"/>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83" name="Freeform 115"/>
              <p:cNvSpPr/>
              <p:nvPr/>
            </p:nvSpPr>
            <p:spPr bwMode="auto">
              <a:xfrm>
                <a:off x="926573" y="4237934"/>
                <a:ext cx="132394" cy="135464"/>
              </a:xfrm>
              <a:custGeom>
                <a:avLst/>
                <a:gdLst>
                  <a:gd name="T0" fmla="*/ 35 w 35"/>
                  <a:gd name="T1" fmla="*/ 36 h 36"/>
                  <a:gd name="T2" fmla="*/ 35 w 35"/>
                  <a:gd name="T3" fmla="*/ 6 h 36"/>
                  <a:gd name="T4" fmla="*/ 0 w 35"/>
                  <a:gd name="T5" fmla="*/ 0 h 36"/>
                  <a:gd name="T6" fmla="*/ 0 w 35"/>
                  <a:gd name="T7" fmla="*/ 31 h 36"/>
                  <a:gd name="T8" fmla="*/ 35 w 35"/>
                  <a:gd name="T9" fmla="*/ 36 h 36"/>
                </a:gdLst>
                <a:ahLst/>
                <a:cxnLst>
                  <a:cxn ang="0">
                    <a:pos x="T0" y="T1"/>
                  </a:cxn>
                  <a:cxn ang="0">
                    <a:pos x="T2" y="T3"/>
                  </a:cxn>
                  <a:cxn ang="0">
                    <a:pos x="T4" y="T5"/>
                  </a:cxn>
                  <a:cxn ang="0">
                    <a:pos x="T6" y="T7"/>
                  </a:cxn>
                  <a:cxn ang="0">
                    <a:pos x="T8" y="T9"/>
                  </a:cxn>
                </a:cxnLst>
                <a:rect l="0" t="0" r="r" b="b"/>
                <a:pathLst>
                  <a:path w="35" h="36">
                    <a:moveTo>
                      <a:pt x="35" y="36"/>
                    </a:moveTo>
                    <a:cubicBezTo>
                      <a:pt x="35" y="6"/>
                      <a:pt x="35" y="6"/>
                      <a:pt x="35" y="6"/>
                    </a:cubicBezTo>
                    <a:cubicBezTo>
                      <a:pt x="29" y="4"/>
                      <a:pt x="17" y="1"/>
                      <a:pt x="0" y="0"/>
                    </a:cubicBezTo>
                    <a:cubicBezTo>
                      <a:pt x="0" y="31"/>
                      <a:pt x="0" y="31"/>
                      <a:pt x="0" y="31"/>
                    </a:cubicBezTo>
                    <a:cubicBezTo>
                      <a:pt x="15" y="32"/>
                      <a:pt x="26" y="34"/>
                      <a:pt x="35" y="36"/>
                    </a:cubicBez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84" name="Freeform 116"/>
              <p:cNvSpPr>
                <a:spLocks noEditPoints="1"/>
              </p:cNvSpPr>
              <p:nvPr/>
            </p:nvSpPr>
            <p:spPr bwMode="auto">
              <a:xfrm>
                <a:off x="661786" y="4168696"/>
                <a:ext cx="466387" cy="568952"/>
              </a:xfrm>
              <a:custGeom>
                <a:avLst/>
                <a:gdLst>
                  <a:gd name="T0" fmla="*/ 124 w 124"/>
                  <a:gd name="T1" fmla="*/ 17 h 151"/>
                  <a:gd name="T2" fmla="*/ 62 w 124"/>
                  <a:gd name="T3" fmla="*/ 0 h 151"/>
                  <a:gd name="T4" fmla="*/ 1 w 124"/>
                  <a:gd name="T5" fmla="*/ 17 h 151"/>
                  <a:gd name="T6" fmla="*/ 0 w 124"/>
                  <a:gd name="T7" fmla="*/ 17 h 151"/>
                  <a:gd name="T8" fmla="*/ 0 w 124"/>
                  <a:gd name="T9" fmla="*/ 148 h 151"/>
                  <a:gd name="T10" fmla="*/ 62 w 124"/>
                  <a:gd name="T11" fmla="*/ 133 h 151"/>
                  <a:gd name="T12" fmla="*/ 124 w 124"/>
                  <a:gd name="T13" fmla="*/ 151 h 151"/>
                  <a:gd name="T14" fmla="*/ 124 w 124"/>
                  <a:gd name="T15" fmla="*/ 151 h 151"/>
                  <a:gd name="T16" fmla="*/ 124 w 124"/>
                  <a:gd name="T17" fmla="*/ 17 h 151"/>
                  <a:gd name="T18" fmla="*/ 112 w 124"/>
                  <a:gd name="T19" fmla="*/ 76 h 151"/>
                  <a:gd name="T20" fmla="*/ 112 w 124"/>
                  <a:gd name="T21" fmla="*/ 82 h 151"/>
                  <a:gd name="T22" fmla="*/ 62 w 124"/>
                  <a:gd name="T23" fmla="*/ 74 h 151"/>
                  <a:gd name="T24" fmla="*/ 13 w 124"/>
                  <a:gd name="T25" fmla="*/ 82 h 151"/>
                  <a:gd name="T26" fmla="*/ 13 w 124"/>
                  <a:gd name="T27" fmla="*/ 76 h 151"/>
                  <a:gd name="T28" fmla="*/ 62 w 124"/>
                  <a:gd name="T29" fmla="*/ 68 h 151"/>
                  <a:gd name="T30" fmla="*/ 112 w 124"/>
                  <a:gd name="T31" fmla="*/ 76 h 151"/>
                  <a:gd name="T32" fmla="*/ 13 w 124"/>
                  <a:gd name="T33" fmla="*/ 30 h 151"/>
                  <a:gd name="T34" fmla="*/ 55 w 124"/>
                  <a:gd name="T35" fmla="*/ 22 h 151"/>
                  <a:gd name="T36" fmla="*/ 55 w 124"/>
                  <a:gd name="T37" fmla="*/ 28 h 151"/>
                  <a:gd name="T38" fmla="*/ 13 w 124"/>
                  <a:gd name="T39" fmla="*/ 36 h 151"/>
                  <a:gd name="T40" fmla="*/ 13 w 124"/>
                  <a:gd name="T41" fmla="*/ 30 h 151"/>
                  <a:gd name="T42" fmla="*/ 13 w 124"/>
                  <a:gd name="T43" fmla="*/ 49 h 151"/>
                  <a:gd name="T44" fmla="*/ 55 w 124"/>
                  <a:gd name="T45" fmla="*/ 42 h 151"/>
                  <a:gd name="T46" fmla="*/ 55 w 124"/>
                  <a:gd name="T47" fmla="*/ 48 h 151"/>
                  <a:gd name="T48" fmla="*/ 13 w 124"/>
                  <a:gd name="T49" fmla="*/ 55 h 151"/>
                  <a:gd name="T50" fmla="*/ 13 w 124"/>
                  <a:gd name="T51" fmla="*/ 49 h 151"/>
                  <a:gd name="T52" fmla="*/ 112 w 124"/>
                  <a:gd name="T53" fmla="*/ 119 h 151"/>
                  <a:gd name="T54" fmla="*/ 62 w 124"/>
                  <a:gd name="T55" fmla="*/ 112 h 151"/>
                  <a:gd name="T56" fmla="*/ 13 w 124"/>
                  <a:gd name="T57" fmla="*/ 119 h 151"/>
                  <a:gd name="T58" fmla="*/ 13 w 124"/>
                  <a:gd name="T59" fmla="*/ 114 h 151"/>
                  <a:gd name="T60" fmla="*/ 62 w 124"/>
                  <a:gd name="T61" fmla="*/ 106 h 151"/>
                  <a:gd name="T62" fmla="*/ 112 w 124"/>
                  <a:gd name="T63" fmla="*/ 114 h 151"/>
                  <a:gd name="T64" fmla="*/ 112 w 124"/>
                  <a:gd name="T65" fmla="*/ 119 h 151"/>
                  <a:gd name="T66" fmla="*/ 112 w 124"/>
                  <a:gd name="T67" fmla="*/ 100 h 151"/>
                  <a:gd name="T68" fmla="*/ 62 w 124"/>
                  <a:gd name="T69" fmla="*/ 92 h 151"/>
                  <a:gd name="T70" fmla="*/ 13 w 124"/>
                  <a:gd name="T71" fmla="*/ 100 h 151"/>
                  <a:gd name="T72" fmla="*/ 13 w 124"/>
                  <a:gd name="T73" fmla="*/ 94 h 151"/>
                  <a:gd name="T74" fmla="*/ 62 w 124"/>
                  <a:gd name="T75" fmla="*/ 86 h 151"/>
                  <a:gd name="T76" fmla="*/ 112 w 124"/>
                  <a:gd name="T77" fmla="*/ 94 h 151"/>
                  <a:gd name="T78" fmla="*/ 112 w 124"/>
                  <a:gd name="T79" fmla="*/ 100 h 151"/>
                  <a:gd name="T80" fmla="*/ 112 w 124"/>
                  <a:gd name="T81" fmla="*/ 65 h 151"/>
                  <a:gd name="T82" fmla="*/ 65 w 124"/>
                  <a:gd name="T83" fmla="*/ 57 h 151"/>
                  <a:gd name="T84" fmla="*/ 65 w 124"/>
                  <a:gd name="T85" fmla="*/ 12 h 151"/>
                  <a:gd name="T86" fmla="*/ 112 w 124"/>
                  <a:gd name="T87" fmla="*/ 21 h 151"/>
                  <a:gd name="T88" fmla="*/ 112 w 124"/>
                  <a:gd name="T89" fmla="*/ 6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4" h="151">
                    <a:moveTo>
                      <a:pt x="124" y="17"/>
                    </a:moveTo>
                    <a:cubicBezTo>
                      <a:pt x="123" y="7"/>
                      <a:pt x="96" y="0"/>
                      <a:pt x="62" y="0"/>
                    </a:cubicBezTo>
                    <a:cubicBezTo>
                      <a:pt x="29" y="0"/>
                      <a:pt x="2" y="7"/>
                      <a:pt x="1" y="17"/>
                    </a:cubicBezTo>
                    <a:cubicBezTo>
                      <a:pt x="0" y="17"/>
                      <a:pt x="0" y="17"/>
                      <a:pt x="0" y="17"/>
                    </a:cubicBezTo>
                    <a:cubicBezTo>
                      <a:pt x="0" y="148"/>
                      <a:pt x="0" y="148"/>
                      <a:pt x="0" y="148"/>
                    </a:cubicBezTo>
                    <a:cubicBezTo>
                      <a:pt x="4" y="140"/>
                      <a:pt x="30" y="133"/>
                      <a:pt x="62" y="133"/>
                    </a:cubicBezTo>
                    <a:cubicBezTo>
                      <a:pt x="96" y="133"/>
                      <a:pt x="124" y="141"/>
                      <a:pt x="124" y="151"/>
                    </a:cubicBezTo>
                    <a:cubicBezTo>
                      <a:pt x="124" y="151"/>
                      <a:pt x="124" y="151"/>
                      <a:pt x="124" y="151"/>
                    </a:cubicBezTo>
                    <a:cubicBezTo>
                      <a:pt x="124" y="17"/>
                      <a:pt x="124" y="17"/>
                      <a:pt x="124" y="17"/>
                    </a:cubicBezTo>
                    <a:close/>
                    <a:moveTo>
                      <a:pt x="112" y="76"/>
                    </a:moveTo>
                    <a:cubicBezTo>
                      <a:pt x="112" y="82"/>
                      <a:pt x="112" y="82"/>
                      <a:pt x="112" y="82"/>
                    </a:cubicBezTo>
                    <a:cubicBezTo>
                      <a:pt x="104" y="78"/>
                      <a:pt x="87" y="74"/>
                      <a:pt x="62" y="74"/>
                    </a:cubicBezTo>
                    <a:cubicBezTo>
                      <a:pt x="38" y="74"/>
                      <a:pt x="21" y="78"/>
                      <a:pt x="13" y="82"/>
                    </a:cubicBezTo>
                    <a:cubicBezTo>
                      <a:pt x="13" y="76"/>
                      <a:pt x="13" y="76"/>
                      <a:pt x="13" y="76"/>
                    </a:cubicBezTo>
                    <a:cubicBezTo>
                      <a:pt x="18" y="73"/>
                      <a:pt x="35" y="68"/>
                      <a:pt x="62" y="68"/>
                    </a:cubicBezTo>
                    <a:cubicBezTo>
                      <a:pt x="89" y="68"/>
                      <a:pt x="106" y="73"/>
                      <a:pt x="112" y="76"/>
                    </a:cubicBezTo>
                    <a:close/>
                    <a:moveTo>
                      <a:pt x="13" y="30"/>
                    </a:moveTo>
                    <a:cubicBezTo>
                      <a:pt x="18" y="27"/>
                      <a:pt x="32" y="23"/>
                      <a:pt x="55" y="22"/>
                    </a:cubicBezTo>
                    <a:cubicBezTo>
                      <a:pt x="55" y="28"/>
                      <a:pt x="55" y="28"/>
                      <a:pt x="55" y="28"/>
                    </a:cubicBezTo>
                    <a:cubicBezTo>
                      <a:pt x="34" y="29"/>
                      <a:pt x="20" y="33"/>
                      <a:pt x="13" y="36"/>
                    </a:cubicBezTo>
                    <a:lnTo>
                      <a:pt x="13" y="30"/>
                    </a:lnTo>
                    <a:close/>
                    <a:moveTo>
                      <a:pt x="13" y="49"/>
                    </a:moveTo>
                    <a:cubicBezTo>
                      <a:pt x="18" y="47"/>
                      <a:pt x="32" y="42"/>
                      <a:pt x="55" y="42"/>
                    </a:cubicBezTo>
                    <a:cubicBezTo>
                      <a:pt x="55" y="48"/>
                      <a:pt x="55" y="48"/>
                      <a:pt x="55" y="48"/>
                    </a:cubicBezTo>
                    <a:cubicBezTo>
                      <a:pt x="34" y="49"/>
                      <a:pt x="20" y="52"/>
                      <a:pt x="13" y="55"/>
                    </a:cubicBezTo>
                    <a:lnTo>
                      <a:pt x="13" y="49"/>
                    </a:lnTo>
                    <a:close/>
                    <a:moveTo>
                      <a:pt x="112" y="119"/>
                    </a:moveTo>
                    <a:cubicBezTo>
                      <a:pt x="104" y="116"/>
                      <a:pt x="87" y="112"/>
                      <a:pt x="62" y="112"/>
                    </a:cubicBezTo>
                    <a:cubicBezTo>
                      <a:pt x="38" y="112"/>
                      <a:pt x="21" y="116"/>
                      <a:pt x="13" y="119"/>
                    </a:cubicBezTo>
                    <a:cubicBezTo>
                      <a:pt x="13" y="114"/>
                      <a:pt x="13" y="114"/>
                      <a:pt x="13" y="114"/>
                    </a:cubicBezTo>
                    <a:cubicBezTo>
                      <a:pt x="18" y="111"/>
                      <a:pt x="35" y="106"/>
                      <a:pt x="62" y="106"/>
                    </a:cubicBezTo>
                    <a:cubicBezTo>
                      <a:pt x="89" y="106"/>
                      <a:pt x="106" y="111"/>
                      <a:pt x="112" y="114"/>
                    </a:cubicBezTo>
                    <a:lnTo>
                      <a:pt x="112" y="119"/>
                    </a:lnTo>
                    <a:close/>
                    <a:moveTo>
                      <a:pt x="112" y="100"/>
                    </a:moveTo>
                    <a:cubicBezTo>
                      <a:pt x="104" y="97"/>
                      <a:pt x="87" y="92"/>
                      <a:pt x="62" y="92"/>
                    </a:cubicBezTo>
                    <a:cubicBezTo>
                      <a:pt x="38" y="92"/>
                      <a:pt x="21" y="97"/>
                      <a:pt x="13" y="100"/>
                    </a:cubicBezTo>
                    <a:cubicBezTo>
                      <a:pt x="13" y="94"/>
                      <a:pt x="13" y="94"/>
                      <a:pt x="13" y="94"/>
                    </a:cubicBezTo>
                    <a:cubicBezTo>
                      <a:pt x="18" y="91"/>
                      <a:pt x="36" y="86"/>
                      <a:pt x="62" y="86"/>
                    </a:cubicBezTo>
                    <a:cubicBezTo>
                      <a:pt x="89" y="86"/>
                      <a:pt x="106" y="91"/>
                      <a:pt x="112" y="94"/>
                    </a:cubicBezTo>
                    <a:lnTo>
                      <a:pt x="112" y="100"/>
                    </a:lnTo>
                    <a:close/>
                    <a:moveTo>
                      <a:pt x="112" y="65"/>
                    </a:moveTo>
                    <a:cubicBezTo>
                      <a:pt x="106" y="62"/>
                      <a:pt x="90" y="57"/>
                      <a:pt x="65" y="57"/>
                    </a:cubicBezTo>
                    <a:cubicBezTo>
                      <a:pt x="65" y="12"/>
                      <a:pt x="65" y="12"/>
                      <a:pt x="65" y="12"/>
                    </a:cubicBezTo>
                    <a:cubicBezTo>
                      <a:pt x="90" y="13"/>
                      <a:pt x="107" y="18"/>
                      <a:pt x="112" y="21"/>
                    </a:cubicBezTo>
                    <a:lnTo>
                      <a:pt x="112" y="65"/>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grpSp>
      </p:grpSp>
      <p:grpSp>
        <p:nvGrpSpPr>
          <p:cNvPr id="14" name="组合 13"/>
          <p:cNvGrpSpPr/>
          <p:nvPr/>
        </p:nvGrpSpPr>
        <p:grpSpPr>
          <a:xfrm>
            <a:off x="8039622" y="2007927"/>
            <a:ext cx="2619669" cy="3846585"/>
            <a:chOff x="8163192" y="1765832"/>
            <a:chExt cx="2935782" cy="4310749"/>
          </a:xfrm>
        </p:grpSpPr>
        <p:grpSp>
          <p:nvGrpSpPr>
            <p:cNvPr id="12" name="组合 11"/>
            <p:cNvGrpSpPr/>
            <p:nvPr/>
          </p:nvGrpSpPr>
          <p:grpSpPr>
            <a:xfrm>
              <a:off x="8163192" y="1765832"/>
              <a:ext cx="2935782" cy="4310749"/>
              <a:chOff x="8150835" y="1802903"/>
              <a:chExt cx="2935782" cy="4310749"/>
            </a:xfrm>
          </p:grpSpPr>
          <p:sp>
            <p:nvSpPr>
              <p:cNvPr id="67" name="Rectangle 24"/>
              <p:cNvSpPr>
                <a:spLocks noChangeArrowheads="1"/>
              </p:cNvSpPr>
              <p:nvPr/>
            </p:nvSpPr>
            <p:spPr bwMode="auto">
              <a:xfrm>
                <a:off x="8150835" y="1802903"/>
                <a:ext cx="2935782" cy="4310749"/>
              </a:xfrm>
              <a:prstGeom prst="rect">
                <a:avLst/>
              </a:prstGeom>
              <a:solidFill>
                <a:schemeClr val="bg1"/>
              </a:solidFill>
              <a:ln>
                <a:noFill/>
              </a:ln>
              <a:effectLst>
                <a:innerShdw blurRad="76200">
                  <a:prstClr val="black"/>
                </a:innerShdw>
              </a:effectLst>
            </p:spPr>
            <p:txBody>
              <a:bodyPr/>
              <a:lstStyle/>
              <a:p>
                <a:pPr>
                  <a:lnSpc>
                    <a:spcPct val="120000"/>
                  </a:lnSpc>
                </a:pPr>
                <a:endParaRPr lang="zh-CN" altLang="zh-CN"/>
              </a:p>
            </p:txBody>
          </p:sp>
          <p:sp>
            <p:nvSpPr>
              <p:cNvPr id="68" name="Freeform 25"/>
              <p:cNvSpPr/>
              <p:nvPr/>
            </p:nvSpPr>
            <p:spPr bwMode="auto">
              <a:xfrm>
                <a:off x="8150835" y="1802903"/>
                <a:ext cx="1139938" cy="1334560"/>
              </a:xfrm>
              <a:custGeom>
                <a:avLst/>
                <a:gdLst>
                  <a:gd name="T0" fmla="*/ 64 w 64"/>
                  <a:gd name="T1" fmla="*/ 21 h 75"/>
                  <a:gd name="T2" fmla="*/ 59 w 64"/>
                  <a:gd name="T3" fmla="*/ 0 h 75"/>
                  <a:gd name="T4" fmla="*/ 0 w 64"/>
                  <a:gd name="T5" fmla="*/ 0 h 75"/>
                  <a:gd name="T6" fmla="*/ 0 w 64"/>
                  <a:gd name="T7" fmla="*/ 74 h 75"/>
                  <a:gd name="T8" fmla="*/ 10 w 64"/>
                  <a:gd name="T9" fmla="*/ 75 h 75"/>
                  <a:gd name="T10" fmla="*/ 64 w 64"/>
                  <a:gd name="T11" fmla="*/ 21 h 75"/>
                </a:gdLst>
                <a:ahLst/>
                <a:cxnLst>
                  <a:cxn ang="0">
                    <a:pos x="T0" y="T1"/>
                  </a:cxn>
                  <a:cxn ang="0">
                    <a:pos x="T2" y="T3"/>
                  </a:cxn>
                  <a:cxn ang="0">
                    <a:pos x="T4" y="T5"/>
                  </a:cxn>
                  <a:cxn ang="0">
                    <a:pos x="T6" y="T7"/>
                  </a:cxn>
                  <a:cxn ang="0">
                    <a:pos x="T8" y="T9"/>
                  </a:cxn>
                  <a:cxn ang="0">
                    <a:pos x="T10" y="T11"/>
                  </a:cxn>
                </a:cxnLst>
                <a:rect l="0" t="0" r="r" b="b"/>
                <a:pathLst>
                  <a:path w="64" h="75">
                    <a:moveTo>
                      <a:pt x="64" y="21"/>
                    </a:moveTo>
                    <a:cubicBezTo>
                      <a:pt x="64" y="14"/>
                      <a:pt x="62" y="7"/>
                      <a:pt x="59" y="0"/>
                    </a:cubicBezTo>
                    <a:cubicBezTo>
                      <a:pt x="0" y="0"/>
                      <a:pt x="0" y="0"/>
                      <a:pt x="0" y="0"/>
                    </a:cubicBezTo>
                    <a:cubicBezTo>
                      <a:pt x="0" y="74"/>
                      <a:pt x="0" y="74"/>
                      <a:pt x="0" y="74"/>
                    </a:cubicBezTo>
                    <a:cubicBezTo>
                      <a:pt x="3" y="75"/>
                      <a:pt x="7" y="75"/>
                      <a:pt x="10" y="75"/>
                    </a:cubicBezTo>
                    <a:cubicBezTo>
                      <a:pt x="40" y="75"/>
                      <a:pt x="64" y="51"/>
                      <a:pt x="64" y="21"/>
                    </a:cubicBezTo>
                    <a:close/>
                  </a:path>
                </a:pathLst>
              </a:custGeom>
              <a:solidFill>
                <a:srgbClr val="244C89"/>
              </a:solidFill>
              <a:ln>
                <a:noFill/>
              </a:ln>
              <a:effectLst>
                <a:outerShdw blurRad="38100" dist="38100" dir="2700000" algn="tl" rotWithShape="0">
                  <a:prstClr val="black">
                    <a:alpha val="43000"/>
                  </a:prstClr>
                </a:outerShdw>
              </a:effectLst>
            </p:spPr>
            <p:txBody>
              <a:bodyPr/>
              <a:lstStyle/>
              <a:p>
                <a:pPr fontAlgn="auto">
                  <a:lnSpc>
                    <a:spcPct val="120000"/>
                  </a:lnSpc>
                  <a:defRPr/>
                </a:pPr>
                <a:endParaRPr lang="en-US">
                  <a:latin typeface="+mn-lt"/>
                  <a:cs typeface="+mn-cs"/>
                </a:endParaRPr>
              </a:p>
            </p:txBody>
          </p:sp>
          <p:sp>
            <p:nvSpPr>
              <p:cNvPr id="69" name="TextBox 18"/>
              <p:cNvSpPr txBox="1"/>
              <p:nvPr/>
            </p:nvSpPr>
            <p:spPr>
              <a:xfrm>
                <a:off x="8372844" y="2045551"/>
                <a:ext cx="945313" cy="785689"/>
              </a:xfrm>
              <a:prstGeom prst="rect">
                <a:avLst/>
              </a:prstGeom>
              <a:noFill/>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fontAlgn="base">
                  <a:spcBef>
                    <a:spcPct val="0"/>
                  </a:spcBef>
                  <a:spcAft>
                    <a:spcPct val="0"/>
                  </a:spcAft>
                  <a:defRPr>
                    <a:solidFill>
                      <a:schemeClr val="tx1"/>
                    </a:solidFill>
                    <a:latin typeface="Rockwell" panose="02060603020205020403" pitchFamily="18" charset="0"/>
                  </a:defRPr>
                </a:lvl6pPr>
                <a:lvl7pPr marL="2971800" indent="-228600" fontAlgn="base">
                  <a:spcBef>
                    <a:spcPct val="0"/>
                  </a:spcBef>
                  <a:spcAft>
                    <a:spcPct val="0"/>
                  </a:spcAft>
                  <a:defRPr>
                    <a:solidFill>
                      <a:schemeClr val="tx1"/>
                    </a:solidFill>
                    <a:latin typeface="Rockwell" panose="02060603020205020403" pitchFamily="18" charset="0"/>
                  </a:defRPr>
                </a:lvl7pPr>
                <a:lvl8pPr marL="3429000" indent="-228600" fontAlgn="base">
                  <a:spcBef>
                    <a:spcPct val="0"/>
                  </a:spcBef>
                  <a:spcAft>
                    <a:spcPct val="0"/>
                  </a:spcAft>
                  <a:defRPr>
                    <a:solidFill>
                      <a:schemeClr val="tx1"/>
                    </a:solidFill>
                    <a:latin typeface="Rockwell" panose="02060603020205020403" pitchFamily="18" charset="0"/>
                  </a:defRPr>
                </a:lvl8pPr>
                <a:lvl9pPr marL="3886200" indent="-228600" fontAlgn="base">
                  <a:spcBef>
                    <a:spcPct val="0"/>
                  </a:spcBef>
                  <a:spcAft>
                    <a:spcPct val="0"/>
                  </a:spcAft>
                  <a:defRPr>
                    <a:solidFill>
                      <a:schemeClr val="tx1"/>
                    </a:solidFill>
                    <a:latin typeface="Rockwell" panose="02060603020205020403" pitchFamily="18" charset="0"/>
                  </a:defRPr>
                </a:lvl9pPr>
              </a:lstStyle>
              <a:p>
                <a:pPr>
                  <a:lnSpc>
                    <a:spcPct val="120000"/>
                  </a:lnSpc>
                </a:pPr>
                <a:r>
                  <a:rPr lang="en-US" altLang="zh-CN" sz="3600" dirty="0">
                    <a:solidFill>
                      <a:schemeClr val="bg1"/>
                    </a:solidFill>
                    <a:latin typeface="思源黑体" panose="020B0500000000000000" pitchFamily="34" charset="-122"/>
                    <a:ea typeface="思源黑体" panose="020B0500000000000000" pitchFamily="34" charset="-122"/>
                  </a:rPr>
                  <a:t>03</a:t>
                </a:r>
                <a:endParaRPr lang="en-US" altLang="zh-CN" sz="3600" dirty="0">
                  <a:solidFill>
                    <a:schemeClr val="bg1"/>
                  </a:solidFill>
                  <a:latin typeface="思源黑体" panose="020B0500000000000000" pitchFamily="34" charset="-122"/>
                  <a:ea typeface="思源黑体" panose="020B0500000000000000" pitchFamily="34" charset="-122"/>
                </a:endParaRPr>
              </a:p>
            </p:txBody>
          </p:sp>
          <p:sp>
            <p:nvSpPr>
              <p:cNvPr id="70" name="文本框 69"/>
              <p:cNvSpPr txBox="1"/>
              <p:nvPr/>
            </p:nvSpPr>
            <p:spPr>
              <a:xfrm>
                <a:off x="8284283" y="3316921"/>
                <a:ext cx="2668885" cy="1839550"/>
              </a:xfrm>
              <a:prstGeom prst="rect">
                <a:avLst/>
              </a:prstGeom>
              <a:noFill/>
            </p:spPr>
            <p:txBody>
              <a:bodyPr wrap="square" rtlCol="0">
                <a:spAutoFit/>
              </a:bodyPr>
              <a:lstStyle/>
              <a:p>
                <a:pPr>
                  <a:lnSpc>
                    <a:spcPct val="120000"/>
                  </a:lnSpc>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rPr>
                  <a:t>   使用</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rPr>
                  <a:t>Java</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rPr>
                  <a:t>、</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rPr>
                  <a:t>Spring</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rPr>
                  <a:t>搭建服务端与客户端总体框架，使用</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rPr>
                  <a:t>Zookeeper</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rPr>
                  <a:t>作为注册中心，并使用负载均衡、序列化、通信协议设计为</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rPr>
                  <a:t>RPC</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rPr>
                  <a:t>框架提供高可用、高性能服务。</a:t>
                </a:r>
                <a:endPar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cs typeface="Times New Roman" panose="02020603050405020304" pitchFamily="18" charset="0"/>
                </a:endParaRPr>
              </a:p>
            </p:txBody>
          </p:sp>
        </p:grpSp>
        <p:grpSp>
          <p:nvGrpSpPr>
            <p:cNvPr id="85" name="组合 84"/>
            <p:cNvGrpSpPr/>
            <p:nvPr/>
          </p:nvGrpSpPr>
          <p:grpSpPr>
            <a:xfrm>
              <a:off x="10308271" y="2256164"/>
              <a:ext cx="528026" cy="493514"/>
              <a:chOff x="7132549" y="4412456"/>
              <a:chExt cx="485775" cy="454025"/>
            </a:xfrm>
            <a:solidFill>
              <a:srgbClr val="0B2C4F"/>
            </a:solidFill>
          </p:grpSpPr>
          <p:sp>
            <p:nvSpPr>
              <p:cNvPr id="86" name="Rectangle 18"/>
              <p:cNvSpPr>
                <a:spLocks noChangeArrowheads="1"/>
              </p:cNvSpPr>
              <p:nvPr/>
            </p:nvSpPr>
            <p:spPr bwMode="auto">
              <a:xfrm>
                <a:off x="7199224" y="4525168"/>
                <a:ext cx="236538" cy="22225"/>
              </a:xfrm>
              <a:prstGeom prst="rect">
                <a:avLst/>
              </a:pr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87" name="Rectangle 19"/>
              <p:cNvSpPr>
                <a:spLocks noChangeArrowheads="1"/>
              </p:cNvSpPr>
              <p:nvPr/>
            </p:nvSpPr>
            <p:spPr bwMode="auto">
              <a:xfrm>
                <a:off x="7497674" y="4706143"/>
                <a:ext cx="0" cy="1588"/>
              </a:xfrm>
              <a:prstGeom prst="rect">
                <a:avLst/>
              </a:prstGeom>
              <a:grp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88" name="Freeform 20"/>
              <p:cNvSpPr>
                <a:spLocks noEditPoints="1"/>
              </p:cNvSpPr>
              <p:nvPr/>
            </p:nvSpPr>
            <p:spPr bwMode="auto">
              <a:xfrm>
                <a:off x="7132549" y="4412456"/>
                <a:ext cx="365125" cy="425450"/>
              </a:xfrm>
              <a:custGeom>
                <a:avLst/>
                <a:gdLst>
                  <a:gd name="T0" fmla="*/ 158 w 184"/>
                  <a:gd name="T1" fmla="*/ 186 h 213"/>
                  <a:gd name="T2" fmla="*/ 151 w 184"/>
                  <a:gd name="T3" fmla="*/ 190 h 213"/>
                  <a:gd name="T4" fmla="*/ 122 w 184"/>
                  <a:gd name="T5" fmla="*/ 196 h 213"/>
                  <a:gd name="T6" fmla="*/ 85 w 184"/>
                  <a:gd name="T7" fmla="*/ 184 h 213"/>
                  <a:gd name="T8" fmla="*/ 22 w 184"/>
                  <a:gd name="T9" fmla="*/ 184 h 213"/>
                  <a:gd name="T10" fmla="*/ 18 w 184"/>
                  <a:gd name="T11" fmla="*/ 181 h 213"/>
                  <a:gd name="T12" fmla="*/ 18 w 184"/>
                  <a:gd name="T13" fmla="*/ 21 h 213"/>
                  <a:gd name="T14" fmla="*/ 22 w 184"/>
                  <a:gd name="T15" fmla="*/ 17 h 213"/>
                  <a:gd name="T16" fmla="*/ 163 w 184"/>
                  <a:gd name="T17" fmla="*/ 17 h 213"/>
                  <a:gd name="T18" fmla="*/ 166 w 184"/>
                  <a:gd name="T19" fmla="*/ 21 h 213"/>
                  <a:gd name="T20" fmla="*/ 166 w 184"/>
                  <a:gd name="T21" fmla="*/ 85 h 213"/>
                  <a:gd name="T22" fmla="*/ 179 w 184"/>
                  <a:gd name="T23" fmla="*/ 102 h 213"/>
                  <a:gd name="T24" fmla="*/ 184 w 184"/>
                  <a:gd name="T25" fmla="*/ 116 h 213"/>
                  <a:gd name="T26" fmla="*/ 184 w 184"/>
                  <a:gd name="T27" fmla="*/ 21 h 213"/>
                  <a:gd name="T28" fmla="*/ 163 w 184"/>
                  <a:gd name="T29" fmla="*/ 0 h 213"/>
                  <a:gd name="T30" fmla="*/ 22 w 184"/>
                  <a:gd name="T31" fmla="*/ 0 h 213"/>
                  <a:gd name="T32" fmla="*/ 0 w 184"/>
                  <a:gd name="T33" fmla="*/ 21 h 213"/>
                  <a:gd name="T34" fmla="*/ 0 w 184"/>
                  <a:gd name="T35" fmla="*/ 192 h 213"/>
                  <a:gd name="T36" fmla="*/ 22 w 184"/>
                  <a:gd name="T37" fmla="*/ 213 h 213"/>
                  <a:gd name="T38" fmla="*/ 163 w 184"/>
                  <a:gd name="T39" fmla="*/ 213 h 213"/>
                  <a:gd name="T40" fmla="*/ 181 w 184"/>
                  <a:gd name="T41" fmla="*/ 203 h 213"/>
                  <a:gd name="T42" fmla="*/ 158 w 184"/>
                  <a:gd name="T43" fmla="*/ 186 h 213"/>
                  <a:gd name="T44" fmla="*/ 92 w 184"/>
                  <a:gd name="T45" fmla="*/ 206 h 213"/>
                  <a:gd name="T46" fmla="*/ 84 w 184"/>
                  <a:gd name="T47" fmla="*/ 199 h 213"/>
                  <a:gd name="T48" fmla="*/ 92 w 184"/>
                  <a:gd name="T49" fmla="*/ 191 h 213"/>
                  <a:gd name="T50" fmla="*/ 100 w 184"/>
                  <a:gd name="T51" fmla="*/ 199 h 213"/>
                  <a:gd name="T52" fmla="*/ 92 w 184"/>
                  <a:gd name="T53" fmla="*/ 20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4" h="213">
                    <a:moveTo>
                      <a:pt x="158" y="186"/>
                    </a:moveTo>
                    <a:cubicBezTo>
                      <a:pt x="155" y="187"/>
                      <a:pt x="153" y="189"/>
                      <a:pt x="151" y="190"/>
                    </a:cubicBezTo>
                    <a:cubicBezTo>
                      <a:pt x="142" y="194"/>
                      <a:pt x="132" y="196"/>
                      <a:pt x="122" y="196"/>
                    </a:cubicBezTo>
                    <a:cubicBezTo>
                      <a:pt x="109" y="196"/>
                      <a:pt x="96" y="192"/>
                      <a:pt x="85" y="184"/>
                    </a:cubicBezTo>
                    <a:cubicBezTo>
                      <a:pt x="22" y="184"/>
                      <a:pt x="22" y="184"/>
                      <a:pt x="22" y="184"/>
                    </a:cubicBezTo>
                    <a:cubicBezTo>
                      <a:pt x="20" y="184"/>
                      <a:pt x="18" y="183"/>
                      <a:pt x="18" y="181"/>
                    </a:cubicBezTo>
                    <a:cubicBezTo>
                      <a:pt x="18" y="21"/>
                      <a:pt x="18" y="21"/>
                      <a:pt x="18" y="21"/>
                    </a:cubicBezTo>
                    <a:cubicBezTo>
                      <a:pt x="18" y="19"/>
                      <a:pt x="20" y="17"/>
                      <a:pt x="22" y="17"/>
                    </a:cubicBezTo>
                    <a:cubicBezTo>
                      <a:pt x="163" y="17"/>
                      <a:pt x="163" y="17"/>
                      <a:pt x="163" y="17"/>
                    </a:cubicBezTo>
                    <a:cubicBezTo>
                      <a:pt x="165" y="17"/>
                      <a:pt x="166" y="19"/>
                      <a:pt x="166" y="21"/>
                    </a:cubicBezTo>
                    <a:cubicBezTo>
                      <a:pt x="166" y="85"/>
                      <a:pt x="166" y="85"/>
                      <a:pt x="166" y="85"/>
                    </a:cubicBezTo>
                    <a:cubicBezTo>
                      <a:pt x="171" y="90"/>
                      <a:pt x="175" y="95"/>
                      <a:pt x="179" y="102"/>
                    </a:cubicBezTo>
                    <a:cubicBezTo>
                      <a:pt x="181" y="107"/>
                      <a:pt x="183" y="111"/>
                      <a:pt x="184" y="116"/>
                    </a:cubicBezTo>
                    <a:cubicBezTo>
                      <a:pt x="184" y="21"/>
                      <a:pt x="184" y="21"/>
                      <a:pt x="184" y="21"/>
                    </a:cubicBezTo>
                    <a:cubicBezTo>
                      <a:pt x="184" y="9"/>
                      <a:pt x="175" y="0"/>
                      <a:pt x="163" y="0"/>
                    </a:cubicBezTo>
                    <a:cubicBezTo>
                      <a:pt x="22" y="0"/>
                      <a:pt x="22" y="0"/>
                      <a:pt x="22" y="0"/>
                    </a:cubicBezTo>
                    <a:cubicBezTo>
                      <a:pt x="10" y="0"/>
                      <a:pt x="0" y="9"/>
                      <a:pt x="0" y="21"/>
                    </a:cubicBezTo>
                    <a:cubicBezTo>
                      <a:pt x="0" y="192"/>
                      <a:pt x="0" y="192"/>
                      <a:pt x="0" y="192"/>
                    </a:cubicBezTo>
                    <a:cubicBezTo>
                      <a:pt x="0" y="204"/>
                      <a:pt x="10" y="213"/>
                      <a:pt x="22" y="213"/>
                    </a:cubicBezTo>
                    <a:cubicBezTo>
                      <a:pt x="163" y="213"/>
                      <a:pt x="163" y="213"/>
                      <a:pt x="163" y="213"/>
                    </a:cubicBezTo>
                    <a:cubicBezTo>
                      <a:pt x="171" y="213"/>
                      <a:pt x="177" y="209"/>
                      <a:pt x="181" y="203"/>
                    </a:cubicBezTo>
                    <a:cubicBezTo>
                      <a:pt x="158" y="186"/>
                      <a:pt x="158" y="186"/>
                      <a:pt x="158" y="186"/>
                    </a:cubicBezTo>
                    <a:close/>
                    <a:moveTo>
                      <a:pt x="92" y="206"/>
                    </a:moveTo>
                    <a:cubicBezTo>
                      <a:pt x="88" y="206"/>
                      <a:pt x="84" y="203"/>
                      <a:pt x="84" y="199"/>
                    </a:cubicBezTo>
                    <a:cubicBezTo>
                      <a:pt x="84" y="194"/>
                      <a:pt x="88" y="191"/>
                      <a:pt x="92" y="191"/>
                    </a:cubicBezTo>
                    <a:cubicBezTo>
                      <a:pt x="96" y="191"/>
                      <a:pt x="100" y="194"/>
                      <a:pt x="100" y="199"/>
                    </a:cubicBezTo>
                    <a:cubicBezTo>
                      <a:pt x="100" y="203"/>
                      <a:pt x="96" y="206"/>
                      <a:pt x="92" y="206"/>
                    </a:cubicBez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89" name="Freeform 21"/>
              <p:cNvSpPr/>
              <p:nvPr/>
            </p:nvSpPr>
            <p:spPr bwMode="auto">
              <a:xfrm>
                <a:off x="7302412" y="4683918"/>
                <a:ext cx="130175" cy="22225"/>
              </a:xfrm>
              <a:custGeom>
                <a:avLst/>
                <a:gdLst>
                  <a:gd name="T0" fmla="*/ 3 w 65"/>
                  <a:gd name="T1" fmla="*/ 10 h 11"/>
                  <a:gd name="T2" fmla="*/ 4 w 65"/>
                  <a:gd name="T3" fmla="*/ 11 h 11"/>
                  <a:gd name="T4" fmla="*/ 65 w 65"/>
                  <a:gd name="T5" fmla="*/ 11 h 11"/>
                  <a:gd name="T6" fmla="*/ 65 w 65"/>
                  <a:gd name="T7" fmla="*/ 0 h 11"/>
                  <a:gd name="T8" fmla="*/ 0 w 65"/>
                  <a:gd name="T9" fmla="*/ 0 h 11"/>
                  <a:gd name="T10" fmla="*/ 3 w 65"/>
                  <a:gd name="T11" fmla="*/ 10 h 11"/>
                </a:gdLst>
                <a:ahLst/>
                <a:cxnLst>
                  <a:cxn ang="0">
                    <a:pos x="T0" y="T1"/>
                  </a:cxn>
                  <a:cxn ang="0">
                    <a:pos x="T2" y="T3"/>
                  </a:cxn>
                  <a:cxn ang="0">
                    <a:pos x="T4" y="T5"/>
                  </a:cxn>
                  <a:cxn ang="0">
                    <a:pos x="T6" y="T7"/>
                  </a:cxn>
                  <a:cxn ang="0">
                    <a:pos x="T8" y="T9"/>
                  </a:cxn>
                  <a:cxn ang="0">
                    <a:pos x="T10" y="T11"/>
                  </a:cxn>
                </a:cxnLst>
                <a:rect l="0" t="0" r="r" b="b"/>
                <a:pathLst>
                  <a:path w="65" h="11">
                    <a:moveTo>
                      <a:pt x="3" y="10"/>
                    </a:moveTo>
                    <a:cubicBezTo>
                      <a:pt x="4" y="11"/>
                      <a:pt x="4" y="11"/>
                      <a:pt x="4" y="11"/>
                    </a:cubicBezTo>
                    <a:cubicBezTo>
                      <a:pt x="65" y="11"/>
                      <a:pt x="65" y="11"/>
                      <a:pt x="65" y="11"/>
                    </a:cubicBezTo>
                    <a:cubicBezTo>
                      <a:pt x="65" y="0"/>
                      <a:pt x="65" y="0"/>
                      <a:pt x="65" y="0"/>
                    </a:cubicBezTo>
                    <a:cubicBezTo>
                      <a:pt x="0" y="0"/>
                      <a:pt x="0" y="0"/>
                      <a:pt x="0" y="0"/>
                    </a:cubicBezTo>
                    <a:cubicBezTo>
                      <a:pt x="1" y="3"/>
                      <a:pt x="2" y="7"/>
                      <a:pt x="3" y="10"/>
                    </a:cubicBez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90" name="Freeform 22"/>
              <p:cNvSpPr/>
              <p:nvPr/>
            </p:nvSpPr>
            <p:spPr bwMode="auto">
              <a:xfrm>
                <a:off x="7196049" y="4683918"/>
                <a:ext cx="52388" cy="22225"/>
              </a:xfrm>
              <a:custGeom>
                <a:avLst/>
                <a:gdLst>
                  <a:gd name="T0" fmla="*/ 0 w 27"/>
                  <a:gd name="T1" fmla="*/ 0 h 11"/>
                  <a:gd name="T2" fmla="*/ 0 w 27"/>
                  <a:gd name="T3" fmla="*/ 11 h 11"/>
                  <a:gd name="T4" fmla="*/ 27 w 27"/>
                  <a:gd name="T5" fmla="*/ 11 h 11"/>
                  <a:gd name="T6" fmla="*/ 25 w 27"/>
                  <a:gd name="T7" fmla="*/ 0 h 11"/>
                  <a:gd name="T8" fmla="*/ 0 w 27"/>
                  <a:gd name="T9" fmla="*/ 0 h 11"/>
                </a:gdLst>
                <a:ahLst/>
                <a:cxnLst>
                  <a:cxn ang="0">
                    <a:pos x="T0" y="T1"/>
                  </a:cxn>
                  <a:cxn ang="0">
                    <a:pos x="T2" y="T3"/>
                  </a:cxn>
                  <a:cxn ang="0">
                    <a:pos x="T4" y="T5"/>
                  </a:cxn>
                  <a:cxn ang="0">
                    <a:pos x="T6" y="T7"/>
                  </a:cxn>
                  <a:cxn ang="0">
                    <a:pos x="T8" y="T9"/>
                  </a:cxn>
                </a:cxnLst>
                <a:rect l="0" t="0" r="r" b="b"/>
                <a:pathLst>
                  <a:path w="27" h="11">
                    <a:moveTo>
                      <a:pt x="0" y="0"/>
                    </a:moveTo>
                    <a:cubicBezTo>
                      <a:pt x="0" y="11"/>
                      <a:pt x="0" y="11"/>
                      <a:pt x="0" y="11"/>
                    </a:cubicBezTo>
                    <a:cubicBezTo>
                      <a:pt x="27" y="11"/>
                      <a:pt x="27" y="11"/>
                      <a:pt x="27" y="11"/>
                    </a:cubicBezTo>
                    <a:cubicBezTo>
                      <a:pt x="26" y="7"/>
                      <a:pt x="25" y="4"/>
                      <a:pt x="25" y="0"/>
                    </a:cubicBezTo>
                    <a:lnTo>
                      <a:pt x="0" y="0"/>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91" name="Freeform 23"/>
              <p:cNvSpPr/>
              <p:nvPr/>
            </p:nvSpPr>
            <p:spPr bwMode="auto">
              <a:xfrm>
                <a:off x="7302412" y="4629943"/>
                <a:ext cx="131762" cy="25400"/>
              </a:xfrm>
              <a:custGeom>
                <a:avLst/>
                <a:gdLst>
                  <a:gd name="T0" fmla="*/ 5 w 66"/>
                  <a:gd name="T1" fmla="*/ 0 h 12"/>
                  <a:gd name="T2" fmla="*/ 1 w 66"/>
                  <a:gd name="T3" fmla="*/ 9 h 12"/>
                  <a:gd name="T4" fmla="*/ 0 w 66"/>
                  <a:gd name="T5" fmla="*/ 12 h 12"/>
                  <a:gd name="T6" fmla="*/ 66 w 66"/>
                  <a:gd name="T7" fmla="*/ 12 h 12"/>
                  <a:gd name="T8" fmla="*/ 66 w 66"/>
                  <a:gd name="T9" fmla="*/ 5 h 12"/>
                  <a:gd name="T10" fmla="*/ 63 w 66"/>
                  <a:gd name="T11" fmla="*/ 0 h 12"/>
                  <a:gd name="T12" fmla="*/ 5 w 6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66" h="12">
                    <a:moveTo>
                      <a:pt x="5" y="0"/>
                    </a:moveTo>
                    <a:cubicBezTo>
                      <a:pt x="3" y="3"/>
                      <a:pt x="2" y="6"/>
                      <a:pt x="1" y="9"/>
                    </a:cubicBezTo>
                    <a:cubicBezTo>
                      <a:pt x="1" y="10"/>
                      <a:pt x="1" y="11"/>
                      <a:pt x="0" y="12"/>
                    </a:cubicBezTo>
                    <a:cubicBezTo>
                      <a:pt x="66" y="12"/>
                      <a:pt x="66" y="12"/>
                      <a:pt x="66" y="12"/>
                    </a:cubicBezTo>
                    <a:cubicBezTo>
                      <a:pt x="66" y="5"/>
                      <a:pt x="66" y="5"/>
                      <a:pt x="66" y="5"/>
                    </a:cubicBezTo>
                    <a:cubicBezTo>
                      <a:pt x="65" y="4"/>
                      <a:pt x="64" y="2"/>
                      <a:pt x="63" y="0"/>
                    </a:cubicBezTo>
                    <a:lnTo>
                      <a:pt x="5" y="0"/>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92" name="Freeform 24"/>
              <p:cNvSpPr/>
              <p:nvPr/>
            </p:nvSpPr>
            <p:spPr bwMode="auto">
              <a:xfrm>
                <a:off x="7197637" y="4629943"/>
                <a:ext cx="50800" cy="25400"/>
              </a:xfrm>
              <a:custGeom>
                <a:avLst/>
                <a:gdLst>
                  <a:gd name="T0" fmla="*/ 0 w 26"/>
                  <a:gd name="T1" fmla="*/ 0 h 12"/>
                  <a:gd name="T2" fmla="*/ 0 w 26"/>
                  <a:gd name="T3" fmla="*/ 12 h 12"/>
                  <a:gd name="T4" fmla="*/ 24 w 26"/>
                  <a:gd name="T5" fmla="*/ 12 h 12"/>
                  <a:gd name="T6" fmla="*/ 26 w 26"/>
                  <a:gd name="T7" fmla="*/ 0 h 12"/>
                  <a:gd name="T8" fmla="*/ 0 w 26"/>
                  <a:gd name="T9" fmla="*/ 0 h 12"/>
                </a:gdLst>
                <a:ahLst/>
                <a:cxnLst>
                  <a:cxn ang="0">
                    <a:pos x="T0" y="T1"/>
                  </a:cxn>
                  <a:cxn ang="0">
                    <a:pos x="T2" y="T3"/>
                  </a:cxn>
                  <a:cxn ang="0">
                    <a:pos x="T4" y="T5"/>
                  </a:cxn>
                  <a:cxn ang="0">
                    <a:pos x="T6" y="T7"/>
                  </a:cxn>
                  <a:cxn ang="0">
                    <a:pos x="T8" y="T9"/>
                  </a:cxn>
                </a:cxnLst>
                <a:rect l="0" t="0" r="r" b="b"/>
                <a:pathLst>
                  <a:path w="26" h="12">
                    <a:moveTo>
                      <a:pt x="0" y="0"/>
                    </a:moveTo>
                    <a:cubicBezTo>
                      <a:pt x="0" y="12"/>
                      <a:pt x="0" y="12"/>
                      <a:pt x="0" y="12"/>
                    </a:cubicBezTo>
                    <a:cubicBezTo>
                      <a:pt x="24" y="12"/>
                      <a:pt x="24" y="12"/>
                      <a:pt x="24" y="12"/>
                    </a:cubicBezTo>
                    <a:cubicBezTo>
                      <a:pt x="24" y="8"/>
                      <a:pt x="25" y="4"/>
                      <a:pt x="26" y="0"/>
                    </a:cubicBezTo>
                    <a:lnTo>
                      <a:pt x="0" y="0"/>
                    </a:ln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93" name="Freeform 25"/>
              <p:cNvSpPr/>
              <p:nvPr/>
            </p:nvSpPr>
            <p:spPr bwMode="auto">
              <a:xfrm>
                <a:off x="7197637" y="4577556"/>
                <a:ext cx="85725" cy="22225"/>
              </a:xfrm>
              <a:custGeom>
                <a:avLst/>
                <a:gdLst>
                  <a:gd name="T0" fmla="*/ 43 w 43"/>
                  <a:gd name="T1" fmla="*/ 0 h 12"/>
                  <a:gd name="T2" fmla="*/ 0 w 43"/>
                  <a:gd name="T3" fmla="*/ 0 h 12"/>
                  <a:gd name="T4" fmla="*/ 0 w 43"/>
                  <a:gd name="T5" fmla="*/ 12 h 12"/>
                  <a:gd name="T6" fmla="*/ 34 w 43"/>
                  <a:gd name="T7" fmla="*/ 12 h 12"/>
                  <a:gd name="T8" fmla="*/ 43 w 43"/>
                  <a:gd name="T9" fmla="*/ 0 h 12"/>
                </a:gdLst>
                <a:ahLst/>
                <a:cxnLst>
                  <a:cxn ang="0">
                    <a:pos x="T0" y="T1"/>
                  </a:cxn>
                  <a:cxn ang="0">
                    <a:pos x="T2" y="T3"/>
                  </a:cxn>
                  <a:cxn ang="0">
                    <a:pos x="T4" y="T5"/>
                  </a:cxn>
                  <a:cxn ang="0">
                    <a:pos x="T6" y="T7"/>
                  </a:cxn>
                  <a:cxn ang="0">
                    <a:pos x="T8" y="T9"/>
                  </a:cxn>
                </a:cxnLst>
                <a:rect l="0" t="0" r="r" b="b"/>
                <a:pathLst>
                  <a:path w="43" h="12">
                    <a:moveTo>
                      <a:pt x="43" y="0"/>
                    </a:moveTo>
                    <a:cubicBezTo>
                      <a:pt x="0" y="0"/>
                      <a:pt x="0" y="0"/>
                      <a:pt x="0" y="0"/>
                    </a:cubicBezTo>
                    <a:cubicBezTo>
                      <a:pt x="0" y="12"/>
                      <a:pt x="0" y="12"/>
                      <a:pt x="0" y="12"/>
                    </a:cubicBezTo>
                    <a:cubicBezTo>
                      <a:pt x="34" y="12"/>
                      <a:pt x="34" y="12"/>
                      <a:pt x="34" y="12"/>
                    </a:cubicBezTo>
                    <a:cubicBezTo>
                      <a:pt x="36" y="8"/>
                      <a:pt x="39" y="4"/>
                      <a:pt x="43" y="0"/>
                    </a:cubicBez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sp>
            <p:nvSpPr>
              <p:cNvPr id="94" name="Freeform 26"/>
              <p:cNvSpPr>
                <a:spLocks noEditPoints="1"/>
              </p:cNvSpPr>
              <p:nvPr/>
            </p:nvSpPr>
            <p:spPr bwMode="auto">
              <a:xfrm>
                <a:off x="7237324" y="4534693"/>
                <a:ext cx="381000" cy="331788"/>
              </a:xfrm>
              <a:custGeom>
                <a:avLst/>
                <a:gdLst>
                  <a:gd name="T0" fmla="*/ 184 w 192"/>
                  <a:gd name="T1" fmla="*/ 132 h 166"/>
                  <a:gd name="T2" fmla="*/ 129 w 192"/>
                  <a:gd name="T3" fmla="*/ 92 h 166"/>
                  <a:gd name="T4" fmla="*/ 125 w 192"/>
                  <a:gd name="T5" fmla="*/ 90 h 166"/>
                  <a:gd name="T6" fmla="*/ 121 w 192"/>
                  <a:gd name="T7" fmla="*/ 43 h 166"/>
                  <a:gd name="T8" fmla="*/ 41 w 192"/>
                  <a:gd name="T9" fmla="*/ 15 h 166"/>
                  <a:gd name="T10" fmla="*/ 15 w 192"/>
                  <a:gd name="T11" fmla="*/ 96 h 166"/>
                  <a:gd name="T12" fmla="*/ 95 w 192"/>
                  <a:gd name="T13" fmla="*/ 124 h 166"/>
                  <a:gd name="T14" fmla="*/ 105 w 192"/>
                  <a:gd name="T15" fmla="*/ 118 h 166"/>
                  <a:gd name="T16" fmla="*/ 108 w 192"/>
                  <a:gd name="T17" fmla="*/ 121 h 166"/>
                  <a:gd name="T18" fmla="*/ 163 w 192"/>
                  <a:gd name="T19" fmla="*/ 161 h 166"/>
                  <a:gd name="T20" fmla="*/ 184 w 192"/>
                  <a:gd name="T21" fmla="*/ 157 h 166"/>
                  <a:gd name="T22" fmla="*/ 188 w 192"/>
                  <a:gd name="T23" fmla="*/ 153 h 166"/>
                  <a:gd name="T24" fmla="*/ 184 w 192"/>
                  <a:gd name="T25" fmla="*/ 132 h 166"/>
                  <a:gd name="T26" fmla="*/ 87 w 192"/>
                  <a:gd name="T27" fmla="*/ 107 h 166"/>
                  <a:gd name="T28" fmla="*/ 32 w 192"/>
                  <a:gd name="T29" fmla="*/ 88 h 166"/>
                  <a:gd name="T30" fmla="*/ 49 w 192"/>
                  <a:gd name="T31" fmla="*/ 32 h 166"/>
                  <a:gd name="T32" fmla="*/ 104 w 192"/>
                  <a:gd name="T33" fmla="*/ 52 h 166"/>
                  <a:gd name="T34" fmla="*/ 87 w 192"/>
                  <a:gd name="T35" fmla="*/ 10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66">
                    <a:moveTo>
                      <a:pt x="184" y="132"/>
                    </a:moveTo>
                    <a:cubicBezTo>
                      <a:pt x="129" y="92"/>
                      <a:pt x="129" y="92"/>
                      <a:pt x="129" y="92"/>
                    </a:cubicBezTo>
                    <a:cubicBezTo>
                      <a:pt x="128" y="91"/>
                      <a:pt x="126" y="90"/>
                      <a:pt x="125" y="90"/>
                    </a:cubicBezTo>
                    <a:cubicBezTo>
                      <a:pt x="130" y="75"/>
                      <a:pt x="129" y="58"/>
                      <a:pt x="121" y="43"/>
                    </a:cubicBezTo>
                    <a:cubicBezTo>
                      <a:pt x="106" y="13"/>
                      <a:pt x="70" y="0"/>
                      <a:pt x="41" y="15"/>
                    </a:cubicBezTo>
                    <a:cubicBezTo>
                      <a:pt x="11" y="30"/>
                      <a:pt x="0" y="66"/>
                      <a:pt x="15" y="96"/>
                    </a:cubicBezTo>
                    <a:cubicBezTo>
                      <a:pt x="30" y="126"/>
                      <a:pt x="66" y="139"/>
                      <a:pt x="95" y="124"/>
                    </a:cubicBezTo>
                    <a:cubicBezTo>
                      <a:pt x="99" y="122"/>
                      <a:pt x="102" y="120"/>
                      <a:pt x="105" y="118"/>
                    </a:cubicBezTo>
                    <a:cubicBezTo>
                      <a:pt x="106" y="119"/>
                      <a:pt x="107" y="120"/>
                      <a:pt x="108" y="121"/>
                    </a:cubicBezTo>
                    <a:cubicBezTo>
                      <a:pt x="163" y="161"/>
                      <a:pt x="163" y="161"/>
                      <a:pt x="163" y="161"/>
                    </a:cubicBezTo>
                    <a:cubicBezTo>
                      <a:pt x="170" y="166"/>
                      <a:pt x="179" y="164"/>
                      <a:pt x="184" y="157"/>
                    </a:cubicBezTo>
                    <a:cubicBezTo>
                      <a:pt x="188" y="153"/>
                      <a:pt x="188" y="153"/>
                      <a:pt x="188" y="153"/>
                    </a:cubicBezTo>
                    <a:cubicBezTo>
                      <a:pt x="192" y="146"/>
                      <a:pt x="191" y="137"/>
                      <a:pt x="184" y="132"/>
                    </a:cubicBezTo>
                    <a:close/>
                    <a:moveTo>
                      <a:pt x="87" y="107"/>
                    </a:moveTo>
                    <a:cubicBezTo>
                      <a:pt x="67" y="117"/>
                      <a:pt x="42" y="108"/>
                      <a:pt x="32" y="88"/>
                    </a:cubicBezTo>
                    <a:cubicBezTo>
                      <a:pt x="22" y="67"/>
                      <a:pt x="29" y="42"/>
                      <a:pt x="49" y="32"/>
                    </a:cubicBezTo>
                    <a:cubicBezTo>
                      <a:pt x="69" y="22"/>
                      <a:pt x="94" y="31"/>
                      <a:pt x="104" y="52"/>
                    </a:cubicBezTo>
                    <a:cubicBezTo>
                      <a:pt x="114" y="72"/>
                      <a:pt x="107" y="97"/>
                      <a:pt x="87" y="107"/>
                    </a:cubicBezTo>
                    <a:close/>
                  </a:path>
                </a:pathLst>
              </a:custGeom>
              <a:solidFill>
                <a:srgbClr val="244C89"/>
              </a:solidFill>
              <a:ln>
                <a:noFill/>
              </a:ln>
            </p:spPr>
            <p:txBody>
              <a:bodyPr/>
              <a:lstStyle/>
              <a:p>
                <a:pPr eaLnBrk="1" fontAlgn="auto" hangingPunct="1">
                  <a:lnSpc>
                    <a:spcPct val="120000"/>
                  </a:lnSpc>
                  <a:defRPr/>
                </a:pPr>
                <a:endParaRPr lang="zh-CN" altLang="en-US" sz="1350">
                  <a:solidFill>
                    <a:schemeClr val="tx1">
                      <a:lumMod val="65000"/>
                      <a:lumOff val="35000"/>
                    </a:schemeClr>
                  </a:solidFill>
                  <a:latin typeface="+mn-lt"/>
                  <a:ea typeface="+mn-ea"/>
                </a:endParaRPr>
              </a:p>
            </p:txBody>
          </p:sp>
        </p:grpSp>
      </p:grpSp>
      <p:sp>
        <p:nvSpPr>
          <p:cNvPr id="2" name="PA_文本框 1"/>
          <p:cNvSpPr txBox="1"/>
          <p:nvPr>
            <p:custDataLst>
              <p:tags r:id="rId1"/>
            </p:custDataLst>
          </p:nvPr>
        </p:nvSpPr>
        <p:spPr>
          <a:xfrm>
            <a:off x="1508454" y="1130748"/>
            <a:ext cx="2938040" cy="314766"/>
          </a:xfrm>
          <a:prstGeom prst="rect">
            <a:avLst/>
          </a:prstGeom>
          <a:noFill/>
        </p:spPr>
        <p:txBody>
          <a:bodyPr wrap="square" lIns="0" tIns="0" rIns="0" rtlCol="0">
            <a:spAutoFit/>
          </a:bodyPr>
          <a:lstStyle/>
          <a:p>
            <a:pPr>
              <a:lnSpc>
                <a:spcPts val="2300"/>
              </a:lnSpc>
            </a:pPr>
            <a:r>
              <a:rPr lang="en-US" altLang="zh-CN" sz="1400" dirty="0">
                <a:solidFill>
                  <a:srgbClr val="313D51"/>
                </a:solidFill>
                <a:cs typeface="+mn-ea"/>
                <a:sym typeface="+mn-lt"/>
              </a:rPr>
              <a:t>Overseas and Domestic Research Status</a:t>
            </a:r>
            <a:endParaRPr lang="en-US" altLang="zh-CN" sz="1400" dirty="0">
              <a:solidFill>
                <a:srgbClr val="313D51"/>
              </a:solidFill>
              <a:cs typeface="+mn-ea"/>
              <a:sym typeface="+mn-lt"/>
            </a:endParaRPr>
          </a:p>
        </p:txBody>
      </p:sp>
      <p:sp>
        <p:nvSpPr>
          <p:cNvPr id="3" name="矩形 2"/>
          <p:cNvSpPr/>
          <p:nvPr/>
        </p:nvSpPr>
        <p:spPr>
          <a:xfrm>
            <a:off x="2933282" y="2891779"/>
            <a:ext cx="1210588" cy="430374"/>
          </a:xfrm>
          <a:prstGeom prst="rect">
            <a:avLst/>
          </a:prstGeom>
        </p:spPr>
        <p:txBody>
          <a:bodyPr wrap="none">
            <a:spAutoFit/>
          </a:bodyPr>
          <a:lstStyle/>
          <a:p>
            <a:pPr algn="ctr">
              <a:lnSpc>
                <a:spcPct val="120000"/>
              </a:lnSpc>
            </a:pPr>
            <a:r>
              <a:rPr lang="zh-CN" altLang="en-US" sz="2000" b="1" dirty="0">
                <a:solidFill>
                  <a:srgbClr val="244C89"/>
                </a:solidFill>
                <a:latin typeface="思源黑体" panose="020B0500000000000000" pitchFamily="34" charset="-122"/>
                <a:ea typeface="思源黑体" panose="020B0500000000000000" pitchFamily="34" charset="-122"/>
              </a:rPr>
              <a:t>概念提出</a:t>
            </a:r>
            <a:endParaRPr lang="zh-CN" altLang="en-US" sz="2000" b="1" dirty="0">
              <a:solidFill>
                <a:srgbClr val="244C89"/>
              </a:solidFill>
              <a:latin typeface="思源黑体" panose="020B0500000000000000" pitchFamily="34" charset="-122"/>
              <a:ea typeface="思源黑体" panose="020B0500000000000000" pitchFamily="34" charset="-122"/>
            </a:endParaRPr>
          </a:p>
        </p:txBody>
      </p:sp>
      <p:sp>
        <p:nvSpPr>
          <p:cNvPr id="6" name="矩形 5"/>
          <p:cNvSpPr/>
          <p:nvPr/>
        </p:nvSpPr>
        <p:spPr>
          <a:xfrm>
            <a:off x="6175276" y="2891779"/>
            <a:ext cx="1210588" cy="430374"/>
          </a:xfrm>
          <a:prstGeom prst="rect">
            <a:avLst/>
          </a:prstGeom>
        </p:spPr>
        <p:txBody>
          <a:bodyPr wrap="none">
            <a:spAutoFit/>
          </a:bodyPr>
          <a:lstStyle/>
          <a:p>
            <a:pPr algn="ctr">
              <a:lnSpc>
                <a:spcPct val="120000"/>
              </a:lnSpc>
            </a:pPr>
            <a:r>
              <a:rPr lang="zh-CN" altLang="en-US" sz="2000" b="1" dirty="0">
                <a:solidFill>
                  <a:srgbClr val="244C89"/>
                </a:solidFill>
                <a:latin typeface="思源黑体" panose="020B0500000000000000" pitchFamily="34" charset="-122"/>
                <a:ea typeface="思源黑体" panose="020B0500000000000000" pitchFamily="34" charset="-122"/>
              </a:rPr>
              <a:t>应用场景</a:t>
            </a:r>
            <a:endParaRPr lang="zh-CN" altLang="en-US" sz="2000" b="1" dirty="0">
              <a:solidFill>
                <a:srgbClr val="244C89"/>
              </a:solidFill>
              <a:latin typeface="思源黑体" panose="020B0500000000000000" pitchFamily="34" charset="-122"/>
              <a:ea typeface="思源黑体" panose="020B0500000000000000" pitchFamily="34" charset="-122"/>
            </a:endParaRPr>
          </a:p>
        </p:txBody>
      </p:sp>
      <p:sp>
        <p:nvSpPr>
          <p:cNvPr id="7" name="矩形 6"/>
          <p:cNvSpPr/>
          <p:nvPr/>
        </p:nvSpPr>
        <p:spPr>
          <a:xfrm>
            <a:off x="9359889" y="2893334"/>
            <a:ext cx="1210588" cy="430374"/>
          </a:xfrm>
          <a:prstGeom prst="rect">
            <a:avLst/>
          </a:prstGeom>
        </p:spPr>
        <p:txBody>
          <a:bodyPr wrap="none">
            <a:spAutoFit/>
          </a:bodyPr>
          <a:lstStyle/>
          <a:p>
            <a:pPr algn="ctr">
              <a:lnSpc>
                <a:spcPct val="120000"/>
              </a:lnSpc>
            </a:pPr>
            <a:r>
              <a:rPr lang="zh-CN" altLang="en-US" sz="2000" b="1" dirty="0">
                <a:solidFill>
                  <a:srgbClr val="244C89"/>
                </a:solidFill>
                <a:latin typeface="思源黑体" panose="020B0500000000000000" pitchFamily="34" charset="-122"/>
                <a:ea typeface="思源黑体" panose="020B0500000000000000" pitchFamily="34" charset="-122"/>
              </a:rPr>
              <a:t>技术路线</a:t>
            </a:r>
            <a:endParaRPr lang="zh-CN" altLang="en-US" sz="2000" b="1" dirty="0">
              <a:solidFill>
                <a:srgbClr val="244C89"/>
              </a:solidFill>
              <a:latin typeface="思源黑体" panose="020B0500000000000000" pitchFamily="34" charset="-122"/>
              <a:ea typeface="思源黑体" panose="020B0500000000000000"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fill="hold"/>
                                        <p:tgtEl>
                                          <p:spTgt spid="15"/>
                                        </p:tgtEl>
                                        <p:attrNameLst>
                                          <p:attrName>ppt_x</p:attrName>
                                        </p:attrNameLst>
                                      </p:cBhvr>
                                      <p:tavLst>
                                        <p:tav tm="0">
                                          <p:val>
                                            <p:strVal val="#ppt_x"/>
                                          </p:val>
                                        </p:tav>
                                        <p:tav tm="100000">
                                          <p:val>
                                            <p:strVal val="#ppt_x"/>
                                          </p:val>
                                        </p:tav>
                                      </p:tavLst>
                                    </p:anim>
                                    <p:anim calcmode="lin" valueType="num">
                                      <p:cBhvr additive="base">
                                        <p:cTn id="17" dur="500" fill="hold"/>
                                        <p:tgtEl>
                                          <p:spTgt spid="15"/>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 presetClass="entr" presetSubtype="4"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文本框 23"/>
          <p:cNvSpPr txBox="1"/>
          <p:nvPr/>
        </p:nvSpPr>
        <p:spPr>
          <a:xfrm>
            <a:off x="2885401" y="2443843"/>
            <a:ext cx="1643400"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02</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911483" y="2716242"/>
            <a:ext cx="4238307" cy="769441"/>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latin typeface="华文仿宋" panose="02010600040101010101" pitchFamily="2" charset="-122"/>
                <a:ea typeface="华文仿宋" panose="02010600040101010101" pitchFamily="2" charset="-122"/>
              </a:rPr>
              <a:t>研究内容与思路</a:t>
            </a:r>
            <a:endParaRPr lang="zh-CN" altLang="en-US" sz="4400" b="1" dirty="0">
              <a:solidFill>
                <a:schemeClr val="bg1"/>
              </a:solidFill>
              <a:latin typeface="华文仿宋" panose="02010600040101010101" pitchFamily="2" charset="-122"/>
              <a:ea typeface="华文仿宋" panose="02010600040101010101" pitchFamily="2" charset="-122"/>
            </a:endParaRP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099569" y="3632412"/>
            <a:ext cx="1282439" cy="240194"/>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sz="1400" dirty="0">
                <a:solidFill>
                  <a:schemeClr val="bg1"/>
                </a:solidFill>
                <a:latin typeface="方正清刻本悦宋简体" panose="02000000000000000000" pitchFamily="2" charset="-122"/>
                <a:ea typeface="方正清刻本悦宋简体" panose="02000000000000000000" pitchFamily="2" charset="-122"/>
              </a:rPr>
              <a:t>研究内容</a:t>
            </a:r>
            <a:endParaRPr lang="zh-CN" altLang="en-US" sz="1400" dirty="0">
              <a:solidFill>
                <a:schemeClr val="bg1"/>
              </a:solidFill>
              <a:latin typeface="方正清刻本悦宋简体" panose="02000000000000000000" pitchFamily="2" charset="-122"/>
              <a:ea typeface="方正清刻本悦宋简体" panose="02000000000000000000" pitchFamily="2" charset="-122"/>
            </a:endParaRPr>
          </a:p>
        </p:txBody>
      </p:sp>
      <p:sp>
        <p:nvSpPr>
          <p:cNvPr id="11" name="文本框 9"/>
          <p:cNvSpPr txBox="1"/>
          <p:nvPr/>
        </p:nvSpPr>
        <p:spPr>
          <a:xfrm>
            <a:off x="5099569" y="3940536"/>
            <a:ext cx="1282439" cy="240194"/>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sz="1400" dirty="0">
                <a:solidFill>
                  <a:schemeClr val="bg1"/>
                </a:solidFill>
                <a:latin typeface="方正清刻本悦宋简体" panose="02000000000000000000" pitchFamily="2" charset="-122"/>
                <a:ea typeface="方正清刻本悦宋简体" panose="02000000000000000000" pitchFamily="2" charset="-122"/>
              </a:rPr>
              <a:t>业务分析</a:t>
            </a:r>
            <a:endParaRPr lang="zh-CN" altLang="en-US" sz="1400" dirty="0">
              <a:solidFill>
                <a:schemeClr val="bg1"/>
              </a:solidFill>
              <a:latin typeface="方正清刻本悦宋简体" panose="02000000000000000000" pitchFamily="2" charset="-122"/>
              <a:ea typeface="方正清刻本悦宋简体" panose="02000000000000000000" pitchFamily="2" charset="-122"/>
            </a:endParaRPr>
          </a:p>
        </p:txBody>
      </p:sp>
      <p:sp>
        <p:nvSpPr>
          <p:cNvPr id="14" name="文本框 9"/>
          <p:cNvSpPr txBox="1"/>
          <p:nvPr/>
        </p:nvSpPr>
        <p:spPr>
          <a:xfrm>
            <a:off x="7190000" y="3637848"/>
            <a:ext cx="1577282" cy="240194"/>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sz="1400" dirty="0">
                <a:solidFill>
                  <a:schemeClr val="bg1"/>
                </a:solidFill>
                <a:latin typeface="方正清刻本悦宋简体" panose="02000000000000000000" pitchFamily="2" charset="-122"/>
                <a:ea typeface="方正清刻本悦宋简体" panose="02000000000000000000" pitchFamily="2" charset="-122"/>
              </a:rPr>
              <a:t>解决方案</a:t>
            </a:r>
            <a:endParaRPr lang="zh-CN" altLang="en-US" sz="1400" dirty="0">
              <a:solidFill>
                <a:schemeClr val="bg1"/>
              </a:solidFill>
              <a:latin typeface="方正清刻本悦宋简体" panose="02000000000000000000" pitchFamily="2" charset="-122"/>
              <a:ea typeface="方正清刻本悦宋简体" panose="02000000000000000000" pitchFamily="2" charset="-122"/>
            </a:endParaRPr>
          </a:p>
        </p:txBody>
      </p:sp>
      <p:sp>
        <p:nvSpPr>
          <p:cNvPr id="3" name="文本框 9"/>
          <p:cNvSpPr txBox="1"/>
          <p:nvPr/>
        </p:nvSpPr>
        <p:spPr>
          <a:xfrm>
            <a:off x="7190000" y="3940536"/>
            <a:ext cx="1577282" cy="240194"/>
          </a:xfrm>
          <a:prstGeom prst="rect">
            <a:avLst/>
          </a:prstGeom>
          <a:noFill/>
        </p:spPr>
        <p:txBody>
          <a:bodyPr wrap="square" lIns="0" tIns="0" rIns="0" bIns="0" rtlCol="0">
            <a:spAutoFit/>
          </a:bodyPr>
          <a:lstStyle/>
          <a:p>
            <a:pPr marL="228600" lvl="1" indent="-228600">
              <a:lnSpc>
                <a:spcPct val="120000"/>
              </a:lnSpc>
              <a:buSzPct val="70000"/>
              <a:buFont typeface="Wingdings" panose="05000000000000000000" pitchFamily="2" charset="2"/>
              <a:buChar char="l"/>
            </a:pPr>
            <a:r>
              <a:rPr lang="zh-CN" altLang="en-US" sz="1400" dirty="0">
                <a:solidFill>
                  <a:schemeClr val="bg1"/>
                </a:solidFill>
                <a:latin typeface="方正清刻本悦宋简体" panose="02000000000000000000" pitchFamily="2" charset="-122"/>
                <a:ea typeface="方正清刻本悦宋简体" panose="02000000000000000000" pitchFamily="2" charset="-122"/>
              </a:rPr>
              <a:t>技术路线</a:t>
            </a:r>
            <a:endParaRPr lang="zh-CN" altLang="en-US" sz="1400" dirty="0">
              <a:solidFill>
                <a:schemeClr val="bg1"/>
              </a:solidFill>
              <a:latin typeface="方正清刻本悦宋简体" panose="02000000000000000000" pitchFamily="2" charset="-122"/>
              <a:ea typeface="方正清刻本悦宋简体" panose="02000000000000000000" pitchFamily="2" charset="-122"/>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0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15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par>
                                <p:cTn id="28" presetID="2" presetClass="entr" presetSubtype="2"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1+#ppt_w/2"/>
                                          </p:val>
                                        </p:tav>
                                        <p:tav tm="100000">
                                          <p:val>
                                            <p:strVal val="#ppt_x"/>
                                          </p:val>
                                        </p:tav>
                                      </p:tavLst>
                                    </p:anim>
                                    <p:anim calcmode="lin" valueType="num">
                                      <p:cBhvr additive="base">
                                        <p:cTn id="35" dur="500" fill="hold"/>
                                        <p:tgtEl>
                                          <p:spTgt spid="11"/>
                                        </p:tgtEl>
                                        <p:attrNameLst>
                                          <p:attrName>ppt_y</p:attrName>
                                        </p:attrNameLst>
                                      </p:cBhvr>
                                      <p:tavLst>
                                        <p:tav tm="0">
                                          <p:val>
                                            <p:strVal val="#ppt_y"/>
                                          </p:val>
                                        </p:tav>
                                        <p:tav tm="100000">
                                          <p:val>
                                            <p:strVal val="#ppt_y"/>
                                          </p:val>
                                        </p:tav>
                                      </p:tavLst>
                                    </p:anim>
                                  </p:childTnLst>
                                </p:cTn>
                              </p:par>
                            </p:childTnLst>
                          </p:cTn>
                        </p:par>
                        <p:par>
                          <p:cTn id="36" fill="hold">
                            <p:stCondLst>
                              <p:cond delay="2000"/>
                            </p:stCondLst>
                            <p:childTnLst>
                              <p:par>
                                <p:cTn id="37" presetID="2" presetClass="entr" presetSubtype="2"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1+#ppt_w/2"/>
                                          </p:val>
                                        </p:tav>
                                        <p:tav tm="100000">
                                          <p:val>
                                            <p:strVal val="#ppt_x"/>
                                          </p:val>
                                        </p:tav>
                                      </p:tavLst>
                                    </p:anim>
                                    <p:anim calcmode="lin" valueType="num">
                                      <p:cBhvr additive="base">
                                        <p:cTn id="40" dur="500" fill="hold"/>
                                        <p:tgtEl>
                                          <p:spTgt spid="14"/>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1+#ppt_w/2"/>
                                          </p:val>
                                        </p:tav>
                                        <p:tav tm="100000">
                                          <p:val>
                                            <p:strVal val="#ppt_x"/>
                                          </p:val>
                                        </p:tav>
                                      </p:tavLst>
                                    </p:anim>
                                    <p:anim calcmode="lin" valueType="num">
                                      <p:cBhvr additive="base">
                                        <p:cTn id="4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P spid="10" grpId="0"/>
      <p:bldP spid="11" grpId="0"/>
      <p:bldP spid="14"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t>研究内容</a:t>
            </a:r>
            <a:endParaRPr lang="zh-CN" altLang="en-US" dirty="0"/>
          </a:p>
        </p:txBody>
      </p:sp>
      <p:sp>
        <p:nvSpPr>
          <p:cNvPr id="95" name="TextBox 29"/>
          <p:cNvSpPr txBox="1"/>
          <p:nvPr/>
        </p:nvSpPr>
        <p:spPr>
          <a:xfrm>
            <a:off x="1631428" y="2540643"/>
            <a:ext cx="2500715" cy="753668"/>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gn="l">
              <a:lnSpc>
                <a:spcPct val="120000"/>
              </a:lnSpc>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         </a:t>
            </a:r>
            <a:r>
              <a:rPr lang="zh-CN" altLang="zh-CN" sz="1400" dirty="0">
                <a:solidFill>
                  <a:schemeClr val="tx1">
                    <a:lumMod val="65000"/>
                    <a:lumOff val="35000"/>
                  </a:schemeClr>
                </a:solidFill>
                <a:latin typeface="思源黑体" panose="020B0500000000000000" pitchFamily="34" charset="-122"/>
                <a:ea typeface="思源黑体" panose="020B0500000000000000" pitchFamily="34" charset="-122"/>
              </a:rPr>
              <a:t>服务调用的简化与可扩展性 </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：封装客户端调用服务端的逻辑全流程</a:t>
            </a:r>
            <a:endPar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04" name="TextBox 29"/>
          <p:cNvSpPr txBox="1"/>
          <p:nvPr/>
        </p:nvSpPr>
        <p:spPr>
          <a:xfrm>
            <a:off x="821775" y="4331215"/>
            <a:ext cx="2854575" cy="753668"/>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gn="l">
              <a:lnSpc>
                <a:spcPct val="120000"/>
              </a:lnSpc>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       </a:t>
            </a:r>
            <a:r>
              <a:rPr lang="zh-CN" altLang="zh-CN" sz="1400" dirty="0">
                <a:solidFill>
                  <a:schemeClr val="tx1">
                    <a:lumMod val="65000"/>
                    <a:lumOff val="35000"/>
                  </a:schemeClr>
                </a:solidFill>
                <a:latin typeface="思源黑体" panose="020B0500000000000000" pitchFamily="34" charset="-122"/>
                <a:ea typeface="思源黑体" panose="020B0500000000000000" pitchFamily="34" charset="-122"/>
              </a:rPr>
              <a:t>协议设计与优化</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：解决</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TCP</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数据传输的拆包与粘包问题</a:t>
            </a:r>
            <a:endParaRPr lang="zh-CN" altLang="zh-CN" sz="1400" dirty="0">
              <a:solidFill>
                <a:schemeClr val="tx1">
                  <a:lumMod val="65000"/>
                  <a:lumOff val="35000"/>
                </a:schemeClr>
              </a:solidFill>
              <a:latin typeface="思源黑体" panose="020B0500000000000000" pitchFamily="34" charset="-122"/>
              <a:ea typeface="思源黑体" panose="020B0500000000000000" pitchFamily="34" charset="-122"/>
            </a:endParaRPr>
          </a:p>
          <a:p>
            <a:pPr algn="l">
              <a:lnSpc>
                <a:spcPct val="120000"/>
              </a:lnSpc>
            </a:pPr>
            <a:endPar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08" name="TextBox 29"/>
          <p:cNvSpPr txBox="1"/>
          <p:nvPr/>
        </p:nvSpPr>
        <p:spPr>
          <a:xfrm>
            <a:off x="7536160" y="2540643"/>
            <a:ext cx="2502573" cy="101220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ct val="120000"/>
              </a:lnSpc>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    服务注册与发现机制：实现自动的服务端注册机制与客户端服务发现机制，并利于负载均衡选择合理的机器进行调用</a:t>
            </a:r>
            <a:endPar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12" name="TextBox 29"/>
          <p:cNvSpPr txBox="1"/>
          <p:nvPr/>
        </p:nvSpPr>
        <p:spPr>
          <a:xfrm>
            <a:off x="8322115" y="4331215"/>
            <a:ext cx="2801564" cy="753668"/>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ct val="120000"/>
              </a:lnSpc>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       日志错误监控：当调用数据流转过程出现错误时，通过健康检查机制和埋点快速定位错误。</a:t>
            </a:r>
            <a:endPar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nvGrpSpPr>
          <p:cNvPr id="4" name="组合 3"/>
          <p:cNvGrpSpPr/>
          <p:nvPr/>
        </p:nvGrpSpPr>
        <p:grpSpPr>
          <a:xfrm>
            <a:off x="3709856" y="2791675"/>
            <a:ext cx="4334985" cy="3639924"/>
            <a:chOff x="3709856" y="2791675"/>
            <a:chExt cx="4334985" cy="3639924"/>
          </a:xfrm>
        </p:grpSpPr>
        <p:grpSp>
          <p:nvGrpSpPr>
            <p:cNvPr id="37" name="组合 36"/>
            <p:cNvGrpSpPr/>
            <p:nvPr/>
          </p:nvGrpSpPr>
          <p:grpSpPr>
            <a:xfrm>
              <a:off x="3709856" y="2791675"/>
              <a:ext cx="4334985" cy="3639924"/>
              <a:chOff x="3345274" y="1792649"/>
              <a:chExt cx="5437512" cy="4565674"/>
            </a:xfrm>
          </p:grpSpPr>
          <p:sp>
            <p:nvSpPr>
              <p:cNvPr id="38" name="Freeform 6"/>
              <p:cNvSpPr>
                <a:spLocks noEditPoints="1"/>
              </p:cNvSpPr>
              <p:nvPr/>
            </p:nvSpPr>
            <p:spPr bwMode="auto">
              <a:xfrm>
                <a:off x="4637435" y="2818924"/>
                <a:ext cx="2797008" cy="2797008"/>
              </a:xfrm>
              <a:custGeom>
                <a:avLst/>
                <a:gdLst>
                  <a:gd name="T0" fmla="*/ 2189 w 3067"/>
                  <a:gd name="T1" fmla="*/ 554 h 3062"/>
                  <a:gd name="T2" fmla="*/ 878 w 3067"/>
                  <a:gd name="T3" fmla="*/ 2507 h 3062"/>
                  <a:gd name="T4" fmla="*/ 576 w 3067"/>
                  <a:gd name="T5" fmla="*/ 2734 h 3062"/>
                  <a:gd name="T6" fmla="*/ 968 w 3067"/>
                  <a:gd name="T7" fmla="*/ 2704 h 3062"/>
                  <a:gd name="T8" fmla="*/ 1122 w 3067"/>
                  <a:gd name="T9" fmla="*/ 3013 h 3062"/>
                  <a:gd name="T10" fmla="*/ 1474 w 3067"/>
                  <a:gd name="T11" fmla="*/ 2829 h 3062"/>
                  <a:gd name="T12" fmla="*/ 1712 w 3067"/>
                  <a:gd name="T13" fmla="*/ 3062 h 3062"/>
                  <a:gd name="T14" fmla="*/ 1968 w 3067"/>
                  <a:gd name="T15" fmla="*/ 2754 h 3062"/>
                  <a:gd name="T16" fmla="*/ 2309 w 3067"/>
                  <a:gd name="T17" fmla="*/ 2867 h 3062"/>
                  <a:gd name="T18" fmla="*/ 2420 w 3067"/>
                  <a:gd name="T19" fmla="*/ 2480 h 3062"/>
                  <a:gd name="T20" fmla="*/ 2744 w 3067"/>
                  <a:gd name="T21" fmla="*/ 2493 h 3062"/>
                  <a:gd name="T22" fmla="*/ 2704 w 3067"/>
                  <a:gd name="T23" fmla="*/ 2092 h 3062"/>
                  <a:gd name="T24" fmla="*/ 3017 w 3067"/>
                  <a:gd name="T25" fmla="*/ 1964 h 3062"/>
                  <a:gd name="T26" fmla="*/ 2830 w 3067"/>
                  <a:gd name="T27" fmla="*/ 1608 h 3062"/>
                  <a:gd name="T28" fmla="*/ 3067 w 3067"/>
                  <a:gd name="T29" fmla="*/ 1361 h 3062"/>
                  <a:gd name="T30" fmla="*/ 2760 w 3067"/>
                  <a:gd name="T31" fmla="*/ 1104 h 3062"/>
                  <a:gd name="T32" fmla="*/ 2889 w 3067"/>
                  <a:gd name="T33" fmla="*/ 800 h 3062"/>
                  <a:gd name="T34" fmla="*/ 2513 w 3067"/>
                  <a:gd name="T35" fmla="*/ 674 h 3062"/>
                  <a:gd name="T36" fmla="*/ 2492 w 3067"/>
                  <a:gd name="T37" fmla="*/ 328 h 3062"/>
                  <a:gd name="T38" fmla="*/ 2102 w 3067"/>
                  <a:gd name="T39" fmla="*/ 355 h 3062"/>
                  <a:gd name="T40" fmla="*/ 1945 w 3067"/>
                  <a:gd name="T41" fmla="*/ 48 h 3062"/>
                  <a:gd name="T42" fmla="*/ 1600 w 3067"/>
                  <a:gd name="T43" fmla="*/ 220 h 3062"/>
                  <a:gd name="T44" fmla="*/ 1355 w 3067"/>
                  <a:gd name="T45" fmla="*/ 0 h 3062"/>
                  <a:gd name="T46" fmla="*/ 1101 w 3067"/>
                  <a:gd name="T47" fmla="*/ 285 h 3062"/>
                  <a:gd name="T48" fmla="*/ 758 w 3067"/>
                  <a:gd name="T49" fmla="*/ 195 h 3062"/>
                  <a:gd name="T50" fmla="*/ 638 w 3067"/>
                  <a:gd name="T51" fmla="*/ 556 h 3062"/>
                  <a:gd name="T52" fmla="*/ 323 w 3067"/>
                  <a:gd name="T53" fmla="*/ 568 h 3062"/>
                  <a:gd name="T54" fmla="*/ 344 w 3067"/>
                  <a:gd name="T55" fmla="*/ 948 h 3062"/>
                  <a:gd name="T56" fmla="*/ 50 w 3067"/>
                  <a:gd name="T57" fmla="*/ 1097 h 3062"/>
                  <a:gd name="T58" fmla="*/ 216 w 3067"/>
                  <a:gd name="T59" fmla="*/ 1443 h 3062"/>
                  <a:gd name="T60" fmla="*/ 0 w 3067"/>
                  <a:gd name="T61" fmla="*/ 1701 h 3062"/>
                  <a:gd name="T62" fmla="*/ 290 w 3067"/>
                  <a:gd name="T63" fmla="*/ 1956 h 3062"/>
                  <a:gd name="T64" fmla="*/ 179 w 3067"/>
                  <a:gd name="T65" fmla="*/ 2262 h 3062"/>
                  <a:gd name="T66" fmla="*/ 547 w 3067"/>
                  <a:gd name="T67" fmla="*/ 2390 h 3062"/>
                  <a:gd name="T68" fmla="*/ 576 w 3067"/>
                  <a:gd name="T69" fmla="*/ 2734 h 3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67" h="3062">
                    <a:moveTo>
                      <a:pt x="557" y="875"/>
                    </a:moveTo>
                    <a:cubicBezTo>
                      <a:pt x="919" y="336"/>
                      <a:pt x="1650" y="192"/>
                      <a:pt x="2189" y="554"/>
                    </a:cubicBezTo>
                    <a:cubicBezTo>
                      <a:pt x="2728" y="916"/>
                      <a:pt x="2872" y="1647"/>
                      <a:pt x="2510" y="2186"/>
                    </a:cubicBezTo>
                    <a:cubicBezTo>
                      <a:pt x="2148" y="2726"/>
                      <a:pt x="1418" y="2869"/>
                      <a:pt x="878" y="2507"/>
                    </a:cubicBezTo>
                    <a:cubicBezTo>
                      <a:pt x="339" y="2145"/>
                      <a:pt x="195" y="1415"/>
                      <a:pt x="557" y="875"/>
                    </a:cubicBezTo>
                    <a:close/>
                    <a:moveTo>
                      <a:pt x="576" y="2734"/>
                    </a:moveTo>
                    <a:lnTo>
                      <a:pt x="779" y="2870"/>
                    </a:lnTo>
                    <a:lnTo>
                      <a:pt x="968" y="2704"/>
                    </a:lnTo>
                    <a:cubicBezTo>
                      <a:pt x="1014" y="2726"/>
                      <a:pt x="1062" y="2745"/>
                      <a:pt x="1110" y="2761"/>
                    </a:cubicBezTo>
                    <a:lnTo>
                      <a:pt x="1122" y="3013"/>
                    </a:lnTo>
                    <a:lnTo>
                      <a:pt x="1363" y="3060"/>
                    </a:lnTo>
                    <a:lnTo>
                      <a:pt x="1474" y="2829"/>
                    </a:lnTo>
                    <a:cubicBezTo>
                      <a:pt x="1517" y="2831"/>
                      <a:pt x="1560" y="2830"/>
                      <a:pt x="1603" y="2828"/>
                    </a:cubicBezTo>
                    <a:lnTo>
                      <a:pt x="1712" y="3062"/>
                    </a:lnTo>
                    <a:lnTo>
                      <a:pt x="1952" y="3015"/>
                    </a:lnTo>
                    <a:lnTo>
                      <a:pt x="1968" y="2754"/>
                    </a:lnTo>
                    <a:cubicBezTo>
                      <a:pt x="2017" y="2737"/>
                      <a:pt x="2066" y="2716"/>
                      <a:pt x="2113" y="2692"/>
                    </a:cubicBezTo>
                    <a:lnTo>
                      <a:pt x="2309" y="2867"/>
                    </a:lnTo>
                    <a:lnTo>
                      <a:pt x="2510" y="2728"/>
                    </a:lnTo>
                    <a:lnTo>
                      <a:pt x="2420" y="2480"/>
                    </a:lnTo>
                    <a:cubicBezTo>
                      <a:pt x="2446" y="2455"/>
                      <a:pt x="2472" y="2429"/>
                      <a:pt x="2497" y="2401"/>
                    </a:cubicBezTo>
                    <a:lnTo>
                      <a:pt x="2744" y="2493"/>
                    </a:lnTo>
                    <a:lnTo>
                      <a:pt x="2880" y="2290"/>
                    </a:lnTo>
                    <a:lnTo>
                      <a:pt x="2704" y="2092"/>
                    </a:lnTo>
                    <a:cubicBezTo>
                      <a:pt x="2723" y="2053"/>
                      <a:pt x="2740" y="2013"/>
                      <a:pt x="2754" y="1973"/>
                    </a:cubicBezTo>
                    <a:lnTo>
                      <a:pt x="3017" y="1964"/>
                    </a:lnTo>
                    <a:lnTo>
                      <a:pt x="3066" y="1725"/>
                    </a:lnTo>
                    <a:lnTo>
                      <a:pt x="2830" y="1608"/>
                    </a:lnTo>
                    <a:cubicBezTo>
                      <a:pt x="2832" y="1562"/>
                      <a:pt x="2833" y="1515"/>
                      <a:pt x="2831" y="1469"/>
                    </a:cubicBezTo>
                    <a:lnTo>
                      <a:pt x="3067" y="1361"/>
                    </a:lnTo>
                    <a:lnTo>
                      <a:pt x="3019" y="1121"/>
                    </a:lnTo>
                    <a:lnTo>
                      <a:pt x="2760" y="1104"/>
                    </a:lnTo>
                    <a:cubicBezTo>
                      <a:pt x="2747" y="1064"/>
                      <a:pt x="2731" y="1024"/>
                      <a:pt x="2713" y="986"/>
                    </a:cubicBezTo>
                    <a:lnTo>
                      <a:pt x="2889" y="800"/>
                    </a:lnTo>
                    <a:lnTo>
                      <a:pt x="2754" y="595"/>
                    </a:lnTo>
                    <a:lnTo>
                      <a:pt x="2513" y="674"/>
                    </a:lnTo>
                    <a:cubicBezTo>
                      <a:pt x="2480" y="635"/>
                      <a:pt x="2444" y="598"/>
                      <a:pt x="2406" y="563"/>
                    </a:cubicBezTo>
                    <a:lnTo>
                      <a:pt x="2492" y="328"/>
                    </a:lnTo>
                    <a:lnTo>
                      <a:pt x="2288" y="191"/>
                    </a:lnTo>
                    <a:lnTo>
                      <a:pt x="2102" y="355"/>
                    </a:lnTo>
                    <a:cubicBezTo>
                      <a:pt x="2055" y="331"/>
                      <a:pt x="2006" y="310"/>
                      <a:pt x="1957" y="293"/>
                    </a:cubicBezTo>
                    <a:lnTo>
                      <a:pt x="1945" y="48"/>
                    </a:lnTo>
                    <a:lnTo>
                      <a:pt x="1705" y="1"/>
                    </a:lnTo>
                    <a:lnTo>
                      <a:pt x="1600" y="220"/>
                    </a:lnTo>
                    <a:cubicBezTo>
                      <a:pt x="1552" y="217"/>
                      <a:pt x="1504" y="216"/>
                      <a:pt x="1457" y="218"/>
                    </a:cubicBezTo>
                    <a:lnTo>
                      <a:pt x="1355" y="0"/>
                    </a:lnTo>
                    <a:lnTo>
                      <a:pt x="1115" y="46"/>
                    </a:lnTo>
                    <a:lnTo>
                      <a:pt x="1101" y="285"/>
                    </a:lnTo>
                    <a:cubicBezTo>
                      <a:pt x="1044" y="304"/>
                      <a:pt x="989" y="326"/>
                      <a:pt x="935" y="353"/>
                    </a:cubicBezTo>
                    <a:lnTo>
                      <a:pt x="758" y="195"/>
                    </a:lnTo>
                    <a:lnTo>
                      <a:pt x="557" y="333"/>
                    </a:lnTo>
                    <a:lnTo>
                      <a:pt x="638" y="556"/>
                    </a:lnTo>
                    <a:cubicBezTo>
                      <a:pt x="606" y="585"/>
                      <a:pt x="574" y="617"/>
                      <a:pt x="545" y="650"/>
                    </a:cubicBezTo>
                    <a:lnTo>
                      <a:pt x="323" y="568"/>
                    </a:lnTo>
                    <a:lnTo>
                      <a:pt x="187" y="771"/>
                    </a:lnTo>
                    <a:lnTo>
                      <a:pt x="344" y="948"/>
                    </a:lnTo>
                    <a:cubicBezTo>
                      <a:pt x="322" y="995"/>
                      <a:pt x="302" y="1042"/>
                      <a:pt x="285" y="1090"/>
                    </a:cubicBezTo>
                    <a:lnTo>
                      <a:pt x="50" y="1097"/>
                    </a:lnTo>
                    <a:lnTo>
                      <a:pt x="2" y="1337"/>
                    </a:lnTo>
                    <a:lnTo>
                      <a:pt x="216" y="1443"/>
                    </a:lnTo>
                    <a:cubicBezTo>
                      <a:pt x="213" y="1496"/>
                      <a:pt x="213" y="1549"/>
                      <a:pt x="216" y="1602"/>
                    </a:cubicBezTo>
                    <a:lnTo>
                      <a:pt x="0" y="1701"/>
                    </a:lnTo>
                    <a:lnTo>
                      <a:pt x="48" y="1941"/>
                    </a:lnTo>
                    <a:lnTo>
                      <a:pt x="290" y="1956"/>
                    </a:lnTo>
                    <a:cubicBezTo>
                      <a:pt x="305" y="2000"/>
                      <a:pt x="324" y="2044"/>
                      <a:pt x="344" y="2086"/>
                    </a:cubicBezTo>
                    <a:lnTo>
                      <a:pt x="179" y="2262"/>
                    </a:lnTo>
                    <a:lnTo>
                      <a:pt x="313" y="2467"/>
                    </a:lnTo>
                    <a:lnTo>
                      <a:pt x="547" y="2390"/>
                    </a:lnTo>
                    <a:cubicBezTo>
                      <a:pt x="582" y="2429"/>
                      <a:pt x="620" y="2466"/>
                      <a:pt x="661" y="2502"/>
                    </a:cubicBezTo>
                    <a:lnTo>
                      <a:pt x="576" y="2734"/>
                    </a:ln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sp>
            <p:nvSpPr>
              <p:cNvPr id="39" name="Freeform 7"/>
              <p:cNvSpPr>
                <a:spLocks noEditPoints="1"/>
              </p:cNvSpPr>
              <p:nvPr/>
            </p:nvSpPr>
            <p:spPr bwMode="auto">
              <a:xfrm>
                <a:off x="5556395" y="5278846"/>
                <a:ext cx="995205" cy="1079477"/>
              </a:xfrm>
              <a:custGeom>
                <a:avLst/>
                <a:gdLst>
                  <a:gd name="T0" fmla="*/ 0 w 1094"/>
                  <a:gd name="T1" fmla="*/ 0 h 1182"/>
                  <a:gd name="T2" fmla="*/ 1094 w 1094"/>
                  <a:gd name="T3" fmla="*/ 0 h 1182"/>
                  <a:gd name="T4" fmla="*/ 1094 w 1094"/>
                  <a:gd name="T5" fmla="*/ 511 h 1182"/>
                  <a:gd name="T6" fmla="*/ 0 w 1094"/>
                  <a:gd name="T7" fmla="*/ 511 h 1182"/>
                  <a:gd name="T8" fmla="*/ 0 w 1094"/>
                  <a:gd name="T9" fmla="*/ 0 h 1182"/>
                  <a:gd name="T10" fmla="*/ 113 w 1094"/>
                  <a:gd name="T11" fmla="*/ 567 h 1182"/>
                  <a:gd name="T12" fmla="*/ 981 w 1094"/>
                  <a:gd name="T13" fmla="*/ 567 h 1182"/>
                  <a:gd name="T14" fmla="*/ 981 w 1094"/>
                  <a:gd name="T15" fmla="*/ 774 h 1182"/>
                  <a:gd name="T16" fmla="*/ 113 w 1094"/>
                  <a:gd name="T17" fmla="*/ 774 h 1182"/>
                  <a:gd name="T18" fmla="*/ 113 w 1094"/>
                  <a:gd name="T19" fmla="*/ 567 h 1182"/>
                  <a:gd name="T20" fmla="*/ 132 w 1094"/>
                  <a:gd name="T21" fmla="*/ 822 h 1182"/>
                  <a:gd name="T22" fmla="*/ 961 w 1094"/>
                  <a:gd name="T23" fmla="*/ 822 h 1182"/>
                  <a:gd name="T24" fmla="*/ 961 w 1094"/>
                  <a:gd name="T25" fmla="*/ 979 h 1182"/>
                  <a:gd name="T26" fmla="*/ 132 w 1094"/>
                  <a:gd name="T27" fmla="*/ 979 h 1182"/>
                  <a:gd name="T28" fmla="*/ 132 w 1094"/>
                  <a:gd name="T29" fmla="*/ 822 h 1182"/>
                  <a:gd name="T30" fmla="*/ 368 w 1094"/>
                  <a:gd name="T31" fmla="*/ 1025 h 1182"/>
                  <a:gd name="T32" fmla="*/ 725 w 1094"/>
                  <a:gd name="T33" fmla="*/ 1025 h 1182"/>
                  <a:gd name="T34" fmla="*/ 725 w 1094"/>
                  <a:gd name="T35" fmla="*/ 1182 h 1182"/>
                  <a:gd name="T36" fmla="*/ 368 w 1094"/>
                  <a:gd name="T37" fmla="*/ 1182 h 1182"/>
                  <a:gd name="T38" fmla="*/ 368 w 1094"/>
                  <a:gd name="T39" fmla="*/ 1025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4" h="1182">
                    <a:moveTo>
                      <a:pt x="0" y="0"/>
                    </a:moveTo>
                    <a:lnTo>
                      <a:pt x="1094" y="0"/>
                    </a:lnTo>
                    <a:lnTo>
                      <a:pt x="1094" y="511"/>
                    </a:lnTo>
                    <a:lnTo>
                      <a:pt x="0" y="511"/>
                    </a:lnTo>
                    <a:lnTo>
                      <a:pt x="0" y="0"/>
                    </a:lnTo>
                    <a:close/>
                    <a:moveTo>
                      <a:pt x="113" y="567"/>
                    </a:moveTo>
                    <a:lnTo>
                      <a:pt x="981" y="567"/>
                    </a:lnTo>
                    <a:lnTo>
                      <a:pt x="981" y="774"/>
                    </a:lnTo>
                    <a:lnTo>
                      <a:pt x="113" y="774"/>
                    </a:lnTo>
                    <a:lnTo>
                      <a:pt x="113" y="567"/>
                    </a:lnTo>
                    <a:close/>
                    <a:moveTo>
                      <a:pt x="132" y="822"/>
                    </a:moveTo>
                    <a:lnTo>
                      <a:pt x="961" y="822"/>
                    </a:lnTo>
                    <a:lnTo>
                      <a:pt x="961" y="979"/>
                    </a:lnTo>
                    <a:lnTo>
                      <a:pt x="132" y="979"/>
                    </a:lnTo>
                    <a:lnTo>
                      <a:pt x="132" y="822"/>
                    </a:lnTo>
                    <a:close/>
                    <a:moveTo>
                      <a:pt x="368" y="1025"/>
                    </a:moveTo>
                    <a:lnTo>
                      <a:pt x="725" y="1025"/>
                    </a:lnTo>
                    <a:lnTo>
                      <a:pt x="725" y="1182"/>
                    </a:lnTo>
                    <a:lnTo>
                      <a:pt x="368" y="1182"/>
                    </a:lnTo>
                    <a:lnTo>
                      <a:pt x="368" y="1025"/>
                    </a:ln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grpSp>
            <p:nvGrpSpPr>
              <p:cNvPr id="40" name="组合 39"/>
              <p:cNvGrpSpPr/>
              <p:nvPr/>
            </p:nvGrpSpPr>
            <p:grpSpPr>
              <a:xfrm>
                <a:off x="3345274" y="3641573"/>
                <a:ext cx="1264071" cy="1264071"/>
                <a:chOff x="3602100" y="4141250"/>
                <a:chExt cx="1264071" cy="1264071"/>
              </a:xfrm>
            </p:grpSpPr>
            <p:sp>
              <p:nvSpPr>
                <p:cNvPr id="61" name="Freeform 8"/>
                <p:cNvSpPr>
                  <a:spLocks noEditPoints="1"/>
                </p:cNvSpPr>
                <p:nvPr/>
              </p:nvSpPr>
              <p:spPr bwMode="auto">
                <a:xfrm>
                  <a:off x="3602100"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7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1 w 1386"/>
                    <a:gd name="T27" fmla="*/ 520 h 1385"/>
                    <a:gd name="T28" fmla="*/ 1313 w 1386"/>
                    <a:gd name="T29" fmla="*/ 378 h 1385"/>
                    <a:gd name="T30" fmla="*/ 1143 w 1386"/>
                    <a:gd name="T31" fmla="*/ 318 h 1385"/>
                    <a:gd name="T32" fmla="*/ 1150 w 1386"/>
                    <a:gd name="T33" fmla="*/ 168 h 1385"/>
                    <a:gd name="T34" fmla="*/ 972 w 1386"/>
                    <a:gd name="T35" fmla="*/ 175 h 1385"/>
                    <a:gd name="T36" fmla="*/ 909 w 1386"/>
                    <a:gd name="T37" fmla="*/ 32 h 1385"/>
                    <a:gd name="T38" fmla="*/ 748 w 1386"/>
                    <a:gd name="T39" fmla="*/ 105 h 1385"/>
                    <a:gd name="T40" fmla="*/ 634 w 1386"/>
                    <a:gd name="T41" fmla="*/ 0 h 1385"/>
                    <a:gd name="T42" fmla="*/ 516 w 1386"/>
                    <a:gd name="T43" fmla="*/ 127 h 1385"/>
                    <a:gd name="T44" fmla="*/ 378 w 1386"/>
                    <a:gd name="T45" fmla="*/ 72 h 1385"/>
                    <a:gd name="T46" fmla="*/ 315 w 1386"/>
                    <a:gd name="T47" fmla="*/ 233 h 1385"/>
                    <a:gd name="T48" fmla="*/ 157 w 1386"/>
                    <a:gd name="T49" fmla="*/ 250 h 1385"/>
                    <a:gd name="T50" fmla="*/ 163 w 1386"/>
                    <a:gd name="T51" fmla="*/ 421 h 1385"/>
                    <a:gd name="T52" fmla="*/ 32 w 1386"/>
                    <a:gd name="T53" fmla="*/ 476 h 1385"/>
                    <a:gd name="T54" fmla="*/ 100 w 1386"/>
                    <a:gd name="T55" fmla="*/ 634 h 1385"/>
                    <a:gd name="T56" fmla="*/ 0 w 1386"/>
                    <a:gd name="T57" fmla="*/ 744 h 1385"/>
                    <a:gd name="T58" fmla="*/ 123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4" y="233"/>
                        <a:pt x="1284" y="526"/>
                        <a:pt x="1214" y="817"/>
                      </a:cubicBezTo>
                      <a:cubicBezTo>
                        <a:pt x="1145" y="1108"/>
                        <a:pt x="852" y="1288"/>
                        <a:pt x="561" y="1218"/>
                      </a:cubicBezTo>
                      <a:cubicBezTo>
                        <a:pt x="270" y="1149"/>
                        <a:pt x="90" y="856"/>
                        <a:pt x="160" y="565"/>
                      </a:cubicBezTo>
                      <a:close/>
                      <a:moveTo>
                        <a:pt x="477" y="1353"/>
                      </a:moveTo>
                      <a:lnTo>
                        <a:pt x="584" y="1379"/>
                      </a:lnTo>
                      <a:lnTo>
                        <a:pt x="638" y="1279"/>
                      </a:lnTo>
                      <a:cubicBezTo>
                        <a:pt x="661" y="1281"/>
                        <a:pt x="684" y="1281"/>
                        <a:pt x="706" y="1280"/>
                      </a:cubicBezTo>
                      <a:lnTo>
                        <a:pt x="751" y="1385"/>
                      </a:lnTo>
                      <a:lnTo>
                        <a:pt x="860" y="1367"/>
                      </a:lnTo>
                      <a:lnTo>
                        <a:pt x="871" y="1251"/>
                      </a:lnTo>
                      <a:cubicBezTo>
                        <a:pt x="889" y="1245"/>
                        <a:pt x="907" y="1238"/>
                        <a:pt x="925" y="1230"/>
                      </a:cubicBezTo>
                      <a:lnTo>
                        <a:pt x="1007" y="1312"/>
                      </a:lnTo>
                      <a:lnTo>
                        <a:pt x="1101" y="1255"/>
                      </a:lnTo>
                      <a:lnTo>
                        <a:pt x="1067" y="1142"/>
                      </a:lnTo>
                      <a:cubicBezTo>
                        <a:pt x="1085"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1" y="520"/>
                      </a:lnTo>
                      <a:cubicBezTo>
                        <a:pt x="1245" y="500"/>
                        <a:pt x="1238" y="480"/>
                        <a:pt x="1230" y="461"/>
                      </a:cubicBezTo>
                      <a:lnTo>
                        <a:pt x="1313" y="378"/>
                      </a:lnTo>
                      <a:lnTo>
                        <a:pt x="1255" y="284"/>
                      </a:lnTo>
                      <a:lnTo>
                        <a:pt x="1143" y="318"/>
                      </a:lnTo>
                      <a:cubicBezTo>
                        <a:pt x="1131" y="303"/>
                        <a:pt x="1118" y="289"/>
                        <a:pt x="1105" y="275"/>
                      </a:cubicBezTo>
                      <a:lnTo>
                        <a:pt x="1150" y="168"/>
                      </a:lnTo>
                      <a:lnTo>
                        <a:pt x="1061" y="103"/>
                      </a:lnTo>
                      <a:lnTo>
                        <a:pt x="972" y="175"/>
                      </a:lnTo>
                      <a:cubicBezTo>
                        <a:pt x="952" y="164"/>
                        <a:pt x="931" y="154"/>
                        <a:pt x="909" y="145"/>
                      </a:cubicBezTo>
                      <a:lnTo>
                        <a:pt x="909" y="32"/>
                      </a:lnTo>
                      <a:lnTo>
                        <a:pt x="801" y="6"/>
                      </a:lnTo>
                      <a:lnTo>
                        <a:pt x="748" y="105"/>
                      </a:lnTo>
                      <a:cubicBezTo>
                        <a:pt x="725" y="102"/>
                        <a:pt x="701" y="101"/>
                        <a:pt x="678" y="101"/>
                      </a:cubicBezTo>
                      <a:lnTo>
                        <a:pt x="634" y="0"/>
                      </a:lnTo>
                      <a:lnTo>
                        <a:pt x="526" y="18"/>
                      </a:lnTo>
                      <a:lnTo>
                        <a:pt x="516" y="127"/>
                      </a:lnTo>
                      <a:cubicBezTo>
                        <a:pt x="495" y="133"/>
                        <a:pt x="475" y="140"/>
                        <a:pt x="455" y="149"/>
                      </a:cubicBezTo>
                      <a:lnTo>
                        <a:pt x="378" y="72"/>
                      </a:lnTo>
                      <a:lnTo>
                        <a:pt x="284" y="130"/>
                      </a:lnTo>
                      <a:lnTo>
                        <a:pt x="315" y="233"/>
                      </a:lnTo>
                      <a:cubicBezTo>
                        <a:pt x="295" y="250"/>
                        <a:pt x="275" y="269"/>
                        <a:pt x="256" y="288"/>
                      </a:cubicBezTo>
                      <a:lnTo>
                        <a:pt x="157" y="250"/>
                      </a:lnTo>
                      <a:lnTo>
                        <a:pt x="94" y="340"/>
                      </a:lnTo>
                      <a:lnTo>
                        <a:pt x="163" y="421"/>
                      </a:lnTo>
                      <a:cubicBezTo>
                        <a:pt x="154" y="439"/>
                        <a:pt x="145" y="457"/>
                        <a:pt x="138" y="476"/>
                      </a:cubicBezTo>
                      <a:lnTo>
                        <a:pt x="32" y="476"/>
                      </a:lnTo>
                      <a:lnTo>
                        <a:pt x="6" y="584"/>
                      </a:lnTo>
                      <a:lnTo>
                        <a:pt x="100" y="634"/>
                      </a:lnTo>
                      <a:cubicBezTo>
                        <a:pt x="98" y="657"/>
                        <a:pt x="97" y="680"/>
                        <a:pt x="97" y="703"/>
                      </a:cubicBezTo>
                      <a:lnTo>
                        <a:pt x="0" y="744"/>
                      </a:lnTo>
                      <a:lnTo>
                        <a:pt x="17" y="853"/>
                      </a:lnTo>
                      <a:lnTo>
                        <a:pt x="123" y="864"/>
                      </a:lnTo>
                      <a:cubicBezTo>
                        <a:pt x="130" y="887"/>
                        <a:pt x="139" y="909"/>
                        <a:pt x="148" y="931"/>
                      </a:cubicBezTo>
                      <a:lnTo>
                        <a:pt x="73" y="1007"/>
                      </a:lnTo>
                      <a:lnTo>
                        <a:pt x="131" y="1101"/>
                      </a:lnTo>
                      <a:lnTo>
                        <a:pt x="235" y="1069"/>
                      </a:lnTo>
                      <a:cubicBezTo>
                        <a:pt x="248"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sp>
              <p:nvSpPr>
                <p:cNvPr id="62" name="Freeform 9"/>
                <p:cNvSpPr/>
                <p:nvPr/>
              </p:nvSpPr>
              <p:spPr bwMode="auto">
                <a:xfrm>
                  <a:off x="3714461"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6" y="958"/>
                        <a:pt x="1062" y="683"/>
                      </a:cubicBez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grpSp>
          <p:grpSp>
            <p:nvGrpSpPr>
              <p:cNvPr id="41" name="组合 40"/>
              <p:cNvGrpSpPr/>
              <p:nvPr/>
            </p:nvGrpSpPr>
            <p:grpSpPr>
              <a:xfrm>
                <a:off x="4327970" y="1792649"/>
                <a:ext cx="1264071" cy="1264071"/>
                <a:chOff x="4637435" y="2231854"/>
                <a:chExt cx="1264071" cy="1264071"/>
              </a:xfrm>
            </p:grpSpPr>
            <p:sp>
              <p:nvSpPr>
                <p:cNvPr id="59" name="Freeform 10"/>
                <p:cNvSpPr>
                  <a:spLocks noEditPoints="1"/>
                </p:cNvSpPr>
                <p:nvPr/>
              </p:nvSpPr>
              <p:spPr bwMode="auto">
                <a:xfrm>
                  <a:off x="4637435" y="2231854"/>
                  <a:ext cx="1264071" cy="1264071"/>
                </a:xfrm>
                <a:custGeom>
                  <a:avLst/>
                  <a:gdLst>
                    <a:gd name="T0" fmla="*/ 813 w 1386"/>
                    <a:gd name="T1" fmla="*/ 164 h 1386"/>
                    <a:gd name="T2" fmla="*/ 561 w 1386"/>
                    <a:gd name="T3" fmla="*/ 1219 h 1386"/>
                    <a:gd name="T4" fmla="*/ 477 w 1386"/>
                    <a:gd name="T5" fmla="*/ 1354 h 1386"/>
                    <a:gd name="T6" fmla="*/ 638 w 1386"/>
                    <a:gd name="T7" fmla="*/ 1279 h 1386"/>
                    <a:gd name="T8" fmla="*/ 751 w 1386"/>
                    <a:gd name="T9" fmla="*/ 1386 h 1386"/>
                    <a:gd name="T10" fmla="*/ 871 w 1386"/>
                    <a:gd name="T11" fmla="*/ 1252 h 1386"/>
                    <a:gd name="T12" fmla="*/ 1008 w 1386"/>
                    <a:gd name="T13" fmla="*/ 1313 h 1386"/>
                    <a:gd name="T14" fmla="*/ 1067 w 1386"/>
                    <a:gd name="T15" fmla="*/ 1142 h 1386"/>
                    <a:gd name="T16" fmla="*/ 1229 w 1386"/>
                    <a:gd name="T17" fmla="*/ 1136 h 1386"/>
                    <a:gd name="T18" fmla="*/ 1215 w 1386"/>
                    <a:gd name="T19" fmla="*/ 955 h 1386"/>
                    <a:gd name="T20" fmla="*/ 1354 w 1386"/>
                    <a:gd name="T21" fmla="*/ 909 h 1386"/>
                    <a:gd name="T22" fmla="*/ 1274 w 1386"/>
                    <a:gd name="T23" fmla="*/ 745 h 1386"/>
                    <a:gd name="T24" fmla="*/ 1386 w 1386"/>
                    <a:gd name="T25" fmla="*/ 642 h 1386"/>
                    <a:gd name="T26" fmla="*/ 1251 w 1386"/>
                    <a:gd name="T27" fmla="*/ 521 h 1386"/>
                    <a:gd name="T28" fmla="*/ 1313 w 1386"/>
                    <a:gd name="T29" fmla="*/ 378 h 1386"/>
                    <a:gd name="T30" fmla="*/ 1143 w 1386"/>
                    <a:gd name="T31" fmla="*/ 318 h 1386"/>
                    <a:gd name="T32" fmla="*/ 1150 w 1386"/>
                    <a:gd name="T33" fmla="*/ 169 h 1386"/>
                    <a:gd name="T34" fmla="*/ 972 w 1386"/>
                    <a:gd name="T35" fmla="*/ 176 h 1386"/>
                    <a:gd name="T36" fmla="*/ 909 w 1386"/>
                    <a:gd name="T37" fmla="*/ 32 h 1386"/>
                    <a:gd name="T38" fmla="*/ 749 w 1386"/>
                    <a:gd name="T39" fmla="*/ 105 h 1386"/>
                    <a:gd name="T40" fmla="*/ 635 w 1386"/>
                    <a:gd name="T41" fmla="*/ 0 h 1386"/>
                    <a:gd name="T42" fmla="*/ 516 w 1386"/>
                    <a:gd name="T43" fmla="*/ 128 h 1386"/>
                    <a:gd name="T44" fmla="*/ 378 w 1386"/>
                    <a:gd name="T45" fmla="*/ 73 h 1386"/>
                    <a:gd name="T46" fmla="*/ 316 w 1386"/>
                    <a:gd name="T47" fmla="*/ 234 h 1386"/>
                    <a:gd name="T48" fmla="*/ 157 w 1386"/>
                    <a:gd name="T49" fmla="*/ 250 h 1386"/>
                    <a:gd name="T50" fmla="*/ 163 w 1386"/>
                    <a:gd name="T51" fmla="*/ 422 h 1386"/>
                    <a:gd name="T52" fmla="*/ 32 w 1386"/>
                    <a:gd name="T53" fmla="*/ 477 h 1386"/>
                    <a:gd name="T54" fmla="*/ 100 w 1386"/>
                    <a:gd name="T55" fmla="*/ 635 h 1386"/>
                    <a:gd name="T56" fmla="*/ 0 w 1386"/>
                    <a:gd name="T57" fmla="*/ 744 h 1386"/>
                    <a:gd name="T58" fmla="*/ 123 w 1386"/>
                    <a:gd name="T59" fmla="*/ 864 h 1386"/>
                    <a:gd name="T60" fmla="*/ 73 w 1386"/>
                    <a:gd name="T61" fmla="*/ 1008 h 1386"/>
                    <a:gd name="T62" fmla="*/ 235 w 1386"/>
                    <a:gd name="T63" fmla="*/ 1070 h 1386"/>
                    <a:gd name="T64" fmla="*/ 236 w 1386"/>
                    <a:gd name="T65" fmla="*/ 1217 h 1386"/>
                    <a:gd name="T66" fmla="*/ 411 w 1386"/>
                    <a:gd name="T67" fmla="*/ 1213 h 1386"/>
                    <a:gd name="T68" fmla="*/ 477 w 1386"/>
                    <a:gd name="T69" fmla="*/ 1354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6">
                      <a:moveTo>
                        <a:pt x="160" y="566"/>
                      </a:moveTo>
                      <a:cubicBezTo>
                        <a:pt x="229" y="274"/>
                        <a:pt x="522" y="95"/>
                        <a:pt x="813" y="164"/>
                      </a:cubicBezTo>
                      <a:cubicBezTo>
                        <a:pt x="1105" y="234"/>
                        <a:pt x="1284" y="527"/>
                        <a:pt x="1215" y="818"/>
                      </a:cubicBezTo>
                      <a:cubicBezTo>
                        <a:pt x="1145" y="1109"/>
                        <a:pt x="852" y="1289"/>
                        <a:pt x="561" y="1219"/>
                      </a:cubicBezTo>
                      <a:cubicBezTo>
                        <a:pt x="270" y="1150"/>
                        <a:pt x="90" y="857"/>
                        <a:pt x="160" y="566"/>
                      </a:cubicBezTo>
                      <a:close/>
                      <a:moveTo>
                        <a:pt x="477" y="1354"/>
                      </a:moveTo>
                      <a:lnTo>
                        <a:pt x="584" y="1380"/>
                      </a:lnTo>
                      <a:lnTo>
                        <a:pt x="638" y="1279"/>
                      </a:lnTo>
                      <a:cubicBezTo>
                        <a:pt x="661" y="1281"/>
                        <a:pt x="684" y="1282"/>
                        <a:pt x="707" y="1281"/>
                      </a:cubicBezTo>
                      <a:lnTo>
                        <a:pt x="751" y="1386"/>
                      </a:lnTo>
                      <a:lnTo>
                        <a:pt x="860" y="1368"/>
                      </a:lnTo>
                      <a:lnTo>
                        <a:pt x="871" y="1252"/>
                      </a:lnTo>
                      <a:cubicBezTo>
                        <a:pt x="889" y="1246"/>
                        <a:pt x="907" y="1239"/>
                        <a:pt x="925" y="1231"/>
                      </a:cubicBezTo>
                      <a:lnTo>
                        <a:pt x="1008" y="1313"/>
                      </a:lnTo>
                      <a:lnTo>
                        <a:pt x="1102" y="1255"/>
                      </a:lnTo>
                      <a:lnTo>
                        <a:pt x="1067" y="1142"/>
                      </a:lnTo>
                      <a:cubicBezTo>
                        <a:pt x="1086" y="1127"/>
                        <a:pt x="1103" y="1111"/>
                        <a:pt x="1119" y="1093"/>
                      </a:cubicBezTo>
                      <a:lnTo>
                        <a:pt x="1229" y="1136"/>
                      </a:lnTo>
                      <a:lnTo>
                        <a:pt x="1292" y="1045"/>
                      </a:lnTo>
                      <a:lnTo>
                        <a:pt x="1215" y="955"/>
                      </a:lnTo>
                      <a:cubicBezTo>
                        <a:pt x="1222" y="940"/>
                        <a:pt x="1229" y="925"/>
                        <a:pt x="1235" y="909"/>
                      </a:cubicBezTo>
                      <a:lnTo>
                        <a:pt x="1354" y="909"/>
                      </a:lnTo>
                      <a:lnTo>
                        <a:pt x="1379" y="802"/>
                      </a:lnTo>
                      <a:lnTo>
                        <a:pt x="1274" y="745"/>
                      </a:lnTo>
                      <a:cubicBezTo>
                        <a:pt x="1276" y="726"/>
                        <a:pt x="1277" y="706"/>
                        <a:pt x="1277" y="687"/>
                      </a:cubicBezTo>
                      <a:lnTo>
                        <a:pt x="1386" y="642"/>
                      </a:lnTo>
                      <a:lnTo>
                        <a:pt x="1369" y="533"/>
                      </a:lnTo>
                      <a:lnTo>
                        <a:pt x="1251" y="521"/>
                      </a:lnTo>
                      <a:cubicBezTo>
                        <a:pt x="1245" y="501"/>
                        <a:pt x="1238" y="481"/>
                        <a:pt x="1230" y="462"/>
                      </a:cubicBezTo>
                      <a:lnTo>
                        <a:pt x="1313" y="378"/>
                      </a:lnTo>
                      <a:lnTo>
                        <a:pt x="1255" y="285"/>
                      </a:lnTo>
                      <a:lnTo>
                        <a:pt x="1143" y="318"/>
                      </a:lnTo>
                      <a:cubicBezTo>
                        <a:pt x="1131" y="304"/>
                        <a:pt x="1119" y="289"/>
                        <a:pt x="1105" y="276"/>
                      </a:cubicBezTo>
                      <a:lnTo>
                        <a:pt x="1150" y="169"/>
                      </a:lnTo>
                      <a:lnTo>
                        <a:pt x="1061" y="104"/>
                      </a:lnTo>
                      <a:lnTo>
                        <a:pt x="972" y="176"/>
                      </a:lnTo>
                      <a:cubicBezTo>
                        <a:pt x="952" y="164"/>
                        <a:pt x="931" y="154"/>
                        <a:pt x="909" y="145"/>
                      </a:cubicBezTo>
                      <a:lnTo>
                        <a:pt x="909" y="32"/>
                      </a:lnTo>
                      <a:lnTo>
                        <a:pt x="802" y="7"/>
                      </a:lnTo>
                      <a:lnTo>
                        <a:pt x="749" y="105"/>
                      </a:lnTo>
                      <a:cubicBezTo>
                        <a:pt x="725" y="103"/>
                        <a:pt x="701" y="102"/>
                        <a:pt x="678" y="102"/>
                      </a:cubicBezTo>
                      <a:lnTo>
                        <a:pt x="635" y="0"/>
                      </a:lnTo>
                      <a:lnTo>
                        <a:pt x="526" y="18"/>
                      </a:lnTo>
                      <a:lnTo>
                        <a:pt x="516" y="128"/>
                      </a:lnTo>
                      <a:cubicBezTo>
                        <a:pt x="495" y="134"/>
                        <a:pt x="475" y="141"/>
                        <a:pt x="455" y="150"/>
                      </a:cubicBezTo>
                      <a:lnTo>
                        <a:pt x="378" y="73"/>
                      </a:lnTo>
                      <a:lnTo>
                        <a:pt x="284" y="131"/>
                      </a:lnTo>
                      <a:lnTo>
                        <a:pt x="316" y="234"/>
                      </a:lnTo>
                      <a:cubicBezTo>
                        <a:pt x="295" y="251"/>
                        <a:pt x="275" y="269"/>
                        <a:pt x="256" y="289"/>
                      </a:cubicBezTo>
                      <a:lnTo>
                        <a:pt x="157" y="250"/>
                      </a:lnTo>
                      <a:lnTo>
                        <a:pt x="94" y="341"/>
                      </a:lnTo>
                      <a:lnTo>
                        <a:pt x="163" y="422"/>
                      </a:lnTo>
                      <a:cubicBezTo>
                        <a:pt x="154" y="440"/>
                        <a:pt x="146" y="458"/>
                        <a:pt x="138" y="477"/>
                      </a:cubicBezTo>
                      <a:lnTo>
                        <a:pt x="32" y="477"/>
                      </a:lnTo>
                      <a:lnTo>
                        <a:pt x="7" y="584"/>
                      </a:lnTo>
                      <a:lnTo>
                        <a:pt x="100" y="635"/>
                      </a:lnTo>
                      <a:cubicBezTo>
                        <a:pt x="98" y="658"/>
                        <a:pt x="97" y="681"/>
                        <a:pt x="98" y="704"/>
                      </a:cubicBezTo>
                      <a:lnTo>
                        <a:pt x="0" y="744"/>
                      </a:lnTo>
                      <a:lnTo>
                        <a:pt x="17" y="853"/>
                      </a:lnTo>
                      <a:lnTo>
                        <a:pt x="123" y="864"/>
                      </a:lnTo>
                      <a:cubicBezTo>
                        <a:pt x="130" y="887"/>
                        <a:pt x="139" y="910"/>
                        <a:pt x="149" y="932"/>
                      </a:cubicBezTo>
                      <a:lnTo>
                        <a:pt x="73" y="1008"/>
                      </a:lnTo>
                      <a:lnTo>
                        <a:pt x="131" y="1102"/>
                      </a:lnTo>
                      <a:lnTo>
                        <a:pt x="235" y="1070"/>
                      </a:lnTo>
                      <a:cubicBezTo>
                        <a:pt x="248" y="1086"/>
                        <a:pt x="263" y="1102"/>
                        <a:pt x="278" y="1116"/>
                      </a:cubicBezTo>
                      <a:lnTo>
                        <a:pt x="236" y="1217"/>
                      </a:lnTo>
                      <a:lnTo>
                        <a:pt x="325" y="1283"/>
                      </a:lnTo>
                      <a:lnTo>
                        <a:pt x="411" y="1213"/>
                      </a:lnTo>
                      <a:cubicBezTo>
                        <a:pt x="432" y="1224"/>
                        <a:pt x="454" y="1234"/>
                        <a:pt x="477" y="1242"/>
                      </a:cubicBezTo>
                      <a:lnTo>
                        <a:pt x="477" y="1354"/>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sp>
              <p:nvSpPr>
                <p:cNvPr id="60" name="Freeform 11"/>
                <p:cNvSpPr/>
                <p:nvPr/>
              </p:nvSpPr>
              <p:spPr bwMode="auto">
                <a:xfrm>
                  <a:off x="4749797" y="2348228"/>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1"/>
                        <a:pt x="683" y="66"/>
                      </a:cubicBezTo>
                      <a:cubicBezTo>
                        <a:pt x="408" y="0"/>
                        <a:pt x="132" y="170"/>
                        <a:pt x="66" y="445"/>
                      </a:cubicBezTo>
                      <a:cubicBezTo>
                        <a:pt x="0" y="720"/>
                        <a:pt x="170" y="996"/>
                        <a:pt x="445" y="1062"/>
                      </a:cubicBezTo>
                      <a:cubicBezTo>
                        <a:pt x="720" y="1128"/>
                        <a:pt x="997" y="958"/>
                        <a:pt x="1062" y="683"/>
                      </a:cubicBez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grpSp>
          <p:grpSp>
            <p:nvGrpSpPr>
              <p:cNvPr id="42" name="组合 41"/>
              <p:cNvGrpSpPr/>
              <p:nvPr/>
            </p:nvGrpSpPr>
            <p:grpSpPr>
              <a:xfrm>
                <a:off x="6537621" y="1834072"/>
                <a:ext cx="1264071" cy="1264071"/>
                <a:chOff x="6847086" y="2273277"/>
                <a:chExt cx="1264071" cy="1264071"/>
              </a:xfrm>
            </p:grpSpPr>
            <p:sp>
              <p:nvSpPr>
                <p:cNvPr id="52" name="Freeform 14"/>
                <p:cNvSpPr>
                  <a:spLocks noEditPoints="1"/>
                </p:cNvSpPr>
                <p:nvPr/>
              </p:nvSpPr>
              <p:spPr bwMode="auto">
                <a:xfrm>
                  <a:off x="6847086" y="2273277"/>
                  <a:ext cx="1264071" cy="1264071"/>
                </a:xfrm>
                <a:custGeom>
                  <a:avLst/>
                  <a:gdLst>
                    <a:gd name="T0" fmla="*/ 813 w 1386"/>
                    <a:gd name="T1" fmla="*/ 164 h 1385"/>
                    <a:gd name="T2" fmla="*/ 561 w 1386"/>
                    <a:gd name="T3" fmla="*/ 1219 h 1385"/>
                    <a:gd name="T4" fmla="*/ 477 w 1386"/>
                    <a:gd name="T5" fmla="*/ 1354 h 1385"/>
                    <a:gd name="T6" fmla="*/ 638 w 1386"/>
                    <a:gd name="T7" fmla="*/ 1279 h 1385"/>
                    <a:gd name="T8" fmla="*/ 751 w 1386"/>
                    <a:gd name="T9" fmla="*/ 1385 h 1385"/>
                    <a:gd name="T10" fmla="*/ 871 w 1386"/>
                    <a:gd name="T11" fmla="*/ 1252 h 1385"/>
                    <a:gd name="T12" fmla="*/ 1008 w 1386"/>
                    <a:gd name="T13" fmla="*/ 1313 h 1385"/>
                    <a:gd name="T14" fmla="*/ 1067 w 1386"/>
                    <a:gd name="T15" fmla="*/ 1142 h 1385"/>
                    <a:gd name="T16" fmla="*/ 1229 w 1386"/>
                    <a:gd name="T17" fmla="*/ 1135 h 1385"/>
                    <a:gd name="T18" fmla="*/ 1215 w 1386"/>
                    <a:gd name="T19" fmla="*/ 954 h 1385"/>
                    <a:gd name="T20" fmla="*/ 1354 w 1386"/>
                    <a:gd name="T21" fmla="*/ 909 h 1385"/>
                    <a:gd name="T22" fmla="*/ 1274 w 1386"/>
                    <a:gd name="T23" fmla="*/ 745 h 1385"/>
                    <a:gd name="T24" fmla="*/ 1386 w 1386"/>
                    <a:gd name="T25" fmla="*/ 641 h 1385"/>
                    <a:gd name="T26" fmla="*/ 1251 w 1386"/>
                    <a:gd name="T27" fmla="*/ 520 h 1385"/>
                    <a:gd name="T28" fmla="*/ 1313 w 1386"/>
                    <a:gd name="T29" fmla="*/ 378 h 1385"/>
                    <a:gd name="T30" fmla="*/ 1144 w 1386"/>
                    <a:gd name="T31" fmla="*/ 318 h 1385"/>
                    <a:gd name="T32" fmla="*/ 1150 w 1386"/>
                    <a:gd name="T33" fmla="*/ 169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3 h 1385"/>
                    <a:gd name="T46" fmla="*/ 316 w 1386"/>
                    <a:gd name="T47" fmla="*/ 234 h 1385"/>
                    <a:gd name="T48" fmla="*/ 157 w 1386"/>
                    <a:gd name="T49" fmla="*/ 250 h 1385"/>
                    <a:gd name="T50" fmla="*/ 163 w 1386"/>
                    <a:gd name="T51" fmla="*/ 422 h 1385"/>
                    <a:gd name="T52" fmla="*/ 32 w 1386"/>
                    <a:gd name="T53" fmla="*/ 477 h 1385"/>
                    <a:gd name="T54" fmla="*/ 101 w 1386"/>
                    <a:gd name="T55" fmla="*/ 634 h 1385"/>
                    <a:gd name="T56" fmla="*/ 0 w 1386"/>
                    <a:gd name="T57" fmla="*/ 744 h 1385"/>
                    <a:gd name="T58" fmla="*/ 124 w 1386"/>
                    <a:gd name="T59" fmla="*/ 864 h 1385"/>
                    <a:gd name="T60" fmla="*/ 73 w 1386"/>
                    <a:gd name="T61" fmla="*/ 1007 h 1385"/>
                    <a:gd name="T62" fmla="*/ 235 w 1386"/>
                    <a:gd name="T63" fmla="*/ 1070 h 1385"/>
                    <a:gd name="T64" fmla="*/ 236 w 1386"/>
                    <a:gd name="T65" fmla="*/ 1217 h 1385"/>
                    <a:gd name="T66" fmla="*/ 411 w 1386"/>
                    <a:gd name="T67" fmla="*/ 1212 h 1385"/>
                    <a:gd name="T68" fmla="*/ 477 w 1386"/>
                    <a:gd name="T69" fmla="*/ 1354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5" y="234"/>
                        <a:pt x="1284" y="526"/>
                        <a:pt x="1215" y="817"/>
                      </a:cubicBezTo>
                      <a:cubicBezTo>
                        <a:pt x="1145" y="1109"/>
                        <a:pt x="852" y="1288"/>
                        <a:pt x="561" y="1219"/>
                      </a:cubicBezTo>
                      <a:cubicBezTo>
                        <a:pt x="270" y="1149"/>
                        <a:pt x="90" y="857"/>
                        <a:pt x="160" y="565"/>
                      </a:cubicBezTo>
                      <a:close/>
                      <a:moveTo>
                        <a:pt x="477" y="1354"/>
                      </a:moveTo>
                      <a:lnTo>
                        <a:pt x="584" y="1379"/>
                      </a:lnTo>
                      <a:lnTo>
                        <a:pt x="638" y="1279"/>
                      </a:lnTo>
                      <a:cubicBezTo>
                        <a:pt x="661" y="1281"/>
                        <a:pt x="684" y="1281"/>
                        <a:pt x="707" y="1281"/>
                      </a:cubicBezTo>
                      <a:lnTo>
                        <a:pt x="751" y="1385"/>
                      </a:lnTo>
                      <a:lnTo>
                        <a:pt x="860" y="1367"/>
                      </a:lnTo>
                      <a:lnTo>
                        <a:pt x="871" y="1252"/>
                      </a:lnTo>
                      <a:cubicBezTo>
                        <a:pt x="889" y="1246"/>
                        <a:pt x="907" y="1239"/>
                        <a:pt x="925" y="1231"/>
                      </a:cubicBezTo>
                      <a:lnTo>
                        <a:pt x="1008" y="1313"/>
                      </a:lnTo>
                      <a:lnTo>
                        <a:pt x="1102" y="1255"/>
                      </a:lnTo>
                      <a:lnTo>
                        <a:pt x="1067" y="1142"/>
                      </a:lnTo>
                      <a:cubicBezTo>
                        <a:pt x="1086" y="1127"/>
                        <a:pt x="1103" y="1110"/>
                        <a:pt x="1119" y="1093"/>
                      </a:cubicBezTo>
                      <a:lnTo>
                        <a:pt x="1229" y="1135"/>
                      </a:lnTo>
                      <a:lnTo>
                        <a:pt x="1292" y="1045"/>
                      </a:lnTo>
                      <a:lnTo>
                        <a:pt x="1215" y="954"/>
                      </a:lnTo>
                      <a:cubicBezTo>
                        <a:pt x="1222" y="940"/>
                        <a:pt x="1229" y="924"/>
                        <a:pt x="1235" y="909"/>
                      </a:cubicBezTo>
                      <a:lnTo>
                        <a:pt x="1354" y="909"/>
                      </a:lnTo>
                      <a:lnTo>
                        <a:pt x="1379" y="801"/>
                      </a:lnTo>
                      <a:lnTo>
                        <a:pt x="1274" y="745"/>
                      </a:lnTo>
                      <a:cubicBezTo>
                        <a:pt x="1276" y="726"/>
                        <a:pt x="1277" y="706"/>
                        <a:pt x="1277" y="687"/>
                      </a:cubicBezTo>
                      <a:lnTo>
                        <a:pt x="1386" y="641"/>
                      </a:lnTo>
                      <a:lnTo>
                        <a:pt x="1369" y="532"/>
                      </a:lnTo>
                      <a:lnTo>
                        <a:pt x="1251" y="520"/>
                      </a:lnTo>
                      <a:cubicBezTo>
                        <a:pt x="1245" y="500"/>
                        <a:pt x="1238" y="481"/>
                        <a:pt x="1230" y="461"/>
                      </a:cubicBezTo>
                      <a:lnTo>
                        <a:pt x="1313" y="378"/>
                      </a:lnTo>
                      <a:lnTo>
                        <a:pt x="1255" y="284"/>
                      </a:lnTo>
                      <a:lnTo>
                        <a:pt x="1144" y="318"/>
                      </a:lnTo>
                      <a:cubicBezTo>
                        <a:pt x="1131" y="303"/>
                        <a:pt x="1119" y="289"/>
                        <a:pt x="1105" y="275"/>
                      </a:cubicBezTo>
                      <a:lnTo>
                        <a:pt x="1150" y="169"/>
                      </a:lnTo>
                      <a:lnTo>
                        <a:pt x="1061" y="103"/>
                      </a:lnTo>
                      <a:lnTo>
                        <a:pt x="972" y="175"/>
                      </a:lnTo>
                      <a:cubicBezTo>
                        <a:pt x="952" y="164"/>
                        <a:pt x="931" y="154"/>
                        <a:pt x="909" y="145"/>
                      </a:cubicBezTo>
                      <a:lnTo>
                        <a:pt x="909" y="32"/>
                      </a:lnTo>
                      <a:lnTo>
                        <a:pt x="802" y="6"/>
                      </a:lnTo>
                      <a:lnTo>
                        <a:pt x="749" y="105"/>
                      </a:lnTo>
                      <a:cubicBezTo>
                        <a:pt x="725" y="103"/>
                        <a:pt x="701" y="101"/>
                        <a:pt x="678" y="102"/>
                      </a:cubicBezTo>
                      <a:lnTo>
                        <a:pt x="635" y="0"/>
                      </a:lnTo>
                      <a:lnTo>
                        <a:pt x="526" y="18"/>
                      </a:lnTo>
                      <a:lnTo>
                        <a:pt x="516" y="127"/>
                      </a:lnTo>
                      <a:cubicBezTo>
                        <a:pt x="495" y="134"/>
                        <a:pt x="475" y="141"/>
                        <a:pt x="455" y="149"/>
                      </a:cubicBezTo>
                      <a:lnTo>
                        <a:pt x="378" y="73"/>
                      </a:lnTo>
                      <a:lnTo>
                        <a:pt x="284" y="131"/>
                      </a:lnTo>
                      <a:lnTo>
                        <a:pt x="316" y="234"/>
                      </a:lnTo>
                      <a:cubicBezTo>
                        <a:pt x="295" y="251"/>
                        <a:pt x="275" y="269"/>
                        <a:pt x="257" y="289"/>
                      </a:cubicBezTo>
                      <a:lnTo>
                        <a:pt x="157" y="250"/>
                      </a:lnTo>
                      <a:lnTo>
                        <a:pt x="94" y="340"/>
                      </a:lnTo>
                      <a:lnTo>
                        <a:pt x="163" y="422"/>
                      </a:lnTo>
                      <a:cubicBezTo>
                        <a:pt x="154" y="439"/>
                        <a:pt x="146" y="458"/>
                        <a:pt x="138" y="477"/>
                      </a:cubicBezTo>
                      <a:lnTo>
                        <a:pt x="32" y="477"/>
                      </a:lnTo>
                      <a:lnTo>
                        <a:pt x="7" y="584"/>
                      </a:lnTo>
                      <a:lnTo>
                        <a:pt x="101" y="634"/>
                      </a:lnTo>
                      <a:cubicBezTo>
                        <a:pt x="98" y="658"/>
                        <a:pt x="97" y="681"/>
                        <a:pt x="98" y="704"/>
                      </a:cubicBezTo>
                      <a:lnTo>
                        <a:pt x="0" y="744"/>
                      </a:lnTo>
                      <a:lnTo>
                        <a:pt x="17" y="853"/>
                      </a:lnTo>
                      <a:lnTo>
                        <a:pt x="124" y="864"/>
                      </a:lnTo>
                      <a:cubicBezTo>
                        <a:pt x="131" y="887"/>
                        <a:pt x="139" y="909"/>
                        <a:pt x="149" y="931"/>
                      </a:cubicBezTo>
                      <a:lnTo>
                        <a:pt x="73" y="1007"/>
                      </a:lnTo>
                      <a:lnTo>
                        <a:pt x="131" y="1101"/>
                      </a:lnTo>
                      <a:lnTo>
                        <a:pt x="235" y="1070"/>
                      </a:lnTo>
                      <a:cubicBezTo>
                        <a:pt x="249" y="1086"/>
                        <a:pt x="263" y="1101"/>
                        <a:pt x="278" y="1116"/>
                      </a:cubicBezTo>
                      <a:lnTo>
                        <a:pt x="236" y="1217"/>
                      </a:lnTo>
                      <a:lnTo>
                        <a:pt x="325" y="1282"/>
                      </a:lnTo>
                      <a:lnTo>
                        <a:pt x="411" y="1212"/>
                      </a:lnTo>
                      <a:cubicBezTo>
                        <a:pt x="432" y="1224"/>
                        <a:pt x="454" y="1233"/>
                        <a:pt x="477" y="1242"/>
                      </a:cubicBezTo>
                      <a:lnTo>
                        <a:pt x="477" y="1354"/>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sp>
              <p:nvSpPr>
                <p:cNvPr id="58" name="Freeform 15"/>
                <p:cNvSpPr/>
                <p:nvPr/>
              </p:nvSpPr>
              <p:spPr bwMode="auto">
                <a:xfrm>
                  <a:off x="6959448" y="2389652"/>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7"/>
                        <a:pt x="445" y="1062"/>
                      </a:cubicBezTo>
                      <a:cubicBezTo>
                        <a:pt x="720" y="1128"/>
                        <a:pt x="997" y="958"/>
                        <a:pt x="1062" y="683"/>
                      </a:cubicBez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grpSp>
          <p:grpSp>
            <p:nvGrpSpPr>
              <p:cNvPr id="43" name="组合 42"/>
              <p:cNvGrpSpPr/>
              <p:nvPr/>
            </p:nvGrpSpPr>
            <p:grpSpPr>
              <a:xfrm>
                <a:off x="7518715" y="3641573"/>
                <a:ext cx="1264071" cy="1264071"/>
                <a:chOff x="7775541" y="4141250"/>
                <a:chExt cx="1264071" cy="1264071"/>
              </a:xfrm>
            </p:grpSpPr>
            <p:sp>
              <p:nvSpPr>
                <p:cNvPr id="50" name="Freeform 16"/>
                <p:cNvSpPr>
                  <a:spLocks noEditPoints="1"/>
                </p:cNvSpPr>
                <p:nvPr/>
              </p:nvSpPr>
              <p:spPr bwMode="auto">
                <a:xfrm>
                  <a:off x="7775541"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8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2 w 1386"/>
                    <a:gd name="T27" fmla="*/ 520 h 1385"/>
                    <a:gd name="T28" fmla="*/ 1313 w 1386"/>
                    <a:gd name="T29" fmla="*/ 378 h 1385"/>
                    <a:gd name="T30" fmla="*/ 1144 w 1386"/>
                    <a:gd name="T31" fmla="*/ 318 h 1385"/>
                    <a:gd name="T32" fmla="*/ 1150 w 1386"/>
                    <a:gd name="T33" fmla="*/ 168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2 h 1385"/>
                    <a:gd name="T46" fmla="*/ 316 w 1386"/>
                    <a:gd name="T47" fmla="*/ 233 h 1385"/>
                    <a:gd name="T48" fmla="*/ 157 w 1386"/>
                    <a:gd name="T49" fmla="*/ 250 h 1385"/>
                    <a:gd name="T50" fmla="*/ 163 w 1386"/>
                    <a:gd name="T51" fmla="*/ 421 h 1385"/>
                    <a:gd name="T52" fmla="*/ 32 w 1386"/>
                    <a:gd name="T53" fmla="*/ 476 h 1385"/>
                    <a:gd name="T54" fmla="*/ 101 w 1386"/>
                    <a:gd name="T55" fmla="*/ 634 h 1385"/>
                    <a:gd name="T56" fmla="*/ 0 w 1386"/>
                    <a:gd name="T57" fmla="*/ 744 h 1385"/>
                    <a:gd name="T58" fmla="*/ 124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30" y="274"/>
                        <a:pt x="522" y="94"/>
                        <a:pt x="813" y="164"/>
                      </a:cubicBezTo>
                      <a:cubicBezTo>
                        <a:pt x="1105" y="233"/>
                        <a:pt x="1284" y="526"/>
                        <a:pt x="1215" y="817"/>
                      </a:cubicBezTo>
                      <a:cubicBezTo>
                        <a:pt x="1145" y="1108"/>
                        <a:pt x="853" y="1288"/>
                        <a:pt x="561" y="1218"/>
                      </a:cubicBezTo>
                      <a:cubicBezTo>
                        <a:pt x="270" y="1149"/>
                        <a:pt x="90" y="856"/>
                        <a:pt x="160" y="565"/>
                      </a:cubicBezTo>
                      <a:close/>
                      <a:moveTo>
                        <a:pt x="477" y="1353"/>
                      </a:moveTo>
                      <a:lnTo>
                        <a:pt x="584" y="1379"/>
                      </a:lnTo>
                      <a:lnTo>
                        <a:pt x="638" y="1279"/>
                      </a:lnTo>
                      <a:cubicBezTo>
                        <a:pt x="661" y="1281"/>
                        <a:pt x="684" y="1281"/>
                        <a:pt x="707" y="1280"/>
                      </a:cubicBezTo>
                      <a:lnTo>
                        <a:pt x="751" y="1385"/>
                      </a:lnTo>
                      <a:lnTo>
                        <a:pt x="860" y="1367"/>
                      </a:lnTo>
                      <a:lnTo>
                        <a:pt x="871" y="1251"/>
                      </a:lnTo>
                      <a:cubicBezTo>
                        <a:pt x="889" y="1245"/>
                        <a:pt x="907" y="1238"/>
                        <a:pt x="925" y="1230"/>
                      </a:cubicBezTo>
                      <a:lnTo>
                        <a:pt x="1008" y="1312"/>
                      </a:lnTo>
                      <a:lnTo>
                        <a:pt x="1102" y="1255"/>
                      </a:lnTo>
                      <a:lnTo>
                        <a:pt x="1067" y="1142"/>
                      </a:lnTo>
                      <a:cubicBezTo>
                        <a:pt x="1086"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2" y="520"/>
                      </a:lnTo>
                      <a:cubicBezTo>
                        <a:pt x="1245" y="500"/>
                        <a:pt x="1238" y="480"/>
                        <a:pt x="1230" y="461"/>
                      </a:cubicBezTo>
                      <a:lnTo>
                        <a:pt x="1313" y="378"/>
                      </a:lnTo>
                      <a:lnTo>
                        <a:pt x="1255" y="284"/>
                      </a:lnTo>
                      <a:lnTo>
                        <a:pt x="1144" y="318"/>
                      </a:lnTo>
                      <a:cubicBezTo>
                        <a:pt x="1131" y="303"/>
                        <a:pt x="1119" y="289"/>
                        <a:pt x="1105" y="275"/>
                      </a:cubicBezTo>
                      <a:lnTo>
                        <a:pt x="1150" y="168"/>
                      </a:lnTo>
                      <a:lnTo>
                        <a:pt x="1061" y="103"/>
                      </a:lnTo>
                      <a:lnTo>
                        <a:pt x="972" y="175"/>
                      </a:lnTo>
                      <a:cubicBezTo>
                        <a:pt x="952" y="164"/>
                        <a:pt x="931" y="154"/>
                        <a:pt x="909" y="145"/>
                      </a:cubicBezTo>
                      <a:lnTo>
                        <a:pt x="909" y="32"/>
                      </a:lnTo>
                      <a:lnTo>
                        <a:pt x="802" y="6"/>
                      </a:lnTo>
                      <a:lnTo>
                        <a:pt x="749" y="105"/>
                      </a:lnTo>
                      <a:cubicBezTo>
                        <a:pt x="725" y="102"/>
                        <a:pt x="701" y="101"/>
                        <a:pt x="678" y="101"/>
                      </a:cubicBezTo>
                      <a:lnTo>
                        <a:pt x="635" y="0"/>
                      </a:lnTo>
                      <a:lnTo>
                        <a:pt x="526" y="18"/>
                      </a:lnTo>
                      <a:lnTo>
                        <a:pt x="516" y="127"/>
                      </a:lnTo>
                      <a:cubicBezTo>
                        <a:pt x="495" y="133"/>
                        <a:pt x="475" y="140"/>
                        <a:pt x="455" y="149"/>
                      </a:cubicBezTo>
                      <a:lnTo>
                        <a:pt x="378" y="72"/>
                      </a:lnTo>
                      <a:lnTo>
                        <a:pt x="285" y="130"/>
                      </a:lnTo>
                      <a:lnTo>
                        <a:pt x="316" y="233"/>
                      </a:lnTo>
                      <a:cubicBezTo>
                        <a:pt x="295" y="250"/>
                        <a:pt x="275" y="269"/>
                        <a:pt x="257" y="288"/>
                      </a:cubicBezTo>
                      <a:lnTo>
                        <a:pt x="157" y="250"/>
                      </a:lnTo>
                      <a:lnTo>
                        <a:pt x="94" y="340"/>
                      </a:lnTo>
                      <a:lnTo>
                        <a:pt x="163" y="421"/>
                      </a:lnTo>
                      <a:cubicBezTo>
                        <a:pt x="154" y="439"/>
                        <a:pt x="146" y="457"/>
                        <a:pt x="138" y="476"/>
                      </a:cubicBezTo>
                      <a:lnTo>
                        <a:pt x="32" y="476"/>
                      </a:lnTo>
                      <a:lnTo>
                        <a:pt x="7" y="584"/>
                      </a:lnTo>
                      <a:lnTo>
                        <a:pt x="101" y="634"/>
                      </a:lnTo>
                      <a:cubicBezTo>
                        <a:pt x="98" y="657"/>
                        <a:pt x="97" y="680"/>
                        <a:pt x="98" y="703"/>
                      </a:cubicBezTo>
                      <a:lnTo>
                        <a:pt x="0" y="744"/>
                      </a:lnTo>
                      <a:lnTo>
                        <a:pt x="17" y="853"/>
                      </a:lnTo>
                      <a:lnTo>
                        <a:pt x="124" y="864"/>
                      </a:lnTo>
                      <a:cubicBezTo>
                        <a:pt x="131" y="887"/>
                        <a:pt x="139" y="909"/>
                        <a:pt x="149" y="931"/>
                      </a:cubicBezTo>
                      <a:lnTo>
                        <a:pt x="73" y="1007"/>
                      </a:lnTo>
                      <a:lnTo>
                        <a:pt x="131" y="1101"/>
                      </a:lnTo>
                      <a:lnTo>
                        <a:pt x="235" y="1069"/>
                      </a:lnTo>
                      <a:cubicBezTo>
                        <a:pt x="249"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pPr>
                    <a:lnSpc>
                      <a:spcPct val="120000"/>
                    </a:lnSpc>
                  </a:pPr>
                  <a:endParaRPr lang="zh-CN" altLang="en-US" sz="1400" dirty="0">
                    <a:solidFill>
                      <a:schemeClr val="bg1"/>
                    </a:solidFill>
                  </a:endParaRPr>
                </a:p>
              </p:txBody>
            </p:sp>
            <p:sp>
              <p:nvSpPr>
                <p:cNvPr id="51" name="Freeform 17"/>
                <p:cNvSpPr/>
                <p:nvPr/>
              </p:nvSpPr>
              <p:spPr bwMode="auto">
                <a:xfrm>
                  <a:off x="7887903"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7" y="958"/>
                        <a:pt x="1062" y="683"/>
                      </a:cubicBez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dirty="0">
                    <a:solidFill>
                      <a:schemeClr val="bg1"/>
                    </a:solidFill>
                  </a:endParaRPr>
                </a:p>
              </p:txBody>
            </p:sp>
          </p:grpSp>
          <p:sp>
            <p:nvSpPr>
              <p:cNvPr id="44" name="Freeform 18"/>
              <p:cNvSpPr/>
              <p:nvPr/>
            </p:nvSpPr>
            <p:spPr bwMode="auto">
              <a:xfrm>
                <a:off x="5006625" y="3176075"/>
                <a:ext cx="2070669" cy="2042578"/>
              </a:xfrm>
              <a:custGeom>
                <a:avLst/>
                <a:gdLst>
                  <a:gd name="T0" fmla="*/ 810 w 2267"/>
                  <a:gd name="T1" fmla="*/ 2236 h 2236"/>
                  <a:gd name="T2" fmla="*/ 0 w 2267"/>
                  <a:gd name="T3" fmla="*/ 1141 h 2236"/>
                  <a:gd name="T4" fmla="*/ 1133 w 2267"/>
                  <a:gd name="T5" fmla="*/ 0 h 2236"/>
                  <a:gd name="T6" fmla="*/ 2267 w 2267"/>
                  <a:gd name="T7" fmla="*/ 1141 h 2236"/>
                  <a:gd name="T8" fmla="*/ 1456 w 2267"/>
                  <a:gd name="T9" fmla="*/ 2236 h 2236"/>
                  <a:gd name="T10" fmla="*/ 810 w 2267"/>
                  <a:gd name="T11" fmla="*/ 2236 h 2236"/>
                </a:gdLst>
                <a:ahLst/>
                <a:cxnLst>
                  <a:cxn ang="0">
                    <a:pos x="T0" y="T1"/>
                  </a:cxn>
                  <a:cxn ang="0">
                    <a:pos x="T2" y="T3"/>
                  </a:cxn>
                  <a:cxn ang="0">
                    <a:pos x="T4" y="T5"/>
                  </a:cxn>
                  <a:cxn ang="0">
                    <a:pos x="T6" y="T7"/>
                  </a:cxn>
                  <a:cxn ang="0">
                    <a:pos x="T8" y="T9"/>
                  </a:cxn>
                  <a:cxn ang="0">
                    <a:pos x="T10" y="T11"/>
                  </a:cxn>
                </a:cxnLst>
                <a:rect l="0" t="0" r="r" b="b"/>
                <a:pathLst>
                  <a:path w="2267" h="2236">
                    <a:moveTo>
                      <a:pt x="810" y="2236"/>
                    </a:moveTo>
                    <a:cubicBezTo>
                      <a:pt x="342" y="2096"/>
                      <a:pt x="0" y="1659"/>
                      <a:pt x="0" y="1141"/>
                    </a:cubicBezTo>
                    <a:cubicBezTo>
                      <a:pt x="0" y="511"/>
                      <a:pt x="507" y="0"/>
                      <a:pt x="1133" y="0"/>
                    </a:cubicBezTo>
                    <a:cubicBezTo>
                      <a:pt x="1759" y="0"/>
                      <a:pt x="2267" y="511"/>
                      <a:pt x="2267" y="1141"/>
                    </a:cubicBezTo>
                    <a:cubicBezTo>
                      <a:pt x="2267" y="1659"/>
                      <a:pt x="1925" y="2096"/>
                      <a:pt x="1456" y="2236"/>
                    </a:cubicBezTo>
                    <a:lnTo>
                      <a:pt x="810" y="2236"/>
                    </a:ln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dirty="0">
                  <a:solidFill>
                    <a:srgbClr val="313D51"/>
                  </a:solidFill>
                </a:endParaRPr>
              </a:p>
            </p:txBody>
          </p:sp>
          <p:sp>
            <p:nvSpPr>
              <p:cNvPr id="45" name="矩形 44"/>
              <p:cNvSpPr/>
              <p:nvPr/>
            </p:nvSpPr>
            <p:spPr>
              <a:xfrm>
                <a:off x="5169956" y="3902451"/>
                <a:ext cx="1732116" cy="497447"/>
              </a:xfrm>
              <a:prstGeom prst="rect">
                <a:avLst/>
              </a:prstGeom>
              <a:noFill/>
            </p:spPr>
            <p:txBody>
              <a:bodyPr wrap="square" rtlCol="0">
                <a:spAutoFit/>
              </a:bodyPr>
              <a:lstStyle/>
              <a:p>
                <a:pPr algn="ctr">
                  <a:lnSpc>
                    <a:spcPct val="120000"/>
                  </a:lnSpc>
                </a:pPr>
                <a:endParaRPr lang="zh-CN" altLang="en-US" b="1" dirty="0">
                  <a:solidFill>
                    <a:schemeClr val="bg2"/>
                  </a:solidFill>
                  <a:latin typeface="思源黑体" panose="020B0500000000000000" pitchFamily="34" charset="-122"/>
                  <a:ea typeface="思源黑体" panose="020B0500000000000000" pitchFamily="34" charset="-122"/>
                </a:endParaRPr>
              </a:p>
            </p:txBody>
          </p:sp>
          <p:sp>
            <p:nvSpPr>
              <p:cNvPr id="46" name="文本框 45"/>
              <p:cNvSpPr txBox="1"/>
              <p:nvPr/>
            </p:nvSpPr>
            <p:spPr>
              <a:xfrm>
                <a:off x="3584046" y="3921193"/>
                <a:ext cx="758436" cy="709455"/>
              </a:xfrm>
              <a:prstGeom prst="rect">
                <a:avLst/>
              </a:prstGeom>
              <a:noFill/>
            </p:spPr>
            <p:txBody>
              <a:bodyPr wrap="none" rtlCol="0">
                <a:spAutoFit/>
              </a:bodyPr>
              <a:lstStyle/>
              <a:p>
                <a:pPr algn="ctr">
                  <a:lnSpc>
                    <a:spcPct val="120000"/>
                  </a:lnSpc>
                </a:pPr>
                <a:r>
                  <a:rPr lang="en-US" altLang="zh-CN" sz="2800" dirty="0">
                    <a:solidFill>
                      <a:schemeClr val="bg2"/>
                    </a:solidFill>
                    <a:latin typeface="思源黑体" panose="020B0500000000000000" pitchFamily="34" charset="-122"/>
                  </a:rPr>
                  <a:t>01</a:t>
                </a:r>
                <a:endParaRPr lang="zh-CN" altLang="en-US" sz="2800" dirty="0">
                  <a:solidFill>
                    <a:schemeClr val="bg2"/>
                  </a:solidFill>
                  <a:latin typeface="思源黑体" panose="020B0500000000000000" pitchFamily="34" charset="-122"/>
                </a:endParaRPr>
              </a:p>
            </p:txBody>
          </p:sp>
          <p:sp>
            <p:nvSpPr>
              <p:cNvPr id="47" name="文本框 46"/>
              <p:cNvSpPr txBox="1"/>
              <p:nvPr/>
            </p:nvSpPr>
            <p:spPr>
              <a:xfrm>
                <a:off x="4574768" y="2045812"/>
                <a:ext cx="758436" cy="709455"/>
              </a:xfrm>
              <a:prstGeom prst="rect">
                <a:avLst/>
              </a:prstGeom>
              <a:noFill/>
            </p:spPr>
            <p:txBody>
              <a:bodyPr wrap="none" rtlCol="0">
                <a:spAutoFit/>
              </a:bodyPr>
              <a:lstStyle/>
              <a:p>
                <a:pPr algn="ctr">
                  <a:lnSpc>
                    <a:spcPct val="120000"/>
                  </a:lnSpc>
                </a:pPr>
                <a:r>
                  <a:rPr lang="en-US" altLang="zh-CN" sz="2800" dirty="0">
                    <a:solidFill>
                      <a:schemeClr val="bg2"/>
                    </a:solidFill>
                    <a:latin typeface="思源黑体" panose="020B0500000000000000" pitchFamily="34" charset="-122"/>
                  </a:rPr>
                  <a:t>02</a:t>
                </a:r>
                <a:endParaRPr lang="zh-CN" altLang="en-US" sz="2800" dirty="0">
                  <a:solidFill>
                    <a:schemeClr val="bg2"/>
                  </a:solidFill>
                  <a:latin typeface="思源黑体" panose="020B0500000000000000" pitchFamily="34" charset="-122"/>
                </a:endParaRPr>
              </a:p>
            </p:txBody>
          </p:sp>
          <p:sp>
            <p:nvSpPr>
              <p:cNvPr id="48" name="文本框 47"/>
              <p:cNvSpPr txBox="1"/>
              <p:nvPr/>
            </p:nvSpPr>
            <p:spPr>
              <a:xfrm>
                <a:off x="6784419" y="2083087"/>
                <a:ext cx="758436" cy="709455"/>
              </a:xfrm>
              <a:prstGeom prst="rect">
                <a:avLst/>
              </a:prstGeom>
              <a:noFill/>
            </p:spPr>
            <p:txBody>
              <a:bodyPr wrap="none" rtlCol="0">
                <a:spAutoFit/>
              </a:bodyPr>
              <a:lstStyle/>
              <a:p>
                <a:pPr algn="ctr">
                  <a:lnSpc>
                    <a:spcPct val="120000"/>
                  </a:lnSpc>
                </a:pPr>
                <a:r>
                  <a:rPr lang="en-US" altLang="zh-CN" sz="2800" dirty="0">
                    <a:solidFill>
                      <a:schemeClr val="bg2"/>
                    </a:solidFill>
                    <a:latin typeface="思源黑体" panose="020B0500000000000000" pitchFamily="34" charset="-122"/>
                  </a:rPr>
                  <a:t>03</a:t>
                </a:r>
                <a:endParaRPr lang="zh-CN" altLang="en-US" sz="2800" dirty="0">
                  <a:solidFill>
                    <a:schemeClr val="bg2"/>
                  </a:solidFill>
                  <a:latin typeface="思源黑体" panose="020B0500000000000000" pitchFamily="34" charset="-122"/>
                </a:endParaRPr>
              </a:p>
            </p:txBody>
          </p:sp>
          <p:sp>
            <p:nvSpPr>
              <p:cNvPr id="49" name="文本框 48"/>
              <p:cNvSpPr txBox="1"/>
              <p:nvPr/>
            </p:nvSpPr>
            <p:spPr>
              <a:xfrm>
                <a:off x="7770510" y="3927615"/>
                <a:ext cx="758436" cy="709455"/>
              </a:xfrm>
              <a:prstGeom prst="rect">
                <a:avLst/>
              </a:prstGeom>
              <a:noFill/>
            </p:spPr>
            <p:txBody>
              <a:bodyPr wrap="none" rtlCol="0">
                <a:spAutoFit/>
              </a:bodyPr>
              <a:lstStyle/>
              <a:p>
                <a:pPr algn="ctr">
                  <a:lnSpc>
                    <a:spcPct val="120000"/>
                  </a:lnSpc>
                </a:pPr>
                <a:r>
                  <a:rPr lang="en-US" altLang="zh-CN" sz="2800" dirty="0">
                    <a:solidFill>
                      <a:schemeClr val="bg2"/>
                    </a:solidFill>
                    <a:latin typeface="思源黑体" panose="020B0500000000000000" pitchFamily="34" charset="-122"/>
                  </a:rPr>
                  <a:t>04</a:t>
                </a:r>
                <a:endParaRPr lang="zh-CN" altLang="en-US" sz="2800" dirty="0">
                  <a:solidFill>
                    <a:schemeClr val="bg2"/>
                  </a:solidFill>
                  <a:latin typeface="思源黑体" panose="020B0500000000000000" pitchFamily="34" charset="-122"/>
                </a:endParaRPr>
              </a:p>
            </p:txBody>
          </p:sp>
        </p:gr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77378" y="4008305"/>
              <a:ext cx="1390483" cy="1400993"/>
            </a:xfrm>
            <a:prstGeom prst="rect">
              <a:avLst/>
            </a:prstGeom>
          </p:spPr>
        </p:pic>
      </p:grpSp>
      <p:sp>
        <p:nvSpPr>
          <p:cNvPr id="5" name="PA_文本框 1"/>
          <p:cNvSpPr txBox="1"/>
          <p:nvPr>
            <p:custDataLst>
              <p:tags r:id="rId2"/>
            </p:custDataLst>
          </p:nvPr>
        </p:nvSpPr>
        <p:spPr>
          <a:xfrm>
            <a:off x="1508454" y="1130748"/>
            <a:ext cx="2938040" cy="314766"/>
          </a:xfrm>
          <a:prstGeom prst="rect">
            <a:avLst/>
          </a:prstGeom>
          <a:noFill/>
        </p:spPr>
        <p:txBody>
          <a:bodyPr wrap="square" lIns="0" tIns="0" rIns="0" rtlCol="0">
            <a:spAutoFit/>
          </a:bodyPr>
          <a:lstStyle/>
          <a:p>
            <a:pPr>
              <a:lnSpc>
                <a:spcPts val="2300"/>
              </a:lnSpc>
            </a:pPr>
            <a:r>
              <a:rPr lang="en-US" altLang="zh-CN" sz="1400" dirty="0">
                <a:solidFill>
                  <a:srgbClr val="313D51"/>
                </a:solidFill>
                <a:cs typeface="+mn-ea"/>
                <a:sym typeface="+mn-lt"/>
              </a:rPr>
              <a:t>The Main Research </a:t>
            </a:r>
            <a:endParaRPr lang="en-US" altLang="zh-CN" sz="1400" dirty="0">
              <a:solidFill>
                <a:srgbClr val="313D51"/>
              </a:solidFill>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right)">
                                      <p:cBhvr>
                                        <p:cTn id="7" dur="500"/>
                                        <p:tgtEl>
                                          <p:spTgt spid="95"/>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04"/>
                                        </p:tgtEl>
                                        <p:attrNameLst>
                                          <p:attrName>style.visibility</p:attrName>
                                        </p:attrNameLst>
                                      </p:cBhvr>
                                      <p:to>
                                        <p:strVal val="visible"/>
                                      </p:to>
                                    </p:set>
                                    <p:animEffect transition="in" filter="wipe(right)">
                                      <p:cBhvr>
                                        <p:cTn id="10" dur="500"/>
                                        <p:tgtEl>
                                          <p:spTgt spid="10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8"/>
                                        </p:tgtEl>
                                        <p:attrNameLst>
                                          <p:attrName>style.visibility</p:attrName>
                                        </p:attrNameLst>
                                      </p:cBhvr>
                                      <p:to>
                                        <p:strVal val="visible"/>
                                      </p:to>
                                    </p:set>
                                    <p:animEffect transition="in" filter="wipe(left)">
                                      <p:cBhvr>
                                        <p:cTn id="13" dur="500"/>
                                        <p:tgtEl>
                                          <p:spTgt spid="108"/>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12"/>
                                        </p:tgtEl>
                                        <p:attrNameLst>
                                          <p:attrName>style.visibility</p:attrName>
                                        </p:attrNameLst>
                                      </p:cBhvr>
                                      <p:to>
                                        <p:strVal val="visible"/>
                                      </p:to>
                                    </p:set>
                                    <p:animEffect transition="in" filter="wipe(left)">
                                      <p:cBhvr>
                                        <p:cTn id="16"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104" grpId="0"/>
      <p:bldP spid="108" grpId="0"/>
      <p:bldP spid="1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p:nvPr>
        </p:nvSpPr>
        <p:spPr/>
        <p:txBody>
          <a:bodyPr/>
          <a:lstStyle/>
          <a:p>
            <a:pPr>
              <a:lnSpc>
                <a:spcPct val="120000"/>
              </a:lnSpc>
            </a:pPr>
            <a:r>
              <a:rPr lang="zh-CN" altLang="en-US" dirty="0"/>
              <a:t>业务分析</a:t>
            </a:r>
            <a:endParaRPr lang="zh-CN" altLang="en-US" dirty="0"/>
          </a:p>
        </p:txBody>
      </p:sp>
      <p:sp>
        <p:nvSpPr>
          <p:cNvPr id="7" name="文本框 6"/>
          <p:cNvSpPr txBox="1"/>
          <p:nvPr/>
        </p:nvSpPr>
        <p:spPr>
          <a:xfrm>
            <a:off x="8511549" y="1586877"/>
            <a:ext cx="2850776" cy="3913635"/>
          </a:xfrm>
          <a:prstGeom prst="rect">
            <a:avLst/>
          </a:prstGeom>
          <a:noFill/>
        </p:spPr>
        <p:txBody>
          <a:bodyPr wrap="square">
            <a:spAutoFit/>
          </a:bodyPr>
          <a:lstStyle/>
          <a:p>
            <a:pPr>
              <a:lnSpc>
                <a:spcPct val="120000"/>
              </a:lnSpc>
            </a:pPr>
            <a:r>
              <a:rPr lang="zh-CN" altLang="en-US" sz="1600" dirty="0"/>
              <a:t>    首先，通过用例说明不同服务端与客户端之间的调用关系，更有利于了解整个系统架构：</a:t>
            </a:r>
            <a:endParaRPr lang="en-US" altLang="zh-CN" sz="1600" dirty="0"/>
          </a:p>
          <a:p>
            <a:pPr>
              <a:lnSpc>
                <a:spcPct val="120000"/>
              </a:lnSpc>
            </a:pPr>
            <a:endParaRPr lang="en-US" altLang="zh-CN" sz="1600" dirty="0"/>
          </a:p>
          <a:p>
            <a:pPr>
              <a:lnSpc>
                <a:spcPct val="120000"/>
              </a:lnSpc>
            </a:pPr>
            <a:r>
              <a:rPr lang="zh-CN" altLang="en-US" sz="1600" dirty="0"/>
              <a:t>    </a:t>
            </a:r>
            <a:r>
              <a:rPr lang="zh-CN" altLang="zh-CN" sz="1600" dirty="0"/>
              <a:t>客户端用例包括 方法调用、请求重试、服务发现、负载均衡和日志监控。</a:t>
            </a:r>
            <a:endParaRPr lang="zh-CN" altLang="zh-CN" sz="1600" dirty="0"/>
          </a:p>
          <a:p>
            <a:pPr>
              <a:lnSpc>
                <a:spcPct val="120000"/>
              </a:lnSpc>
            </a:pPr>
            <a:endParaRPr lang="en-US" altLang="zh-CN" sz="1600" dirty="0"/>
          </a:p>
          <a:p>
            <a:pPr>
              <a:lnSpc>
                <a:spcPct val="120000"/>
              </a:lnSpc>
            </a:pPr>
            <a:endParaRPr lang="en-US" altLang="zh-CN" sz="1600" dirty="0"/>
          </a:p>
          <a:p>
            <a:pPr>
              <a:lnSpc>
                <a:spcPct val="120000"/>
              </a:lnSpc>
            </a:pPr>
            <a:r>
              <a:rPr lang="zh-CN" altLang="en-US" sz="1600" dirty="0"/>
              <a:t>    </a:t>
            </a:r>
            <a:r>
              <a:rPr lang="zh-CN" altLang="zh-CN" sz="1600" dirty="0"/>
              <a:t>服务端用例包括服务发布、请求处理、并发处理和日志监控</a:t>
            </a:r>
            <a:endParaRPr lang="zh-CN" altLang="zh-CN" sz="1600" dirty="0"/>
          </a:p>
          <a:p>
            <a:pPr>
              <a:lnSpc>
                <a:spcPct val="120000"/>
              </a:lnSpc>
            </a:pPr>
            <a:endParaRPr lang="zh-CN" altLang="en-US" sz="1600" dirty="0"/>
          </a:p>
        </p:txBody>
      </p:sp>
      <p:sp>
        <p:nvSpPr>
          <p:cNvPr id="4" name="PA_文本框 1"/>
          <p:cNvSpPr txBox="1"/>
          <p:nvPr>
            <p:custDataLst>
              <p:tags r:id="rId1"/>
            </p:custDataLst>
          </p:nvPr>
        </p:nvSpPr>
        <p:spPr>
          <a:xfrm>
            <a:off x="1508454" y="1130748"/>
            <a:ext cx="2938040" cy="314766"/>
          </a:xfrm>
          <a:prstGeom prst="rect">
            <a:avLst/>
          </a:prstGeom>
          <a:noFill/>
        </p:spPr>
        <p:txBody>
          <a:bodyPr wrap="square" lIns="0" tIns="0" rIns="0" rtlCol="0">
            <a:spAutoFit/>
          </a:bodyPr>
          <a:lstStyle/>
          <a:p>
            <a:pPr>
              <a:lnSpc>
                <a:spcPts val="2300"/>
              </a:lnSpc>
            </a:pPr>
            <a:r>
              <a:rPr lang="en-US" altLang="zh-CN" sz="1400" dirty="0">
                <a:solidFill>
                  <a:srgbClr val="313D51"/>
                </a:solidFill>
                <a:cs typeface="+mn-ea"/>
                <a:sym typeface="+mn-lt"/>
              </a:rPr>
              <a:t>Business Analysis</a:t>
            </a:r>
            <a:endParaRPr lang="en-US" altLang="zh-CN" sz="1400" dirty="0">
              <a:solidFill>
                <a:srgbClr val="313D51"/>
              </a:solidFill>
              <a:cs typeface="+mn-ea"/>
              <a:sym typeface="+mn-lt"/>
            </a:endParaRPr>
          </a:p>
        </p:txBody>
      </p:sp>
      <p:pic>
        <p:nvPicPr>
          <p:cNvPr id="5" name="图片 4"/>
          <p:cNvPicPr>
            <a:picLocks noChangeAspect="1"/>
          </p:cNvPicPr>
          <p:nvPr/>
        </p:nvPicPr>
        <p:blipFill>
          <a:blip r:embed="rId2"/>
          <a:stretch>
            <a:fillRect/>
          </a:stretch>
        </p:blipFill>
        <p:spPr>
          <a:xfrm>
            <a:off x="1007678" y="2073089"/>
            <a:ext cx="3438816" cy="3297771"/>
          </a:xfrm>
          <a:prstGeom prst="rect">
            <a:avLst/>
          </a:prstGeom>
          <a:noFill/>
          <a:ln>
            <a:noFill/>
          </a:ln>
        </p:spPr>
      </p:pic>
      <p:pic>
        <p:nvPicPr>
          <p:cNvPr id="6" name="图片 5"/>
          <p:cNvPicPr>
            <a:picLocks noChangeAspect="1"/>
          </p:cNvPicPr>
          <p:nvPr/>
        </p:nvPicPr>
        <p:blipFill>
          <a:blip r:embed="rId3"/>
          <a:stretch>
            <a:fillRect/>
          </a:stretch>
        </p:blipFill>
        <p:spPr>
          <a:xfrm>
            <a:off x="4446494" y="2116484"/>
            <a:ext cx="3781290" cy="3383259"/>
          </a:xfrm>
          <a:prstGeom prst="rect">
            <a:avLst/>
          </a:prstGeom>
          <a:noFill/>
          <a:ln>
            <a:noFill/>
          </a:ln>
        </p:spPr>
      </p:pic>
    </p:spTree>
  </p:cSld>
  <p:clrMapOvr>
    <a:masterClrMapping/>
  </p:clrMapOvr>
  <p:transition spd="slow">
    <p:push dir="u"/>
  </p:transition>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PA" val="v3.2.0"/>
</p:tagLst>
</file>

<file path=ppt/tags/tag11.xml><?xml version="1.0" encoding="utf-8"?>
<p:tagLst xmlns:p="http://schemas.openxmlformats.org/presentationml/2006/main">
  <p:tag name="PA" val="v3.2.0"/>
</p:tagLst>
</file>

<file path=ppt/tags/tag12.xml><?xml version="1.0" encoding="utf-8"?>
<p:tagLst xmlns:p="http://schemas.openxmlformats.org/presentationml/2006/main">
  <p:tag name="PA" val="v3.2.0"/>
</p:tagLst>
</file>

<file path=ppt/tags/tag13.xml><?xml version="1.0" encoding="utf-8"?>
<p:tagLst xmlns:p="http://schemas.openxmlformats.org/presentationml/2006/main">
  <p:tag name="PA" val="v3.2.0"/>
</p:tagLst>
</file>

<file path=ppt/tags/tag14.xml><?xml version="1.0" encoding="utf-8"?>
<p:tagLst xmlns:p="http://schemas.openxmlformats.org/presentationml/2006/main">
  <p:tag name="PA" val="v3.2.0"/>
</p:tagLst>
</file>

<file path=ppt/tags/tag15.xml><?xml version="1.0" encoding="utf-8"?>
<p:tagLst xmlns:p="http://schemas.openxmlformats.org/presentationml/2006/main">
  <p:tag name="PA" val="v3.0.1"/>
</p:tagLst>
</file>

<file path=ppt/tags/tag16.xml><?xml version="1.0" encoding="utf-8"?>
<p:tagLst xmlns:p="http://schemas.openxmlformats.org/presentationml/2006/main">
  <p:tag name="PA" val="v3.0.1"/>
</p:tagLst>
</file>

<file path=ppt/tags/tag17.xml><?xml version="1.0" encoding="utf-8"?>
<p:tagLst xmlns:p="http://schemas.openxmlformats.org/presentationml/2006/main">
  <p:tag name="ISPRING_ULTRA_SCORM_COURSE_ID" val="7A251DB4-07BE-47B3-8E91-FE7746FF9ADF"/>
  <p:tag name="ISPRING_SCORM_RATE_SLIDES" val="1"/>
  <p:tag name="ISPRING_SCORM_PASSING_SCORE" val="100.0000000000"/>
  <p:tag name="ISPRINGONLINEFOLDERID" val="0"/>
  <p:tag name="ISPRINGONLINEFOLDERPATH" val="Content List"/>
  <p:tag name="ISPRINGCLOUDFOLDERID" val="0"/>
  <p:tag name="ISPRINGCLOUDFOLDERPATH" val="Repository"/>
  <p:tag name="ISPRING_RESOURCE_PATHS_HASH_PRESENTER" val="dda1421ddb3ffb98a498c34c1cc89e982539480"/>
  <p:tag name="ISPRING_PRESENTATION_TITLE" val="毕业论文答辩PPT-13"/>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wQUAAIACACBerJKWn+5mToEAADhDgAAHQAAAHVuaXZlcnNhbC9jb21tb25fbWVzc2FnZXMubG5nrVf/bts2EP6/QN+BEFBgA7a0HdCiGBIHtMTYQmTJleg42Q8IjMTYRCgxkyi32V99mj7YnmRHym7spoOkdIBtmLTvu9Pdd9+Rx6cfC4k2vKqFKk+c10evHMTLTOWiXJ04C3r28zsH1ZqVOZOq5CdOqRx0Onr+7FiyctWwFYfvz58hdFzwuoZlPTKrhzUS+YkzH6duNJvj8CoNokmUjv2JM3JVccfKexSolfqj+uGXt+8+vn7z9sfjl1vLPkDJDAfBIRSySG9e9QAKaRwFKaCRIA3JJXVG5nOYXbSggR8SZ7T9Msx6HpMLZ2Q+O+0WcUxCmiaB75HUT9IwojYXAaHEc0ZXqkFrtuFIK7QR/APSaw6V1KLiqJYitz9kCjbKhnc586IZ9sM0JgmNfZf6UeiMElVV9z9ZWNbotarAXY1yUbNryXPrEzhjf7+reA2umQZOIXjptYB/qoKJ8qjTdYyXfjhJaRQFSUpCb7fjjEiZI69ixs1AlBgnJAaAitW8eoJtallmzRGWchjC1J9MA3hTE8JUrNYS3npoHHMCNZjzsssKOEJiYFeSLKPYM0kDV4ihO1bXH1SVH/Bjv1BdwH7oRkBBl+6BU4OxA4YaC1COquKZ7gKbkSTBE5KOo0sgMvRdNMQiOod2Ox9icUUSaBGSdNmE+MKfYEN402I7/u/6K2OGzvIesSwDO5O+jVBNDTsmpdAFttPqYV4S8n4BVfNx8I0ubgEhsbZeK7HhEEKVd7MHNMUlnuHP+4X/W3qG/YB4KRDKi5YptWJnnDGQh1JpxKRU5gHAL8s3rMw4uuYZa4Dw9/C3XOT2b6bYNpK/GvE3YnorLS+2qhR65PLF0cDQDoTscYRFU0N4WvPiTne53gv/KVEYYv9nCH0efaD/pG3WsQ8dMBaqvwUBeTaCBIoq+1v54Rk4mrc9D6LglzcDfIbRFiBU6KkYF5CqgxAuIIUD7JdknPgUhu2SX9dCd84xW9m2QN8uagYHB8k1fyjsNb9R0BOSs007zkDWbKU7C7o3LQ+0h/o0gJBDAFy1IxEgpSgg/rwH5mJGdhloJePgSZaqkbltUSlurWxAbpuCP57DN5Uq7K5k9Y68rWqdfk8U7cPFrdP5gHmSEBy709TFoUvMEc40jexpBFw0MQU0SQM8NuZAyoLpbA1aeaOaMu8J1J7CPHKGAWyb0oSzKlv/8+lzT4yvIml30Xb310Eg0GFGiMgXsN9DpXn9ZxcIxeNDO7voY7U9te7seh5iqQ90+F9Oh6zV9EIVsHXU7RfYti0aphS70xkQMrH8U02VdY/efYQZjs9BVOz5yhnNWHULikSVkoNQbKoNAfUw7w8Xh0ZLUfIhtt+n6eaBqT9PsefZWxQ0nxTZbTu8cjgrZtvrlITrVF8wd4pDELyv8Hgu9EBAOyN28gKN3q4f2nzzeGR8WdX2Mnr8cu9u+i9QSwMEFAACAAgAgXqySgn+cEwJAwAAtQoAACcAAAB1bml2ZXJzYWwvZmxhc2hfcHVibGlzaGluZ19zZXR0aW5ncy54bWzVVt1SGjEUvucpMul4KYsWq2UWnI7A1FGBEdrqlRM2BzZjNtlusiBe9Wn6YH2SnmwEYbTOqnWm5QZyfr7znZ8cEh7eJJLMIDNCqybdqdYoARVpLtS0Sb+MutsHlBjLFGdSK2hSpSk5bFXCNB9LYeIhWIumhiCMMo3UNmlsbdoIgvl8XhUmzZxWy9wivqlGOgnSDAwoC1mQSrbAL7tIwdBWpUJI6EVnmucSiOBIQQnHjsmuZCamgTcbs+h6mulc8SMtdUay6bhJ39WKz9LGQ7VFAsolZ1oodGLbYJwLx4fJobgFEoOYxkh8v07JXHAbN+lu3aGgdfAQpcD2OTCHcqQxGWXv4BOwjDPL/NHHs3BjzVLgRXyhWCKiEWqIy79J26Orz5eDzvnpce/katTvn46OB55E4RNs4oTBZqAQCek8i2AVJ2TWsihG3ugzYdJAGKyLlmYTrTbIuTMZa4m1L7xwHpIx8B5LYK0bw2uhumi5Q8kEE5GLJv2UCSYpEZZJEa2cTT42Vtii/911S4JYOGdAzob0PryvThSzzMA6raXGuJpHrW86l5wsdE6kuAZiNcH88wR/xUDWm0MmmU4KKY6PJUYKjDgTMAd+WNT0DvBPgS4xRJKjJ05uKsH6CN9zcUvGMNEZ4gKb4YyjXBiPX30WcMqMuQdlS45bw9PjdufquNfuXGy5BBmfMRU9ExwbDklq3wKfYe5KYwgpNVZzDQIrE7HcQNEfLnhhVibN0rFjNiua7hpZgGK7BfLxmKiIcDSFyqEsYMQU0UouCIvwChk3QjOhc4MSPywe2ryIoHclQhVUp3iDMFjGISuDVtvZfV/f+7B/8LFRDX79+Ln9pNPdWhlI5qL5vXL05GJZLZeHdy4M3C54fDXYLP83N8PgvPO1TF17nYtRqW52hqXg+mWs+idlrM79KhusrbFSFHAPTf3Sw00kRSIs8L85Yi8Yk1f9g/gZe5sxecOcX3M1/puU/Wn1GNl4fYTBo88jp0mEEgkWwm3E1ZuqtVev4XvmUVWlgmibT81W5TdQSwMEFAACAAgAgXqyStqYtsO1AgAAVQoAACEAAAB1bml2ZXJzYWwvZmxhc2hfc2tpbl9zZXR0aW5ncy54bWyVVm1P4zAM/n6/Ytp9p/cKOqlMggESEnegA/E9bb02WppMiTtu//6cNKVJt25lEdLy+Hkcx7E9UrPmcvFpNktzJZR+BkQuS2ORDpvx4nKeNYhKnuVKIkg8k0rXTMwXn6/v7EoTxzylUlvQpPniPic0K5ZDf8yF+0yR+DN+Xtg1JshVvWFy96BKdZaxfF1q1ciCZHfuMyardhvQgsu1vcSvi+Xt6AGCG7xHqKOYvt/ZNU2y0WAM2JDOb+06qRIsAzEtwwNNf9Tx2w9kW244OtnVV7vGZBtWQpzk49HRw5D3DwsQ/iFRv53bNUoVbAf6Q87Vptl8SKBVaRMaa44/4rtGKFZQ+5Hg5otdJwX2Qvagk6/g0/Pjxq6A5L+GfZ/adtVKPNm8DgaCffRMwAJ1A2nS7VqbqdTbY4PUH7BYMWGIEEI96YmCfmKN6dzEWM/7C29cFqEvj/SUVyWaGpZtwIG7GO/5y+W1mxWh03csiFDD1oNBiD3YM/9QXveYAdgznwUv4FGK3X4EQ1Mr6h75mvnnPJ5/soJktC28tdt1VnvSg21dE4TqgY5TqwIWxobzwmuw75YmDmtDSvZiSiXb8pIhV/K35WU7dxmTJgODr7XDlZUiRwGHCs7FSGM6TJfbx/XorXFBtj8L/eXa/Qxpil/OGSLLq5p+lsx85nXUJpSYeXJYYeck0UHfy5UKNO7sMVHN9Br0i1Ji6jFSIZip7lXbXGP0NAlykCaHs5x6J4fSL5s6A31Lr8bBdFmOwZZY8bIS9IevHN6gGChGrK0UK/InGX+vywDwRQBM51VXte2mtdSNQC5gC13zB4C78tjdUkNVOlZwV/gAKwxLziOTatLPir5W4hkS4Af4rxRW5HhgmVD2yDLjbhZ1fjeG+1iiwdyNM1t84SRze19LkWOy72eQQPvv5H9QSwMEFAACAAgAgXqySnjWJgneAgAAxgkAACYAAAB1bml2ZXJzYWwvaHRtbF9wdWJsaXNoaW5nX3NldHRpbmdzLnhtbM1WwU4bMRC95yssVxzJAqWFRpugigSBoCQiaQsnNFk7WQuvvbW9CeHUr+mH9Us6XpOQCBotCKrmkux45s17M+PZxAe3mSQTbqzQqkm361uUcJVoJtS4Sb8Ojjb3KbEOFAOpFW9SpSk5aNXivBhKYdM+dw5dLUEYZRu5a9LUubwRRdPptC5sbvyploVDfFtPdBblhluuHDdRLmGGX26Wc0tbtRohcTB90ayQnAiGFJTw7EAeu0zSKHgNIbkZG10odqilNsSMh036bqv8zH0CUltkXHlttoVGb3YNYEx4OiD74o6TlItxirz3dimZCubSJt3Z9SjoHT1GKbGDBPAohxq1KHcPn3EHDByEx5DP8Vtn54ZgYjMFmUgGeEK8/CZtD66Pr3qdi7OT89PrQbd7NjjpBRJlTLSKE0eriWIkpAuT8EWeGJyDJEXeGDMCaXkcLZvmbiOtVsj5ZzLUEktfRlEyQqZy1qSfjQBJiXAgRbI4dWDG3B0JiRp87HZ9pBx9AAx6kxSM5cuJ5ifWVzFpfdeFZGSmCyLFDSdOE1RUZPgr5WS53GRkdFZaJVhHrBSMk4ngU84OyirdA/4t0RWmyAqMxFHMJXchw49C3JEhH2mDuBwmOLRoFzbg158FnIO1D6Aw57jRPztpd65Pztudyw0vENgEVPJMcGwhz3L3FviA2pXGFFJqrOYSBFYmgcLysj9MsNKtiszKuVOYlE33jSxBsd0C+QRMPEhwtIQqeFXABBTRSs4IJHgprB+hidCFRUsYlgBtX0QwhBKhSqpjXFCYzDBuqqBtbe+83/3wcW//U6Me/f75a3Nt0P2i6Enw2cKmOFy7Khbr4vGdiyN/Q5++7M4U/+qu9y4636pU6rxzOajUn06/Ely3ilf3tIrXRVhOvaXFVIkCbpZxWGO4W6TIhOPsNYfmBY1fv+XDWLxS499Qxdrx/X9FhKfFS33lLR5HT/7NqKF99b9Xq/YHUEsDBBQAAgAIAIF6skrb73U9lgEAAB8GAAAfAAAAdW5pdmVyc2FsL2h0bWxfc2tpbl9zZXR0aW5ncy5qc42Uy27CMBBF93xF5G4rRF+gdtcWkCqxqFR2VRdOGEKEY0e2k0IR/97Y4WE7kxbPBt8c3xkP8ux6Ub1IQqKnaGd/2/27v7caGE3LEq59nXXoudGJYtkC5lkOLONAAqQ6Hj3J+zOBGRNuTePth7FVjh8R5suSMuXiBWIhEU1hhysE/Ea0DXb45yT2nHs1d3IaHZdaC95PBNfAdZ8LmVPLkKuXqQn3igEsKpANOrALQZc0Ac90ZFcXeXZ8GJlwuUTkBeXbmUhFP6bJOpWi5IuGntrl0qttAbL+y9eHAh9HrxPPjmVKv2nIw8R3UxPdZCFBKTjkHU5MoDCjMbA/WxSgnnH7QgFdZSrTR/r5xoRLFzSFVpfaJdQNrb0u5TRsdEPcDk14BKNbkJdYiaIsLuGkSE1HWmi75yeUCbrIeNpw44EJlDPFGtuu7p0vej82QbwnJIIntMKeX941O0JQIaD2xtIxrwryzjA7hokcySEQDZtWFT5HdDhHzP4zIlRrmqzyejzUw7FuA5VrkHMhWF391391hrl6+19QSwMEFAACAAgAgXqyShra6juqAAAAHwEAABoAAAB1bml2ZXJzYWwvaTE4bl9wcmVzZXRzLnhtbJ2PMQ/CIBCFd34FuV2wW9MA3UzcHHQ2FVFJ6NFw1PrzhdQYZ4dL7l3e915O9a8x8KdL5CNqaMQWuEMbrx7vGk7H3aYFTnnA6xAiOg0YgfeGKd+0eEiOXCZeIpA0PHKeOimXZRGeplQSKIY5l2ASNo6yzBhRVlJOKwor2/m/6M8NDGOcq8vsQ96jKXtRq4VTshoqc3YoPN4iyGpQ8uuuys6US0URSv48ZtgbUEsDBBQAAgAIAIF6skqw7V1XbgAAAHYAAAAcAAAAdW5pdmVyc2FsL2xvY2FsX3NldHRpbmdzLnhtbA3MPQ7CMAxA4b2nsLyXn42haTc2EBLlAFZjUCTHRomF4PZ4e8OnNy3fKvDh1otpwuPugMC6WS76SvhYz+MJoTtpJjHlhGoIyzxMYhvJnd0DdngL/bitXCOcr1RD3hp3ViePM4xwieezcMb9PPwBUEsDBBQAAgAIAIOZ9UTOggk37AIAAIgIAAAUAAAAdW5pdmVyc2FsL3BsYXllci54bWytVU1v2zAMPafA/oOhe62kXdc0kFt0BYod1qFA1m23QLUZW4tteZJcN/31o/xtz+lWYAcDNsX3SPGRNLt6TmLnCZQWMvXIwp0TB1JfBiINPfLw9fZ4Sa4u3x2xLOZ7UI4IPJKnwgJ4TJwAtK9EZhB8z03kkZ7BRWbiZEpIJcweuc+Qu4u0JO+OZuiSao9ExmQrSouicIVGRBpqGeeWRLu+TGimQENqQNEqDeI02JX5OxqfRKbU7DPQPWRm3h64Jmk5nrUYkBSnrlQhPZnPF/TH3ee1H0HCj0WqDU99IA5WclaW8pH7uzsZ5DFoa5uxKsk1GGOTKG0zZlZisUwdrXyPVA6bBLTmIWg3TkNCKyydALNtzHVU8+gBreXVO1Hzln4b+71p3ErlaOec5Y+x0BEe9SGddRLI6DAqS8rrlh300HTQrWUijoJfuVAQlJ/f2haZL0gVsO24Mk9XFz4e4Nst941U+xuEYRfVCrqtaG4lmluCWg63jb7uKEhz2y1wkytoSjVjTyIA+YUrxW1bXBqVA6MjY42lQzCj1ZVrkTpBWGSS+OwftLF+I2l+6teUKQH/Q5hPSNTWRKQBPN8K9DGQYE0NYLGtzTVZ7NqYXU46f0x6fT0wVTnWouBFHMNVCDiGATecdnZ6CAqKa3TxczXC9g4OgiMRRjE+ZpJhfHqQJuFqN8nQOzgIjqW/m4C25raMdFzHUTO1HcToxDphfq6NTMRL2Z6DPWNWZR++NnLN0XUm2oPz+R+jOIjRDOaWTKwu+9bbV83hvZ1TozufTVZZBt2K8wAmzyqvZhbybOQTwJbnsbnp59Tswx50lPPUdExzfcd+l8VavIBTiMD+6RantiYR2J7xyIflaY8B9cTtMghfmqYiMlpLUql5SDmGtXkSUFSYalY+ouqhknkajLRxs+7noGPcVdcKuBPDFjNdnGDzycwj7/GlvsvF2UV3lfPFRYMt87qvAle5vGFV1wl3nUHrfm0vwuqZx9ffUEsDBBQAAgAIAIF6skoXqeFBbwEAAPsCAAApAAAAdW5pdmVyc2FsL3NraW5fY3VzdG9taXphdGlvbl9zZXR0aW5ncy54bWyNUttq3DAQfc9XiPzAShrdDO6Cbi5+SUKykGd3rRbTRC6WQkvRx1dOsmy22dBqnmbOmTPM6LTp+xTtU8rz4/R7yNMc70LOU/yWthcItfv5YV5ulpBCTptj5X6K4/yzj1/ntVarKQ9xHJbRrmjaYtQ9P6SkVk7VjBlGkWSeeoWc57ZiDbgGbMUcJbbd/CXxoruEfYj5vGq7OUHfN/QxhSX3cQy/tnDKfgudbvB5Gcap8tJWsDXKYWpxbA3ECJfcF6oBQCDLHXG4SNlITZDHjGMoRlGggAjnpBGFSMqhZl0jqgrzjUBMMkZdoZ7WbqS1cdQWCQ0huk7zqrGl64zEGBFCgLnCBXQGo8qGqqFBrQcEBwZE0UYTBaiznelY8c4Ly5GiXmBcmDGA8fG4x+3enutY/e91Duf8h+DZLziLrt7anDFXu39alkrehccfD0MO6MuQQj9+ury59Xf+aqd3/fXV5as3n318YK6GrZt/6O8/UEsDBBQAAgAIAIJ6skqlSRcUvw0AAAIjAAAXAAAAdW5pdmVyc2FsL3VuaXZlcnNhbC5wbmftWmlYkunef8xOTqXZOpYZtGrnVC6hmaZQWdmmdaaZadxtXEkRFdeRpXKmTlPKlBXu2BkdZzIhRTEXoEVlTFyOTjAIirlAiqCGgsj2Pth0vrzX+/X9xIfn5rqX333/+W+//31d9+2L/r5Wq2xXAQBgdeb0iS8AYLkfAJgnf7YCHCFtdOOBP2aYL3yPA5RuuwmwszzmmN8xAKghrtZe+RvYX5l4OgADAGteGz8zNvrXSADYSTpz4tiXGaGyQdad+HQde3b78bU7Pru63GXlzpqze9LWLXv0m/afIevWH3N+2OAa+/jfOWU5J/fvvxG+bu2s75XHZTk5X2mttZeUGpyT6IKXasytmXYkXcE4QmX/YNGcWeoBw3Rz4sUt6dHK3+50sdJFONVIPS+0OWP84WVH7/k/LoFSATFxXUejIQcx92Qs1U17ayj87j5zcLguX/37YrqHa6ZG1jC60gwcGeAUjyXHfiAbtA6lRmDZ2/GWyCFa3ufLjMubikktM69WJ+0AO0erDEWksR+Mi8a/XQ62sTa7jMPNm5f2afsMbHsdT4HttTSXJfSddcYNQ+4aITITxAQxQUwQE8QEMUFMEBPEBDFBTBATxAQxQUwQE8QEMUFMkP93SEZFJRm/ODJOCmNmzAy/bNuKbkmaZUzjpm/DeHEUUXBPIxN5BFz5nub9ix87T9UWbJgddyKoT7EZmIGAmGpyt4aZLyWw2ToXyBwH1hPshV1wDuU7vA0WNQ4hs4zI2SlaD7yGpUW02am66RWoocJ+YUPEYgQH9R1HKTp+14KxOFk1uwo+If6uUubx1jIid9vv2MlL5KaFmVsILVN/j4gdGxmFGhYqiLipiOmg7sEC5NiACqp77wsNoDNCKIWB3Si6v+qxNe79vagqaFYzpInoldv5XJ5C1o45TCd7ZmUOERWbrob6rQBe+HXVCDzWnH9Exc9XJTU3iF2RgxjnBtm2lvCd7dly6YmrlPSB0kuclxIJwqDuNP9PHXYaRlZzNAPCsn4JgMMqaWSGtgmxLT1CqbM8F00mLPaT8ejEg9m3U4PuSsgE/fCLOG4RlSYvTjhQpGmz3BnNX8Q3J9yX7yKOHqR4DsZLiw1CUow6jcGOkkvS1bSIbs0a/OFlQOIpsQ2KytJ/h4Vn+vfR0RWp3R3CdqKa9MQF8oDyB+4eXUIXb8esCZVI7b7/pT++yyzds6zk8ufx1l9KWnI9EP7uGtyRa/kWXMuzYo0u/MqKSExQlwqTyEyguaUEVBZpXntmkHe0Kr/aQdYIJSPDUR4p0EZZFOfQ02kqKJaiCSF62zuWnfHDQAij0BK4pnCmXvTv2dXjN6CsrutuLBB4ojQH2jIuNh1XnRwoFQTmVUXcssP0MrxnvFv3+cEPY4qm0M1bHDk8nXMcM4y6rOBlu20gZ+ZKSfRTzWvL3UqqbYGBOUn3/niqCoNgyFPiMmpRRIHF7Kr65gy3LQAguQKX7vS+5eWL1DT0eUqic60go5Ki1k+HXqo2/7MuPg6fx9L5EQ5aTErfWgoZKYLqxx34a86iaQvriBJ8gKTAnzB4caQXN/ZH52FlCi+EdamcPRpymmQFHG1QnxzxIOR2hA5YBCFLMK7o/jMCwmqjfjlG/X4pBQ4dEAxA6xK6rn/Y7+6sDq8QyA2Y2PvdhM2Fdk4hhwBgsFudfSGvzpoOindV/zR5wMJ94+ixiR+FNsgs//o14f21UUPJSe9dYc4FPfdPk6NeDhY2/Blv8ZWgx7WAOXQDRicja90qw9DoLVLFqV+qFYGUxfN5VfJdlaHtNZUwVzNgWNgy13duNnPU45zmyr5qTHcodrbtOTRhe3t238PnOQTtKJR4OI3/9z5l8WT+4w7LE9yYsqmu6wuLQHcUwblzMF/n9To7VcBB1azYBXuQL4i6GRj3rP7mXkWqlQ1dylHH31oH+/VPCg0aHB+SDm3siuLoPtjzxs9sLdQu8li5uifklRO1ZsB7154sxL96uFl95biah1yPGOI7J1Q7aIj1DUlvw8eeRFWeFmCe8NW8QUDTcGq/FOWR5TBUJnwxJc3UdH7jc78+fsWmOH5LU8S8zOIl5fobz0ElPcg8d0Ix/+R6q1D+G1EQ2l4ssW21w4RQbIXF//CGWKtfWuMTZzUig344wvBJjJQ3ZJvSsGGZbsSGlYFWE/FzP/s+Ysxzg2wQGn6PIx6MvtAs+CiJpR3PkriI0LwtmFBaPFNOCnGQ3QH9NlXcxDmUIGjKpW1TiIxfx36yzl2EVo3mK0rgbDNBqjKB5vRoA0K0G1Twpuc5souRhLUpb2svlcvM5KHfedkrsmeoBF0cdooKum/M8aZ4AFjkxASUS+6wA3t8Vdzh8NKGX8ZHS9KHGpVYMel7GtZbVXL9ZWCMduICoWkqbnvSBiQhviKVQqOo0hJdsu+iglgL56PVlg/EGr64ngE7WkBXstNKGI0tHl2okhm1PeiPjtpDyiPDfxq1bC5kzGUEK4mqat0EPSwvhQ8AKZnyRskIpq0oX1IsPYrnPIsUcHsjs7YjzHNBPTiRcFZHlBKaSiDSKz+4Ci4ncZr6oxNrvWU1fXD+WWlwDKUnXxYk6+2NPHCB60kbhB0O8PlZlxgrE1UpB1Ec3C5ZXpwx5oYF+duepU79VxWOGraGG1jKtF+yzIfD+sBuL4kQ+ox6mcBRIWMPDuE1sk7mipUTWDq3yoluft+t7Axa4HFqwAEMNilnPoB7SBQde5CLD64UTb9OuuyT14guxyXnbLY+a4PdSjOn54ak/Vjn/WLwHJEdZcgQBXb283Ybgy6kT9FaVCgpxiQiLKYjrHzED9fRsFkXERa6CEJhKrwj7eKz0JJauHWU1SYlmu/x9acDC1Al0kMCd6qlh6srX2AN55bFxoc11qaCJ99Tdrh967U35D3qaUmdXfPURmTWtWYShNipn2XWP6qknjHaualcctu9vpQor7Z2CbGYjxt2ic53JsfU4qo6JjEzrHrcpg5bOoc3zy3O1LwJxF9Cko12hvGQFNWAnN/t45MnS8vlU2SZKNEjWGdD5+c+eQa3I+HSJbtiHqrv7AEt1OA0hFV0+WJHt4qeL7Q6wNfxzIacvCEk3Sgu7sCFTwYfzXH/y+CCy4VPX76oXTPJ23eKC1xBbM9PG7xuUJp/wQvCKAlXxPZ/Gbl5mxTzjZglkQ64S1kN0j2wxIL+6uv9SkXwo3oCVNUbKd+KJAfvAr3+b6L2qWvVEaSSnaieHbDN6i40HtMrfIYprHOc+fV/+Z4ajMTN5H1DrV6SlslrOITrFinKTcMqxXBAKTbtuzVUm/y07gKYH3n8BLby4c5Re5+8zB+6PKmyZ7EMN2Rj1eMOoXsfvPHUXYuK1cwcvlkQ2/EImNzHzoUtfmH3YDdmIAXyglDBjqi1n5uoYek1n1KBYvhl9gJ29htFseKJudLVNQBdvSXuJ2dRZYNkqieL8SpyKqw6+dLHWAOLl6wSHnkVRPO4I20racuPHH0BzoUblM9N63mBLFE9vwNK4dCnP3zcKAUrpz6b9PH/D7XI7K18KR9AHShGiGC2bWMZdGh5gUgnT7cxNo2veExl/cI3jbfnMrwi8UcpHamB+Lc93xt1M5e5OFHpBIFjN5NhkIg1XKptKGdtuD/NsNodtjyfefPvCt0OwXz0v54t2u4Vfj0A/eilA9PEzKLuufl/3Atg0q+g/WGaSKaItS2mpEd54EycodTzaKCY6ay6XYfIXQtSzSphe9reWsRnTVeNJDDVFZM/dWsnQSMQOerVPYTQwmlVJ+FDHjlYu8BG5FqMe6n7yq75VrDf+IEs+JV4D0Hhc/BA81+JzNNbJcTMeow2ntN8C3KNfIlrnHI3Lh0DMpoSr1eQEQfXqhVkg5aZPYUU9GsnL7OatNg83cRzaN9P/935I79SSWF4DzjaKwaJAK3Qza+iMm1Vr62MyWS9kcAZMufI8uypGsQgj6Wfz/AsxSJPv/i5L2Lcvm901rG8cwVQJpBSWRDykdKqTxwb2L0S3RlgjNV7GqOB8Jvvr6ll61Nu2qsu264HHXTJFC2rl3xECZagxXNqe5XfR4afB2vPdlyij5HifwcpPgZtUBarLfN0x5R6jF+LtwR/zmcZ5CFkn/vsMe2Fq467jOmGExNYLvlJshdl+DpQYscA6ThJg95h5N9GJ1DjFdY3dEaWGjJTYllhcOhyjW6aYLhnniQnuu4e/udETfIGBfzVXD62GPI6a5MZcDgC2orpczj2sY7K5LBXuEBSwsK4KVPox2C9qFZZnaQoqtE46QjIIbctxrz4+nkqoW2HmWG+ZBrrAP86YYQStt5D4k2657gVAB5ZWENaJXmSb+Gvd6FU3GL76ixH8SF/Ae7GZusman9j0flCcfUh5OH7HGR/JkAsVG0YajOUi72g/UvCYCR6tT3bTlWq2Jcgf0/6DZQFOh3ZwE8KU7+5PPJTZKa0usHxAi3MGrxEOPC0r2R2Fg5siKpUOhxLn8jFF9iOPpRPurenv3sgOk54tzrseYaiy13k7lzQsJ8jyOjzBCt+L76830XmkvCdUMDUuW/8v64oCU4tM8dDjTeTi5PJoR8G4qhtS+8rqh0le6aZmoTgpbXgVPIsy2AMqgvG2d5o8W7FdHLsQQN+4TW0fcOyTw87VEO9kXrdO2vCc+NbkJGzxsWSq+IdMBv1NOvOHYPZH+cFpe/cowTGiTMn/U9Qjoff+B9QSwMEFAACAAgAgnqyStIooFJKAAAAawAAABsAAAB1bml2ZXJzYWwvdW5pdmVyc2FsLnBuZy54bWyzsa/IzVEoSy0qzszPs1Uy1DNQsrfj5bIpKEoty0wtV6gAihnpGUCAkkIlKrc8M6UkAyhkYG6OEMxIzUzPKLFVsjCwgAvqA80EAFBLAQIAABQAAgAIAEOUV0cNwDEewAEAANoDAAAPAAAAAAAAAAEAAAAAAAAAAABub25lL3BsYXllci54bWxQSwECAAAUAAIACACBerJKWn+5mToEAADhDgAAHQAAAAAAAAABAAAAAADtAQAAdW5pdmVyc2FsL2NvbW1vbl9tZXNzYWdlcy5sbmdQSwECAAAUAAIACACBerJKCf5wTAkDAAC1CgAAJwAAAAAAAAABAAAAAABiBgAAdW5pdmVyc2FsL2ZsYXNoX3B1Ymxpc2hpbmdfc2V0dGluZ3MueG1sUEsBAgAAFAACAAgAgXqyStqYtsO1AgAAVQoAACEAAAAAAAAAAQAAAAAAsAkAAHVuaXZlcnNhbC9mbGFzaF9za2luX3NldHRpbmdzLnhtbFBLAQIAABQAAgAIAIF6skp41iYJ3gIAAMYJAAAmAAAAAAAAAAEAAAAAAKQMAAB1bml2ZXJzYWwvaHRtbF9wdWJsaXNoaW5nX3NldHRpbmdzLnhtbFBLAQIAABQAAgAIAIF6skrb73U9lgEAAB8GAAAfAAAAAAAAAAEAAAAAAMYPAAB1bml2ZXJzYWwvaHRtbF9za2luX3NldHRpbmdzLmpzUEsBAgAAFAACAAgAgXqyShra6juqAAAAHwEAABoAAAAAAAAAAQAAAAAAmREAAHVuaXZlcnNhbC9pMThuX3ByZXNldHMueG1sUEsBAgAAFAACAAgAgXqySrDtXVduAAAAdgAAABwAAAAAAAAAAQAAAAAAexIAAHVuaXZlcnNhbC9sb2NhbF9zZXR0aW5ncy54bWxQSwECAAAUAAIACACDmfVEzoIJN+wCAACICAAAFAAAAAAAAAABAAAAAAAjEwAAdW5pdmVyc2FsL3BsYXllci54bWxQSwECAAAUAAIACACBerJKF6nhQW8BAAD7AgAAKQAAAAAAAAABAAAAAABBFgAAdW5pdmVyc2FsL3NraW5fY3VzdG9taXphdGlvbl9zZXR0aW5ncy54bWxQSwECAAAUAAIACACCerJKpUkXFL8NAAACIwAAFwAAAAAAAAAAAAAAAAD3FwAAdW5pdmVyc2FsL3VuaXZlcnNhbC5wbmdQSwECAAAUAAIACACCerJK0iigUkoAAABrAAAAGwAAAAAAAAABAAAAAADrJQAAdW5pdmVyc2FsL3VuaXZlcnNhbC5wbmcueG1sUEsFBgAAAAAMAAwAhgMAAG4mAAAAAA=="/>
  <p:tag name="ISPRING_SCORM_ENDPOINT" val="&lt;endpoint&gt;&lt;enable&gt;0&lt;/enable&gt;&lt;lrs&gt;http://&lt;/lrs&gt;&lt;auth&gt;0&lt;/auth&gt;&lt;login&gt;&lt;/login&gt;&lt;password&gt;&lt;/password&gt;&lt;key&gt;&lt;/key&gt;&lt;name&gt;&lt;/name&gt;&lt;email&gt;&lt;/email&gt;&lt;/endpoint&gt;&#10;"/>
  <p:tag name="COMMONDATA" val="eyJoZGlkIjoiMmY0YzdjZTE3NzI3N2VkZmUwODhkNGI4NjQ1YjFiNGYifQ=="/>
</p:tagLst>
</file>

<file path=ppt/tags/tag2.xml><?xml version="1.0" encoding="utf-8"?>
<p:tagLst xmlns:p="http://schemas.openxmlformats.org/presentationml/2006/main">
  <p:tag name="PA" val="v3.0.1"/>
</p:tagLst>
</file>

<file path=ppt/tags/tag3.xml><?xml version="1.0" encoding="utf-8"?>
<p:tagLst xmlns:p="http://schemas.openxmlformats.org/presentationml/2006/main">
  <p:tag name="PA" val="v3.2.0"/>
</p:tagLst>
</file>

<file path=ppt/tags/tag4.xml><?xml version="1.0" encoding="utf-8"?>
<p:tagLst xmlns:p="http://schemas.openxmlformats.org/presentationml/2006/main">
  <p:tag name="PA" val="v3.2.0"/>
</p:tagLst>
</file>

<file path=ppt/tags/tag5.xml><?xml version="1.0" encoding="utf-8"?>
<p:tagLst xmlns:p="http://schemas.openxmlformats.org/presentationml/2006/main">
  <p:tag name="PA" val="v3.2.0"/>
</p:tagLst>
</file>

<file path=ppt/tags/tag6.xml><?xml version="1.0" encoding="utf-8"?>
<p:tagLst xmlns:p="http://schemas.openxmlformats.org/presentationml/2006/main">
  <p:tag name="PA" val="v3.2.0"/>
</p:tagLst>
</file>

<file path=ppt/tags/tag7.xml><?xml version="1.0" encoding="utf-8"?>
<p:tagLst xmlns:p="http://schemas.openxmlformats.org/presentationml/2006/main">
  <p:tag name="PA" val="v3.2.0"/>
</p:tagLst>
</file>

<file path=ppt/tags/tag8.xml><?xml version="1.0" encoding="utf-8"?>
<p:tagLst xmlns:p="http://schemas.openxmlformats.org/presentationml/2006/main">
  <p:tag name="PA" val="v3.2.0"/>
</p:tagLst>
</file>

<file path=ppt/tags/tag9.xml><?xml version="1.0" encoding="utf-8"?>
<p:tagLst xmlns:p="http://schemas.openxmlformats.org/presentationml/2006/main">
  <p:tag name="PA" val="v3.2.0"/>
</p:tagLst>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44546A"/>
      </a:dk2>
      <a:lt2>
        <a:srgbClr val="F0F2F4"/>
      </a:lt2>
      <a:accent1>
        <a:srgbClr val="D90944"/>
      </a:accent1>
      <a:accent2>
        <a:srgbClr val="243B7A"/>
      </a:accent2>
      <a:accent3>
        <a:srgbClr val="5188E1"/>
      </a:accent3>
      <a:accent4>
        <a:srgbClr val="F65083"/>
      </a:accent4>
      <a:accent5>
        <a:srgbClr val="FFFFFF"/>
      </a:accent5>
      <a:accent6>
        <a:srgbClr val="FFFFFF"/>
      </a:accent6>
      <a:hlink>
        <a:srgbClr val="FFFFFF"/>
      </a:hlink>
      <a:folHlink>
        <a:srgbClr val="FFFFFF"/>
      </a:folHlink>
    </a:clrScheme>
    <a:fontScheme name="自定义 7">
      <a:majorFont>
        <a:latin typeface="Segoe UI"/>
        <a:ea typeface="微软雅黑"/>
        <a:cs typeface=""/>
      </a:majorFont>
      <a:minorFont>
        <a:latin typeface="Calibri"/>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3598</Words>
  <Application>WPS 演示</Application>
  <PresentationFormat>宽屏</PresentationFormat>
  <Paragraphs>281</Paragraphs>
  <Slides>18</Slides>
  <Notes>18</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18</vt:i4>
      </vt:variant>
    </vt:vector>
  </HeadingPairs>
  <TitlesOfParts>
    <vt:vector size="37" baseType="lpstr">
      <vt:lpstr>Arial</vt:lpstr>
      <vt:lpstr>宋体</vt:lpstr>
      <vt:lpstr>Wingdings</vt:lpstr>
      <vt:lpstr>思源黑体</vt:lpstr>
      <vt:lpstr>黑体</vt:lpstr>
      <vt:lpstr>华文仿宋</vt:lpstr>
      <vt:lpstr>方正清刻本悦宋简体</vt:lpstr>
      <vt:lpstr>微软雅黑</vt:lpstr>
      <vt:lpstr>Calibri</vt:lpstr>
      <vt:lpstr>仿宋_GB2312</vt:lpstr>
      <vt:lpstr>Calibri</vt:lpstr>
      <vt:lpstr>Agency FB</vt:lpstr>
      <vt:lpstr>Rockwell</vt:lpstr>
      <vt:lpstr>Times New Roman</vt:lpstr>
      <vt:lpstr>Arial Unicode MS</vt:lpstr>
      <vt:lpstr>微软雅黑 Light</vt:lpstr>
      <vt:lpstr>Segoe UI</vt:lpstr>
      <vt:lpstr>仿宋</vt:lpstr>
      <vt:lpstr>Office 主题</vt:lpstr>
      <vt:lpstr>PowerPoint 演示文稿</vt:lpstr>
      <vt:lpstr>PowerPoint 演示文稿</vt:lpstr>
      <vt:lpstr>PowerPoint 演示文稿</vt:lpstr>
      <vt:lpstr>选题目的</vt:lpstr>
      <vt:lpstr>选题意义</vt:lpstr>
      <vt:lpstr>国内外研究现状</vt:lpstr>
      <vt:lpstr>PowerPoint 演示文稿</vt:lpstr>
      <vt:lpstr>研究内容</vt:lpstr>
      <vt:lpstr>业务分析</vt:lpstr>
      <vt:lpstr>PowerPoint 演示文稿</vt:lpstr>
      <vt:lpstr>解决方案</vt:lpstr>
      <vt:lpstr>解决方案</vt:lpstr>
      <vt:lpstr>技术路线</vt:lpstr>
      <vt:lpstr>PowerPoint 演示文稿</vt:lpstr>
      <vt:lpstr>可行性分析</vt:lpstr>
      <vt:lpstr>预期结果与进度安排</vt:lpstr>
      <vt:lpstr>参考文献</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lean*</cp:lastModifiedBy>
  <cp:revision>5</cp:revision>
  <dcterms:created xsi:type="dcterms:W3CDTF">2021-05-12T03:31:00Z</dcterms:created>
  <dcterms:modified xsi:type="dcterms:W3CDTF">2024-01-28T12:38:04Z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2B65B01A62084FBD92A34A57580076BF_12</vt:lpwstr>
  </property>
  <property fmtid="{D5CDD505-2E9C-101B-9397-08002B2CF9AE}" pid="3" name="KSOProductBuildVer">
    <vt:lpwstr>2052-12.1.0.16120</vt:lpwstr>
  </property>
</Properties>
</file>