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0"/>
  </p:notesMasterIdLst>
  <p:sldIdLst>
    <p:sldId id="365" r:id="rId2"/>
    <p:sldId id="356" r:id="rId3"/>
    <p:sldId id="357" r:id="rId4"/>
    <p:sldId id="258" r:id="rId5"/>
    <p:sldId id="265" r:id="rId6"/>
    <p:sldId id="305" r:id="rId7"/>
    <p:sldId id="359" r:id="rId8"/>
    <p:sldId id="256" r:id="rId9"/>
    <p:sldId id="307" r:id="rId10"/>
    <p:sldId id="369" r:id="rId11"/>
    <p:sldId id="366" r:id="rId12"/>
    <p:sldId id="367" r:id="rId13"/>
    <p:sldId id="308" r:id="rId14"/>
    <p:sldId id="360" r:id="rId15"/>
    <p:sldId id="329" r:id="rId16"/>
    <p:sldId id="368" r:id="rId17"/>
    <p:sldId id="319" r:id="rId18"/>
    <p:sldId id="36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9" autoAdjust="0"/>
    <p:restoredTop sz="95184" autoAdjust="0"/>
  </p:normalViewPr>
  <p:slideViewPr>
    <p:cSldViewPr snapToGrid="0" showGuides="1">
      <p:cViewPr varScale="1">
        <p:scale>
          <a:sx n="133" d="100"/>
          <a:sy n="133" d="100"/>
        </p:scale>
        <p:origin x="200" y="608"/>
      </p:cViewPr>
      <p:guideLst>
        <p:guide pos="4112"/>
        <p:guide pos="415"/>
        <p:guide orient="horz" pos="1457"/>
        <p:guide pos="7219"/>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其中，秒杀是系统的核心。根据活动图的不同职责划分客户、秒杀客户端和管理员三个泳道。</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其次，根据活动图的不同职责划分客户、秒杀客户端和管理员三个泳道。</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5" y="1462955"/>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2569442" y="2547279"/>
            <a:ext cx="7053116" cy="645160"/>
          </a:xfrm>
          <a:prstGeom prst="rect">
            <a:avLst/>
          </a:prstGeom>
          <a:noFill/>
        </p:spPr>
        <p:txBody>
          <a:bodyPr wrap="square" rtlCol="0">
            <a:spAutoFit/>
            <a:scene3d>
              <a:camera prst="orthographicFront"/>
              <a:lightRig rig="threePt" dir="t"/>
            </a:scene3d>
            <a:sp3d contourW="12700"/>
          </a:bodyPr>
          <a:lstStyle/>
          <a:p>
            <a:pPr algn="ctr">
              <a:defRPr/>
            </a:pPr>
            <a:r>
              <a:rPr lang="zh-CN" altLang="en-US" sz="3600" b="1" dirty="0">
                <a:solidFill>
                  <a:schemeClr val="bg1"/>
                </a:solidFill>
                <a:latin typeface="华文仿宋" panose="02010600040101010101" pitchFamily="2" charset="-122"/>
                <a:ea typeface="华文仿宋" panose="02010600040101010101" pitchFamily="2" charset="-122"/>
              </a:rPr>
              <a:t>基于TCP的远程调用RPC框架研究</a:t>
            </a:r>
          </a:p>
        </p:txBody>
      </p:sp>
      <p:sp>
        <p:nvSpPr>
          <p:cNvPr id="6" name="PA_圆角矩形 31"/>
          <p:cNvSpPr/>
          <p:nvPr>
            <p:custDataLst>
              <p:tags r:id="rId1"/>
            </p:custDataLst>
          </p:nvPr>
        </p:nvSpPr>
        <p:spPr>
          <a:xfrm>
            <a:off x="4382877" y="4726578"/>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答辩人：郑</a:t>
            </a:r>
            <a:r>
              <a:rPr lang="en-US" altLang="zh-CN" sz="1065" dirty="0">
                <a:solidFill>
                  <a:srgbClr val="223762"/>
                </a:solidFill>
                <a:latin typeface="方正清刻本悦宋简体" panose="02000000000000000000" pitchFamily="2" charset="-122"/>
                <a:ea typeface="方正清刻本悦宋简体" panose="02000000000000000000" pitchFamily="2" charset="-122"/>
              </a:rPr>
              <a:t> </a:t>
            </a:r>
            <a:r>
              <a:rPr lang="zh-CN" altLang="en-US" sz="1065" dirty="0">
                <a:solidFill>
                  <a:srgbClr val="223762"/>
                </a:solidFill>
                <a:latin typeface="方正清刻本悦宋简体" panose="02000000000000000000" pitchFamily="2" charset="-122"/>
                <a:ea typeface="方正清刻本悦宋简体" panose="02000000000000000000" pitchFamily="2" charset="-122"/>
              </a:rPr>
              <a:t>剑</a:t>
            </a:r>
            <a:endParaRPr lang="en-US" altLang="zh-CN" sz="1065" dirty="0">
              <a:solidFill>
                <a:srgbClr val="223762"/>
              </a:solidFill>
              <a:latin typeface="方正清刻本悦宋简体" panose="02000000000000000000" pitchFamily="2" charset="-122"/>
              <a:ea typeface="方正清刻本悦宋简体" panose="02000000000000000000" pitchFamily="2" charset="-122"/>
            </a:endParaRPr>
          </a:p>
        </p:txBody>
      </p:sp>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7350" y="967989"/>
            <a:ext cx="1390483" cy="1400993"/>
          </a:xfrm>
          <a:prstGeom prst="rect">
            <a:avLst/>
          </a:prstGeom>
        </p:spPr>
      </p:pic>
      <p:sp>
        <p:nvSpPr>
          <p:cNvPr id="15" name="矩形 259"/>
          <p:cNvSpPr>
            <a:spLocks noChangeArrowheads="1"/>
          </p:cNvSpPr>
          <p:nvPr/>
        </p:nvSpPr>
        <p:spPr bwMode="auto">
          <a:xfrm>
            <a:off x="1928495" y="4245485"/>
            <a:ext cx="833501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solidFill>
                  <a:schemeClr val="bg1"/>
                </a:solidFill>
                <a:latin typeface="方正清刻本悦宋简体" panose="02000000000000000000" pitchFamily="2" charset="-122"/>
                <a:ea typeface="方正清刻本悦宋简体" panose="02000000000000000000" pitchFamily="2" charset="-122"/>
              </a:rPr>
              <a:t>专业年级：软件工程</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2020</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级</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8</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班</a:t>
            </a:r>
            <a:endParaRPr lang="en-US" altLang="zh-CN" sz="1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7" name="PA_圆角矩形 31"/>
          <p:cNvSpPr/>
          <p:nvPr>
            <p:custDataLst>
              <p:tags r:id="rId2"/>
            </p:custDataLst>
          </p:nvPr>
        </p:nvSpPr>
        <p:spPr>
          <a:xfrm>
            <a:off x="6387534" y="4726577"/>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指导教师：梅广超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par>
                                <p:cTn id="21" presetID="16" presetClass="entr" presetSubtype="21" fill="hold" grpId="0" nodeType="withEffect">
                                  <p:stCondLst>
                                    <p:cond delay="25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836005" y="2037198"/>
            <a:ext cx="3835748" cy="3743352"/>
            <a:chOff x="1823648" y="2061912"/>
            <a:chExt cx="3835748" cy="3743352"/>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2794123" y="2232199"/>
              <a:ext cx="1915909" cy="497957"/>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实践难点一</a:t>
              </a:r>
            </a:p>
          </p:txBody>
        </p:sp>
        <p:sp>
          <p:nvSpPr>
            <p:cNvPr id="97" name="TextBox 10"/>
            <p:cNvSpPr txBox="1"/>
            <p:nvPr/>
          </p:nvSpPr>
          <p:spPr>
            <a:xfrm>
              <a:off x="2192948" y="3399226"/>
              <a:ext cx="3097147" cy="1544590"/>
            </a:xfrm>
            <a:prstGeom prst="rect">
              <a:avLst/>
            </a:prstGeom>
            <a:noFill/>
          </p:spPr>
          <p:txBody>
            <a:bodyPr wrap="square" rtlCol="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    注册中心的实现：服务端和客户端的核心服务都依赖于注册中心。如何实现一个高性能、高可靠和具有注册与发现服务的注册中心成为难点之一。</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98" name="组合 97"/>
          <p:cNvGrpSpPr/>
          <p:nvPr/>
        </p:nvGrpSpPr>
        <p:grpSpPr>
          <a:xfrm>
            <a:off x="6432718" y="2037198"/>
            <a:ext cx="3835748" cy="3743352"/>
            <a:chOff x="1823648" y="2061912"/>
            <a:chExt cx="3835748" cy="3743352"/>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102" name="矩形 101"/>
            <p:cNvSpPr/>
            <p:nvPr/>
          </p:nvSpPr>
          <p:spPr>
            <a:xfrm>
              <a:off x="2794123" y="2232199"/>
              <a:ext cx="1915909" cy="498150"/>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实践难点二</a:t>
              </a:r>
            </a:p>
          </p:txBody>
        </p:sp>
        <p:sp>
          <p:nvSpPr>
            <p:cNvPr id="103" name="TextBox 10"/>
            <p:cNvSpPr txBox="1"/>
            <p:nvPr/>
          </p:nvSpPr>
          <p:spPr>
            <a:xfrm>
              <a:off x="2280478" y="3399226"/>
              <a:ext cx="3097147" cy="1544590"/>
            </a:xfrm>
            <a:prstGeom prst="rect">
              <a:avLst/>
            </a:prstGeom>
            <a:noFill/>
          </p:spPr>
          <p:txBody>
            <a:bodyPr wrap="square" rtlCol="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    网络传输协议实现：使用</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RPC</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进行服务调用的原因之一就是</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RPC</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传输相同数据时，性能优于</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HTTP</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，如何定制一个高性能、可扩展的传输协议成为难点之一。</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5" name="标题 80"/>
          <p:cNvSpPr txBox="1"/>
          <p:nvPr/>
        </p:nvSpPr>
        <p:spPr>
          <a:xfrm>
            <a:off x="1406898" y="752801"/>
            <a:ext cx="3629564" cy="456129"/>
          </a:xfrm>
          <a:prstGeom prst="rect">
            <a:avLst/>
          </a:prstGeom>
        </p:spPr>
        <p:txBody>
          <a:bodyPr>
            <a:noAutofit/>
          </a:bodyPr>
          <a:lstStyle>
            <a:lvl1pPr algn="l" defTabSz="914400" rtl="0" eaLnBrk="1" latinLnBrk="0" hangingPunct="1">
              <a:lnSpc>
                <a:spcPct val="90000"/>
              </a:lnSpc>
              <a:spcBef>
                <a:spcPct val="0"/>
              </a:spcBef>
              <a:buNone/>
              <a:defRPr sz="2400" b="1" kern="1200">
                <a:solidFill>
                  <a:srgbClr val="244C89"/>
                </a:solidFill>
                <a:latin typeface="+mj-lt"/>
                <a:ea typeface="思源黑体" panose="020B0500000000000000" pitchFamily="34" charset="-122"/>
                <a:cs typeface="+mj-cs"/>
              </a:defRPr>
            </a:lvl1pPr>
          </a:lstStyle>
          <a:p>
            <a:pPr>
              <a:lnSpc>
                <a:spcPct val="120000"/>
              </a:lnSpc>
            </a:pPr>
            <a:r>
              <a:rPr lang="zh-CN" altLang="en-US" dirty="0"/>
              <a:t>业务分析</a:t>
            </a:r>
          </a:p>
        </p:txBody>
      </p:sp>
      <p:sp>
        <p:nvSpPr>
          <p:cNvPr id="6"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Business Analysis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31116" y="1445514"/>
            <a:ext cx="5174127" cy="5095497"/>
          </a:xfrm>
          <a:prstGeom prst="rect">
            <a:avLst/>
          </a:prstGeom>
          <a:noFill/>
        </p:spPr>
        <p:txBody>
          <a:bodyPr wrap="square">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lang="zh-CN" altLang="zh-CN" sz="1600" dirty="0"/>
              <a:t>RPC框架的核心是客户端成功调用服务端的服务。根据UML活动图（图 3.3）的不同职责划分为server、server slub、注册中心、client和client slub五个泳道。一次rpc的调用成功，需要依次经历以下步骤：</a:t>
            </a:r>
          </a:p>
          <a:p>
            <a:pPr marL="0" marR="0" lvl="0" indent="0" algn="l" defTabSz="914400" rtl="0" eaLnBrk="0" fontAlgn="base" latinLnBrk="0" hangingPunct="0">
              <a:lnSpc>
                <a:spcPct val="100000"/>
              </a:lnSpc>
              <a:spcBef>
                <a:spcPct val="0"/>
              </a:spcBef>
              <a:spcAft>
                <a:spcPct val="0"/>
              </a:spcAft>
              <a:buClrTx/>
              <a:buSzTx/>
              <a:tabLst/>
            </a:pPr>
            <a:r>
              <a:rPr lang="en-US" altLang="zh-CN" sz="1600" dirty="0"/>
              <a:t>①</a:t>
            </a:r>
            <a:r>
              <a:rPr lang="zh-CN" altLang="zh-CN" sz="1600" dirty="0"/>
              <a:t>client调用接口方法，client slub生成代理对象</a:t>
            </a:r>
          </a:p>
          <a:p>
            <a:pPr marL="0" marR="0" lvl="0" indent="0" algn="l" defTabSz="914400" rtl="0" eaLnBrk="0" fontAlgn="base" latinLnBrk="0" hangingPunct="0">
              <a:lnSpc>
                <a:spcPct val="100000"/>
              </a:lnSpc>
              <a:spcBef>
                <a:spcPct val="0"/>
              </a:spcBef>
              <a:spcAft>
                <a:spcPct val="0"/>
              </a:spcAft>
              <a:buClrTx/>
              <a:buSzTx/>
              <a:tabLst/>
            </a:pPr>
            <a:r>
              <a:rPr lang="en-US" altLang="zh-CN" sz="1600" dirty="0"/>
              <a:t>②</a:t>
            </a:r>
            <a:r>
              <a:rPr lang="zh-CN" altLang="zh-CN" sz="1600" dirty="0"/>
              <a:t>client slub根据配置从注册中心获取调用目标机器列表</a:t>
            </a:r>
          </a:p>
          <a:p>
            <a:pPr marL="0" marR="0" lvl="0" indent="0" algn="l" defTabSz="914400" rtl="0" eaLnBrk="0" fontAlgn="base" latinLnBrk="0" hangingPunct="0">
              <a:lnSpc>
                <a:spcPct val="100000"/>
              </a:lnSpc>
              <a:spcBef>
                <a:spcPct val="0"/>
              </a:spcBef>
              <a:spcAft>
                <a:spcPct val="0"/>
              </a:spcAft>
              <a:buClrTx/>
              <a:buSzTx/>
              <a:tabLst/>
            </a:pPr>
            <a:r>
              <a:rPr lang="en-US" altLang="zh-CN" sz="1600" dirty="0"/>
              <a:t>③</a:t>
            </a:r>
            <a:r>
              <a:rPr lang="zh-CN" altLang="zh-CN" sz="1600" dirty="0"/>
              <a:t>client slub使用负载均衡功能获取到具体的机器。</a:t>
            </a:r>
          </a:p>
          <a:p>
            <a:pPr marL="0" marR="0" lvl="0" indent="0" algn="l" defTabSz="914400" rtl="0" eaLnBrk="0" fontAlgn="base" latinLnBrk="0" hangingPunct="0">
              <a:lnSpc>
                <a:spcPct val="100000"/>
              </a:lnSpc>
              <a:spcBef>
                <a:spcPct val="0"/>
              </a:spcBef>
              <a:spcAft>
                <a:spcPct val="0"/>
              </a:spcAft>
              <a:buClrTx/>
              <a:buSzTx/>
              <a:tabLst/>
            </a:pPr>
            <a:r>
              <a:rPr lang="en-US" altLang="zh-CN" sz="1600" dirty="0"/>
              <a:t>④</a:t>
            </a:r>
            <a:r>
              <a:rPr lang="zh-CN" altLang="zh-CN" sz="1600" dirty="0"/>
              <a:t>client slub 封装请求体，并进行序列化、压缩、协议encode等后进行TCP网络传输。</a:t>
            </a:r>
          </a:p>
          <a:p>
            <a:pPr marL="0" marR="0" lvl="0" indent="0" algn="l" defTabSz="914400" rtl="0" eaLnBrk="0" fontAlgn="base" latinLnBrk="0" hangingPunct="0">
              <a:lnSpc>
                <a:spcPct val="100000"/>
              </a:lnSpc>
              <a:spcBef>
                <a:spcPct val="0"/>
              </a:spcBef>
              <a:spcAft>
                <a:spcPct val="0"/>
              </a:spcAft>
              <a:buClrTx/>
              <a:buSzTx/>
              <a:tabLst/>
            </a:pPr>
            <a:r>
              <a:rPr lang="en-US" altLang="zh-CN" sz="1600" dirty="0"/>
              <a:t>⑤</a:t>
            </a:r>
            <a:r>
              <a:rPr lang="zh-CN" altLang="zh-CN" sz="1600" dirty="0"/>
              <a:t>server slub接受请求后，对请求参数进行协议decode、解压、反序列化等操作后，封装对应的rpc请求体。</a:t>
            </a:r>
          </a:p>
          <a:p>
            <a:pPr marL="0" marR="0" lvl="0" indent="0" algn="l" defTabSz="914400" rtl="0" eaLnBrk="0" fontAlgn="base" latinLnBrk="0" hangingPunct="0">
              <a:lnSpc>
                <a:spcPct val="100000"/>
              </a:lnSpc>
              <a:spcBef>
                <a:spcPct val="0"/>
              </a:spcBef>
              <a:spcAft>
                <a:spcPct val="0"/>
              </a:spcAft>
              <a:buClrTx/>
              <a:buSzTx/>
              <a:tabLst/>
            </a:pPr>
            <a:r>
              <a:rPr lang="en-US" altLang="zh-CN" sz="1600" dirty="0"/>
              <a:t>⑥</a:t>
            </a:r>
            <a:r>
              <a:rPr lang="zh-CN" altLang="zh-CN" sz="1600" dirty="0"/>
              <a:t>server slub 根据rpc请求体中的请求签名，利用反射技术，拿到server的反射对象，并调用具体方法的执行，最终拿到执行结果</a:t>
            </a:r>
          </a:p>
          <a:p>
            <a:pPr marL="0" marR="0" lvl="0" indent="0" algn="l" defTabSz="914400" rtl="0" eaLnBrk="0" fontAlgn="base" latinLnBrk="0" hangingPunct="0">
              <a:lnSpc>
                <a:spcPct val="100000"/>
              </a:lnSpc>
              <a:spcBef>
                <a:spcPct val="0"/>
              </a:spcBef>
              <a:spcAft>
                <a:spcPct val="0"/>
              </a:spcAft>
              <a:buClrTx/>
              <a:buSzTx/>
              <a:tabLst/>
            </a:pPr>
            <a:r>
              <a:rPr lang="en-US" altLang="zh-CN" sz="1600" dirty="0"/>
              <a:t>⑦</a:t>
            </a:r>
            <a:r>
              <a:rPr lang="zh-CN" altLang="zh-CN" sz="1600" dirty="0"/>
              <a:t>server slub根据执行结果，封装rpc响应，并进行序列化、压缩、协议encode，最后通过TCP返回给client slub</a:t>
            </a:r>
          </a:p>
          <a:p>
            <a:pPr marL="0" marR="0" lvl="0" indent="0" algn="l" defTabSz="914400" rtl="0" eaLnBrk="0" fontAlgn="base" latinLnBrk="0" hangingPunct="0">
              <a:lnSpc>
                <a:spcPct val="100000"/>
              </a:lnSpc>
              <a:spcBef>
                <a:spcPct val="0"/>
              </a:spcBef>
              <a:spcAft>
                <a:spcPct val="0"/>
              </a:spcAft>
              <a:buClrTx/>
              <a:buSzTx/>
              <a:tabLst/>
            </a:pPr>
            <a:r>
              <a:rPr lang="en-US" altLang="zh-CN" sz="1600" dirty="0"/>
              <a:t>⑧</a:t>
            </a:r>
            <a:r>
              <a:rPr lang="zh-CN" altLang="zh-CN" sz="1600" dirty="0"/>
              <a:t>client 通过协议decode、解压、反序列化等操作后，返回数据给client。</a:t>
            </a:r>
          </a:p>
          <a:p>
            <a:pPr>
              <a:lnSpc>
                <a:spcPct val="120000"/>
              </a:lnSpc>
            </a:pPr>
            <a:endParaRPr lang="en-US" altLang="zh-CN" sz="1600" dirty="0"/>
          </a:p>
          <a:p>
            <a:pPr>
              <a:lnSpc>
                <a:spcPct val="120000"/>
              </a:lnSpc>
            </a:pPr>
            <a:endParaRPr lang="zh-CN" altLang="en-US" sz="1600" dirty="0"/>
          </a:p>
        </p:txBody>
      </p:sp>
      <p:sp>
        <p:nvSpPr>
          <p:cNvPr id="6" name="标题 80"/>
          <p:cNvSpPr>
            <a:spLocks noGrp="1"/>
          </p:cNvSpPr>
          <p:nvPr>
            <p:ph type="title"/>
          </p:nvPr>
        </p:nvSpPr>
        <p:spPr>
          <a:xfrm>
            <a:off x="1406898" y="752801"/>
            <a:ext cx="3629564" cy="456129"/>
          </a:xfrm>
        </p:spPr>
        <p:txBody>
          <a:bodyPr/>
          <a:lstStyle/>
          <a:p>
            <a:pPr>
              <a:lnSpc>
                <a:spcPct val="120000"/>
              </a:lnSpc>
            </a:pPr>
            <a:r>
              <a:rPr lang="zh-CN" altLang="en-US" dirty="0"/>
              <a:t>解决方案</a:t>
            </a:r>
          </a:p>
        </p:txBody>
      </p:sp>
      <p:sp>
        <p:nvSpPr>
          <p:cNvPr id="7"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Solution</a:t>
            </a:r>
          </a:p>
        </p:txBody>
      </p:sp>
      <p:pic>
        <p:nvPicPr>
          <p:cNvPr id="5" name="图片 4">
            <a:extLst>
              <a:ext uri="{FF2B5EF4-FFF2-40B4-BE49-F238E27FC236}">
                <a16:creationId xmlns:a16="http://schemas.microsoft.com/office/drawing/2014/main" id="{81FB8201-890D-C568-0A1B-290EBF128560}"/>
              </a:ext>
            </a:extLst>
          </p:cNvPr>
          <p:cNvPicPr>
            <a:picLocks noChangeAspect="1"/>
          </p:cNvPicPr>
          <p:nvPr/>
        </p:nvPicPr>
        <p:blipFill>
          <a:blip r:embed="rId4"/>
          <a:stretch>
            <a:fillRect/>
          </a:stretch>
        </p:blipFill>
        <p:spPr>
          <a:xfrm>
            <a:off x="7040168" y="691599"/>
            <a:ext cx="4123346" cy="5474801"/>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解决方案</a:t>
            </a:r>
          </a:p>
        </p:txBody>
      </p:sp>
      <p:sp>
        <p:nvSpPr>
          <p:cNvPr id="6" name="文本框 5"/>
          <p:cNvSpPr txBox="1"/>
          <p:nvPr/>
        </p:nvSpPr>
        <p:spPr>
          <a:xfrm>
            <a:off x="780853" y="1636892"/>
            <a:ext cx="5315147" cy="5095497"/>
          </a:xfrm>
          <a:prstGeom prst="rect">
            <a:avLst/>
          </a:prstGeom>
          <a:noFill/>
        </p:spPr>
        <p:txBody>
          <a:bodyPr wrap="square">
            <a:spAutoFit/>
          </a:bodyPr>
          <a:lstStyle/>
          <a:p>
            <a:pPr>
              <a:lnSpc>
                <a:spcPct val="120000"/>
              </a:lnSpc>
            </a:pPr>
            <a:r>
              <a:rPr lang="zh-CN" altLang="en-US" sz="1600" dirty="0"/>
              <a:t>    在此基础上，结合前期的文献调研、吸收传统单体应用的构建经验，提出系统架构设计图如右所示：</a:t>
            </a:r>
            <a:endParaRPr lang="en-US" altLang="zh-CN" sz="1600" dirty="0"/>
          </a:p>
          <a:p>
            <a:pPr>
              <a:lnSpc>
                <a:spcPct val="120000"/>
              </a:lnSpc>
            </a:pPr>
            <a:endParaRPr lang="en-US" altLang="zh-CN" sz="1600" dirty="0"/>
          </a:p>
          <a:p>
            <a:pPr>
              <a:lnSpc>
                <a:spcPct val="120000"/>
              </a:lnSpc>
            </a:pPr>
            <a:endParaRPr lang="en-US" altLang="zh-CN" sz="1600" dirty="0"/>
          </a:p>
          <a:p>
            <a:pPr>
              <a:lnSpc>
                <a:spcPct val="120000"/>
              </a:lnSpc>
            </a:pPr>
            <a:r>
              <a:rPr lang="zh-CN" altLang="en-US" sz="1600" dirty="0"/>
              <a:t>     总体架构分为三个模块，服务端、客户端、注册中心。</a:t>
            </a:r>
            <a:endParaRPr lang="en-US" altLang="zh-CN" sz="1600" dirty="0"/>
          </a:p>
          <a:p>
            <a:pPr>
              <a:lnSpc>
                <a:spcPct val="120000"/>
              </a:lnSpc>
            </a:pPr>
            <a:r>
              <a:rPr lang="zh-CN" altLang="en-US" sz="1600" dirty="0"/>
              <a:t>服务端即提供方法，并将自己的信息注册到注册中心的一方。客户端调用服务端的方法，并在注册中心上发现自己的目标服务器地址。注册中心作为核心，起到服务注册与发现，健康检查等关键性作用。</a:t>
            </a:r>
            <a:endParaRPr lang="en-US" altLang="zh-CN" sz="1600" dirty="0"/>
          </a:p>
          <a:p>
            <a:pPr>
              <a:lnSpc>
                <a:spcPct val="120000"/>
              </a:lnSpc>
            </a:pPr>
            <a:endParaRPr lang="en-US" altLang="zh-CN" sz="1600" dirty="0"/>
          </a:p>
          <a:p>
            <a:pPr>
              <a:lnSpc>
                <a:spcPct val="120000"/>
              </a:lnSpc>
            </a:pPr>
            <a:r>
              <a:rPr lang="zh-CN" altLang="en-US" sz="1600" dirty="0"/>
              <a:t>   对于客户端和服务端，为了屏蔽对于用户底层的细节，抽象出了</a:t>
            </a:r>
            <a:r>
              <a:rPr lang="en-US" altLang="zh-CN" sz="1600" dirty="0" err="1"/>
              <a:t>slub</a:t>
            </a:r>
            <a:r>
              <a:rPr lang="zh-CN" altLang="en-US" sz="1600" dirty="0"/>
              <a:t>桩用于进行代理、反射、序列化等关键要素的逻辑处理，对于</a:t>
            </a:r>
            <a:r>
              <a:rPr lang="en-US" altLang="zh-CN" sz="1600" dirty="0"/>
              <a:t>socket</a:t>
            </a:r>
            <a:r>
              <a:rPr lang="zh-CN" altLang="en-US" sz="1600" dirty="0"/>
              <a:t>传输，需要使用我们自己开发的协议进行数据传输。</a:t>
            </a:r>
            <a:endParaRPr lang="en-US" altLang="zh-CN" sz="1600" dirty="0"/>
          </a:p>
          <a:p>
            <a:pPr>
              <a:lnSpc>
                <a:spcPct val="120000"/>
              </a:lnSpc>
            </a:pPr>
            <a:endParaRPr lang="en-US" altLang="zh-CN" sz="1600" dirty="0"/>
          </a:p>
          <a:p>
            <a:pPr>
              <a:lnSpc>
                <a:spcPct val="120000"/>
              </a:lnSpc>
            </a:pPr>
            <a:endParaRPr lang="en-US" altLang="zh-CN" sz="1600" dirty="0"/>
          </a:p>
          <a:p>
            <a:pPr>
              <a:lnSpc>
                <a:spcPct val="120000"/>
              </a:lnSpc>
            </a:pPr>
            <a:r>
              <a:rPr lang="zh-CN" altLang="en-US" sz="1600" dirty="0"/>
              <a:t>    </a:t>
            </a:r>
          </a:p>
        </p:txBody>
      </p:sp>
      <p:sp>
        <p:nvSpPr>
          <p:cNvPr id="2"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Solution</a:t>
            </a:r>
          </a:p>
        </p:txBody>
      </p:sp>
      <p:pic>
        <p:nvPicPr>
          <p:cNvPr id="3" name="图片 2">
            <a:extLst>
              <a:ext uri="{FF2B5EF4-FFF2-40B4-BE49-F238E27FC236}">
                <a16:creationId xmlns:a16="http://schemas.microsoft.com/office/drawing/2014/main" id="{34BD4B8B-1F03-6354-F232-ED03EAD01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4615" y="1288131"/>
            <a:ext cx="3162300" cy="1929765"/>
          </a:xfrm>
          <a:prstGeom prst="rect">
            <a:avLst/>
          </a:prstGeom>
        </p:spPr>
      </p:pic>
      <p:pic>
        <p:nvPicPr>
          <p:cNvPr id="4" name="图片 3">
            <a:extLst>
              <a:ext uri="{FF2B5EF4-FFF2-40B4-BE49-F238E27FC236}">
                <a16:creationId xmlns:a16="http://schemas.microsoft.com/office/drawing/2014/main" id="{DF32D3EF-7F8E-199B-180F-2187DEDF25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4615" y="3640105"/>
            <a:ext cx="3162300" cy="2098994"/>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a:t>技术路线</a:t>
            </a:r>
          </a:p>
        </p:txBody>
      </p:sp>
      <p:grpSp>
        <p:nvGrpSpPr>
          <p:cNvPr id="3"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32893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基于</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Spring </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构建微项目</a:t>
              </a: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技术一</a:t>
              </a:r>
            </a:p>
          </p:txBody>
        </p:sp>
      </p:grpSp>
      <p:grpSp>
        <p:nvGrpSpPr>
          <p:cNvPr id="6"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使用反射、动态代理技术进行开发</a:t>
              </a: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技术二</a:t>
              </a:r>
            </a:p>
          </p:txBody>
        </p:sp>
      </p:grpSp>
      <p:grpSp>
        <p:nvGrpSpPr>
          <p:cNvPr id="7" name="组合 6"/>
          <p:cNvGrpSpPr/>
          <p:nvPr/>
        </p:nvGrpSpPr>
        <p:grpSpPr>
          <a:xfrm>
            <a:off x="1392383" y="491405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546103" y="5116437"/>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zookeeper</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实现注册中心</a:t>
              </a: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技术三</a:t>
              </a:r>
            </a:p>
          </p:txBody>
        </p:sp>
      </p:grpSp>
      <p:grpSp>
        <p:nvGrpSpPr>
          <p:cNvPr id="5" name="组合 4"/>
          <p:cNvGrpSpPr/>
          <p:nvPr/>
        </p:nvGrpSpPr>
        <p:grpSpPr>
          <a:xfrm>
            <a:off x="6279995" y="2294987"/>
            <a:ext cx="4647830" cy="764407"/>
            <a:chOff x="5969748" y="2399490"/>
            <a:chExt cx="4647830" cy="764407"/>
          </a:xfrm>
        </p:grpSpPr>
        <p:sp>
          <p:nvSpPr>
            <p:cNvPr id="42" name="íṡľíḍè-Arrow: Chevron 31"/>
            <p:cNvSpPr/>
            <p:nvPr/>
          </p:nvSpPr>
          <p:spPr>
            <a:xfrm>
              <a:off x="8892044"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3" name="íṡľíḍè-Arrow: Chevron 37"/>
            <p:cNvSpPr/>
            <p:nvPr/>
          </p:nvSpPr>
          <p:spPr>
            <a:xfrm>
              <a:off x="5969748"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4" name="矩形 43"/>
            <p:cNvSpPr/>
            <p:nvPr/>
          </p:nvSpPr>
          <p:spPr>
            <a:xfrm>
              <a:off x="6610506" y="2510693"/>
              <a:ext cx="2148324"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使用负载均衡实现合理流量分布</a:t>
              </a:r>
            </a:p>
          </p:txBody>
        </p:sp>
        <p:sp>
          <p:nvSpPr>
            <p:cNvPr id="57" name="TextBox 26"/>
            <p:cNvSpPr txBox="1"/>
            <p:nvPr/>
          </p:nvSpPr>
          <p:spPr>
            <a:xfrm>
              <a:off x="9416429" y="2616820"/>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技术四</a:t>
              </a:r>
            </a:p>
          </p:txBody>
        </p:sp>
      </p:grpSp>
      <p:grpSp>
        <p:nvGrpSpPr>
          <p:cNvPr id="10" name="组合 9"/>
          <p:cNvGrpSpPr/>
          <p:nvPr/>
        </p:nvGrpSpPr>
        <p:grpSpPr>
          <a:xfrm>
            <a:off x="6279995" y="3604520"/>
            <a:ext cx="4647830" cy="764407"/>
            <a:chOff x="5969748" y="3709023"/>
            <a:chExt cx="4647830" cy="764407"/>
          </a:xfrm>
        </p:grpSpPr>
        <p:sp>
          <p:nvSpPr>
            <p:cNvPr id="45" name="íṡľíḍè-Arrow: Chevron 31"/>
            <p:cNvSpPr/>
            <p:nvPr/>
          </p:nvSpPr>
          <p:spPr>
            <a:xfrm>
              <a:off x="8892044"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6" name="íṡľíḍè-Arrow: Chevron 37"/>
            <p:cNvSpPr/>
            <p:nvPr/>
          </p:nvSpPr>
          <p:spPr>
            <a:xfrm>
              <a:off x="5969748"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7" name="矩形 46"/>
            <p:cNvSpPr/>
            <p:nvPr/>
          </p:nvSpPr>
          <p:spPr>
            <a:xfrm>
              <a:off x="6399990" y="3806904"/>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通过健康检查心跳机制实现服务端优雅停机</a:t>
              </a:r>
            </a:p>
          </p:txBody>
        </p:sp>
        <p:sp>
          <p:nvSpPr>
            <p:cNvPr id="58" name="TextBox 26"/>
            <p:cNvSpPr txBox="1"/>
            <p:nvPr/>
          </p:nvSpPr>
          <p:spPr>
            <a:xfrm>
              <a:off x="9416429"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技术五</a:t>
              </a:r>
            </a:p>
          </p:txBody>
        </p:sp>
      </p:grpSp>
      <p:grpSp>
        <p:nvGrpSpPr>
          <p:cNvPr id="9" name="组合 8"/>
          <p:cNvGrpSpPr/>
          <p:nvPr/>
        </p:nvGrpSpPr>
        <p:grpSpPr>
          <a:xfrm>
            <a:off x="6279995" y="4914052"/>
            <a:ext cx="4647830" cy="764407"/>
            <a:chOff x="5969748" y="5018555"/>
            <a:chExt cx="4647830" cy="764407"/>
          </a:xfrm>
        </p:grpSpPr>
        <p:sp>
          <p:nvSpPr>
            <p:cNvPr id="51" name="íṡľíḍè-Arrow: Chevron 31"/>
            <p:cNvSpPr/>
            <p:nvPr/>
          </p:nvSpPr>
          <p:spPr>
            <a:xfrm>
              <a:off x="8892044"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2" name="íṡľíḍè-Arrow: Chevron 37"/>
            <p:cNvSpPr/>
            <p:nvPr/>
          </p:nvSpPr>
          <p:spPr>
            <a:xfrm>
              <a:off x="5969748"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3" name="矩形 52"/>
            <p:cNvSpPr/>
            <p:nvPr/>
          </p:nvSpPr>
          <p:spPr>
            <a:xfrm>
              <a:off x="6399990" y="5116437"/>
              <a:ext cx="2358840" cy="32893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构建网络数据传输协议</a:t>
              </a:r>
            </a:p>
          </p:txBody>
        </p:sp>
        <p:sp>
          <p:nvSpPr>
            <p:cNvPr id="59" name="TextBox 26"/>
            <p:cNvSpPr txBox="1"/>
            <p:nvPr/>
          </p:nvSpPr>
          <p:spPr>
            <a:xfrm>
              <a:off x="9416429"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技术六</a:t>
              </a:r>
            </a:p>
          </p:txBody>
        </p:sp>
      </p:grpSp>
      <p:sp>
        <p:nvSpPr>
          <p:cNvPr id="2"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Technology Roadmap</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27407" y="3044279"/>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可行性分析论证</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可行性分析</a:t>
            </a:r>
          </a:p>
        </p:txBody>
      </p:sp>
      <p:grpSp>
        <p:nvGrpSpPr>
          <p:cNvPr id="21" name="组合 20"/>
          <p:cNvGrpSpPr/>
          <p:nvPr/>
        </p:nvGrpSpPr>
        <p:grpSpPr>
          <a:xfrm>
            <a:off x="2230591" y="1633322"/>
            <a:ext cx="7730818" cy="4127306"/>
            <a:chOff x="1138238" y="995645"/>
            <a:chExt cx="9732202" cy="5195800"/>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686820"/>
              <a:chOff x="3751263" y="995645"/>
              <a:chExt cx="7119177" cy="1686820"/>
            </a:xfrm>
          </p:grpSpPr>
          <p:sp>
            <p:nvSpPr>
              <p:cNvPr id="44" name="Rectangle 9"/>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技术可行性</a:t>
                </a:r>
                <a:endParaRPr lang="en-US" altLang="zh-CN" sz="2000" b="1" dirty="0">
                  <a:solidFill>
                    <a:schemeClr val="bg1"/>
                  </a:solidFill>
                  <a:latin typeface="+mn-ea"/>
                  <a:ea typeface="+mn-ea"/>
                </a:endParaRPr>
              </a:p>
            </p:txBody>
          </p:sp>
          <p:sp>
            <p:nvSpPr>
              <p:cNvPr id="47" name="TextBox 17"/>
              <p:cNvSpPr txBox="1"/>
              <p:nvPr/>
            </p:nvSpPr>
            <p:spPr>
              <a:xfrm>
                <a:off x="3938139" y="1646335"/>
                <a:ext cx="6807854" cy="654476"/>
              </a:xfrm>
              <a:prstGeom prst="rect">
                <a:avLst/>
              </a:prstGeom>
              <a:noFill/>
            </p:spPr>
            <p:txBody>
              <a:bodyPr wrap="square" rtlCol="0">
                <a:spAutoFit/>
              </a:bodyPr>
              <a:lstStyle/>
              <a:p>
                <a:pPr algn="just">
                  <a:lnSpc>
                    <a:spcPct val="120000"/>
                  </a:lnSpc>
                </a:pPr>
                <a:r>
                  <a:rPr lang="zh-CN" altLang="zh-CN" sz="1200" dirty="0">
                    <a:solidFill>
                      <a:schemeClr val="tx1">
                        <a:lumMod val="65000"/>
                        <a:lumOff val="35000"/>
                      </a:schemeClr>
                    </a:solidFill>
                    <a:ea typeface="思源黑体" panose="020B0500000000000000" pitchFamily="34" charset="-122"/>
                  </a:rPr>
                  <a:t>目前，上述技术已经由开源社区进行了维护，并且在工业界也得到了广泛的认可和应用。这表明这些技术已经相对成熟，具备了实施项目的技术基础。 </a:t>
                </a:r>
                <a:endParaRPr lang="zh-CN" altLang="en-US" sz="1200" dirty="0">
                  <a:solidFill>
                    <a:schemeClr val="tx1">
                      <a:lumMod val="65000"/>
                      <a:lumOff val="35000"/>
                    </a:schemeClr>
                  </a:solidFill>
                  <a:ea typeface="思源黑体" panose="020B0500000000000000" pitchFamily="34" charset="-122"/>
                </a:endParaRPr>
              </a:p>
            </p:txBody>
          </p:sp>
        </p:grpSp>
        <p:grpSp>
          <p:nvGrpSpPr>
            <p:cNvPr id="31" name="组合 30"/>
            <p:cNvGrpSpPr/>
            <p:nvPr/>
          </p:nvGrpSpPr>
          <p:grpSpPr>
            <a:xfrm>
              <a:off x="3751263" y="2741895"/>
              <a:ext cx="7119177" cy="1686748"/>
              <a:chOff x="3751263" y="2741895"/>
              <a:chExt cx="7119177" cy="1686748"/>
            </a:xfrm>
          </p:grpSpPr>
          <p:sp>
            <p:nvSpPr>
              <p:cNvPr id="38" name="Rectangle 11"/>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操作可行性</a:t>
                </a:r>
                <a:endParaRPr lang="en-US" altLang="zh-CN" sz="2000" b="1" dirty="0">
                  <a:solidFill>
                    <a:schemeClr val="bg1"/>
                  </a:solidFill>
                  <a:latin typeface="+mn-ea"/>
                </a:endParaRPr>
              </a:p>
            </p:txBody>
          </p:sp>
          <p:sp>
            <p:nvSpPr>
              <p:cNvPr id="43" name="TextBox 19"/>
              <p:cNvSpPr txBox="1"/>
              <p:nvPr/>
            </p:nvSpPr>
            <p:spPr>
              <a:xfrm>
                <a:off x="3938139" y="3412663"/>
                <a:ext cx="6807854" cy="92949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zh-CN" sz="1200" dirty="0">
                    <a:solidFill>
                      <a:schemeClr val="tx1">
                        <a:lumMod val="65000"/>
                        <a:lumOff val="35000"/>
                      </a:schemeClr>
                    </a:solidFill>
                    <a:latin typeface="+mn-lt"/>
                    <a:ea typeface="思源黑体" panose="020B0500000000000000" pitchFamily="34" charset="-122"/>
                  </a:rPr>
                  <a:t>对于服务提供方来讲，用户只需要制定相应的接口，引入</a:t>
                </a:r>
                <a:r>
                  <a:rPr lang="en-US" altLang="zh-CN" sz="1200" dirty="0">
                    <a:solidFill>
                      <a:schemeClr val="tx1">
                        <a:lumMod val="65000"/>
                        <a:lumOff val="35000"/>
                      </a:schemeClr>
                    </a:solidFill>
                    <a:latin typeface="+mn-lt"/>
                    <a:ea typeface="思源黑体" panose="020B0500000000000000" pitchFamily="34" charset="-122"/>
                  </a:rPr>
                  <a:t>jar</a:t>
                </a:r>
                <a:r>
                  <a:rPr lang="zh-CN" altLang="zh-CN" sz="1200" dirty="0">
                    <a:solidFill>
                      <a:schemeClr val="tx1">
                        <a:lumMod val="65000"/>
                        <a:lumOff val="35000"/>
                      </a:schemeClr>
                    </a:solidFill>
                    <a:latin typeface="+mn-lt"/>
                    <a:ea typeface="思源黑体" panose="020B0500000000000000" pitchFamily="34" charset="-122"/>
                  </a:rPr>
                  <a:t>包，后续调用远程方法只需要像调用本地方法一样简单。</a:t>
                </a: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2" name="组合 31"/>
            <p:cNvGrpSpPr/>
            <p:nvPr/>
          </p:nvGrpSpPr>
          <p:grpSpPr>
            <a:xfrm>
              <a:off x="3751263" y="4494495"/>
              <a:ext cx="7119177" cy="1696950"/>
              <a:chOff x="3751263" y="4494495"/>
              <a:chExt cx="7119177" cy="1696950"/>
            </a:xfrm>
          </p:grpSpPr>
          <p:sp>
            <p:nvSpPr>
              <p:cNvPr id="34" name="Rectangle 14"/>
              <p:cNvSpPr>
                <a:spLocks noChangeArrowheads="1"/>
              </p:cNvSpPr>
              <p:nvPr/>
            </p:nvSpPr>
            <p:spPr bwMode="auto">
              <a:xfrm>
                <a:off x="3751263" y="4832429"/>
                <a:ext cx="7119177" cy="134888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5540009" y="44944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5776685" y="4497591"/>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经济可行性</a:t>
                </a:r>
                <a:endParaRPr lang="en-US" altLang="zh-CN" sz="2000" b="1" dirty="0">
                  <a:solidFill>
                    <a:schemeClr val="bg1"/>
                  </a:solidFill>
                  <a:latin typeface="+mn-ea"/>
                </a:endParaRPr>
              </a:p>
            </p:txBody>
          </p:sp>
          <p:sp>
            <p:nvSpPr>
              <p:cNvPr id="37" name="TextBox 21"/>
              <p:cNvSpPr txBox="1"/>
              <p:nvPr/>
            </p:nvSpPr>
            <p:spPr>
              <a:xfrm>
                <a:off x="3938139" y="5256871"/>
                <a:ext cx="6807854" cy="934574"/>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zh-CN" sz="1200" dirty="0">
                    <a:solidFill>
                      <a:schemeClr val="tx1">
                        <a:lumMod val="65000"/>
                        <a:lumOff val="35000"/>
                      </a:schemeClr>
                    </a:solidFill>
                    <a:latin typeface="+mn-lt"/>
                    <a:ea typeface="思源黑体" panose="020B0500000000000000" pitchFamily="34" charset="-122"/>
                  </a:rPr>
                  <a:t>由于上述工具已经开源，我们不需要支付昂贵的许可费用。这意味着我们可以节约大量的成本，从而降低项目的总体成本。 </a:t>
                </a:r>
                <a:r>
                  <a:rPr lang="zh-CN" altLang="en-US" sz="1200" dirty="0">
                    <a:solidFill>
                      <a:schemeClr val="tx1">
                        <a:lumMod val="65000"/>
                        <a:lumOff val="35000"/>
                      </a:schemeClr>
                    </a:solidFill>
                    <a:latin typeface="+mn-lt"/>
                    <a:ea typeface="思源黑体" panose="020B0500000000000000" pitchFamily="34" charset="-122"/>
                  </a:rPr>
                  <a:t>对于后期的测试，可以开通多个虚拟机进行分布式</a:t>
                </a:r>
                <a:r>
                  <a:rPr lang="en-US" altLang="zh-CN" sz="1200" dirty="0">
                    <a:solidFill>
                      <a:schemeClr val="tx1">
                        <a:lumMod val="65000"/>
                        <a:lumOff val="35000"/>
                      </a:schemeClr>
                    </a:solidFill>
                    <a:latin typeface="+mn-lt"/>
                    <a:ea typeface="思源黑体" panose="020B0500000000000000" pitchFamily="34" charset="-122"/>
                  </a:rPr>
                  <a:t>RPC</a:t>
                </a:r>
                <a:r>
                  <a:rPr lang="zh-CN" altLang="en-US" sz="1200" dirty="0">
                    <a:solidFill>
                      <a:schemeClr val="tx1">
                        <a:lumMod val="65000"/>
                        <a:lumOff val="35000"/>
                      </a:schemeClr>
                    </a:solidFill>
                    <a:latin typeface="+mn-lt"/>
                    <a:ea typeface="思源黑体" panose="020B0500000000000000" pitchFamily="34" charset="-122"/>
                  </a:rPr>
                  <a:t>调用测试</a:t>
                </a:r>
              </a:p>
            </p:txBody>
          </p:sp>
        </p:grpSp>
        <p:sp>
          <p:nvSpPr>
            <p:cNvPr id="33" name="TextBox 22"/>
            <p:cNvSpPr txBox="1"/>
            <p:nvPr/>
          </p:nvSpPr>
          <p:spPr>
            <a:xfrm>
              <a:off x="1409315" y="2982043"/>
              <a:ext cx="1499007" cy="1187873"/>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可行性分析</a:t>
              </a:r>
              <a:endParaRPr lang="en-US" altLang="zh-CN" sz="2400" b="1" dirty="0">
                <a:solidFill>
                  <a:schemeClr val="bg1"/>
                </a:solidFill>
                <a:latin typeface="+mn-ea"/>
              </a:endParaRPr>
            </a:p>
          </p:txBody>
        </p:sp>
      </p:grpSp>
      <p:sp>
        <p:nvSpPr>
          <p:cNvPr id="3"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Feasibility Analysis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预期结果与进度安排</a:t>
            </a:r>
          </a:p>
        </p:txBody>
      </p:sp>
      <p:sp>
        <p:nvSpPr>
          <p:cNvPr id="3" name="PA_文本框 1"/>
          <p:cNvSpPr txBox="1"/>
          <p:nvPr>
            <p:custDataLst>
              <p:tags r:id="rId1"/>
            </p:custDataLst>
          </p:nvPr>
        </p:nvSpPr>
        <p:spPr>
          <a:xfrm>
            <a:off x="1534787" y="1204460"/>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Result &amp; Schedule</a:t>
            </a:r>
          </a:p>
        </p:txBody>
      </p:sp>
      <p:sp>
        <p:nvSpPr>
          <p:cNvPr id="7" name="文本框 6"/>
          <p:cNvSpPr txBox="1"/>
          <p:nvPr/>
        </p:nvSpPr>
        <p:spPr>
          <a:xfrm>
            <a:off x="1120028" y="2486302"/>
            <a:ext cx="8777008" cy="3372462"/>
          </a:xfrm>
          <a:prstGeom prst="rect">
            <a:avLst/>
          </a:prstGeom>
          <a:noFill/>
        </p:spPr>
        <p:txBody>
          <a:bodyPr wrap="square">
            <a:spAutoFit/>
          </a:bodyPr>
          <a:lstStyle/>
          <a:p>
            <a:pPr>
              <a:lnSpc>
                <a:spcPct val="150000"/>
              </a:lnSpc>
            </a:pPr>
            <a:r>
              <a:rPr lang="en-US" altLang="zh-CN" dirty="0"/>
              <a:t>2022</a:t>
            </a:r>
            <a:r>
              <a:rPr lang="zh-CN" altLang="en-US" dirty="0"/>
              <a:t>年</a:t>
            </a:r>
            <a:r>
              <a:rPr lang="en-US" altLang="zh-CN" dirty="0"/>
              <a:t>12</a:t>
            </a:r>
            <a:r>
              <a:rPr lang="zh-CN" altLang="en-US" dirty="0"/>
              <a:t>月</a:t>
            </a:r>
            <a:r>
              <a:rPr lang="en-US" altLang="zh-CN" dirty="0"/>
              <a:t>27</a:t>
            </a:r>
            <a:r>
              <a:rPr lang="zh-CN" altLang="en-US" dirty="0"/>
              <a:t>日 至 </a:t>
            </a:r>
            <a:r>
              <a:rPr lang="en-US" altLang="zh-CN" dirty="0"/>
              <a:t>2023</a:t>
            </a:r>
            <a:r>
              <a:rPr lang="zh-CN" altLang="en-US" dirty="0"/>
              <a:t>年</a:t>
            </a:r>
            <a:r>
              <a:rPr lang="en-US" altLang="zh-CN" dirty="0"/>
              <a:t>1</a:t>
            </a:r>
            <a:r>
              <a:rPr lang="zh-CN" altLang="en-US" dirty="0"/>
              <a:t>月</a:t>
            </a:r>
            <a:r>
              <a:rPr lang="en-US" altLang="zh-CN" dirty="0"/>
              <a:t>16</a:t>
            </a:r>
            <a:r>
              <a:rPr lang="zh-CN" altLang="en-US" dirty="0"/>
              <a:t>日	    文献调研</a:t>
            </a:r>
          </a:p>
          <a:p>
            <a:pPr>
              <a:lnSpc>
                <a:spcPct val="150000"/>
              </a:lnSpc>
            </a:pPr>
            <a:r>
              <a:rPr lang="en-US" altLang="zh-CN" dirty="0"/>
              <a:t>2023</a:t>
            </a:r>
            <a:r>
              <a:rPr lang="zh-CN" altLang="en-US" dirty="0"/>
              <a:t>年</a:t>
            </a:r>
            <a:r>
              <a:rPr lang="en-US" altLang="zh-CN" dirty="0"/>
              <a:t>1</a:t>
            </a:r>
            <a:r>
              <a:rPr lang="zh-CN" altLang="en-US" dirty="0"/>
              <a:t>月</a:t>
            </a:r>
            <a:r>
              <a:rPr lang="en-US" altLang="zh-CN" dirty="0"/>
              <a:t>16</a:t>
            </a:r>
            <a:r>
              <a:rPr lang="zh-CN" altLang="en-US" dirty="0"/>
              <a:t>日 至 </a:t>
            </a:r>
            <a:r>
              <a:rPr lang="en-US" altLang="zh-CN" dirty="0"/>
              <a:t>2023</a:t>
            </a:r>
            <a:r>
              <a:rPr lang="zh-CN" altLang="en-US" dirty="0"/>
              <a:t>年</a:t>
            </a:r>
            <a:r>
              <a:rPr lang="en-US" altLang="zh-CN" dirty="0"/>
              <a:t>1</a:t>
            </a:r>
            <a:r>
              <a:rPr lang="zh-CN" altLang="en-US" dirty="0"/>
              <a:t>月</a:t>
            </a:r>
            <a:r>
              <a:rPr lang="en-US" altLang="zh-CN" dirty="0"/>
              <a:t>20</a:t>
            </a:r>
            <a:r>
              <a:rPr lang="zh-CN" altLang="en-US" dirty="0"/>
              <a:t>日          撰写开题报告</a:t>
            </a:r>
          </a:p>
          <a:p>
            <a:pPr>
              <a:lnSpc>
                <a:spcPct val="150000"/>
              </a:lnSpc>
            </a:pPr>
            <a:r>
              <a:rPr lang="en-US" altLang="zh-CN" dirty="0"/>
              <a:t>2023</a:t>
            </a:r>
            <a:r>
              <a:rPr lang="zh-CN" altLang="en-US" dirty="0"/>
              <a:t>年</a:t>
            </a:r>
            <a:r>
              <a:rPr lang="en-US" altLang="zh-CN" dirty="0"/>
              <a:t>1</a:t>
            </a:r>
            <a:r>
              <a:rPr lang="zh-CN" altLang="en-US" dirty="0"/>
              <a:t>月</a:t>
            </a:r>
            <a:r>
              <a:rPr lang="en-US" altLang="zh-CN" dirty="0"/>
              <a:t>21</a:t>
            </a:r>
            <a:r>
              <a:rPr lang="zh-CN" altLang="en-US" dirty="0"/>
              <a:t>日 至 </a:t>
            </a:r>
            <a:r>
              <a:rPr lang="en-US" altLang="zh-CN" dirty="0"/>
              <a:t>2023</a:t>
            </a:r>
            <a:r>
              <a:rPr lang="zh-CN" altLang="en-US" dirty="0"/>
              <a:t>年</a:t>
            </a:r>
            <a:r>
              <a:rPr lang="en-US" altLang="zh-CN" dirty="0"/>
              <a:t>1</a:t>
            </a:r>
            <a:r>
              <a:rPr lang="zh-CN" altLang="en-US" dirty="0"/>
              <a:t>月</a:t>
            </a:r>
            <a:r>
              <a:rPr lang="en-US" altLang="zh-CN" dirty="0"/>
              <a:t>29</a:t>
            </a:r>
            <a:r>
              <a:rPr lang="zh-CN" altLang="en-US" dirty="0"/>
              <a:t>日	    设计方案验证</a:t>
            </a:r>
          </a:p>
          <a:p>
            <a:pPr>
              <a:lnSpc>
                <a:spcPct val="150000"/>
              </a:lnSpc>
            </a:pPr>
            <a:r>
              <a:rPr lang="en-US" altLang="zh-CN" dirty="0"/>
              <a:t>2023</a:t>
            </a:r>
            <a:r>
              <a:rPr lang="zh-CN" altLang="en-US" dirty="0"/>
              <a:t>年</a:t>
            </a:r>
            <a:r>
              <a:rPr lang="en-US" altLang="zh-CN" dirty="0"/>
              <a:t>2</a:t>
            </a:r>
            <a:r>
              <a:rPr lang="zh-CN" altLang="en-US" dirty="0"/>
              <a:t>月</a:t>
            </a:r>
            <a:r>
              <a:rPr lang="en-US" altLang="zh-CN" dirty="0"/>
              <a:t>1</a:t>
            </a:r>
            <a:r>
              <a:rPr lang="zh-CN" altLang="en-US" dirty="0"/>
              <a:t>日 </a:t>
            </a:r>
            <a:r>
              <a:rPr lang="en-US" altLang="zh-CN" dirty="0"/>
              <a:t>~ 2023</a:t>
            </a:r>
            <a:r>
              <a:rPr lang="zh-CN" altLang="en-US" dirty="0"/>
              <a:t>年</a:t>
            </a:r>
            <a:r>
              <a:rPr lang="en-US" altLang="zh-CN" dirty="0"/>
              <a:t>3</a:t>
            </a:r>
            <a:r>
              <a:rPr lang="zh-CN" altLang="en-US" dirty="0"/>
              <a:t>月</a:t>
            </a:r>
            <a:r>
              <a:rPr lang="en-US" altLang="zh-CN" dirty="0"/>
              <a:t>1</a:t>
            </a:r>
            <a:r>
              <a:rPr lang="zh-CN" altLang="en-US" dirty="0"/>
              <a:t>日                 服务设计，框架搭建，需求分析，概要设计</a:t>
            </a:r>
          </a:p>
          <a:p>
            <a:pPr>
              <a:lnSpc>
                <a:spcPct val="150000"/>
              </a:lnSpc>
            </a:pPr>
            <a:r>
              <a:rPr lang="en-US" altLang="zh-CN" dirty="0"/>
              <a:t>2023</a:t>
            </a:r>
            <a:r>
              <a:rPr lang="zh-CN" altLang="en-US" dirty="0"/>
              <a:t>年</a:t>
            </a:r>
            <a:r>
              <a:rPr lang="en-US" altLang="zh-CN" dirty="0"/>
              <a:t>3</a:t>
            </a:r>
            <a:r>
              <a:rPr lang="zh-CN" altLang="en-US" dirty="0"/>
              <a:t>月</a:t>
            </a:r>
            <a:r>
              <a:rPr lang="en-US" altLang="zh-CN" dirty="0"/>
              <a:t>1</a:t>
            </a:r>
            <a:r>
              <a:rPr lang="zh-CN" altLang="en-US" dirty="0"/>
              <a:t>日 </a:t>
            </a:r>
            <a:r>
              <a:rPr lang="en-US" altLang="zh-CN" dirty="0"/>
              <a:t>~ 2023</a:t>
            </a:r>
            <a:r>
              <a:rPr lang="zh-CN" altLang="en-US" dirty="0"/>
              <a:t>年</a:t>
            </a:r>
            <a:r>
              <a:rPr lang="en-US" altLang="zh-CN" dirty="0"/>
              <a:t>4</a:t>
            </a:r>
            <a:r>
              <a:rPr lang="zh-CN" altLang="en-US" dirty="0"/>
              <a:t>月</a:t>
            </a:r>
            <a:r>
              <a:rPr lang="en-US" altLang="zh-CN" dirty="0"/>
              <a:t>15</a:t>
            </a:r>
            <a:r>
              <a:rPr lang="zh-CN" altLang="en-US" dirty="0"/>
              <a:t>日               详细设计，系统开发与测试</a:t>
            </a:r>
          </a:p>
          <a:p>
            <a:pPr>
              <a:lnSpc>
                <a:spcPct val="150000"/>
              </a:lnSpc>
            </a:pPr>
            <a:r>
              <a:rPr lang="en-US" altLang="zh-CN" dirty="0"/>
              <a:t>2023</a:t>
            </a:r>
            <a:r>
              <a:rPr lang="zh-CN" altLang="en-US" dirty="0"/>
              <a:t>年</a:t>
            </a:r>
            <a:r>
              <a:rPr lang="en-US" altLang="zh-CN" dirty="0"/>
              <a:t>4</a:t>
            </a:r>
            <a:r>
              <a:rPr lang="zh-CN" altLang="en-US" dirty="0"/>
              <a:t>月</a:t>
            </a:r>
            <a:r>
              <a:rPr lang="en-US" altLang="zh-CN" dirty="0"/>
              <a:t>16</a:t>
            </a:r>
            <a:r>
              <a:rPr lang="zh-CN" altLang="en-US" dirty="0"/>
              <a:t>日 </a:t>
            </a:r>
            <a:r>
              <a:rPr lang="en-US" altLang="zh-CN" dirty="0"/>
              <a:t>~ 2023</a:t>
            </a:r>
            <a:r>
              <a:rPr lang="zh-CN" altLang="en-US" dirty="0"/>
              <a:t>年</a:t>
            </a:r>
            <a:r>
              <a:rPr lang="en-US" altLang="zh-CN" dirty="0"/>
              <a:t>5</a:t>
            </a:r>
            <a:r>
              <a:rPr lang="zh-CN" altLang="en-US" dirty="0"/>
              <a:t>月</a:t>
            </a:r>
            <a:r>
              <a:rPr lang="en-US" altLang="zh-CN" dirty="0"/>
              <a:t>15</a:t>
            </a:r>
            <a:r>
              <a:rPr lang="zh-CN" altLang="en-US" dirty="0"/>
              <a:t>日             撰写毕业论文</a:t>
            </a:r>
          </a:p>
          <a:p>
            <a:pPr>
              <a:lnSpc>
                <a:spcPct val="150000"/>
              </a:lnSpc>
            </a:pPr>
            <a:r>
              <a:rPr lang="en-US" altLang="zh-CN" dirty="0"/>
              <a:t>2023</a:t>
            </a:r>
            <a:r>
              <a:rPr lang="zh-CN" altLang="en-US" dirty="0"/>
              <a:t>年</a:t>
            </a:r>
            <a:r>
              <a:rPr lang="en-US" altLang="zh-CN" dirty="0"/>
              <a:t>5</a:t>
            </a:r>
            <a:r>
              <a:rPr lang="zh-CN" altLang="en-US" dirty="0"/>
              <a:t>月</a:t>
            </a:r>
            <a:r>
              <a:rPr lang="en-US" altLang="zh-CN" dirty="0"/>
              <a:t>16</a:t>
            </a:r>
            <a:r>
              <a:rPr lang="zh-CN" altLang="en-US" dirty="0"/>
              <a:t>日 至 </a:t>
            </a:r>
            <a:r>
              <a:rPr lang="en-US" altLang="zh-CN" dirty="0"/>
              <a:t>2023</a:t>
            </a:r>
            <a:r>
              <a:rPr lang="zh-CN" altLang="en-US" dirty="0"/>
              <a:t>年</a:t>
            </a:r>
            <a:r>
              <a:rPr lang="en-US" altLang="zh-CN" dirty="0"/>
              <a:t>5</a:t>
            </a:r>
            <a:r>
              <a:rPr lang="zh-CN" altLang="en-US" dirty="0"/>
              <a:t>月</a:t>
            </a:r>
            <a:r>
              <a:rPr lang="en-US" altLang="zh-CN" dirty="0"/>
              <a:t>25</a:t>
            </a:r>
            <a:r>
              <a:rPr lang="zh-CN" altLang="en-US" dirty="0"/>
              <a:t>日           修改论文，查重，提交等任务</a:t>
            </a:r>
          </a:p>
          <a:p>
            <a:pPr>
              <a:lnSpc>
                <a:spcPct val="150000"/>
              </a:lnSpc>
            </a:pPr>
            <a:r>
              <a:rPr lang="en-US" altLang="zh-CN" dirty="0"/>
              <a:t>2023</a:t>
            </a:r>
            <a:r>
              <a:rPr lang="zh-CN" altLang="en-US" dirty="0"/>
              <a:t>年</a:t>
            </a:r>
            <a:r>
              <a:rPr lang="en-US" altLang="zh-CN" dirty="0"/>
              <a:t>5</a:t>
            </a:r>
            <a:r>
              <a:rPr lang="zh-CN" altLang="en-US" dirty="0"/>
              <a:t>月</a:t>
            </a:r>
            <a:r>
              <a:rPr lang="en-US" altLang="zh-CN" dirty="0"/>
              <a:t>25</a:t>
            </a:r>
            <a:r>
              <a:rPr lang="zh-CN" altLang="en-US" dirty="0"/>
              <a:t>日 至 </a:t>
            </a:r>
            <a:r>
              <a:rPr lang="en-US" altLang="zh-CN" dirty="0"/>
              <a:t>2023</a:t>
            </a:r>
            <a:r>
              <a:rPr lang="zh-CN" altLang="en-US" dirty="0"/>
              <a:t>年</a:t>
            </a:r>
            <a:r>
              <a:rPr lang="en-US" altLang="zh-CN" dirty="0"/>
              <a:t>6</a:t>
            </a:r>
            <a:r>
              <a:rPr lang="zh-CN" altLang="en-US" dirty="0"/>
              <a:t>月</a:t>
            </a:r>
            <a:r>
              <a:rPr lang="en-US" altLang="zh-CN" dirty="0"/>
              <a:t>1</a:t>
            </a:r>
            <a:r>
              <a:rPr lang="zh-CN" altLang="en-US" dirty="0"/>
              <a:t>日             答辩</a:t>
            </a:r>
          </a:p>
        </p:txBody>
      </p:sp>
      <p:sp>
        <p:nvSpPr>
          <p:cNvPr id="8" name="文本框 7"/>
          <p:cNvSpPr txBox="1"/>
          <p:nvPr/>
        </p:nvSpPr>
        <p:spPr>
          <a:xfrm>
            <a:off x="4472827" y="885507"/>
            <a:ext cx="7351619" cy="129497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t>完成</a:t>
            </a:r>
            <a:r>
              <a:rPr lang="en-US" altLang="zh-CN" dirty="0"/>
              <a:t>《</a:t>
            </a:r>
            <a:r>
              <a:rPr lang="zh-CN" altLang="zh-CN" dirty="0"/>
              <a:t>基于</a:t>
            </a:r>
            <a:r>
              <a:rPr lang="en-US" altLang="zh-CN" dirty="0"/>
              <a:t>TCP</a:t>
            </a:r>
            <a:r>
              <a:rPr lang="zh-CN" altLang="zh-CN" dirty="0"/>
              <a:t>的远程调用</a:t>
            </a:r>
            <a:r>
              <a:rPr lang="en-US" altLang="zh-CN" dirty="0"/>
              <a:t>RPC</a:t>
            </a:r>
            <a:r>
              <a:rPr lang="zh-CN" altLang="zh-CN" dirty="0"/>
              <a:t>框架研究 </a:t>
            </a:r>
            <a:r>
              <a:rPr lang="en-US" altLang="zh-CN" dirty="0"/>
              <a:t>》</a:t>
            </a:r>
            <a:r>
              <a:rPr lang="zh-CN" altLang="en-US" dirty="0"/>
              <a:t>论文</a:t>
            </a:r>
          </a:p>
          <a:p>
            <a:pPr marL="285750" indent="-285750">
              <a:lnSpc>
                <a:spcPct val="150000"/>
              </a:lnSpc>
              <a:buFont typeface="Wingdings" panose="05000000000000000000" pitchFamily="2" charset="2"/>
              <a:buChar char="Ø"/>
            </a:pPr>
            <a:r>
              <a:rPr lang="zh-CN" altLang="en-US" dirty="0"/>
              <a:t>搭建可以验收题目研究工作的系统及开发环境</a:t>
            </a:r>
          </a:p>
          <a:p>
            <a:pPr marL="285750" indent="-285750">
              <a:lnSpc>
                <a:spcPct val="150000"/>
              </a:lnSpc>
              <a:buFont typeface="Wingdings" panose="05000000000000000000" pitchFamily="2" charset="2"/>
              <a:buChar char="Ø"/>
            </a:pPr>
            <a:r>
              <a:rPr lang="zh-CN" altLang="en-US" dirty="0"/>
              <a:t>完成</a:t>
            </a:r>
            <a:r>
              <a:rPr lang="en-US" altLang="zh-CN" dirty="0"/>
              <a:t>《</a:t>
            </a:r>
            <a:r>
              <a:rPr lang="zh-CN" altLang="zh-CN" dirty="0"/>
              <a:t>基于</a:t>
            </a:r>
            <a:r>
              <a:rPr lang="en-US" altLang="zh-CN" dirty="0"/>
              <a:t>TCP</a:t>
            </a:r>
            <a:r>
              <a:rPr lang="zh-CN" altLang="zh-CN" dirty="0"/>
              <a:t>的远程调用</a:t>
            </a:r>
            <a:r>
              <a:rPr lang="en-US" altLang="zh-CN" dirty="0"/>
              <a:t>RPC</a:t>
            </a:r>
            <a:r>
              <a:rPr lang="zh-CN" altLang="zh-CN" dirty="0"/>
              <a:t>框架研究 </a:t>
            </a:r>
            <a:r>
              <a:rPr lang="en-US" altLang="zh-CN" dirty="0"/>
              <a:t>》</a:t>
            </a:r>
            <a:r>
              <a:rPr lang="zh-CN" altLang="en-US" dirty="0"/>
              <a:t>的开发测试</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t>参考文献</a:t>
            </a:r>
          </a:p>
        </p:txBody>
      </p:sp>
      <p:sp>
        <p:nvSpPr>
          <p:cNvPr id="18" name="Oval 34"/>
          <p:cNvSpPr/>
          <p:nvPr/>
        </p:nvSpPr>
        <p:spPr>
          <a:xfrm>
            <a:off x="3899176" y="20389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01</a:t>
            </a:r>
          </a:p>
        </p:txBody>
      </p:sp>
      <p:sp>
        <p:nvSpPr>
          <p:cNvPr id="20" name="TextBox 53"/>
          <p:cNvSpPr txBox="1"/>
          <p:nvPr/>
        </p:nvSpPr>
        <p:spPr>
          <a:xfrm>
            <a:off x="5935950" y="2211843"/>
            <a:ext cx="5144229" cy="205954"/>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1200" dirty="0">
                <a:solidFill>
                  <a:schemeClr val="tx1">
                    <a:lumMod val="65000"/>
                    <a:lumOff val="35000"/>
                  </a:schemeClr>
                </a:solidFill>
                <a:ea typeface="思源黑体" panose="020B0500000000000000" pitchFamily="34" charset="-122"/>
              </a:rPr>
              <a:t>Kevin R. Fall W. Richard </a:t>
            </a:r>
            <a:r>
              <a:rPr lang="en-US" altLang="zh-CN" sz="1200" dirty="0" err="1">
                <a:solidFill>
                  <a:schemeClr val="tx1">
                    <a:lumMod val="65000"/>
                    <a:lumOff val="35000"/>
                  </a:schemeClr>
                </a:solidFill>
                <a:ea typeface="思源黑体" panose="020B0500000000000000" pitchFamily="34" charset="-122"/>
              </a:rPr>
              <a:t>Stevens.TCP</a:t>
            </a:r>
            <a:r>
              <a:rPr lang="en-US" altLang="zh-CN" sz="1200" dirty="0">
                <a:solidFill>
                  <a:schemeClr val="tx1">
                    <a:lumMod val="65000"/>
                    <a:lumOff val="35000"/>
                  </a:schemeClr>
                </a:solidFill>
                <a:ea typeface="思源黑体" panose="020B0500000000000000" pitchFamily="34" charset="-122"/>
              </a:rPr>
              <a:t>/IP</a:t>
            </a:r>
            <a:r>
              <a:rPr lang="zh-CN" altLang="zh-CN" sz="1200" dirty="0">
                <a:solidFill>
                  <a:schemeClr val="tx1">
                    <a:lumMod val="65000"/>
                    <a:lumOff val="35000"/>
                  </a:schemeClr>
                </a:solidFill>
                <a:ea typeface="思源黑体" panose="020B0500000000000000" pitchFamily="34" charset="-122"/>
              </a:rPr>
              <a:t>详解 卷</a:t>
            </a:r>
            <a:r>
              <a:rPr lang="en-US" altLang="zh-CN" sz="1200" dirty="0">
                <a:solidFill>
                  <a:schemeClr val="tx1">
                    <a:lumMod val="65000"/>
                    <a:lumOff val="35000"/>
                  </a:schemeClr>
                </a:solidFill>
                <a:ea typeface="思源黑体" panose="020B0500000000000000" pitchFamily="34" charset="-122"/>
              </a:rPr>
              <a:t>1</a:t>
            </a:r>
            <a:r>
              <a:rPr lang="zh-CN" altLang="zh-CN" sz="1200" dirty="0">
                <a:solidFill>
                  <a:schemeClr val="tx1">
                    <a:lumMod val="65000"/>
                    <a:lumOff val="35000"/>
                  </a:schemeClr>
                </a:solidFill>
                <a:ea typeface="思源黑体" panose="020B0500000000000000" pitchFamily="34" charset="-122"/>
              </a:rPr>
              <a:t>：协议</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机械工业出版社</a:t>
            </a:r>
            <a:r>
              <a:rPr lang="en-US" altLang="zh-CN" sz="1200" dirty="0">
                <a:solidFill>
                  <a:schemeClr val="tx1">
                    <a:lumMod val="65000"/>
                    <a:lumOff val="35000"/>
                  </a:schemeClr>
                </a:solidFill>
                <a:ea typeface="思源黑体" panose="020B0500000000000000" pitchFamily="34" charset="-122"/>
              </a:rPr>
              <a:t>,2016</a:t>
            </a:r>
            <a:r>
              <a:rPr lang="zh-CN" altLang="zh-CN" sz="1200" dirty="0">
                <a:solidFill>
                  <a:schemeClr val="tx1">
                    <a:lumMod val="65000"/>
                    <a:lumOff val="35000"/>
                  </a:schemeClr>
                </a:solidFill>
                <a:ea typeface="思源黑体" panose="020B0500000000000000" pitchFamily="34" charset="-122"/>
              </a:rPr>
              <a:t> </a:t>
            </a:r>
            <a:endParaRPr lang="en-GB" sz="1200" dirty="0">
              <a:solidFill>
                <a:schemeClr val="tx1">
                  <a:lumMod val="65000"/>
                  <a:lumOff val="35000"/>
                </a:schemeClr>
              </a:solidFill>
              <a:ea typeface="思源黑体" panose="020B0500000000000000" pitchFamily="34" charset="-122"/>
            </a:endParaRPr>
          </a:p>
        </p:txBody>
      </p:sp>
      <p:sp>
        <p:nvSpPr>
          <p:cNvPr id="28" name="Oval 34"/>
          <p:cNvSpPr/>
          <p:nvPr/>
        </p:nvSpPr>
        <p:spPr>
          <a:xfrm>
            <a:off x="4284939" y="263901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02</a:t>
            </a:r>
          </a:p>
        </p:txBody>
      </p:sp>
      <p:sp>
        <p:nvSpPr>
          <p:cNvPr id="30" name="TextBox 53"/>
          <p:cNvSpPr txBox="1"/>
          <p:nvPr/>
        </p:nvSpPr>
        <p:spPr>
          <a:xfrm>
            <a:off x="5935950" y="2837776"/>
            <a:ext cx="4468467" cy="205954"/>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1200" dirty="0">
                <a:solidFill>
                  <a:schemeClr val="tx1">
                    <a:lumMod val="65000"/>
                    <a:lumOff val="35000"/>
                  </a:schemeClr>
                </a:solidFill>
                <a:ea typeface="思源黑体" panose="020B0500000000000000" pitchFamily="34" charset="-122"/>
              </a:rPr>
              <a:t>James F. Kurose / Keith W. Ross.</a:t>
            </a:r>
            <a:r>
              <a:rPr lang="zh-CN" altLang="zh-CN" sz="1200" dirty="0">
                <a:solidFill>
                  <a:schemeClr val="tx1">
                    <a:lumMod val="65000"/>
                    <a:lumOff val="35000"/>
                  </a:schemeClr>
                </a:solidFill>
                <a:ea typeface="思源黑体" panose="020B0500000000000000" pitchFamily="34" charset="-122"/>
              </a:rPr>
              <a:t>计算机网络</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机械工业出版社</a:t>
            </a:r>
            <a:r>
              <a:rPr lang="en-US" altLang="zh-CN" sz="1200" dirty="0">
                <a:solidFill>
                  <a:schemeClr val="tx1">
                    <a:lumMod val="65000"/>
                    <a:lumOff val="35000"/>
                  </a:schemeClr>
                </a:solidFill>
                <a:ea typeface="思源黑体" panose="020B0500000000000000" pitchFamily="34" charset="-122"/>
              </a:rPr>
              <a:t>,2018</a:t>
            </a:r>
            <a:r>
              <a:rPr lang="zh-CN" altLang="zh-CN" sz="1200" dirty="0">
                <a:solidFill>
                  <a:schemeClr val="tx1">
                    <a:lumMod val="65000"/>
                    <a:lumOff val="35000"/>
                  </a:schemeClr>
                </a:solidFill>
                <a:ea typeface="思源黑体" panose="020B0500000000000000" pitchFamily="34" charset="-122"/>
              </a:rPr>
              <a:t> </a:t>
            </a:r>
            <a:endParaRPr lang="en-GB" sz="1200" dirty="0">
              <a:solidFill>
                <a:schemeClr val="tx1">
                  <a:lumMod val="65000"/>
                  <a:lumOff val="35000"/>
                </a:schemeClr>
              </a:solidFill>
              <a:ea typeface="思源黑体" panose="020B0500000000000000" pitchFamily="34" charset="-122"/>
            </a:endParaRPr>
          </a:p>
        </p:txBody>
      </p:sp>
      <p:sp>
        <p:nvSpPr>
          <p:cNvPr id="32" name="Oval 34"/>
          <p:cNvSpPr/>
          <p:nvPr/>
        </p:nvSpPr>
        <p:spPr>
          <a:xfrm>
            <a:off x="4446864" y="334386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03</a:t>
            </a:r>
          </a:p>
        </p:txBody>
      </p:sp>
      <p:sp>
        <p:nvSpPr>
          <p:cNvPr id="34" name="TextBox 53"/>
          <p:cNvSpPr txBox="1"/>
          <p:nvPr/>
        </p:nvSpPr>
        <p:spPr>
          <a:xfrm>
            <a:off x="6031851" y="3472019"/>
            <a:ext cx="5547360" cy="479811"/>
          </a:xfrm>
          <a:prstGeom prst="rect">
            <a:avLst/>
          </a:prstGeom>
          <a:noFill/>
        </p:spPr>
        <p:txBody>
          <a:bodyPr wrap="square" lIns="0" tIns="0" rIns="0" bIns="0" rtlCol="0">
            <a:spAutoFit/>
          </a:bodyPr>
          <a:lstStyle/>
          <a:p>
            <a:pPr algn="just">
              <a:lnSpc>
                <a:spcPct val="150000"/>
              </a:lnSpc>
              <a:spcBef>
                <a:spcPts val="600"/>
              </a:spcBef>
            </a:pPr>
            <a:r>
              <a:rPr lang="zh-CN" altLang="zh-CN" sz="1200" dirty="0">
                <a:solidFill>
                  <a:schemeClr val="tx1">
                    <a:lumMod val="65000"/>
                    <a:lumOff val="35000"/>
                  </a:schemeClr>
                </a:solidFill>
                <a:ea typeface="思源黑体" panose="020B0500000000000000" pitchFamily="34" charset="-122"/>
              </a:rPr>
              <a:t>华钟明</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深入理解</a:t>
            </a:r>
            <a:r>
              <a:rPr lang="en-US" altLang="zh-CN" sz="1200" dirty="0">
                <a:solidFill>
                  <a:schemeClr val="tx1">
                    <a:lumMod val="65000"/>
                    <a:lumOff val="35000"/>
                  </a:schemeClr>
                </a:solidFill>
                <a:ea typeface="思源黑体" panose="020B0500000000000000" pitchFamily="34" charset="-122"/>
              </a:rPr>
              <a:t>RPC</a:t>
            </a:r>
            <a:r>
              <a:rPr lang="zh-CN" altLang="zh-CN" sz="1200" dirty="0">
                <a:solidFill>
                  <a:schemeClr val="tx1">
                    <a:lumMod val="65000"/>
                    <a:lumOff val="35000"/>
                  </a:schemeClr>
                </a:solidFill>
                <a:ea typeface="思源黑体" panose="020B0500000000000000" pitchFamily="34" charset="-122"/>
              </a:rPr>
              <a:t>框架原理与实现</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电子工业出版社</a:t>
            </a:r>
            <a:r>
              <a:rPr lang="en-US" altLang="zh-CN" sz="1200" dirty="0">
                <a:solidFill>
                  <a:schemeClr val="tx1">
                    <a:lumMod val="65000"/>
                    <a:lumOff val="35000"/>
                  </a:schemeClr>
                </a:solidFill>
                <a:ea typeface="思源黑体" panose="020B0500000000000000" pitchFamily="34" charset="-122"/>
              </a:rPr>
              <a:t>,2021</a:t>
            </a:r>
            <a:endParaRPr lang="zh-CN" altLang="zh-CN" sz="1200" dirty="0">
              <a:solidFill>
                <a:schemeClr val="tx1">
                  <a:lumMod val="65000"/>
                  <a:lumOff val="35000"/>
                </a:schemeClr>
              </a:solidFill>
              <a:ea typeface="思源黑体" panose="020B0500000000000000" pitchFamily="34" charset="-122"/>
            </a:endParaRPr>
          </a:p>
          <a:p>
            <a:pPr>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GB"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8" name="Oval 34"/>
          <p:cNvSpPr/>
          <p:nvPr/>
        </p:nvSpPr>
        <p:spPr>
          <a:xfrm>
            <a:off x="4446864" y="40582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04</a:t>
            </a:r>
          </a:p>
        </p:txBody>
      </p:sp>
      <p:sp>
        <p:nvSpPr>
          <p:cNvPr id="40" name="TextBox 53"/>
          <p:cNvSpPr txBox="1"/>
          <p:nvPr/>
        </p:nvSpPr>
        <p:spPr>
          <a:xfrm>
            <a:off x="5910370" y="4148648"/>
            <a:ext cx="3524363" cy="205954"/>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1200" dirty="0">
                <a:solidFill>
                  <a:schemeClr val="tx1">
                    <a:lumMod val="65000"/>
                    <a:lumOff val="35000"/>
                  </a:schemeClr>
                </a:solidFill>
                <a:ea typeface="思源黑体" panose="020B0500000000000000" pitchFamily="34" charset="-122"/>
              </a:rPr>
              <a:t>Norman </a:t>
            </a:r>
            <a:r>
              <a:rPr lang="en-US" altLang="zh-CN" sz="1200" dirty="0" err="1">
                <a:solidFill>
                  <a:schemeClr val="tx1">
                    <a:lumMod val="65000"/>
                    <a:lumOff val="35000"/>
                  </a:schemeClr>
                </a:solidFill>
                <a:ea typeface="思源黑体" panose="020B0500000000000000" pitchFamily="34" charset="-122"/>
              </a:rPr>
              <a:t>Maurer,Netty</a:t>
            </a:r>
            <a:r>
              <a:rPr lang="zh-CN" altLang="zh-CN" sz="1200" dirty="0">
                <a:solidFill>
                  <a:schemeClr val="tx1">
                    <a:lumMod val="65000"/>
                    <a:lumOff val="35000"/>
                  </a:schemeClr>
                </a:solidFill>
                <a:ea typeface="思源黑体" panose="020B0500000000000000" pitchFamily="34" charset="-122"/>
              </a:rPr>
              <a:t>实战</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人民邮电出版社，</a:t>
            </a:r>
            <a:r>
              <a:rPr lang="en-US" altLang="zh-CN" sz="1200" dirty="0">
                <a:solidFill>
                  <a:schemeClr val="tx1">
                    <a:lumMod val="65000"/>
                    <a:lumOff val="35000"/>
                  </a:schemeClr>
                </a:solidFill>
                <a:ea typeface="思源黑体" panose="020B0500000000000000" pitchFamily="34" charset="-122"/>
              </a:rPr>
              <a:t>2017</a:t>
            </a:r>
            <a:r>
              <a:rPr lang="zh-CN" altLang="zh-CN" sz="1200" dirty="0">
                <a:solidFill>
                  <a:schemeClr val="tx1">
                    <a:lumMod val="65000"/>
                    <a:lumOff val="35000"/>
                  </a:schemeClr>
                </a:solidFill>
                <a:ea typeface="思源黑体" panose="020B0500000000000000" pitchFamily="34" charset="-122"/>
              </a:rPr>
              <a:t> </a:t>
            </a:r>
            <a:endParaRPr lang="en-GB" sz="1200" dirty="0">
              <a:solidFill>
                <a:schemeClr val="tx1">
                  <a:lumMod val="65000"/>
                  <a:lumOff val="35000"/>
                </a:schemeClr>
              </a:solidFill>
              <a:ea typeface="思源黑体" panose="020B0500000000000000" pitchFamily="34" charset="-122"/>
            </a:endParaRPr>
          </a:p>
        </p:txBody>
      </p:sp>
      <p:sp>
        <p:nvSpPr>
          <p:cNvPr id="42" name="Oval 34"/>
          <p:cNvSpPr/>
          <p:nvPr/>
        </p:nvSpPr>
        <p:spPr>
          <a:xfrm>
            <a:off x="4284939" y="476309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05</a:t>
            </a:r>
          </a:p>
        </p:txBody>
      </p:sp>
      <p:sp>
        <p:nvSpPr>
          <p:cNvPr id="44" name="TextBox 53"/>
          <p:cNvSpPr txBox="1"/>
          <p:nvPr/>
        </p:nvSpPr>
        <p:spPr>
          <a:xfrm>
            <a:off x="6096000" y="4953322"/>
            <a:ext cx="5953809" cy="206851"/>
          </a:xfrm>
          <a:prstGeom prst="rect">
            <a:avLst/>
          </a:prstGeom>
          <a:noFill/>
        </p:spPr>
        <p:txBody>
          <a:bodyPr wrap="none" lIns="0" tIns="0" rIns="0" bIns="0" rtlCol="0">
            <a:spAutoFit/>
          </a:bodyPr>
          <a:lstStyle/>
          <a:p>
            <a:pPr>
              <a:lnSpc>
                <a:spcPct val="120000"/>
              </a:lnSpc>
            </a:pPr>
            <a:r>
              <a:rPr lang="en-US" altLang="zh-CN" sz="1200" dirty="0">
                <a:solidFill>
                  <a:schemeClr val="tx1">
                    <a:lumMod val="65000"/>
                    <a:lumOff val="35000"/>
                  </a:schemeClr>
                </a:solidFill>
                <a:ea typeface="思源黑体" panose="020B0500000000000000" pitchFamily="34" charset="-122"/>
              </a:rPr>
              <a:t>Bruce Jay Nelson. "The Design and Implementation of a High-Performance Transport Protocol".</a:t>
            </a:r>
            <a:r>
              <a:rPr lang="zh-CN" altLang="zh-CN" sz="1200" dirty="0">
                <a:solidFill>
                  <a:schemeClr val="tx1">
                    <a:lumMod val="65000"/>
                    <a:lumOff val="35000"/>
                  </a:schemeClr>
                </a:solidFill>
                <a:ea typeface="思源黑体" panose="020B0500000000000000" pitchFamily="34" charset="-122"/>
              </a:rPr>
              <a:t> </a:t>
            </a:r>
            <a:endParaRPr lang="en-GB" sz="1200" dirty="0">
              <a:solidFill>
                <a:schemeClr val="tx1">
                  <a:lumMod val="65000"/>
                  <a:lumOff val="35000"/>
                </a:schemeClr>
              </a:solidFill>
              <a:ea typeface="思源黑体" panose="020B0500000000000000" pitchFamily="34" charset="-122"/>
            </a:endParaRPr>
          </a:p>
        </p:txBody>
      </p:sp>
      <p:cxnSp>
        <p:nvCxnSpPr>
          <p:cNvPr id="58" name="直接连接符 57"/>
          <p:cNvCxnSpPr>
            <a:stCxn id="18" idx="6"/>
          </p:cNvCxnSpPr>
          <p:nvPr/>
        </p:nvCxnSpPr>
        <p:spPr>
          <a:xfrm>
            <a:off x="4417210" y="22979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8" idx="6"/>
          </p:cNvCxnSpPr>
          <p:nvPr/>
        </p:nvCxnSpPr>
        <p:spPr>
          <a:xfrm>
            <a:off x="4802973" y="289803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2" idx="6"/>
          </p:cNvCxnSpPr>
          <p:nvPr/>
        </p:nvCxnSpPr>
        <p:spPr>
          <a:xfrm>
            <a:off x="4964898" y="3602885"/>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964898" y="4317260"/>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802973" y="5022110"/>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022893" y="2511864"/>
            <a:ext cx="2876283" cy="2886892"/>
            <a:chOff x="6540140" y="1502228"/>
            <a:chExt cx="3824696" cy="3824696"/>
          </a:xfrm>
        </p:grpSpPr>
        <p:sp>
          <p:nvSpPr>
            <p:cNvPr id="4" name="椭圆形标注 4"/>
            <p:cNvSpPr/>
            <p:nvPr/>
          </p:nvSpPr>
          <p:spPr>
            <a:xfrm>
              <a:off x="6540140" y="1502228"/>
              <a:ext cx="3824696" cy="3824696"/>
            </a:xfrm>
            <a:prstGeom prst="wedgeEllipseCallout">
              <a:avLst>
                <a:gd name="adj1" fmla="val -53312"/>
                <a:gd name="adj2" fmla="val -38297"/>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框 4"/>
            <p:cNvSpPr txBox="1"/>
            <p:nvPr/>
          </p:nvSpPr>
          <p:spPr>
            <a:xfrm>
              <a:off x="6824916" y="2919408"/>
              <a:ext cx="3255144" cy="1132632"/>
            </a:xfrm>
            <a:prstGeom prst="rect">
              <a:avLst/>
            </a:prstGeom>
            <a:noFill/>
          </p:spPr>
          <p:txBody>
            <a:bodyPr wrap="square" lIns="0" tIns="0" rIns="0" bIns="0" rtlCol="0">
              <a:spAutoFit/>
            </a:bodyPr>
            <a:lstStyle/>
            <a:p>
              <a:pPr algn="ctr">
                <a:lnSpc>
                  <a:spcPct val="120000"/>
                </a:lnSpc>
              </a:pPr>
              <a:r>
                <a:rPr lang="zh-CN" altLang="en-US" sz="2400" dirty="0">
                  <a:solidFill>
                    <a:schemeClr val="bg1"/>
                  </a:solidFill>
                  <a:latin typeface="方正清刻本悦宋简体" panose="02000000000000000000" pitchFamily="2" charset="-122"/>
                  <a:ea typeface="方正清刻本悦宋简体" panose="02000000000000000000" pitchFamily="2" charset="-122"/>
                </a:rPr>
                <a:t>请老师们对我的课题提出宝贵意见！</a:t>
              </a:r>
            </a:p>
          </p:txBody>
        </p:sp>
      </p:grpSp>
      <p:sp>
        <p:nvSpPr>
          <p:cNvPr id="6"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Bibliography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2" presetClass="entr" presetSubtype="8" fill="hold"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650"/>
                                        <p:tgtEl>
                                          <p:spTgt spid="5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fltVal val="0"/>
                                          </p:val>
                                        </p:tav>
                                        <p:tav tm="100000">
                                          <p:val>
                                            <p:strVal val="#ppt_w"/>
                                          </p:val>
                                        </p:tav>
                                      </p:tavLst>
                                    </p:anim>
                                    <p:anim calcmode="lin" valueType="num">
                                      <p:cBhvr>
                                        <p:cTn id="16" dur="500" fill="hold"/>
                                        <p:tgtEl>
                                          <p:spTgt spid="28"/>
                                        </p:tgtEl>
                                        <p:attrNameLst>
                                          <p:attrName>ppt_h</p:attrName>
                                        </p:attrNameLst>
                                      </p:cBhvr>
                                      <p:tavLst>
                                        <p:tav tm="0">
                                          <p:val>
                                            <p:fltVal val="0"/>
                                          </p:val>
                                        </p:tav>
                                        <p:tav tm="100000">
                                          <p:val>
                                            <p:strVal val="#ppt_h"/>
                                          </p:val>
                                        </p:tav>
                                      </p:tavLst>
                                    </p:anim>
                                    <p:animEffect transition="in" filter="fade">
                                      <p:cBhvr>
                                        <p:cTn id="17" dur="500"/>
                                        <p:tgtEl>
                                          <p:spTgt spid="28"/>
                                        </p:tgtEl>
                                      </p:cBhvr>
                                    </p:animEffect>
                                  </p:childTnLst>
                                </p:cTn>
                              </p:par>
                              <p:par>
                                <p:cTn id="18" presetID="22" presetClass="entr" presetSubtype="8"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650"/>
                                        <p:tgtEl>
                                          <p:spTgt spid="5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animEffect transition="in" filter="fade">
                                      <p:cBhvr>
                                        <p:cTn id="25" dur="500"/>
                                        <p:tgtEl>
                                          <p:spTgt spid="32"/>
                                        </p:tgtEl>
                                      </p:cBhvr>
                                    </p:animEffect>
                                  </p:childTnLst>
                                </p:cTn>
                              </p:par>
                              <p:par>
                                <p:cTn id="26" presetID="2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650"/>
                                        <p:tgtEl>
                                          <p:spTgt spid="6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par>
                                <p:cTn id="34" presetID="22" presetClass="entr" presetSubtype="8" fill="hold"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650"/>
                                        <p:tgtEl>
                                          <p:spTgt spid="6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22" presetClass="entr" presetSubtype="8"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6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2" grpId="0" animBg="1"/>
      <p:bldP spid="38"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6" name="矩形 5"/>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2569442" y="2547279"/>
            <a:ext cx="7053116" cy="1107996"/>
          </a:xfrm>
          <a:prstGeom prst="rect">
            <a:avLst/>
          </a:prstGeom>
          <a:noFill/>
        </p:spPr>
        <p:txBody>
          <a:bodyPr wrap="square" rtlCol="0">
            <a:spAutoFit/>
            <a:scene3d>
              <a:camera prst="orthographicFront"/>
              <a:lightRig rig="threePt" dir="t"/>
            </a:scene3d>
            <a:sp3d contourW="12700"/>
          </a:bodyPr>
          <a:lstStyle/>
          <a:p>
            <a:pPr algn="ctr">
              <a:defRPr/>
            </a:pPr>
            <a:r>
              <a:rPr lang="zh-CN" altLang="en-US" sz="6600" b="1" dirty="0">
                <a:solidFill>
                  <a:schemeClr val="bg1"/>
                </a:solidFill>
                <a:latin typeface="华文仿宋" panose="02010600040101010101" pitchFamily="2" charset="-122"/>
                <a:ea typeface="华文仿宋" panose="02010600040101010101" pitchFamily="2" charset="-122"/>
              </a:rPr>
              <a:t>感谢聆听</a:t>
            </a:r>
          </a:p>
        </p:txBody>
      </p:sp>
      <p:sp>
        <p:nvSpPr>
          <p:cNvPr id="11" name="PA_圆角矩形 31"/>
          <p:cNvSpPr/>
          <p:nvPr>
            <p:custDataLst>
              <p:tags r:id="rId1"/>
            </p:custDataLst>
          </p:nvPr>
        </p:nvSpPr>
        <p:spPr>
          <a:xfrm>
            <a:off x="4487847" y="4546039"/>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答辩人：郑 剑</a:t>
            </a:r>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7350" y="967989"/>
            <a:ext cx="1390483" cy="1400993"/>
          </a:xfrm>
          <a:prstGeom prst="rect">
            <a:avLst/>
          </a:prstGeom>
        </p:spPr>
      </p:pic>
      <p:sp>
        <p:nvSpPr>
          <p:cNvPr id="22" name="矩形 259"/>
          <p:cNvSpPr>
            <a:spLocks noChangeArrowheads="1"/>
          </p:cNvSpPr>
          <p:nvPr/>
        </p:nvSpPr>
        <p:spPr bwMode="auto">
          <a:xfrm>
            <a:off x="1928495" y="4004875"/>
            <a:ext cx="8335010" cy="30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solidFill>
                  <a:schemeClr val="bg1"/>
                </a:solidFill>
                <a:latin typeface="方正清刻本悦宋简体" panose="02000000000000000000" pitchFamily="2" charset="-122"/>
                <a:ea typeface="方正清刻本悦宋简体" panose="02000000000000000000" pitchFamily="2" charset="-122"/>
              </a:rPr>
              <a:t>专业年级：软件工程</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2020</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级</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8</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班</a:t>
            </a:r>
            <a:endParaRPr lang="en-US" altLang="zh-CN" sz="1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24" name="PA_圆角矩形 31"/>
          <p:cNvSpPr/>
          <p:nvPr>
            <p:custDataLst>
              <p:tags r:id="rId2"/>
            </p:custDataLst>
          </p:nvPr>
        </p:nvSpPr>
        <p:spPr>
          <a:xfrm>
            <a:off x="6278889" y="4546038"/>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指导教师：梅广超</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8)">
                                      <p:cBhvr>
                                        <p:cTn id="12" dur="750"/>
                                        <p:tgtEl>
                                          <p:spTgt spid="8"/>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16" presetClass="entr" presetSubtype="21"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arn(inVertical)">
                                      <p:cBhvr>
                                        <p:cTn id="20" dur="500"/>
                                        <p:tgtEl>
                                          <p:spTgt spid="21"/>
                                        </p:tgtEl>
                                      </p:cBhvr>
                                    </p:animEffect>
                                  </p:childTnLst>
                                </p:cTn>
                              </p:par>
                              <p:par>
                                <p:cTn id="21" presetID="16" presetClass="entr" presetSubtype="21" fill="hold" grpId="0" nodeType="withEffect">
                                  <p:stCondLst>
                                    <p:cond delay="25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animBg="1"/>
      <p:bldP spid="22"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latin typeface="思源黑体" panose="020B0500000000000000" pitchFamily="34" charset="-122"/>
                  <a:ea typeface="思源黑体" panose="020B0500000000000000" pitchFamily="34" charset="-122"/>
                </a:rPr>
                <a:t>CONTENT</a:t>
              </a:r>
              <a:endParaRPr lang="zh-CN" altLang="en-US" sz="3465"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latin typeface="华文仿宋" panose="02010600040101010101" pitchFamily="2" charset="-122"/>
                  <a:ea typeface="华文仿宋" panose="02010600040101010101" pitchFamily="2"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华文仿宋" panose="02010600040101010101" pitchFamily="2" charset="-122"/>
                    <a:ea typeface="思源黑体" panose="020B0500000000000000" pitchFamily="34" charset="-122"/>
                  </a:rPr>
                  <a:t>课题背景及意义</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3060930"/>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研究内容与思路</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447639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可行性分析论证</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 calcmode="lin" valueType="num">
                                          <p:cBhvr additive="base">
                                            <p:cTn id="20" dur="500" fill="hold"/>
                                            <p:tgtEl>
                                              <p:spTgt spid="59"/>
                                            </p:tgtEl>
                                            <p:attrNameLst>
                                              <p:attrName>ppt_x</p:attrName>
                                            </p:attrNameLst>
                                          </p:cBhvr>
                                          <p:tavLst>
                                            <p:tav tm="0">
                                              <p:val>
                                                <p:strVal val="1+#ppt_w/2"/>
                                              </p:val>
                                            </p:tav>
                                            <p:tav tm="100000">
                                              <p:val>
                                                <p:strVal val="#ppt_x"/>
                                              </p:val>
                                            </p:tav>
                                          </p:tavLst>
                                        </p:anim>
                                        <p:anim calcmode="lin" valueType="num">
                                          <p:cBhvr additive="base">
                                            <p:cTn id="21" dur="500" fill="hold"/>
                                            <p:tgtEl>
                                              <p:spTgt spid="5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additive="base">
                                            <p:cTn id="24" dur="500" fill="hold"/>
                                            <p:tgtEl>
                                              <p:spTgt spid="69"/>
                                            </p:tgtEl>
                                            <p:attrNameLst>
                                              <p:attrName>ppt_x</p:attrName>
                                            </p:attrNameLst>
                                          </p:cBhvr>
                                          <p:tavLst>
                                            <p:tav tm="0">
                                              <p:val>
                                                <p:strVal val="1+#ppt_w/2"/>
                                              </p:val>
                                            </p:tav>
                                            <p:tav tm="100000">
                                              <p:val>
                                                <p:strVal val="#ppt_x"/>
                                              </p:val>
                                            </p:tav>
                                          </p:tavLst>
                                        </p:anim>
                                        <p:anim calcmode="lin" valueType="num">
                                          <p:cBhvr additive="base">
                                            <p:cTn id="25"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 calcmode="lin" valueType="num">
                                          <p:cBhvr additive="base">
                                            <p:cTn id="20" dur="500" fill="hold"/>
                                            <p:tgtEl>
                                              <p:spTgt spid="59"/>
                                            </p:tgtEl>
                                            <p:attrNameLst>
                                              <p:attrName>ppt_x</p:attrName>
                                            </p:attrNameLst>
                                          </p:cBhvr>
                                          <p:tavLst>
                                            <p:tav tm="0">
                                              <p:val>
                                                <p:strVal val="1+#ppt_w/2"/>
                                              </p:val>
                                            </p:tav>
                                            <p:tav tm="100000">
                                              <p:val>
                                                <p:strVal val="#ppt_x"/>
                                              </p:val>
                                            </p:tav>
                                          </p:tavLst>
                                        </p:anim>
                                        <p:anim calcmode="lin" valueType="num">
                                          <p:cBhvr additive="base">
                                            <p:cTn id="21" dur="500" fill="hold"/>
                                            <p:tgtEl>
                                              <p:spTgt spid="5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additive="base">
                                            <p:cTn id="24" dur="500" fill="hold"/>
                                            <p:tgtEl>
                                              <p:spTgt spid="69"/>
                                            </p:tgtEl>
                                            <p:attrNameLst>
                                              <p:attrName>ppt_x</p:attrName>
                                            </p:attrNameLst>
                                          </p:cBhvr>
                                          <p:tavLst>
                                            <p:tav tm="0">
                                              <p:val>
                                                <p:strVal val="1+#ppt_w/2"/>
                                              </p:val>
                                            </p:tav>
                                            <p:tav tm="100000">
                                              <p:val>
                                                <p:strVal val="#ppt_x"/>
                                              </p:val>
                                            </p:tav>
                                          </p:tavLst>
                                        </p:anim>
                                        <p:anim calcmode="lin" valueType="num">
                                          <p:cBhvr additive="base">
                                            <p:cTn id="25"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课题背景及意义</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选题目的</a:t>
            </a:r>
          </a:p>
        </p:txBody>
      </p:sp>
      <p:sp>
        <p:nvSpPr>
          <p:cNvPr id="11" name="文本框 9"/>
          <p:cNvSpPr txBox="1"/>
          <p:nvPr/>
        </p:nvSpPr>
        <p:spPr>
          <a:xfrm>
            <a:off x="5034394" y="3792469"/>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选题意义</a:t>
            </a:r>
          </a:p>
        </p:txBody>
      </p:sp>
      <p:sp>
        <p:nvSpPr>
          <p:cNvPr id="12" name="文本框 11"/>
          <p:cNvSpPr txBox="1"/>
          <p:nvPr/>
        </p:nvSpPr>
        <p:spPr>
          <a:xfrm>
            <a:off x="5034394" y="4053932"/>
            <a:ext cx="1582477"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国内外研究现状</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选题目的</a:t>
            </a:r>
          </a:p>
        </p:txBody>
      </p:sp>
      <p:sp>
        <p:nvSpPr>
          <p:cNvPr id="11" name="矩形 10"/>
          <p:cNvSpPr/>
          <p:nvPr/>
        </p:nvSpPr>
        <p:spPr>
          <a:xfrm>
            <a:off x="1406897" y="2344790"/>
            <a:ext cx="4205009" cy="2654300"/>
          </a:xfrm>
          <a:prstGeom prst="rect">
            <a:avLst/>
          </a:prstGeom>
        </p:spPr>
        <p:txBody>
          <a:bodyPr wrap="square" lIns="0" tIns="0" rIns="0" bIns="0">
            <a:spAutoFit/>
          </a:bodyPr>
          <a:lstStyle/>
          <a:p>
            <a:pPr algn="just">
              <a:lnSpc>
                <a:spcPct val="120000"/>
              </a:lnSpc>
            </a:pPr>
            <a:r>
              <a:rPr lang="zh-CN" altLang="en-US" sz="1600" dirty="0"/>
              <a:t>        </a:t>
            </a:r>
            <a:r>
              <a:rPr sz="1600" dirty="0"/>
              <a:t>随着中国互联网行业的迅速发展，分布式系统在各个领域得到了广泛应用，无论是大型电商系统还是社交系统，网络节点之间的高效通信和远程方法调用变得尤为重要。在这一背景下，RPC作为一种在分布式系统中应用广泛的通信协议，发挥着至关重要的作用。本论文旨在深入研究并设计一种基于TCP的RPC框架，以更好地满足中国互联网环境下的需求和挑战。</a:t>
            </a:r>
          </a:p>
          <a:p>
            <a:pPr algn="just">
              <a:lnSpc>
                <a:spcPct val="120000"/>
              </a:lnSpc>
            </a:pPr>
            <a:endParaRPr sz="1600" dirty="0"/>
          </a:p>
        </p:txBody>
      </p:sp>
      <p:sp>
        <p:nvSpPr>
          <p:cNvPr id="17" name="矩形 16"/>
          <p:cNvSpPr/>
          <p:nvPr/>
        </p:nvSpPr>
        <p:spPr>
          <a:xfrm>
            <a:off x="6580096" y="1526423"/>
            <a:ext cx="4459296" cy="4719320"/>
          </a:xfrm>
          <a:prstGeom prst="rect">
            <a:avLst/>
          </a:prstGeom>
        </p:spPr>
        <p:txBody>
          <a:bodyPr wrap="square" lIns="0" tIns="0" rIns="0" bIns="0">
            <a:spAutoFit/>
          </a:bodyPr>
          <a:lstStyle/>
          <a:p>
            <a:pPr indent="457200">
              <a:lnSpc>
                <a:spcPct val="120000"/>
              </a:lnSpc>
            </a:pPr>
            <a:r>
              <a:rPr sz="1600" dirty="0">
                <a:sym typeface="+mn-ea"/>
              </a:rPr>
              <a:t>在中国互联网生态中，我面临着不断增长的用户规模、多样化的应用场景以及对通信效率和服务可靠性的高要求。因此，本研究将专注于设计一个基于TCP的RPC系统，旨在提供高效的分布式通信、实现简单且可扩展的服务调用、确保高可靠性和容错性，并推动RPC技术在中国互联网行业的广泛应用。</a:t>
            </a:r>
            <a:endParaRPr sz="1600" dirty="0"/>
          </a:p>
          <a:p>
            <a:pPr>
              <a:lnSpc>
                <a:spcPct val="120000"/>
              </a:lnSpc>
            </a:pPr>
            <a:r>
              <a:rPr lang="en-US" altLang="zh-CN" sz="1600" dirty="0"/>
              <a:t>        </a:t>
            </a:r>
            <a:endParaRPr lang="en-US" altLang="zh-CN" sz="1600" dirty="0">
              <a:sym typeface="+mn-ea"/>
            </a:endParaRPr>
          </a:p>
          <a:p>
            <a:pPr indent="457200">
              <a:lnSpc>
                <a:spcPct val="120000"/>
              </a:lnSpc>
            </a:pPr>
            <a:r>
              <a:rPr sz="1600" dirty="0">
                <a:sym typeface="+mn-ea"/>
              </a:rPr>
              <a:t>通过实际实现基于TCP的RPC系统，我期望能够为中国互联网应用提供更优越的解决方案，提升分布式系统的通信效率、可靠性和可扩展性。这将有助于促进中国互联网技术的进步，推动数据驱动的科学研究、促进商业应用的创新，为社会发展提供更强有力的支持。</a:t>
            </a:r>
            <a:endParaRPr sz="1600" dirty="0"/>
          </a:p>
          <a:p>
            <a:pPr>
              <a:lnSpc>
                <a:spcPct val="120000"/>
              </a:lnSpc>
            </a:pPr>
            <a:endParaRPr lang="zh-CN" altLang="zh-CN" sz="1600" dirty="0"/>
          </a:p>
          <a:p>
            <a:pPr algn="just">
              <a:lnSpc>
                <a:spcPct val="120000"/>
              </a:lnSpc>
            </a:pP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 name="PA_文本框 1"/>
          <p:cNvSpPr txBox="1"/>
          <p:nvPr>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Research Purpose</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同侧圆角矩形 28"/>
          <p:cNvSpPr/>
          <p:nvPr/>
        </p:nvSpPr>
        <p:spPr>
          <a:xfrm rot="5400000">
            <a:off x="7451768" y="1634903"/>
            <a:ext cx="855972" cy="4797608"/>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选题意义</a:t>
            </a:r>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a:solidFill>
                    <a:srgbClr val="244C89"/>
                  </a:solidFill>
                  <a:latin typeface="思源黑体" panose="020B0500000000000000" pitchFamily="34" charset="-122"/>
                  <a:ea typeface="思源黑体" panose="020B0500000000000000" pitchFamily="34" charset="-122"/>
                </a:rPr>
                <a:t>意义</a:t>
              </a: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38882" y="2238437"/>
            <a:ext cx="4554828"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解决服务之间通过</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http</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网络传性能消耗问题，利于分布式服务之间的服务调用</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5977526" y="3738675"/>
            <a:ext cx="3917390"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通过服务之间的</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RPC</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调用，有利于各个服务组成自己的集群，提供系统的高可用。</a:t>
            </a:r>
          </a:p>
        </p:txBody>
      </p:sp>
      <p:sp>
        <p:nvSpPr>
          <p:cNvPr id="40" name="椭圆 39"/>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255385" y="5102874"/>
            <a:ext cx="4256168"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高效的RPC框架将有助于更快地处理大规模数据，促进科学家们在各领域的研究成果。</a:t>
            </a:r>
          </a:p>
        </p:txBody>
      </p:sp>
      <p:sp>
        <p:nvSpPr>
          <p:cNvPr id="56" name="椭圆 55"/>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
        <p:nvSpPr>
          <p:cNvPr id="3" name="PA_文本框 1"/>
          <p:cNvSpPr txBox="1"/>
          <p:nvPr>
            <p:custDataLst>
              <p:tags r:id="rId1"/>
            </p:custDataLst>
          </p:nvPr>
        </p:nvSpPr>
        <p:spPr>
          <a:xfrm>
            <a:off x="1508454" y="1130748"/>
            <a:ext cx="2274652"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Significance of Topic Selection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par>
                                <p:cTn id="9" presetID="2" presetClass="entr" presetSubtype="2"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1+#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1+#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par>
                          <p:cTn id="21" fill="hold">
                            <p:stCondLst>
                              <p:cond delay="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32"/>
                                        </p:tgtEl>
                                        <p:attrNameLst>
                                          <p:attrName>style.visibility</p:attrName>
                                        </p:attrNameLst>
                                      </p:cBhvr>
                                      <p:to>
                                        <p:strVal val="visible"/>
                                      </p:to>
                                    </p:set>
                                    <p:anim calcmode="lin" valueType="num">
                                      <p:cBhvr>
                                        <p:cTn id="24" dur="250" fill="hold"/>
                                        <p:tgtEl>
                                          <p:spTgt spid="32"/>
                                        </p:tgtEl>
                                        <p:attrNameLst>
                                          <p:attrName>ppt_w</p:attrName>
                                        </p:attrNameLst>
                                      </p:cBhvr>
                                      <p:tavLst>
                                        <p:tav tm="0">
                                          <p:val>
                                            <p:fltVal val="0"/>
                                          </p:val>
                                        </p:tav>
                                        <p:tav tm="100000">
                                          <p:val>
                                            <p:strVal val="#ppt_w"/>
                                          </p:val>
                                        </p:tav>
                                      </p:tavLst>
                                    </p:anim>
                                    <p:anim calcmode="lin" valueType="num">
                                      <p:cBhvr>
                                        <p:cTn id="25" dur="250" fill="hold"/>
                                        <p:tgtEl>
                                          <p:spTgt spid="32"/>
                                        </p:tgtEl>
                                        <p:attrNameLst>
                                          <p:attrName>ppt_h</p:attrName>
                                        </p:attrNameLst>
                                      </p:cBhvr>
                                      <p:tavLst>
                                        <p:tav tm="0">
                                          <p:val>
                                            <p:fltVal val="0"/>
                                          </p:val>
                                        </p:tav>
                                        <p:tav tm="100000">
                                          <p:val>
                                            <p:strVal val="#ppt_h"/>
                                          </p:val>
                                        </p:tav>
                                      </p:tavLst>
                                    </p:anim>
                                    <p:animEffect transition="in" filter="fade">
                                      <p:cBhvr>
                                        <p:cTn id="26" dur="250"/>
                                        <p:tgtEl>
                                          <p:spTgt spid="32"/>
                                        </p:tgtEl>
                                      </p:cBhvr>
                                    </p:animEffect>
                                  </p:childTnLst>
                                </p:cTn>
                              </p:par>
                              <p:par>
                                <p:cTn id="27" presetID="2" presetClass="entr" presetSubtype="2"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1+#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700"/>
                            </p:stCondLst>
                            <p:childTnLst>
                              <p:par>
                                <p:cTn id="36" presetID="22" presetClass="entr" presetSubtype="8"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par>
                          <p:cTn id="39" fill="hold">
                            <p:stCondLst>
                              <p:cond delay="3200"/>
                            </p:stCondLst>
                            <p:childTnLst>
                              <p:par>
                                <p:cTn id="40" presetID="53" presetClass="entr" presetSubtype="16" fill="hold" grpId="0" nodeType="afterEffect">
                                  <p:stCondLst>
                                    <p:cond delay="0"/>
                                  </p:stCondLst>
                                  <p:iterate type="lt">
                                    <p:tmPct val="10000"/>
                                  </p:iterate>
                                  <p:childTnLst>
                                    <p:set>
                                      <p:cBhvr>
                                        <p:cTn id="41" dur="1" fill="hold">
                                          <p:stCondLst>
                                            <p:cond delay="0"/>
                                          </p:stCondLst>
                                        </p:cTn>
                                        <p:tgtEl>
                                          <p:spTgt spid="38"/>
                                        </p:tgtEl>
                                        <p:attrNameLst>
                                          <p:attrName>style.visibility</p:attrName>
                                        </p:attrNameLst>
                                      </p:cBhvr>
                                      <p:to>
                                        <p:strVal val="visible"/>
                                      </p:to>
                                    </p:set>
                                    <p:anim calcmode="lin" valueType="num">
                                      <p:cBhvr>
                                        <p:cTn id="42" dur="250" fill="hold"/>
                                        <p:tgtEl>
                                          <p:spTgt spid="38"/>
                                        </p:tgtEl>
                                        <p:attrNameLst>
                                          <p:attrName>ppt_w</p:attrName>
                                        </p:attrNameLst>
                                      </p:cBhvr>
                                      <p:tavLst>
                                        <p:tav tm="0">
                                          <p:val>
                                            <p:fltVal val="0"/>
                                          </p:val>
                                        </p:tav>
                                        <p:tav tm="100000">
                                          <p:val>
                                            <p:strVal val="#ppt_w"/>
                                          </p:val>
                                        </p:tav>
                                      </p:tavLst>
                                    </p:anim>
                                    <p:anim calcmode="lin" valueType="num">
                                      <p:cBhvr>
                                        <p:cTn id="43" dur="250" fill="hold"/>
                                        <p:tgtEl>
                                          <p:spTgt spid="38"/>
                                        </p:tgtEl>
                                        <p:attrNameLst>
                                          <p:attrName>ppt_h</p:attrName>
                                        </p:attrNameLst>
                                      </p:cBhvr>
                                      <p:tavLst>
                                        <p:tav tm="0">
                                          <p:val>
                                            <p:fltVal val="0"/>
                                          </p:val>
                                        </p:tav>
                                        <p:tav tm="100000">
                                          <p:val>
                                            <p:strVal val="#ppt_h"/>
                                          </p:val>
                                        </p:tav>
                                      </p:tavLst>
                                    </p:anim>
                                    <p:animEffect transition="in" filter="fade">
                                      <p:cBhvr>
                                        <p:cTn id="44" dur="250"/>
                                        <p:tgtEl>
                                          <p:spTgt spid="38"/>
                                        </p:tgtEl>
                                      </p:cBhvr>
                                    </p:animEffect>
                                  </p:childTnLst>
                                </p:cTn>
                              </p:par>
                              <p:par>
                                <p:cTn id="45" presetID="2" presetClass="entr" presetSubtype="2"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1+#ppt_w/2"/>
                                          </p:val>
                                        </p:tav>
                                        <p:tav tm="100000">
                                          <p:val>
                                            <p:strVal val="#ppt_x"/>
                                          </p:val>
                                        </p:tav>
                                      </p:tavLst>
                                    </p:anim>
                                    <p:anim calcmode="lin" valueType="num">
                                      <p:cBhvr additive="base">
                                        <p:cTn id="48" dur="500" fill="hold"/>
                                        <p:tgtEl>
                                          <p:spTgt spid="5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1+#ppt_w/2"/>
                                          </p:val>
                                        </p:tav>
                                        <p:tav tm="100000">
                                          <p:val>
                                            <p:strVal val="#ppt_x"/>
                                          </p:val>
                                        </p:tav>
                                      </p:tavLst>
                                    </p:anim>
                                    <p:anim calcmode="lin" valueType="num">
                                      <p:cBhvr additive="base">
                                        <p:cTn id="52" dur="500" fill="hold"/>
                                        <p:tgtEl>
                                          <p:spTgt spid="57"/>
                                        </p:tgtEl>
                                        <p:attrNameLst>
                                          <p:attrName>ppt_y</p:attrName>
                                        </p:attrNameLst>
                                      </p:cBhvr>
                                      <p:tavLst>
                                        <p:tav tm="0">
                                          <p:val>
                                            <p:strVal val="#ppt_y"/>
                                          </p:val>
                                        </p:tav>
                                        <p:tav tm="100000">
                                          <p:val>
                                            <p:strVal val="#ppt_y"/>
                                          </p:val>
                                        </p:tav>
                                      </p:tavLst>
                                    </p:anim>
                                  </p:childTnLst>
                                </p:cTn>
                              </p:par>
                            </p:childTnLst>
                          </p:cTn>
                        </p:par>
                        <p:par>
                          <p:cTn id="53" fill="hold">
                            <p:stCondLst>
                              <p:cond delay="4425"/>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p:stCondLst>
                              <p:cond delay="4925"/>
                            </p:stCondLst>
                            <p:childTnLst>
                              <p:par>
                                <p:cTn id="58" presetID="53" presetClass="entr" presetSubtype="16" fill="hold" grpId="0" nodeType="afterEffect">
                                  <p:stCondLst>
                                    <p:cond delay="0"/>
                                  </p:stCondLst>
                                  <p:iterate type="lt">
                                    <p:tmPct val="10000"/>
                                  </p:iterate>
                                  <p:childTnLst>
                                    <p:set>
                                      <p:cBhvr>
                                        <p:cTn id="59" dur="1" fill="hold">
                                          <p:stCondLst>
                                            <p:cond delay="0"/>
                                          </p:stCondLst>
                                        </p:cTn>
                                        <p:tgtEl>
                                          <p:spTgt spid="54"/>
                                        </p:tgtEl>
                                        <p:attrNameLst>
                                          <p:attrName>style.visibility</p:attrName>
                                        </p:attrNameLst>
                                      </p:cBhvr>
                                      <p:to>
                                        <p:strVal val="visible"/>
                                      </p:to>
                                    </p:set>
                                    <p:anim calcmode="lin" valueType="num">
                                      <p:cBhvr>
                                        <p:cTn id="60" dur="250" fill="hold"/>
                                        <p:tgtEl>
                                          <p:spTgt spid="54"/>
                                        </p:tgtEl>
                                        <p:attrNameLst>
                                          <p:attrName>ppt_w</p:attrName>
                                        </p:attrNameLst>
                                      </p:cBhvr>
                                      <p:tavLst>
                                        <p:tav tm="0">
                                          <p:val>
                                            <p:fltVal val="0"/>
                                          </p:val>
                                        </p:tav>
                                        <p:tav tm="100000">
                                          <p:val>
                                            <p:strVal val="#ppt_w"/>
                                          </p:val>
                                        </p:tav>
                                      </p:tavLst>
                                    </p:anim>
                                    <p:anim calcmode="lin" valueType="num">
                                      <p:cBhvr>
                                        <p:cTn id="61" dur="250" fill="hold"/>
                                        <p:tgtEl>
                                          <p:spTgt spid="54"/>
                                        </p:tgtEl>
                                        <p:attrNameLst>
                                          <p:attrName>ppt_h</p:attrName>
                                        </p:attrNameLst>
                                      </p:cBhvr>
                                      <p:tavLst>
                                        <p:tav tm="0">
                                          <p:val>
                                            <p:fltVal val="0"/>
                                          </p:val>
                                        </p:tav>
                                        <p:tav tm="100000">
                                          <p:val>
                                            <p:strVal val="#ppt_h"/>
                                          </p:val>
                                        </p:tav>
                                      </p:tavLst>
                                    </p:anim>
                                    <p:animEffect transition="in" filter="fade">
                                      <p:cBhvr>
                                        <p:cTn id="62"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9" grpId="0" animBg="1"/>
      <p:bldP spid="32" grpId="0"/>
      <p:bldP spid="35" grpId="0" animBg="1"/>
      <p:bldP spid="36" grpId="0" animBg="1"/>
      <p:bldP spid="38" grpId="0"/>
      <p:bldP spid="40" grpId="0" animBg="1"/>
      <p:bldP spid="42" grpId="0" animBg="1"/>
      <p:bldP spid="54" grpId="0"/>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06897" y="752801"/>
            <a:ext cx="4115361" cy="456129"/>
          </a:xfrm>
        </p:spPr>
        <p:txBody>
          <a:bodyPr/>
          <a:lstStyle/>
          <a:p>
            <a:pPr>
              <a:lnSpc>
                <a:spcPct val="120000"/>
              </a:lnSpc>
            </a:pPr>
            <a:r>
              <a:rPr lang="zh-CN" altLang="en-US" dirty="0"/>
              <a:t>国内外研究现状</a:t>
            </a:r>
          </a:p>
        </p:txBody>
      </p:sp>
      <p:grpSp>
        <p:nvGrpSpPr>
          <p:cNvPr id="11" name="组合 10"/>
          <p:cNvGrpSpPr/>
          <p:nvPr/>
        </p:nvGrpSpPr>
        <p:grpSpPr>
          <a:xfrm>
            <a:off x="1621523" y="2007927"/>
            <a:ext cx="2619669" cy="4088373"/>
            <a:chOff x="1474030" y="1802903"/>
            <a:chExt cx="2935782" cy="4581712"/>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dirty="0"/>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33" name="TextBox 18"/>
            <p:cNvSpPr txBox="1"/>
            <p:nvPr/>
          </p:nvSpPr>
          <p:spPr>
            <a:xfrm>
              <a:off x="1696039"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01</a:t>
              </a:r>
            </a:p>
          </p:txBody>
        </p:sp>
        <p:sp>
          <p:nvSpPr>
            <p:cNvPr id="34" name="文本框 33"/>
            <p:cNvSpPr txBox="1"/>
            <p:nvPr/>
          </p:nvSpPr>
          <p:spPr>
            <a:xfrm>
              <a:off x="1607478" y="3386540"/>
              <a:ext cx="2668885" cy="2998075"/>
            </a:xfrm>
            <a:prstGeom prst="rect">
              <a:avLst/>
            </a:prstGeom>
            <a:noFill/>
          </p:spPr>
          <p:txBody>
            <a:bodyPr wrap="square"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   </a:t>
              </a:r>
              <a:r>
                <a:rPr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在1984年，Bruce Jay Nelson在他的博士论文中首次提出了远程过程调用的概念中将远程过程调用（RPC）定义为一种协议，它允许一个程序能够导致另一台主机上的程序执行过程，而执行过程的环境看起来就像是本地过程调用。</a:t>
              </a:r>
            </a:p>
            <a:p>
              <a:pPr>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p:txBody>
        </p:sp>
        <p:grpSp>
          <p:nvGrpSpPr>
            <p:cNvPr id="35" name="组合 216"/>
            <p:cNvGrpSpPr/>
            <p:nvPr/>
          </p:nvGrpSpPr>
          <p:grpSpPr bwMode="auto">
            <a:xfrm>
              <a:off x="3418675" y="2281713"/>
              <a:ext cx="615673" cy="465865"/>
              <a:chOff x="3192308" y="2570214"/>
              <a:chExt cx="1014014" cy="767631"/>
            </a:xfrm>
            <a:solidFill>
              <a:srgbClr val="0B2C4F"/>
            </a:solidFill>
            <a:effectLst>
              <a:outerShdw blurRad="38100" sx="101000" sy="101000" algn="ctr" rotWithShape="0">
                <a:prstClr val="black">
                  <a:alpha val="40000"/>
                </a:prstClr>
              </a:outerShdw>
            </a:effectLst>
          </p:grpSpPr>
          <p:sp>
            <p:nvSpPr>
              <p:cNvPr id="36"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7" name="Freeform 75"/>
              <p:cNvSpPr>
                <a:spLocks noEditPoints="1"/>
              </p:cNvSpPr>
              <p:nvPr/>
            </p:nvSpPr>
            <p:spPr bwMode="auto">
              <a:xfrm>
                <a:off x="3472137" y="2808029"/>
                <a:ext cx="652942" cy="243836"/>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8"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9" name="Rectangle 77"/>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0"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2" name="Rectangle 79"/>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grpSp>
      <p:grpSp>
        <p:nvGrpSpPr>
          <p:cNvPr id="15" name="组合 14"/>
          <p:cNvGrpSpPr/>
          <p:nvPr/>
        </p:nvGrpSpPr>
        <p:grpSpPr>
          <a:xfrm>
            <a:off x="4830573" y="2007927"/>
            <a:ext cx="2619669" cy="3846585"/>
            <a:chOff x="4736414" y="1765832"/>
            <a:chExt cx="2935782" cy="4310749"/>
          </a:xfrm>
        </p:grpSpPr>
        <p:grpSp>
          <p:nvGrpSpPr>
            <p:cNvPr id="13" name="组合 12"/>
            <p:cNvGrpSpPr/>
            <p:nvPr/>
          </p:nvGrpSpPr>
          <p:grpSpPr>
            <a:xfrm>
              <a:off x="4736414" y="1765832"/>
              <a:ext cx="2935782" cy="4310749"/>
              <a:chOff x="4711700" y="1802903"/>
              <a:chExt cx="2935782" cy="4310749"/>
            </a:xfrm>
          </p:grpSpPr>
          <p:sp>
            <p:nvSpPr>
              <p:cNvPr id="45" name="Rectangle 24"/>
              <p:cNvSpPr>
                <a:spLocks noChangeArrowheads="1"/>
              </p:cNvSpPr>
              <p:nvPr/>
            </p:nvSpPr>
            <p:spPr bwMode="auto">
              <a:xfrm>
                <a:off x="471170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54" name="Freeform 25"/>
              <p:cNvSpPr/>
              <p:nvPr/>
            </p:nvSpPr>
            <p:spPr bwMode="auto">
              <a:xfrm>
                <a:off x="471170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55" name="TextBox 18"/>
              <p:cNvSpPr txBox="1"/>
              <p:nvPr/>
            </p:nvSpPr>
            <p:spPr>
              <a:xfrm>
                <a:off x="4933709"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02</a:t>
                </a:r>
              </a:p>
            </p:txBody>
          </p:sp>
          <p:sp>
            <p:nvSpPr>
              <p:cNvPr id="56" name="文本框 55"/>
              <p:cNvSpPr txBox="1"/>
              <p:nvPr/>
            </p:nvSpPr>
            <p:spPr>
              <a:xfrm>
                <a:off x="4846243" y="3321572"/>
                <a:ext cx="2668885" cy="1549919"/>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   目前，不仅仅主流的微服务、分布式场景会用到</a:t>
                </a:r>
                <a:r>
                  <a:rPr lang="en-US" altLang="zh-CN" sz="1400" dirty="0">
                    <a:solidFill>
                      <a:schemeClr val="tx1">
                        <a:lumMod val="65000"/>
                        <a:lumOff val="35000"/>
                      </a:schemeClr>
                    </a:solidFill>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框架，像消息队列、客户端到服务端通信等，也会用到</a:t>
                </a:r>
                <a:r>
                  <a:rPr lang="en-US" altLang="zh-CN" sz="1400" dirty="0">
                    <a:solidFill>
                      <a:schemeClr val="tx1">
                        <a:lumMod val="65000"/>
                        <a:lumOff val="35000"/>
                      </a:schemeClr>
                    </a:solidFill>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调用来增强网络通信效率。</a:t>
                </a:r>
              </a:p>
            </p:txBody>
          </p:sp>
        </p:grpSp>
        <p:grpSp>
          <p:nvGrpSpPr>
            <p:cNvPr id="80" name="组合 221"/>
            <p:cNvGrpSpPr/>
            <p:nvPr/>
          </p:nvGrpSpPr>
          <p:grpSpPr bwMode="auto">
            <a:xfrm>
              <a:off x="6629100" y="2256464"/>
              <a:ext cx="640086" cy="420193"/>
              <a:chOff x="165605" y="4160117"/>
              <a:chExt cx="962026" cy="631825"/>
            </a:xfrm>
            <a:solidFill>
              <a:srgbClr val="0B2C4F"/>
            </a:solidFill>
          </p:grpSpPr>
          <p:sp>
            <p:nvSpPr>
              <p:cNvPr id="81"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2"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3"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4"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grpSp>
        <p:nvGrpSpPr>
          <p:cNvPr id="14" name="组合 13"/>
          <p:cNvGrpSpPr/>
          <p:nvPr/>
        </p:nvGrpSpPr>
        <p:grpSpPr>
          <a:xfrm>
            <a:off x="8039622" y="2007927"/>
            <a:ext cx="2619669" cy="3846585"/>
            <a:chOff x="8163192" y="1765832"/>
            <a:chExt cx="2935782" cy="4310749"/>
          </a:xfrm>
        </p:grpSpPr>
        <p:grpSp>
          <p:nvGrpSpPr>
            <p:cNvPr id="12" name="组合 11"/>
            <p:cNvGrpSpPr/>
            <p:nvPr/>
          </p:nvGrpSpPr>
          <p:grpSpPr>
            <a:xfrm>
              <a:off x="8163192" y="1765832"/>
              <a:ext cx="2935782" cy="4310749"/>
              <a:chOff x="8150835" y="1802903"/>
              <a:chExt cx="2935782" cy="4310749"/>
            </a:xfrm>
          </p:grpSpPr>
          <p:sp>
            <p:nvSpPr>
              <p:cNvPr id="67" name="Rectangle 24"/>
              <p:cNvSpPr>
                <a:spLocks noChangeArrowheads="1"/>
              </p:cNvSpPr>
              <p:nvPr/>
            </p:nvSpPr>
            <p:spPr bwMode="auto">
              <a:xfrm>
                <a:off x="8150835"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69" name="TextBox 18"/>
              <p:cNvSpPr txBox="1"/>
              <p:nvPr/>
            </p:nvSpPr>
            <p:spPr>
              <a:xfrm>
                <a:off x="8372844"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03</a:t>
                </a:r>
              </a:p>
            </p:txBody>
          </p:sp>
          <p:sp>
            <p:nvSpPr>
              <p:cNvPr id="70" name="文本框 69"/>
              <p:cNvSpPr txBox="1"/>
              <p:nvPr/>
            </p:nvSpPr>
            <p:spPr>
              <a:xfrm>
                <a:off x="8284283" y="3316921"/>
                <a:ext cx="2668885" cy="1839550"/>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   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Java</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Spring</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搭建服务端与客户端总体框架，使用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Zookeeper</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作为注册中心，并使用负载均衡、序列化、通信协议设计为</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框架提供高可用、高性能服务。</a:t>
                </a:r>
              </a:p>
            </p:txBody>
          </p: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sp>
        <p:nvSpPr>
          <p:cNvPr id="2"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Overseas and Domestic Research Status</a:t>
            </a:r>
          </a:p>
        </p:txBody>
      </p:sp>
      <p:sp>
        <p:nvSpPr>
          <p:cNvPr id="3" name="矩形 2"/>
          <p:cNvSpPr/>
          <p:nvPr/>
        </p:nvSpPr>
        <p:spPr>
          <a:xfrm>
            <a:off x="2933282" y="2891779"/>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概念提出</a:t>
            </a:r>
          </a:p>
        </p:txBody>
      </p:sp>
      <p:sp>
        <p:nvSpPr>
          <p:cNvPr id="6" name="矩形 5"/>
          <p:cNvSpPr/>
          <p:nvPr/>
        </p:nvSpPr>
        <p:spPr>
          <a:xfrm>
            <a:off x="6175276" y="2891779"/>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应用场景</a:t>
            </a:r>
          </a:p>
        </p:txBody>
      </p:sp>
      <p:sp>
        <p:nvSpPr>
          <p:cNvPr id="7" name="矩形 6"/>
          <p:cNvSpPr/>
          <p:nvPr/>
        </p:nvSpPr>
        <p:spPr>
          <a:xfrm>
            <a:off x="9359889" y="2893334"/>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技术路线</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研究内容与思路</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99569" y="3632412"/>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研究内容</a:t>
            </a:r>
          </a:p>
        </p:txBody>
      </p:sp>
      <p:sp>
        <p:nvSpPr>
          <p:cNvPr id="11" name="文本框 9"/>
          <p:cNvSpPr txBox="1"/>
          <p:nvPr/>
        </p:nvSpPr>
        <p:spPr>
          <a:xfrm>
            <a:off x="5099569" y="3940536"/>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业务分析</a:t>
            </a:r>
          </a:p>
        </p:txBody>
      </p:sp>
      <p:sp>
        <p:nvSpPr>
          <p:cNvPr id="14" name="文本框 9"/>
          <p:cNvSpPr txBox="1"/>
          <p:nvPr/>
        </p:nvSpPr>
        <p:spPr>
          <a:xfrm>
            <a:off x="7190000" y="3637848"/>
            <a:ext cx="1577282"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解决方案</a:t>
            </a:r>
          </a:p>
        </p:txBody>
      </p:sp>
      <p:sp>
        <p:nvSpPr>
          <p:cNvPr id="3" name="文本框 9"/>
          <p:cNvSpPr txBox="1"/>
          <p:nvPr/>
        </p:nvSpPr>
        <p:spPr>
          <a:xfrm>
            <a:off x="7190000" y="3940536"/>
            <a:ext cx="1577282"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技术路线</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1+#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研究内容</a:t>
            </a:r>
          </a:p>
        </p:txBody>
      </p:sp>
      <p:sp>
        <p:nvSpPr>
          <p:cNvPr id="95" name="TextBox 29"/>
          <p:cNvSpPr txBox="1"/>
          <p:nvPr/>
        </p:nvSpPr>
        <p:spPr>
          <a:xfrm>
            <a:off x="1631428" y="2540643"/>
            <a:ext cx="2500715" cy="75366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a:t>
            </a:r>
            <a:r>
              <a:rPr lang="zh-CN" altLang="zh-CN" sz="1400" dirty="0">
                <a:solidFill>
                  <a:schemeClr val="tx1">
                    <a:lumMod val="65000"/>
                    <a:lumOff val="35000"/>
                  </a:schemeClr>
                </a:solidFill>
                <a:latin typeface="思源黑体" panose="020B0500000000000000" pitchFamily="34" charset="-122"/>
                <a:ea typeface="思源黑体" panose="020B0500000000000000" pitchFamily="34" charset="-122"/>
              </a:rPr>
              <a:t>服务调用的简化与可扩展性 </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：封装客户端调用服务端的逻辑全流程</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4" name="TextBox 29"/>
          <p:cNvSpPr txBox="1"/>
          <p:nvPr/>
        </p:nvSpPr>
        <p:spPr>
          <a:xfrm>
            <a:off x="821775" y="4331215"/>
            <a:ext cx="2854575" cy="75366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a:t>
            </a:r>
            <a:r>
              <a:rPr lang="zh-CN" altLang="zh-CN" sz="1400" dirty="0">
                <a:solidFill>
                  <a:schemeClr val="tx1">
                    <a:lumMod val="65000"/>
                    <a:lumOff val="35000"/>
                  </a:schemeClr>
                </a:solidFill>
                <a:latin typeface="思源黑体" panose="020B0500000000000000" pitchFamily="34" charset="-122"/>
                <a:ea typeface="思源黑体" panose="020B0500000000000000" pitchFamily="34" charset="-122"/>
              </a:rPr>
              <a:t>协议设计与优化</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：解决</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TCP</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数据传输的拆包与粘包问题</a:t>
            </a:r>
            <a:endParaRPr lang="zh-CN"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8" name="TextBox 29"/>
          <p:cNvSpPr txBox="1"/>
          <p:nvPr/>
        </p:nvSpPr>
        <p:spPr>
          <a:xfrm>
            <a:off x="7536160" y="2540643"/>
            <a:ext cx="2502573" cy="101220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服务注册与发现机制：实现自动的服务端注册机制与客户端服务发现机制，并利于负载均衡选择合理的机器进行调用</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2" name="TextBox 29"/>
          <p:cNvSpPr txBox="1"/>
          <p:nvPr/>
        </p:nvSpPr>
        <p:spPr>
          <a:xfrm>
            <a:off x="8322115" y="4331215"/>
            <a:ext cx="2801564" cy="75366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日志错误监控：当调用数据流转过程出现错误时，通过健康检查机制和埋点快速定位错误。</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 name="组合 3"/>
          <p:cNvGrpSpPr/>
          <p:nvPr/>
        </p:nvGrpSpPr>
        <p:grpSpPr>
          <a:xfrm>
            <a:off x="3709856" y="2791675"/>
            <a:ext cx="4334985" cy="3639924"/>
            <a:chOff x="3709856" y="2791675"/>
            <a:chExt cx="4334985" cy="3639924"/>
          </a:xfrm>
        </p:grpSpPr>
        <p:grpSp>
          <p:nvGrpSpPr>
            <p:cNvPr id="37" name="组合 36"/>
            <p:cNvGrpSpPr/>
            <p:nvPr/>
          </p:nvGrpSpPr>
          <p:grpSpPr>
            <a:xfrm>
              <a:off x="3709856" y="2791675"/>
              <a:ext cx="4334985" cy="3639924"/>
              <a:chOff x="3345274" y="1792649"/>
              <a:chExt cx="5437512" cy="4565674"/>
            </a:xfrm>
          </p:grpSpPr>
          <p:sp>
            <p:nvSpPr>
              <p:cNvPr id="38"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39"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nvGrpSpPr>
              <p:cNvPr id="40" name="组合 39"/>
              <p:cNvGrpSpPr/>
              <p:nvPr/>
            </p:nvGrpSpPr>
            <p:grpSpPr>
              <a:xfrm>
                <a:off x="3345274" y="3641573"/>
                <a:ext cx="1264071" cy="1264071"/>
                <a:chOff x="3602100" y="4141250"/>
                <a:chExt cx="1264071" cy="1264071"/>
              </a:xfrm>
            </p:grpSpPr>
            <p:sp>
              <p:nvSpPr>
                <p:cNvPr id="61"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2"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1" name="组合 40"/>
              <p:cNvGrpSpPr/>
              <p:nvPr/>
            </p:nvGrpSpPr>
            <p:grpSpPr>
              <a:xfrm>
                <a:off x="4327970" y="1792649"/>
                <a:ext cx="1264071" cy="1264071"/>
                <a:chOff x="4637435" y="2231854"/>
                <a:chExt cx="1264071" cy="1264071"/>
              </a:xfrm>
            </p:grpSpPr>
            <p:sp>
              <p:nvSpPr>
                <p:cNvPr id="59"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0"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rgbClr val="313D51"/>
                  </a:solidFill>
                </a:endParaRPr>
              </a:p>
            </p:txBody>
          </p:sp>
          <p:sp>
            <p:nvSpPr>
              <p:cNvPr id="45" name="矩形 44"/>
              <p:cNvSpPr/>
              <p:nvPr/>
            </p:nvSpPr>
            <p:spPr>
              <a:xfrm>
                <a:off x="5169956" y="3902451"/>
                <a:ext cx="1732116" cy="497447"/>
              </a:xfrm>
              <a:prstGeom prst="rect">
                <a:avLst/>
              </a:prstGeom>
              <a:noFill/>
            </p:spPr>
            <p:txBody>
              <a:bodyPr wrap="square" rtlCol="0">
                <a:spAutoFit/>
              </a:bodyPr>
              <a:lstStyle/>
              <a:p>
                <a:pPr algn="ctr">
                  <a:lnSpc>
                    <a:spcPct val="120000"/>
                  </a:lnSpc>
                </a:pPr>
                <a:endParaRPr lang="zh-CN" altLang="en-US" b="1" dirty="0">
                  <a:solidFill>
                    <a:schemeClr val="bg2"/>
                  </a:solidFill>
                  <a:latin typeface="思源黑体" panose="020B0500000000000000" pitchFamily="34" charset="-122"/>
                  <a:ea typeface="思源黑体" panose="020B0500000000000000" pitchFamily="34" charset="-122"/>
                </a:endParaRPr>
              </a:p>
            </p:txBody>
          </p:sp>
          <p:sp>
            <p:nvSpPr>
              <p:cNvPr id="46" name="文本框 45"/>
              <p:cNvSpPr txBox="1"/>
              <p:nvPr/>
            </p:nvSpPr>
            <p:spPr>
              <a:xfrm>
                <a:off x="3584046" y="3921193"/>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7" name="文本框 46"/>
              <p:cNvSpPr txBox="1"/>
              <p:nvPr/>
            </p:nvSpPr>
            <p:spPr>
              <a:xfrm>
                <a:off x="4574768" y="2045812"/>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sp>
            <p:nvSpPr>
              <p:cNvPr id="48" name="文本框 47"/>
              <p:cNvSpPr txBox="1"/>
              <p:nvPr/>
            </p:nvSpPr>
            <p:spPr>
              <a:xfrm>
                <a:off x="6784419"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04</a:t>
                </a:r>
                <a:endParaRPr lang="zh-CN" altLang="en-US" sz="2800" dirty="0">
                  <a:solidFill>
                    <a:schemeClr val="bg2"/>
                  </a:solidFill>
                  <a:latin typeface="思源黑体" panose="020B0500000000000000" pitchFamily="34" charset="-122"/>
                </a:endParaRPr>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378" y="4008305"/>
              <a:ext cx="1390483" cy="1400993"/>
            </a:xfrm>
            <a:prstGeom prst="rect">
              <a:avLst/>
            </a:prstGeom>
          </p:spPr>
        </p:pic>
      </p:grpSp>
      <p:sp>
        <p:nvSpPr>
          <p:cNvPr id="5"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The Main Research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right)">
                                      <p:cBhvr>
                                        <p:cTn id="7" dur="500"/>
                                        <p:tgtEl>
                                          <p:spTgt spid="9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wipe(right)">
                                      <p:cBhvr>
                                        <p:cTn id="10" dur="500"/>
                                        <p:tgtEl>
                                          <p:spTgt spid="1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wipe(left)">
                                      <p:cBhvr>
                                        <p:cTn id="13" dur="500"/>
                                        <p:tgtEl>
                                          <p:spTgt spid="10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wipe(left)">
                                      <p:cBhvr>
                                        <p:cTn id="1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4" grpId="0"/>
      <p:bldP spid="108" grpId="0"/>
      <p:bldP spid="1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业务分析</a:t>
            </a:r>
          </a:p>
        </p:txBody>
      </p:sp>
      <p:sp>
        <p:nvSpPr>
          <p:cNvPr id="7" name="文本框 6"/>
          <p:cNvSpPr txBox="1"/>
          <p:nvPr/>
        </p:nvSpPr>
        <p:spPr>
          <a:xfrm>
            <a:off x="8511549" y="1586877"/>
            <a:ext cx="2850776" cy="3913635"/>
          </a:xfrm>
          <a:prstGeom prst="rect">
            <a:avLst/>
          </a:prstGeom>
          <a:noFill/>
        </p:spPr>
        <p:txBody>
          <a:bodyPr wrap="square">
            <a:spAutoFit/>
          </a:bodyPr>
          <a:lstStyle/>
          <a:p>
            <a:pPr>
              <a:lnSpc>
                <a:spcPct val="120000"/>
              </a:lnSpc>
            </a:pPr>
            <a:r>
              <a:rPr lang="zh-CN" altLang="en-US" sz="1600" dirty="0"/>
              <a:t>    首先，通过用例说明不同服务端与客户端之间的调用关系，更有利于了解整个系统架构：</a:t>
            </a:r>
            <a:endParaRPr lang="en-US" altLang="zh-CN" sz="1600" dirty="0"/>
          </a:p>
          <a:p>
            <a:pPr>
              <a:lnSpc>
                <a:spcPct val="120000"/>
              </a:lnSpc>
            </a:pPr>
            <a:endParaRPr lang="en-US" altLang="zh-CN" sz="1600" dirty="0"/>
          </a:p>
          <a:p>
            <a:pPr>
              <a:lnSpc>
                <a:spcPct val="120000"/>
              </a:lnSpc>
            </a:pPr>
            <a:r>
              <a:rPr lang="zh-CN" altLang="en-US" sz="1600" dirty="0"/>
              <a:t>    </a:t>
            </a:r>
            <a:r>
              <a:rPr lang="zh-CN" altLang="zh-CN" sz="1600" dirty="0"/>
              <a:t>客户端用例包括 方法调用、请求重试、服务发现、负载均衡和日志监控。</a:t>
            </a:r>
          </a:p>
          <a:p>
            <a:pPr>
              <a:lnSpc>
                <a:spcPct val="120000"/>
              </a:lnSpc>
            </a:pPr>
            <a:endParaRPr lang="en-US" altLang="zh-CN" sz="1600" dirty="0"/>
          </a:p>
          <a:p>
            <a:pPr>
              <a:lnSpc>
                <a:spcPct val="120000"/>
              </a:lnSpc>
            </a:pPr>
            <a:endParaRPr lang="en-US" altLang="zh-CN" sz="1600" dirty="0"/>
          </a:p>
          <a:p>
            <a:pPr>
              <a:lnSpc>
                <a:spcPct val="120000"/>
              </a:lnSpc>
            </a:pPr>
            <a:r>
              <a:rPr lang="zh-CN" altLang="en-US" sz="1600" dirty="0"/>
              <a:t>    </a:t>
            </a:r>
            <a:r>
              <a:rPr lang="zh-CN" altLang="zh-CN" sz="1600" dirty="0"/>
              <a:t>服务端用例包括服务发布、请求处理、并发处理和日志监控</a:t>
            </a:r>
          </a:p>
          <a:p>
            <a:pPr>
              <a:lnSpc>
                <a:spcPct val="120000"/>
              </a:lnSpc>
            </a:pPr>
            <a:endParaRPr lang="zh-CN" altLang="en-US" sz="1600" dirty="0"/>
          </a:p>
        </p:txBody>
      </p:sp>
      <p:sp>
        <p:nvSpPr>
          <p:cNvPr id="4"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Business Analysis</a:t>
            </a:r>
          </a:p>
        </p:txBody>
      </p:sp>
      <p:pic>
        <p:nvPicPr>
          <p:cNvPr id="5" name="图片 4">
            <a:extLst>
              <a:ext uri="{FF2B5EF4-FFF2-40B4-BE49-F238E27FC236}">
                <a16:creationId xmlns:a16="http://schemas.microsoft.com/office/drawing/2014/main" id="{6E44D989-981D-3968-510B-C8B3E3F7C3C6}"/>
              </a:ext>
            </a:extLst>
          </p:cNvPr>
          <p:cNvPicPr>
            <a:picLocks noChangeAspect="1"/>
          </p:cNvPicPr>
          <p:nvPr/>
        </p:nvPicPr>
        <p:blipFill>
          <a:blip r:embed="rId4"/>
          <a:stretch>
            <a:fillRect/>
          </a:stretch>
        </p:blipFill>
        <p:spPr>
          <a:xfrm>
            <a:off x="1007678" y="2073089"/>
            <a:ext cx="3438816" cy="3297771"/>
          </a:xfrm>
          <a:prstGeom prst="rect">
            <a:avLst/>
          </a:prstGeom>
          <a:noFill/>
          <a:ln>
            <a:noFill/>
          </a:ln>
        </p:spPr>
      </p:pic>
      <p:pic>
        <p:nvPicPr>
          <p:cNvPr id="6" name="图片 5">
            <a:extLst>
              <a:ext uri="{FF2B5EF4-FFF2-40B4-BE49-F238E27FC236}">
                <a16:creationId xmlns:a16="http://schemas.microsoft.com/office/drawing/2014/main" id="{0C7D90CE-E05D-88DC-0F2B-A16ABF760FB0}"/>
              </a:ext>
            </a:extLst>
          </p:cNvPr>
          <p:cNvPicPr>
            <a:picLocks noChangeAspect="1"/>
          </p:cNvPicPr>
          <p:nvPr/>
        </p:nvPicPr>
        <p:blipFill>
          <a:blip r:embed="rId5"/>
          <a:stretch>
            <a:fillRect/>
          </a:stretch>
        </p:blipFill>
        <p:spPr>
          <a:xfrm>
            <a:off x="4446494" y="2116484"/>
            <a:ext cx="3781290" cy="3383259"/>
          </a:xfrm>
          <a:prstGeom prst="rect">
            <a:avLst/>
          </a:prstGeom>
          <a:noFill/>
          <a:ln>
            <a:noFill/>
          </a:ln>
        </p:spPr>
      </p:pic>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 name="COMMONDATA" val="eyJoZGlkIjoiMmY0YzdjZTE3NzI3N2VkZmUwODhkNGI4NjQ1YjFiNGYifQ=="/>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1560</Words>
  <Application>Microsoft Macintosh PowerPoint</Application>
  <PresentationFormat>宽屏</PresentationFormat>
  <Paragraphs>173</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方正清刻本悦宋简体</vt:lpstr>
      <vt:lpstr>华文仿宋</vt:lpstr>
      <vt:lpstr>思源黑体</vt:lpstr>
      <vt:lpstr>Agency FB</vt:lpstr>
      <vt:lpstr>Arial</vt:lpstr>
      <vt:lpstr>Calibri</vt:lpstr>
      <vt:lpstr>Wingdings</vt:lpstr>
      <vt:lpstr>Office 主题</vt:lpstr>
      <vt:lpstr>PowerPoint 演示文稿</vt:lpstr>
      <vt:lpstr>PowerPoint 演示文稿</vt:lpstr>
      <vt:lpstr>PowerPoint 演示文稿</vt:lpstr>
      <vt:lpstr>选题目的</vt:lpstr>
      <vt:lpstr>选题意义</vt:lpstr>
      <vt:lpstr>国内外研究现状</vt:lpstr>
      <vt:lpstr>PowerPoint 演示文稿</vt:lpstr>
      <vt:lpstr>研究内容</vt:lpstr>
      <vt:lpstr>业务分析</vt:lpstr>
      <vt:lpstr>PowerPoint 演示文稿</vt:lpstr>
      <vt:lpstr>解决方案</vt:lpstr>
      <vt:lpstr>解决方案</vt:lpstr>
      <vt:lpstr>技术路线</vt:lpstr>
      <vt:lpstr>PowerPoint 演示文稿</vt:lpstr>
      <vt:lpstr>可行性分析</vt:lpstr>
      <vt:lpstr>预期结果与进度安排</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lean*</cp:lastModifiedBy>
  <cp:revision>4</cp:revision>
  <dcterms:created xsi:type="dcterms:W3CDTF">2021-05-12T03:31:00Z</dcterms:created>
  <dcterms:modified xsi:type="dcterms:W3CDTF">2024-01-26T01:59:13Z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2B65B01A62084FBD92A34A57580076BF_12</vt:lpwstr>
  </property>
  <property fmtid="{D5CDD505-2E9C-101B-9397-08002B2CF9AE}" pid="3" name="KSOProductBuildVer">
    <vt:lpwstr>2052-12.1.0.16120</vt:lpwstr>
  </property>
</Properties>
</file>