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22DB8B-0FFD-1F7B-0705-8242E9E16672}" v="117" dt="2024-05-13T10:36:39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3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1999-4893/5/4/58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8183963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electronRx</a:t>
            </a:r>
            <a:r>
              <a:rPr lang="en-US" dirty="0"/>
              <a:t> Cardio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Henry </a:t>
            </a:r>
            <a:r>
              <a:rPr lang="en-US" dirty="0" err="1"/>
              <a:t>Butlin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40EB-F433-2D97-02EF-EDF57BEDF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96277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59FF-B3D3-585C-FD6D-060EE7C8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F6993-5C84-F2CF-C157-EAE3F0941D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Signal processing &amp; feature extraction from 10 raw PPG datasets.</a:t>
            </a:r>
          </a:p>
          <a:p>
            <a:pPr lvl="1"/>
            <a:r>
              <a:rPr lang="en-US" dirty="0"/>
              <a:t>Cleaning</a:t>
            </a:r>
          </a:p>
          <a:p>
            <a:pPr lvl="1"/>
            <a:r>
              <a:rPr lang="en-US" dirty="0"/>
              <a:t>Missing data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Compare to expected results &amp; modify strategy if necessary</a:t>
            </a:r>
          </a:p>
          <a:p>
            <a:r>
              <a:rPr lang="en-US" dirty="0"/>
              <a:t>Discriminate SR &amp; AF</a:t>
            </a:r>
          </a:p>
          <a:p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6BA91-533A-4E66-DB53-3ADD3B51A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9014" y="3510138"/>
            <a:ext cx="3423605" cy="9823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Thinking process rather than full code.</a:t>
            </a:r>
          </a:p>
          <a:p>
            <a:endParaRPr lang="en-US" i="1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AA1A773-B208-C841-F568-A2DC2A0E2C57}"/>
              </a:ext>
            </a:extLst>
          </p:cNvPr>
          <p:cNvSpPr/>
          <p:nvPr/>
        </p:nvSpPr>
        <p:spPr>
          <a:xfrm>
            <a:off x="6400800" y="2006825"/>
            <a:ext cx="606903" cy="4029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54DCF-1D1E-D90E-AE86-44C39496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38" y="-273169"/>
            <a:ext cx="12017782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Signal Processing First approach: FT (C-code)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615503-EE42-952A-F5F9-852CB5310C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551" t="48572" r="-1" b="-1"/>
          <a:stretch/>
        </p:blipFill>
        <p:spPr>
          <a:xfrm>
            <a:off x="7261803" y="1662482"/>
            <a:ext cx="4613129" cy="3429000"/>
          </a:xfrm>
          <a:prstGeom prst="rect">
            <a:avLst/>
          </a:prstGeom>
          <a:effectLst/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245B4057-0871-E8E9-827B-980D3945F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" r="-1" b="50133"/>
          <a:stretch/>
        </p:blipFill>
        <p:spPr>
          <a:xfrm>
            <a:off x="105039" y="1766518"/>
            <a:ext cx="5176054" cy="3324964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CC1B11-8523-2B22-6406-23F85E583211}"/>
              </a:ext>
            </a:extLst>
          </p:cNvPr>
          <p:cNvSpPr txBox="1"/>
          <p:nvPr/>
        </p:nvSpPr>
        <p:spPr>
          <a:xfrm>
            <a:off x="629921" y="1445268"/>
            <a:ext cx="113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PPG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FC91FC-7500-8EE3-29F5-9CE17F982860}"/>
              </a:ext>
            </a:extLst>
          </p:cNvPr>
          <p:cNvSpPr/>
          <p:nvPr/>
        </p:nvSpPr>
        <p:spPr>
          <a:xfrm>
            <a:off x="5689600" y="2702560"/>
            <a:ext cx="1009279" cy="10871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C4406-4486-0DE8-BEF9-D96E1B20A3A8}"/>
              </a:ext>
            </a:extLst>
          </p:cNvPr>
          <p:cNvSpPr txBox="1"/>
          <p:nvPr/>
        </p:nvSpPr>
        <p:spPr>
          <a:xfrm>
            <a:off x="1656843" y="5364651"/>
            <a:ext cx="2453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  <a:r>
              <a:rPr lang="en-US" sz="1800" dirty="0"/>
              <a:t>oisy, drifting baseline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12E3C-AA1C-5144-EF97-2FBA1F343810}"/>
              </a:ext>
            </a:extLst>
          </p:cNvPr>
          <p:cNvSpPr txBox="1"/>
          <p:nvPr/>
        </p:nvSpPr>
        <p:spPr>
          <a:xfrm>
            <a:off x="5312194" y="1513368"/>
            <a:ext cx="1875671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 dirty="0"/>
              <a:t>bandpass filter &amp; SciPy peak </a:t>
            </a:r>
            <a:r>
              <a:rPr lang="en-US" dirty="0"/>
              <a:t>finding *</a:t>
            </a:r>
            <a:endParaRPr lang="en-US" sz="1800" dirty="0"/>
          </a:p>
          <a:p>
            <a:r>
              <a:rPr lang="en-US" dirty="0"/>
              <a:t>(see .c file on GitHub)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D0241-24DC-F1B2-3032-7F6E0139438D}"/>
              </a:ext>
            </a:extLst>
          </p:cNvPr>
          <p:cNvSpPr txBox="1"/>
          <p:nvPr/>
        </p:nvSpPr>
        <p:spPr>
          <a:xfrm>
            <a:off x="7177635" y="5318891"/>
            <a:ext cx="49330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Improved! But: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not a great match to expected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FT can’t handle missing data (see later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702EAF-9F26-4B55-F11B-A403885512DD}"/>
              </a:ext>
            </a:extLst>
          </p:cNvPr>
          <p:cNvSpPr txBox="1"/>
          <p:nvPr/>
        </p:nvSpPr>
        <p:spPr>
          <a:xfrm>
            <a:off x="-348844" y="6404919"/>
            <a:ext cx="89055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ea typeface="+mn-lt"/>
                <a:cs typeface="+mn-lt"/>
              </a:rPr>
              <a:t>   </a:t>
            </a:r>
            <a:r>
              <a:rPr lang="en-US" b="1" dirty="0">
                <a:latin typeface="Aptos"/>
                <a:ea typeface="+mn-lt"/>
                <a:cs typeface="+mn-lt"/>
              </a:rPr>
              <a:t>*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>
                <a:highlight>
                  <a:srgbClr val="C0C0C0"/>
                </a:highlight>
                <a:latin typeface="Courier New"/>
                <a:ea typeface="+mn-lt"/>
                <a:cs typeface="+mn-lt"/>
              </a:rPr>
              <a:t>peaks, _ = </a:t>
            </a:r>
            <a:r>
              <a:rPr lang="en-US" err="1">
                <a:highlight>
                  <a:srgbClr val="C0C0C0"/>
                </a:highlight>
                <a:latin typeface="Courier New"/>
                <a:ea typeface="+mn-lt"/>
                <a:cs typeface="+mn-lt"/>
              </a:rPr>
              <a:t>find_peaks</a:t>
            </a:r>
            <a:r>
              <a:rPr lang="en-US" dirty="0">
                <a:highlight>
                  <a:srgbClr val="C0C0C0"/>
                </a:highlight>
                <a:latin typeface="Courier New"/>
                <a:ea typeface="+mn-lt"/>
                <a:cs typeface="+mn-lt"/>
              </a:rPr>
              <a:t>(</a:t>
            </a:r>
            <a:r>
              <a:rPr lang="en-US" err="1">
                <a:highlight>
                  <a:srgbClr val="C0C0C0"/>
                </a:highlight>
                <a:latin typeface="Courier New"/>
                <a:ea typeface="+mn-lt"/>
                <a:cs typeface="+mn-lt"/>
              </a:rPr>
              <a:t>df.r</a:t>
            </a:r>
            <a:r>
              <a:rPr lang="en-US" dirty="0">
                <a:highlight>
                  <a:srgbClr val="C0C0C0"/>
                </a:highlight>
                <a:latin typeface="Courier New"/>
                <a:ea typeface="+mn-lt"/>
                <a:cs typeface="+mn-lt"/>
              </a:rPr>
              <a:t>, height = 0.1, distance = 35)</a:t>
            </a:r>
            <a:endParaRPr lang="en-US" dirty="0">
              <a:highlight>
                <a:srgbClr val="C0C0C0"/>
              </a:highlight>
              <a:latin typeface="Courier New"/>
              <a:cs typeface="Courier New"/>
            </a:endParaRPr>
          </a:p>
          <a:p>
            <a:pPr algn="l"/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997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7D9C-D5FC-F46E-2C5B-1383B7D0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06" y="56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Second approach: Python toolkit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AA959-E2C3-98D6-3E2B-3D5C69B7F7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9539" t="49656"/>
          <a:stretch/>
        </p:blipFill>
        <p:spPr>
          <a:xfrm>
            <a:off x="318277" y="3999714"/>
            <a:ext cx="2674635" cy="2512846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145B078-9524-3469-0EBF-59240FF55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56" r="49539"/>
          <a:stretch/>
        </p:blipFill>
        <p:spPr>
          <a:xfrm>
            <a:off x="4940397" y="3999714"/>
            <a:ext cx="2674635" cy="2512846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91001AD-C2F0-73E1-AB3D-6B569310D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23" b="50344"/>
          <a:stretch/>
        </p:blipFill>
        <p:spPr>
          <a:xfrm>
            <a:off x="409805" y="1240755"/>
            <a:ext cx="2583107" cy="2416845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7025123E-8BFC-1DF8-8FDA-5EF9E4B0D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102" b="51118"/>
          <a:stretch/>
        </p:blipFill>
        <p:spPr>
          <a:xfrm>
            <a:off x="4940397" y="1240754"/>
            <a:ext cx="2672356" cy="2416845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D711669C-B493-11CE-7CBD-0854D650512B}"/>
              </a:ext>
            </a:extLst>
          </p:cNvPr>
          <p:cNvSpPr/>
          <p:nvPr/>
        </p:nvSpPr>
        <p:spPr>
          <a:xfrm>
            <a:off x="3401432" y="3023325"/>
            <a:ext cx="1009279" cy="5351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AEF21-654F-575B-9C5F-27A7F4C0FBBF}"/>
              </a:ext>
            </a:extLst>
          </p:cNvPr>
          <p:cNvSpPr txBox="1"/>
          <p:nvPr/>
        </p:nvSpPr>
        <p:spPr>
          <a:xfrm>
            <a:off x="3121795" y="3567098"/>
            <a:ext cx="2104301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 dirty="0"/>
              <a:t>SciPy </a:t>
            </a:r>
            <a:r>
              <a:rPr lang="en-US" sz="1800" dirty="0" err="1"/>
              <a:t>Savitzky</a:t>
            </a:r>
            <a:r>
              <a:rPr lang="en-US" sz="1800" dirty="0"/>
              <a:t>-Golay noise filter, polynomial baseline correction &amp; peak find</a:t>
            </a:r>
            <a:endParaRPr lang="en-US" dirty="0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1B4DD057-C3D9-631B-D600-699EFED47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102" b="51118"/>
          <a:stretch/>
        </p:blipFill>
        <p:spPr>
          <a:xfrm>
            <a:off x="7743915" y="1686177"/>
            <a:ext cx="2672356" cy="728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F4CCC1-B90E-4911-6AB8-E3E24271A580}"/>
              </a:ext>
            </a:extLst>
          </p:cNvPr>
          <p:cNvSpPr txBox="1"/>
          <p:nvPr/>
        </p:nvSpPr>
        <p:spPr>
          <a:xfrm>
            <a:off x="8547925" y="1282010"/>
            <a:ext cx="1702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(Rescaled)</a:t>
            </a:r>
            <a:endParaRPr lang="en-US" dirty="0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723E0418-36A2-596B-5EDE-AFE7C672C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56" r="49539"/>
          <a:stretch/>
        </p:blipFill>
        <p:spPr>
          <a:xfrm>
            <a:off x="7743915" y="4097230"/>
            <a:ext cx="2674635" cy="1325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33AA5F-38BD-75E8-EFB4-8CFC8675C6F0}"/>
              </a:ext>
            </a:extLst>
          </p:cNvPr>
          <p:cNvSpPr txBox="1"/>
          <p:nvPr/>
        </p:nvSpPr>
        <p:spPr>
          <a:xfrm>
            <a:off x="8547925" y="3791182"/>
            <a:ext cx="1702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(Rescaled)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D6925-5542-AC3F-AEAF-6A9FB9C4EB5A}"/>
              </a:ext>
            </a:extLst>
          </p:cNvPr>
          <p:cNvSpPr txBox="1"/>
          <p:nvPr/>
        </p:nvSpPr>
        <p:spPr>
          <a:xfrm>
            <a:off x="721361" y="948313"/>
            <a:ext cx="113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PPG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59CE39-C61A-E628-74CB-7A74479DD231}"/>
              </a:ext>
            </a:extLst>
          </p:cNvPr>
          <p:cNvSpPr txBox="1"/>
          <p:nvPr/>
        </p:nvSpPr>
        <p:spPr>
          <a:xfrm>
            <a:off x="681797" y="3791182"/>
            <a:ext cx="113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PPG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24694-FFA7-86D6-9432-32B0F0D20A7F}"/>
              </a:ext>
            </a:extLst>
          </p:cNvPr>
          <p:cNvSpPr txBox="1"/>
          <p:nvPr/>
        </p:nvSpPr>
        <p:spPr>
          <a:xfrm>
            <a:off x="8495369" y="5776091"/>
            <a:ext cx="32262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handle gaps 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closer to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0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3A7B-BDD7-AFDF-8441-24618184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74" y="5691"/>
            <a:ext cx="10515600" cy="1325563"/>
          </a:xfrm>
        </p:spPr>
        <p:txBody>
          <a:bodyPr/>
          <a:lstStyle/>
          <a:p>
            <a:r>
              <a:rPr lang="en-US" dirty="0"/>
              <a:t>Peak find on raw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DA04-7BCC-EACE-02B6-0FB736A53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974" y="133679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see if the signal preprocessing was having a positive effect, I coded my own peak detection program that didn't need filtered data.</a:t>
            </a:r>
          </a:p>
          <a:p>
            <a:r>
              <a:rPr lang="en-US" dirty="0"/>
              <a:t>This worked by finding the positions of the local maxima within incremented windows of data, and yielded visually correct results.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3DB425B2-9141-2697-D323-0B89A72C57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1126" y="129097"/>
            <a:ext cx="5510731" cy="67236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D3871-F844-0E1D-A0AC-3E9A1643685C}"/>
              </a:ext>
            </a:extLst>
          </p:cNvPr>
          <p:cNvSpPr txBox="1"/>
          <p:nvPr/>
        </p:nvSpPr>
        <p:spPr>
          <a:xfrm>
            <a:off x="10526540" y="299140"/>
            <a:ext cx="113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PPG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0F547-AB3C-152A-8791-A582BBFAF738}"/>
              </a:ext>
            </a:extLst>
          </p:cNvPr>
          <p:cNvSpPr txBox="1"/>
          <p:nvPr/>
        </p:nvSpPr>
        <p:spPr>
          <a:xfrm>
            <a:off x="10526540" y="5887140"/>
            <a:ext cx="113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PPG</a:t>
            </a:r>
          </a:p>
        </p:txBody>
      </p:sp>
    </p:spTree>
    <p:extLst>
      <p:ext uri="{BB962C8B-B14F-4D97-AF65-F5344CB8AC3E}">
        <p14:creationId xmlns:p14="http://schemas.microsoft.com/office/powerpoint/2010/main" val="234907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723-1421-2272-5D29-673128BB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3" y="5691"/>
            <a:ext cx="10515600" cy="1325563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1468-B8A4-9E5F-5876-BC240CB09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860" y="1149889"/>
            <a:ext cx="5239109" cy="5027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Some of the raw PPG files were missing rows of data.</a:t>
            </a:r>
          </a:p>
          <a:p>
            <a:r>
              <a:rPr lang="en-US" dirty="0"/>
              <a:t>As a quick and crude workaround, obtained heart rate was multiplied by the fraction: </a:t>
            </a:r>
            <a:r>
              <a:rPr lang="en-US" dirty="0" err="1"/>
              <a:t>n</a:t>
            </a:r>
            <a:r>
              <a:rPr lang="en-US" baseline="-25000" dirty="0" err="1"/>
              <a:t>expected</a:t>
            </a:r>
            <a:r>
              <a:rPr lang="en-US" dirty="0"/>
              <a:t>/</a:t>
            </a:r>
            <a:r>
              <a:rPr lang="en-US" dirty="0" err="1"/>
              <a:t>n</a:t>
            </a:r>
            <a:r>
              <a:rPr lang="en-US" baseline="-25000" dirty="0" err="1"/>
              <a:t>actual</a:t>
            </a:r>
            <a:endParaRPr lang="en-US" baseline="-25000" dirty="0"/>
          </a:p>
          <a:p>
            <a:r>
              <a:rPr lang="en-US" dirty="0"/>
              <a:t>With more time, small gaps could be filled by maximum entropy interpolation, and larger ones by deep learning models such as recurrent neural networks.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F207AD-0C96-6886-E202-1F74C3C9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510" y="1696512"/>
            <a:ext cx="6191250" cy="3933825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1B97DBB8-13F3-7A5F-249D-92E7C05A57B3}"/>
              </a:ext>
            </a:extLst>
          </p:cNvPr>
          <p:cNvSpPr/>
          <p:nvPr/>
        </p:nvSpPr>
        <p:spPr>
          <a:xfrm rot="5400000">
            <a:off x="9664669" y="2656783"/>
            <a:ext cx="1009279" cy="5351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2D234-25A7-F4F7-0547-79BEB18CE8D5}"/>
              </a:ext>
            </a:extLst>
          </p:cNvPr>
          <p:cNvSpPr txBox="1"/>
          <p:nvPr/>
        </p:nvSpPr>
        <p:spPr>
          <a:xfrm>
            <a:off x="9838965" y="2050388"/>
            <a:ext cx="72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GAP!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227864E-FB77-0137-50E6-0379D2EA1F0F}"/>
              </a:ext>
            </a:extLst>
          </p:cNvPr>
          <p:cNvSpPr/>
          <p:nvPr/>
        </p:nvSpPr>
        <p:spPr>
          <a:xfrm rot="5400000">
            <a:off x="8184328" y="4083315"/>
            <a:ext cx="230705" cy="3423994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FF706EB-1BAB-ACF8-99C9-2FBE4DDF5EA8}"/>
              </a:ext>
            </a:extLst>
          </p:cNvPr>
          <p:cNvSpPr/>
          <p:nvPr/>
        </p:nvSpPr>
        <p:spPr>
          <a:xfrm rot="5400000">
            <a:off x="10736750" y="5288612"/>
            <a:ext cx="230705" cy="1026753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3861B85-89E9-CCB0-1140-E2D4CCC2034F}"/>
              </a:ext>
            </a:extLst>
          </p:cNvPr>
          <p:cNvSpPr/>
          <p:nvPr/>
        </p:nvSpPr>
        <p:spPr>
          <a:xfrm rot="5400000">
            <a:off x="8861228" y="4057464"/>
            <a:ext cx="230705" cy="4777796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274DF-08BC-BCD0-963A-2831792BB641}"/>
              </a:ext>
            </a:extLst>
          </p:cNvPr>
          <p:cNvSpPr txBox="1"/>
          <p:nvPr/>
        </p:nvSpPr>
        <p:spPr>
          <a:xfrm>
            <a:off x="8610935" y="6439686"/>
            <a:ext cx="92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expected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BD3AB-5919-83B6-0476-87C8A10F48B2}"/>
              </a:ext>
            </a:extLst>
          </p:cNvPr>
          <p:cNvSpPr txBox="1"/>
          <p:nvPr/>
        </p:nvSpPr>
        <p:spPr>
          <a:xfrm>
            <a:off x="9421590" y="589904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actual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FB5ABE-5A10-BAC6-6FD0-D9A16A370BE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0152880" y="5910665"/>
            <a:ext cx="411507" cy="17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0C1AAD-802A-5188-A389-1A93DF445677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436508" y="5899040"/>
            <a:ext cx="985082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99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4E75-DDE4-E3EA-80E9-96A62D2B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5E46EFC-74E6-0617-7D75-5F37F3D85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177027"/>
              </p:ext>
            </p:extLst>
          </p:nvPr>
        </p:nvGraphicFramePr>
        <p:xfrm>
          <a:off x="5588333" y="1707398"/>
          <a:ext cx="6162906" cy="407923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3457236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05812099"/>
                    </a:ext>
                  </a:extLst>
                </a:gridCol>
                <a:gridCol w="1375316">
                  <a:extLst>
                    <a:ext uri="{9D8B030D-6E8A-4147-A177-3AD203B41FA5}">
                      <a16:colId xmlns:a16="http://schemas.microsoft.com/office/drawing/2014/main" val="1774192237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140515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 (exp)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HR (SG, 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HR (raw)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2022-06-07 09-15-58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77.6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7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2022-06-07 11-04-55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2022-06-07 11-22-35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85.6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5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2022-06-14 09-42-01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5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2022-06-07 09-51-55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90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2022-06-14 09-31-19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9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2022-06-14 12-55-43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4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2022-06-14 11-07-24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88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2022-06-14 11-55-02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438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2022-06-07 10-03-36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837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FE02B65-8A99-DE41-4D01-B7C8B9DE52B5}"/>
              </a:ext>
            </a:extLst>
          </p:cNvPr>
          <p:cNvSpPr txBox="1"/>
          <p:nvPr/>
        </p:nvSpPr>
        <p:spPr>
          <a:xfrm>
            <a:off x="165514" y="1707398"/>
            <a:ext cx="5029025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My code yields the </a:t>
            </a:r>
            <a:r>
              <a:rPr lang="en-US" sz="2400" dirty="0" err="1"/>
              <a:t>rMSSD</a:t>
            </a:r>
            <a:r>
              <a:rPr lang="en-US" sz="2400" dirty="0"/>
              <a:t>, SDNN, and pNN50, but for simplicity only HR is displayed here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In five cases the filtered results are better than the unfiltered ones – my filtering hasn’t changed information content, but has visually improved the data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 investigated the significant outlier in filtered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D4C26-1884-875A-1474-02FC4A8AFC0E}"/>
              </a:ext>
            </a:extLst>
          </p:cNvPr>
          <p:cNvSpPr txBox="1"/>
          <p:nvPr/>
        </p:nvSpPr>
        <p:spPr>
          <a:xfrm>
            <a:off x="7554929" y="1189034"/>
            <a:ext cx="111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5FCFB-D9E6-4AC2-D24B-FEAF8F2711A1}"/>
              </a:ext>
            </a:extLst>
          </p:cNvPr>
          <p:cNvSpPr txBox="1"/>
          <p:nvPr/>
        </p:nvSpPr>
        <p:spPr>
          <a:xfrm>
            <a:off x="8974470" y="1189034"/>
            <a:ext cx="123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BFCD4-2E7F-A13B-EEC8-3F9289352056}"/>
              </a:ext>
            </a:extLst>
          </p:cNvPr>
          <p:cNvSpPr txBox="1"/>
          <p:nvPr/>
        </p:nvSpPr>
        <p:spPr>
          <a:xfrm>
            <a:off x="10508480" y="1189034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</p:spTree>
    <p:extLst>
      <p:ext uri="{BB962C8B-B14F-4D97-AF65-F5344CB8AC3E}">
        <p14:creationId xmlns:p14="http://schemas.microsoft.com/office/powerpoint/2010/main" val="121278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4A9D-DA07-6844-FE5F-9CB79A45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89" y="167569"/>
            <a:ext cx="10515600" cy="1325563"/>
          </a:xfrm>
        </p:spPr>
        <p:txBody>
          <a:bodyPr/>
          <a:lstStyle/>
          <a:p>
            <a:r>
              <a:rPr lang="en-US" dirty="0"/>
              <a:t>Non-matching</a:t>
            </a:r>
            <a:br>
              <a:rPr lang="en-US" dirty="0"/>
            </a:br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6207-08DD-65E9-7E46-75788D6A5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089" y="1850016"/>
            <a:ext cx="4992298" cy="451585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The highlighted anomalous value was the only significantly different value</a:t>
            </a:r>
          </a:p>
          <a:p>
            <a:r>
              <a:rPr lang="en-US" dirty="0"/>
              <a:t>The source of this error appears to stem from counting </a:t>
            </a:r>
            <a:r>
              <a:rPr lang="en-US" i="1" dirty="0"/>
              <a:t>secondary</a:t>
            </a:r>
            <a:r>
              <a:rPr lang="en-US" dirty="0"/>
              <a:t> peaks</a:t>
            </a:r>
          </a:p>
          <a:p>
            <a:r>
              <a:rPr lang="en-US" dirty="0"/>
              <a:t>(May be clinically significant?)</a:t>
            </a:r>
          </a:p>
          <a:p>
            <a:r>
              <a:rPr lang="en-US" dirty="0"/>
              <a:t>Could be fixed by a more sophisticated filtering technique or peak detection algorithm (e.g. AMPD*)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32F3E-CC35-8B8E-7F38-A00ECE8627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49888"/>
          <a:stretch/>
        </p:blipFill>
        <p:spPr>
          <a:xfrm>
            <a:off x="5574370" y="172229"/>
            <a:ext cx="3316002" cy="63244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2A0F3-6C09-46B9-9A5A-E804D0B4620F}"/>
              </a:ext>
            </a:extLst>
          </p:cNvPr>
          <p:cNvSpPr txBox="1"/>
          <p:nvPr/>
        </p:nvSpPr>
        <p:spPr>
          <a:xfrm>
            <a:off x="412749" y="6365874"/>
            <a:ext cx="4587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3"/>
              </a:rPr>
              <a:t>Article link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BACD8-139F-A7CC-087F-5C2A605B3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889" y="167569"/>
            <a:ext cx="1524000" cy="149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E46497-9F9C-CFAA-773A-11AD53CD4D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371" y="253628"/>
            <a:ext cx="3301629" cy="6324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69AEA1-468B-110D-7F5F-1DEBE2D4196B}"/>
              </a:ext>
            </a:extLst>
          </p:cNvPr>
          <p:cNvSpPr txBox="1"/>
          <p:nvPr/>
        </p:nvSpPr>
        <p:spPr>
          <a:xfrm>
            <a:off x="9291737" y="-17097"/>
            <a:ext cx="113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PPG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296E4-50E6-3808-E459-D59E648238E9}"/>
              </a:ext>
            </a:extLst>
          </p:cNvPr>
          <p:cNvSpPr txBox="1"/>
          <p:nvPr/>
        </p:nvSpPr>
        <p:spPr>
          <a:xfrm>
            <a:off x="9335547" y="3149811"/>
            <a:ext cx="113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PPG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11B00-81BB-183E-BD5D-AADB3914ABB9}"/>
              </a:ext>
            </a:extLst>
          </p:cNvPr>
          <p:cNvSpPr txBox="1"/>
          <p:nvPr/>
        </p:nvSpPr>
        <p:spPr>
          <a:xfrm>
            <a:off x="5983859" y="3149811"/>
            <a:ext cx="149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PPG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A59F8-15AF-53C7-27AD-AF4C6BA259DF}"/>
              </a:ext>
            </a:extLst>
          </p:cNvPr>
          <p:cNvSpPr txBox="1"/>
          <p:nvPr/>
        </p:nvSpPr>
        <p:spPr>
          <a:xfrm>
            <a:off x="5983859" y="-95487"/>
            <a:ext cx="149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PPG</a:t>
            </a:r>
          </a:p>
        </p:txBody>
      </p:sp>
    </p:spTree>
    <p:extLst>
      <p:ext uri="{BB962C8B-B14F-4D97-AF65-F5344CB8AC3E}">
        <p14:creationId xmlns:p14="http://schemas.microsoft.com/office/powerpoint/2010/main" val="80520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9DFE-1B9A-246F-97B7-B6AA7A3B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Atrial Fibrillation vs Sinus Rhythm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B50C-886B-732B-9E5D-82D113BED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6314" y="1825625"/>
            <a:ext cx="100842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study conducted in 2020 found that a deep learning approach was successful in detecting AF from raw PPG data.*</a:t>
            </a:r>
          </a:p>
          <a:p>
            <a:r>
              <a:rPr lang="en-US" dirty="0"/>
              <a:t>Here, the </a:t>
            </a:r>
            <a:r>
              <a:rPr lang="en-US" dirty="0" err="1"/>
              <a:t>rMSSD</a:t>
            </a:r>
            <a:r>
              <a:rPr lang="en-US" dirty="0"/>
              <a:t>, SDNN, or pNN50 metrics could be used as crude differentiators between AF and SR.</a:t>
            </a:r>
          </a:p>
          <a:p>
            <a:r>
              <a:rPr lang="en-US" dirty="0"/>
              <a:t>As AF is </a:t>
            </a:r>
            <a:r>
              <a:rPr lang="en-US" err="1"/>
              <a:t>characterised</a:t>
            </a:r>
            <a:r>
              <a:rPr lang="en-US" dirty="0"/>
              <a:t> by irregular heartbeats, it seems plausible that a larger range of heartbeat intervals would imply AF.</a:t>
            </a:r>
          </a:p>
          <a:p>
            <a:r>
              <a:rPr lang="en-US" dirty="0"/>
              <a:t>A brief visual inspection of the raw PPG waveforms might also be an effective initial screening method.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A5FC8-FB82-CA77-6F61-548954D5AE83}"/>
              </a:ext>
            </a:extLst>
          </p:cNvPr>
          <p:cNvSpPr txBox="1"/>
          <p:nvPr/>
        </p:nvSpPr>
        <p:spPr>
          <a:xfrm>
            <a:off x="757806" y="6380251"/>
            <a:ext cx="4587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Article link</a:t>
            </a:r>
          </a:p>
        </p:txBody>
      </p:sp>
    </p:spTree>
    <p:extLst>
      <p:ext uri="{BB962C8B-B14F-4D97-AF65-F5344CB8AC3E}">
        <p14:creationId xmlns:p14="http://schemas.microsoft.com/office/powerpoint/2010/main" val="96651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527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electronRx Cardio Challenge</vt:lpstr>
      <vt:lpstr>The task</vt:lpstr>
      <vt:lpstr>Signal Processing First approach: FT (C-code)</vt:lpstr>
      <vt:lpstr>Second approach: Python toolkit</vt:lpstr>
      <vt:lpstr>Peak find on raw data?</vt:lpstr>
      <vt:lpstr>Missing Data</vt:lpstr>
      <vt:lpstr>Results</vt:lpstr>
      <vt:lpstr>Non-matching Metrics</vt:lpstr>
      <vt:lpstr>Atrial Fibrillation vs Sinus Rhythm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Katherine Stott</cp:lastModifiedBy>
  <cp:revision>561</cp:revision>
  <dcterms:created xsi:type="dcterms:W3CDTF">2024-05-11T16:35:28Z</dcterms:created>
  <dcterms:modified xsi:type="dcterms:W3CDTF">2024-05-13T10:43:03Z</dcterms:modified>
</cp:coreProperties>
</file>