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4630" autoAdjust="0"/>
  </p:normalViewPr>
  <p:slideViewPr>
    <p:cSldViewPr>
      <p:cViewPr varScale="1">
        <p:scale>
          <a:sx n="67" d="100"/>
          <a:sy n="67" d="100"/>
        </p:scale>
        <p:origin x="-1164" y="-90"/>
      </p:cViewPr>
      <p:guideLst>
        <p:guide orient="horz" pos="2160"/>
        <p:guide pos="2880"/>
      </p:guideLst>
    </p:cSldViewPr>
  </p:slideViewPr>
  <p:outlineViewPr>
    <p:cViewPr>
      <p:scale>
        <a:sx n="33" d="100"/>
        <a:sy n="33" d="100"/>
      </p:scale>
      <p:origin x="78" y="9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374947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363990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31706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239446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186527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213446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215521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3679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360838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168480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545D95-37CB-4D9E-95F3-D0EE64B0F39A}" type="datetimeFigureOut">
              <a:rPr lang="zh-CN" altLang="en-US" smtClean="0"/>
              <a:t>2020/12/14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87581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45D95-37CB-4D9E-95F3-D0EE64B0F39A}" type="datetimeFigureOut">
              <a:rPr lang="zh-CN" altLang="en-US" smtClean="0"/>
              <a:t>2020/12/14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AC9A-3528-4690-A39D-DA4920C54CDC}" type="slidenum">
              <a:rPr lang="zh-CN" altLang="en-US" smtClean="0"/>
              <a:t>‹#›</a:t>
            </a:fld>
            <a:endParaRPr lang="zh-CN" altLang="en-US"/>
          </a:p>
        </p:txBody>
      </p:sp>
    </p:spTree>
    <p:extLst>
      <p:ext uri="{BB962C8B-B14F-4D97-AF65-F5344CB8AC3E}">
        <p14:creationId xmlns:p14="http://schemas.microsoft.com/office/powerpoint/2010/main" val="6039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并发编程实战</a:t>
            </a:r>
            <a:endParaRPr lang="zh-CN" altLang="en-US" dirty="0"/>
          </a:p>
        </p:txBody>
      </p:sp>
      <p:sp>
        <p:nvSpPr>
          <p:cNvPr id="3" name="副标题 2"/>
          <p:cNvSpPr>
            <a:spLocks noGrp="1"/>
          </p:cNvSpPr>
          <p:nvPr>
            <p:ph type="subTitle" idx="1"/>
          </p:nvPr>
        </p:nvSpPr>
        <p:spPr/>
        <p:txBody>
          <a:bodyPr/>
          <a:lstStyle/>
          <a:p>
            <a:r>
              <a:rPr lang="zh-CN" altLang="en-US" dirty="0" smtClean="0"/>
              <a:t>读书笔记</a:t>
            </a:r>
            <a:endParaRPr lang="zh-CN" altLang="en-US" dirty="0"/>
          </a:p>
        </p:txBody>
      </p:sp>
    </p:spTree>
    <p:extLst>
      <p:ext uri="{BB962C8B-B14F-4D97-AF65-F5344CB8AC3E}">
        <p14:creationId xmlns:p14="http://schemas.microsoft.com/office/powerpoint/2010/main" val="32213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77500" lnSpcReduction="20000"/>
          </a:bodyPr>
          <a:lstStyle/>
          <a:p>
            <a:pPr marL="0" indent="0">
              <a:buNone/>
            </a:pPr>
            <a:r>
              <a:rPr lang="en-US" altLang="zh-CN" dirty="0" smtClean="0"/>
              <a:t>	</a:t>
            </a:r>
            <a:r>
              <a:rPr lang="en-US" altLang="zh-CN" sz="2400" dirty="0" smtClean="0"/>
              <a:t>	</a:t>
            </a:r>
            <a:r>
              <a:rPr lang="zh-CN" altLang="en-US" sz="2400" dirty="0" smtClean="0"/>
              <a:t>线程池：取消与关闭</a:t>
            </a:r>
            <a:endParaRPr lang="en-US" altLang="zh-CN" sz="2400" dirty="0" smtClean="0"/>
          </a:p>
          <a:p>
            <a:r>
              <a:rPr lang="zh-CN" altLang="en-US" sz="2400" dirty="0" smtClean="0"/>
              <a:t>自定义线程取消：可以设置一个</a:t>
            </a:r>
            <a:r>
              <a:rPr lang="en-US" altLang="zh-CN" sz="2400" dirty="0" smtClean="0"/>
              <a:t>volatile</a:t>
            </a:r>
            <a:r>
              <a:rPr lang="zh-CN" altLang="en-US" sz="2400" dirty="0" smtClean="0"/>
              <a:t>标志，为</a:t>
            </a:r>
            <a:r>
              <a:rPr lang="en-US" altLang="zh-CN" sz="2400" dirty="0" smtClean="0"/>
              <a:t>true</a:t>
            </a:r>
            <a:r>
              <a:rPr lang="zh-CN" altLang="en-US" sz="2400" dirty="0" smtClean="0"/>
              <a:t>时退出循环，但是当线程阻塞时，此标志不起作用。</a:t>
            </a:r>
            <a:endParaRPr lang="en-US" altLang="zh-CN" sz="2400" dirty="0" smtClean="0"/>
          </a:p>
          <a:p>
            <a:r>
              <a:rPr lang="zh-CN" altLang="en-US" sz="2400" dirty="0" smtClean="0"/>
              <a:t>线程中断（通常，中断是实现取消的最合理方式）：</a:t>
            </a:r>
            <a:r>
              <a:rPr lang="en-US" altLang="zh-CN" sz="2400" dirty="0" smtClean="0"/>
              <a:t>interrupt</a:t>
            </a:r>
            <a:r>
              <a:rPr lang="zh-CN" altLang="en-US" sz="2400" dirty="0" smtClean="0"/>
              <a:t>（设置中断标志，线程并不会立刻中断，而是会等到下一个合适的时刻中断），</a:t>
            </a:r>
            <a:r>
              <a:rPr lang="en-US" altLang="zh-CN" sz="2400" dirty="0" err="1" smtClean="0"/>
              <a:t>isInterrupted</a:t>
            </a:r>
            <a:r>
              <a:rPr lang="zh-CN" altLang="en-US" sz="2400" dirty="0" smtClean="0"/>
              <a:t>，</a:t>
            </a:r>
            <a:r>
              <a:rPr lang="en-US" altLang="zh-CN" sz="2400" dirty="0" smtClean="0"/>
              <a:t>interrupted</a:t>
            </a:r>
            <a:r>
              <a:rPr lang="zh-CN" altLang="en-US" sz="2400" dirty="0" smtClean="0"/>
              <a:t>（重置中断标志）。</a:t>
            </a:r>
            <a:endParaRPr lang="en-US" altLang="zh-CN" sz="2400" dirty="0" smtClean="0"/>
          </a:p>
          <a:p>
            <a:r>
              <a:rPr lang="zh-CN" altLang="en-US" sz="2400" dirty="0" smtClean="0"/>
              <a:t>线程阻塞时发生中断，会提前返回，清除中断状态，抛出</a:t>
            </a:r>
            <a:r>
              <a:rPr lang="en-US" altLang="zh-CN" sz="2400" dirty="0" err="1" smtClean="0"/>
              <a:t>InterruptedException</a:t>
            </a:r>
            <a:r>
              <a:rPr lang="zh-CN" altLang="en-US" sz="2400" dirty="0" smtClean="0"/>
              <a:t>。</a:t>
            </a:r>
            <a:endParaRPr lang="en-US" altLang="zh-CN" sz="2400" dirty="0" smtClean="0"/>
          </a:p>
          <a:p>
            <a:r>
              <a:rPr lang="zh-CN" altLang="en-US" sz="2400" dirty="0" smtClean="0"/>
              <a:t>中断编程原则：</a:t>
            </a:r>
            <a:r>
              <a:rPr lang="en-US" altLang="zh-CN" sz="2400" dirty="0" smtClean="0"/>
              <a:t>1.</a:t>
            </a:r>
            <a:r>
              <a:rPr lang="zh-CN" altLang="en-US" sz="2400" dirty="0" smtClean="0"/>
              <a:t>除非知道线程的中断策略，否则不应该中断它（不要随意中断线程，除非使用</a:t>
            </a:r>
            <a:r>
              <a:rPr lang="en-US" altLang="zh-CN" sz="2400" dirty="0" err="1" smtClean="0"/>
              <a:t>future.cancle</a:t>
            </a:r>
            <a:r>
              <a:rPr lang="en-US" altLang="zh-CN" sz="2400" dirty="0" smtClean="0"/>
              <a:t>()</a:t>
            </a:r>
            <a:r>
              <a:rPr lang="zh-CN" altLang="en-US" sz="2400" dirty="0" smtClean="0"/>
              <a:t>）  </a:t>
            </a:r>
            <a:r>
              <a:rPr lang="en-US" altLang="zh-CN" sz="2400" dirty="0" smtClean="0"/>
              <a:t>2.</a:t>
            </a:r>
            <a:r>
              <a:rPr lang="zh-CN" altLang="en-US" sz="2400" dirty="0" smtClean="0"/>
              <a:t>任务代码不该猜测中断对执行线程的含义（捕获到</a:t>
            </a:r>
            <a:r>
              <a:rPr lang="en-US" altLang="zh-CN" sz="2400" dirty="0" err="1" smtClean="0"/>
              <a:t>InterruptedException</a:t>
            </a:r>
            <a:r>
              <a:rPr lang="zh-CN" altLang="en-US" sz="2400" dirty="0" smtClean="0"/>
              <a:t>时，应该合理的处理，即传递或恢复）</a:t>
            </a:r>
            <a:endParaRPr lang="en-US" altLang="zh-CN" sz="2400" dirty="0" smtClean="0"/>
          </a:p>
          <a:p>
            <a:r>
              <a:rPr lang="zh-CN" altLang="en-US" sz="2400" dirty="0" smtClean="0"/>
              <a:t>处理中断：抛出或恢复而不应该忽视该中断</a:t>
            </a:r>
            <a:endParaRPr lang="en-US" altLang="zh-CN" sz="2400" dirty="0" smtClean="0"/>
          </a:p>
          <a:p>
            <a:r>
              <a:rPr lang="zh-CN" altLang="en-US" sz="2400" dirty="0" smtClean="0"/>
              <a:t>检测到中断时，在取消过程中可能涉及除了中断状态之外的其他状态，如当线程池的工作线程检测到中断时，他会检查线程池是否正在关闭，如果是则会执行一些清理工作，否则他可能创建一个新的线程将线程池恢复到合理规模。</a:t>
            </a:r>
            <a:endParaRPr lang="en-US" altLang="zh-CN" sz="2400" dirty="0" smtClean="0"/>
          </a:p>
          <a:p>
            <a:r>
              <a:rPr lang="zh-CN" altLang="en-US" sz="2400" dirty="0" smtClean="0"/>
              <a:t>处理不可响应中断的阻塞：</a:t>
            </a:r>
            <a:r>
              <a:rPr lang="en-US" altLang="zh-CN" sz="2400" dirty="0" err="1" smtClean="0"/>
              <a:t>io</a:t>
            </a:r>
            <a:r>
              <a:rPr lang="zh-CN" altLang="en-US" sz="2400" dirty="0" smtClean="0"/>
              <a:t>包中的</a:t>
            </a:r>
            <a:r>
              <a:rPr lang="en-US" altLang="zh-CN" sz="2400" dirty="0" smtClean="0"/>
              <a:t>Socket I/O</a:t>
            </a:r>
            <a:r>
              <a:rPr lang="zh-CN" altLang="en-US" sz="2400" dirty="0" smtClean="0"/>
              <a:t>（</a:t>
            </a:r>
            <a:r>
              <a:rPr lang="en-US" altLang="zh-CN" sz="2400" dirty="0" smtClean="0"/>
              <a:t>write</a:t>
            </a:r>
            <a:r>
              <a:rPr lang="zh-CN" altLang="en-US" sz="2400" dirty="0" smtClean="0"/>
              <a:t>与</a:t>
            </a:r>
            <a:r>
              <a:rPr lang="en-US" altLang="zh-CN" sz="2400" dirty="0" smtClean="0"/>
              <a:t>read</a:t>
            </a:r>
            <a:r>
              <a:rPr lang="zh-CN" altLang="en-US" sz="2400" dirty="0" smtClean="0"/>
              <a:t>不会响应中断，但通过关闭</a:t>
            </a:r>
            <a:r>
              <a:rPr lang="en-US" altLang="zh-CN" sz="2400" dirty="0" smtClean="0"/>
              <a:t>Socket</a:t>
            </a:r>
            <a:r>
              <a:rPr lang="zh-CN" altLang="en-US" sz="2400" dirty="0" smtClean="0"/>
              <a:t>，可以使得阻塞方法抛出</a:t>
            </a:r>
            <a:r>
              <a:rPr lang="en-US" altLang="zh-CN" sz="2400" dirty="0" err="1" smtClean="0"/>
              <a:t>SocketException</a:t>
            </a:r>
            <a:r>
              <a:rPr lang="zh-CN" altLang="en-US" sz="2400" dirty="0" smtClean="0"/>
              <a:t>），</a:t>
            </a:r>
            <a:r>
              <a:rPr lang="en-US" altLang="zh-CN" sz="2400" dirty="0" err="1" smtClean="0"/>
              <a:t>io</a:t>
            </a:r>
            <a:r>
              <a:rPr lang="zh-CN" altLang="en-US" sz="2400" dirty="0" smtClean="0"/>
              <a:t>包中的同步</a:t>
            </a:r>
            <a:r>
              <a:rPr lang="en-US" altLang="zh-CN" sz="2400" dirty="0" smtClean="0"/>
              <a:t>I/O</a:t>
            </a:r>
            <a:r>
              <a:rPr lang="zh-CN" altLang="en-US" sz="2400" dirty="0" smtClean="0"/>
              <a:t>，</a:t>
            </a:r>
            <a:r>
              <a:rPr lang="en-US" altLang="zh-CN" sz="2400" dirty="0" smtClean="0"/>
              <a:t>Selector</a:t>
            </a:r>
            <a:r>
              <a:rPr lang="zh-CN" altLang="en-US" sz="2400" dirty="0" smtClean="0"/>
              <a:t>的异步</a:t>
            </a:r>
            <a:r>
              <a:rPr lang="en-US" altLang="zh-CN" sz="2400" dirty="0" smtClean="0"/>
              <a:t>I/O</a:t>
            </a:r>
            <a:r>
              <a:rPr lang="zh-CN" altLang="en-US" sz="2400" dirty="0" smtClean="0"/>
              <a:t>，获取某个锁（</a:t>
            </a:r>
            <a:r>
              <a:rPr lang="en-US" altLang="zh-CN" sz="2400" dirty="0" smtClean="0"/>
              <a:t>lock</a:t>
            </a:r>
            <a:r>
              <a:rPr lang="zh-CN" altLang="en-US" sz="2400" dirty="0" smtClean="0"/>
              <a:t>锁中的</a:t>
            </a:r>
            <a:r>
              <a:rPr lang="en-US" altLang="zh-CN" sz="2400" dirty="0" err="1" smtClean="0"/>
              <a:t>lockInterruptibly</a:t>
            </a:r>
            <a:r>
              <a:rPr lang="zh-CN" altLang="en-US" sz="2400" dirty="0" smtClean="0"/>
              <a:t>方法：此方法获取锁时可以响应中断）。</a:t>
            </a:r>
            <a:endParaRPr lang="en-US" altLang="zh-CN" sz="2400" dirty="0" smtClean="0"/>
          </a:p>
          <a:p>
            <a:endParaRPr lang="zh-CN" altLang="en-US" sz="2400" dirty="0"/>
          </a:p>
        </p:txBody>
      </p:sp>
    </p:spTree>
    <p:extLst>
      <p:ext uri="{BB962C8B-B14F-4D97-AF65-F5344CB8AC3E}">
        <p14:creationId xmlns:p14="http://schemas.microsoft.com/office/powerpoint/2010/main" val="85547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20680"/>
          </a:xfrm>
        </p:spPr>
        <p:txBody>
          <a:bodyPr>
            <a:noAutofit/>
          </a:bodyPr>
          <a:lstStyle/>
          <a:p>
            <a:r>
              <a:rPr lang="zh-CN" altLang="en-US" sz="1900" dirty="0" smtClean="0"/>
              <a:t>关闭生产者消费者服务：使用毒丸对象，把毒丸放入队列，消费者得到此对象时立刻停止。当多个消费者生产者时，检测结果哦累计到</a:t>
            </a:r>
            <a:r>
              <a:rPr lang="en-US" altLang="zh-CN" sz="1900" dirty="0" smtClean="0"/>
              <a:t>N</a:t>
            </a:r>
            <a:r>
              <a:rPr lang="zh-CN" altLang="en-US" sz="1900" dirty="0" smtClean="0"/>
              <a:t>时停止。</a:t>
            </a:r>
            <a:endParaRPr lang="en-US" altLang="zh-CN" sz="1900" dirty="0" smtClean="0"/>
          </a:p>
          <a:p>
            <a:r>
              <a:rPr lang="zh-CN" altLang="en-US" sz="1900" dirty="0" smtClean="0"/>
              <a:t>关闭只执行一次的方法：在方法中创建线程池并在方法最后关闭线程池。</a:t>
            </a:r>
            <a:endParaRPr lang="en-US" altLang="zh-CN" sz="1900" dirty="0" smtClean="0"/>
          </a:p>
          <a:p>
            <a:r>
              <a:rPr lang="en-US" altLang="zh-CN" sz="1900" dirty="0" err="1" smtClean="0"/>
              <a:t>shutdownNow</a:t>
            </a:r>
            <a:r>
              <a:rPr lang="zh-CN" altLang="en-US" sz="1900" dirty="0" smtClean="0"/>
              <a:t>的局限性：他会返回所有已经提交但尚未开始的任务，那么如何记录那些正在运行的任务呢？可以扩展</a:t>
            </a:r>
            <a:r>
              <a:rPr lang="en-US" altLang="zh-CN" sz="1900" dirty="0" err="1" smtClean="0"/>
              <a:t>AbstractExecutorService</a:t>
            </a:r>
            <a:r>
              <a:rPr lang="zh-CN" altLang="en-US" sz="1900" dirty="0" smtClean="0"/>
              <a:t>，实现</a:t>
            </a:r>
            <a:r>
              <a:rPr lang="en-US" altLang="zh-CN" sz="1900" dirty="0" smtClean="0"/>
              <a:t>execute</a:t>
            </a:r>
            <a:r>
              <a:rPr lang="zh-CN" altLang="en-US" sz="1900" dirty="0" smtClean="0"/>
              <a:t>方法，每当一个任务退出运行（任务被中断则会退出运行），都可以判断此时线程池是否已被</a:t>
            </a:r>
            <a:r>
              <a:rPr lang="en-US" altLang="zh-CN" sz="1900" dirty="0" smtClean="0"/>
              <a:t>shutdown</a:t>
            </a:r>
            <a:r>
              <a:rPr lang="zh-CN" altLang="en-US" sz="1900" dirty="0" smtClean="0"/>
              <a:t>且线程是否被中断，如果是则加入队列（可能会存在已经运行完成的任务被加入队列）。</a:t>
            </a:r>
            <a:endParaRPr lang="en-US" altLang="zh-CN" sz="1900" dirty="0" smtClean="0"/>
          </a:p>
          <a:p>
            <a:r>
              <a:rPr lang="en-US" altLang="zh-CN" sz="1900" dirty="0" err="1" smtClean="0"/>
              <a:t>RuntimeException</a:t>
            </a:r>
            <a:r>
              <a:rPr lang="zh-CN" altLang="en-US" sz="1900" dirty="0" smtClean="0"/>
              <a:t>（未检查异常）的处理：要明确，任何代码都可能抛出此异常，多线程环境中，抛出此异常只是在控制台打印，我们很可能注意不到。下面两种互补使用。</a:t>
            </a:r>
            <a:r>
              <a:rPr lang="en-US" altLang="zh-CN" sz="1900" dirty="0" smtClean="0"/>
              <a:t>1.</a:t>
            </a:r>
            <a:r>
              <a:rPr lang="zh-CN" altLang="en-US" sz="1900" dirty="0" smtClean="0"/>
              <a:t>手动捕获，如在线程池中，每次调用线程的</a:t>
            </a:r>
            <a:r>
              <a:rPr lang="en-US" altLang="zh-CN" sz="1900" dirty="0" smtClean="0"/>
              <a:t>run</a:t>
            </a:r>
            <a:r>
              <a:rPr lang="zh-CN" altLang="en-US" sz="1900" dirty="0" smtClean="0"/>
              <a:t>方法时，都会声明一个</a:t>
            </a:r>
            <a:r>
              <a:rPr lang="en-US" altLang="zh-CN" sz="1900" dirty="0" err="1" smtClean="0"/>
              <a:t>Throwable</a:t>
            </a:r>
            <a:r>
              <a:rPr lang="zh-CN" altLang="en-US" sz="1900" dirty="0" smtClean="0"/>
              <a:t>异常，用来捕获</a:t>
            </a:r>
            <a:r>
              <a:rPr lang="en-US" altLang="zh-CN" sz="1900" dirty="0" smtClean="0"/>
              <a:t>run</a:t>
            </a:r>
            <a:r>
              <a:rPr lang="zh-CN" altLang="en-US" sz="1900" dirty="0" smtClean="0"/>
              <a:t>方法可能抛出的异常。只有通过</a:t>
            </a:r>
            <a:r>
              <a:rPr lang="en-US" altLang="zh-CN" sz="1900" dirty="0" smtClean="0"/>
              <a:t>execute</a:t>
            </a:r>
            <a:r>
              <a:rPr lang="zh-CN" altLang="en-US" sz="1900" dirty="0" smtClean="0"/>
              <a:t>提交的任务，才能将异常给异常处理器，通过</a:t>
            </a:r>
            <a:r>
              <a:rPr lang="en-US" altLang="zh-CN" sz="1900" dirty="0" smtClean="0"/>
              <a:t>submit</a:t>
            </a:r>
            <a:r>
              <a:rPr lang="zh-CN" altLang="en-US" sz="1900" dirty="0" smtClean="0"/>
              <a:t>提交的任务，所有异常都会被认为是返回的一部分，可以通过</a:t>
            </a:r>
            <a:r>
              <a:rPr lang="en-US" altLang="zh-CN" sz="1900" dirty="0" smtClean="0"/>
              <a:t>future</a:t>
            </a:r>
            <a:r>
              <a:rPr lang="zh-CN" altLang="en-US" sz="1900" dirty="0" smtClean="0"/>
              <a:t>捕获。  </a:t>
            </a:r>
            <a:r>
              <a:rPr lang="en-US" altLang="zh-CN" sz="1900" dirty="0" smtClean="0"/>
              <a:t>2.</a:t>
            </a:r>
            <a:r>
              <a:rPr lang="zh-CN" altLang="en-US" sz="1900" dirty="0" smtClean="0"/>
              <a:t>每一个线程都有</a:t>
            </a:r>
            <a:r>
              <a:rPr lang="en-US" altLang="zh-CN" sz="1900" dirty="0" err="1" smtClean="0"/>
              <a:t>UncaughtExceptionHandler</a:t>
            </a:r>
            <a:r>
              <a:rPr lang="zh-CN" altLang="en-US" sz="1900" dirty="0" smtClean="0"/>
              <a:t>接口（线程发生未捕获异常而退出时，</a:t>
            </a:r>
            <a:r>
              <a:rPr lang="en-US" altLang="zh-CN" sz="1900" dirty="0" err="1" smtClean="0"/>
              <a:t>jvm</a:t>
            </a:r>
            <a:r>
              <a:rPr lang="zh-CN" altLang="en-US" sz="1900" dirty="0" smtClean="0"/>
              <a:t>会报告给异常处理器），默认的异常处理器是把报错信息输出到控制台，我们可以实现这个接口并通过</a:t>
            </a:r>
            <a:r>
              <a:rPr lang="en-US" altLang="zh-CN" sz="1900" dirty="0" smtClean="0"/>
              <a:t>set</a:t>
            </a:r>
            <a:r>
              <a:rPr lang="zh-CN" altLang="en-US" sz="1900" dirty="0" smtClean="0"/>
              <a:t>方法设置给某个线程（可以实现</a:t>
            </a:r>
            <a:r>
              <a:rPr lang="en-US" altLang="zh-CN" sz="1900" dirty="0" err="1" smtClean="0"/>
              <a:t>ThreadFactory</a:t>
            </a:r>
            <a:r>
              <a:rPr lang="zh-CN" altLang="en-US" sz="1900" dirty="0" smtClean="0"/>
              <a:t>，给线程池中所有线程设置</a:t>
            </a:r>
            <a:r>
              <a:rPr lang="en-US" altLang="zh-CN" sz="1900" dirty="0" smtClean="0"/>
              <a:t>handler</a:t>
            </a:r>
            <a:r>
              <a:rPr lang="zh-CN" altLang="en-US" sz="1900" dirty="0" smtClean="0"/>
              <a:t>），实现把报错信息输出到日志。  可以实现</a:t>
            </a:r>
            <a:r>
              <a:rPr lang="en-US" altLang="zh-CN" sz="1900" dirty="0" err="1" smtClean="0"/>
              <a:t>afterExecute</a:t>
            </a:r>
            <a:r>
              <a:rPr lang="zh-CN" altLang="en-US" sz="1900" dirty="0" smtClean="0"/>
              <a:t>方法实现异常后的一些操作。</a:t>
            </a:r>
            <a:endParaRPr lang="zh-CN" altLang="en-US" sz="1900" dirty="0"/>
          </a:p>
        </p:txBody>
      </p:sp>
    </p:spTree>
    <p:extLst>
      <p:ext uri="{BB962C8B-B14F-4D97-AF65-F5344CB8AC3E}">
        <p14:creationId xmlns:p14="http://schemas.microsoft.com/office/powerpoint/2010/main" val="245872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57200" y="333375"/>
            <a:ext cx="8229600" cy="5792788"/>
          </a:xfrm>
        </p:spPr>
        <p:txBody>
          <a:bodyPr>
            <a:normAutofit/>
          </a:bodyPr>
          <a:lstStyle/>
          <a:p>
            <a:r>
              <a:rPr lang="en-US" altLang="zh-CN" sz="2000" dirty="0" err="1" smtClean="0"/>
              <a:t>jvm</a:t>
            </a:r>
            <a:r>
              <a:rPr lang="zh-CN" altLang="en-US" sz="2000" dirty="0" smtClean="0"/>
              <a:t>关闭：正常关闭（所有非守护线程结束或</a:t>
            </a:r>
            <a:r>
              <a:rPr lang="en-US" altLang="zh-CN" sz="2000" dirty="0" err="1" smtClean="0"/>
              <a:t>System.exit</a:t>
            </a:r>
            <a:r>
              <a:rPr lang="en-US" altLang="zh-CN" sz="2000" dirty="0" smtClean="0"/>
              <a:t>()</a:t>
            </a:r>
            <a:r>
              <a:rPr lang="zh-CN" altLang="en-US" sz="2000" dirty="0" smtClean="0"/>
              <a:t>）或强行关闭（</a:t>
            </a:r>
            <a:r>
              <a:rPr lang="en-US" altLang="zh-CN" sz="2000" dirty="0" err="1" smtClean="0"/>
              <a:t>Runtime.halt</a:t>
            </a:r>
            <a:r>
              <a:rPr lang="zh-CN" altLang="en-US" sz="2000" dirty="0" smtClean="0"/>
              <a:t>或杀死进程）。</a:t>
            </a:r>
          </a:p>
          <a:p>
            <a:r>
              <a:rPr lang="zh-CN" altLang="en-US" sz="2000" dirty="0" smtClean="0"/>
              <a:t>关闭钩子（通过</a:t>
            </a:r>
            <a:r>
              <a:rPr lang="en-US" altLang="zh-CN" sz="2000" dirty="0" err="1" smtClean="0"/>
              <a:t>Runtime.addShutDownHook</a:t>
            </a:r>
            <a:r>
              <a:rPr lang="en-US" altLang="zh-CN" sz="2000" dirty="0" smtClean="0"/>
              <a:t>()</a:t>
            </a:r>
            <a:r>
              <a:rPr lang="zh-CN" altLang="en-US" sz="2000" dirty="0" smtClean="0"/>
              <a:t>注册）：正常关闭</a:t>
            </a:r>
            <a:r>
              <a:rPr lang="en-US" altLang="zh-CN" sz="2000" dirty="0" err="1" smtClean="0"/>
              <a:t>jvm</a:t>
            </a:r>
            <a:r>
              <a:rPr lang="zh-CN" altLang="en-US" sz="2000" dirty="0" smtClean="0"/>
              <a:t>时，所有关闭钩子将与其他线程并行执行。关闭钩子执行结束后将会调用未被调用的</a:t>
            </a:r>
            <a:r>
              <a:rPr lang="en-US" altLang="zh-CN" sz="2000" dirty="0" smtClean="0"/>
              <a:t>finalize()</a:t>
            </a:r>
            <a:r>
              <a:rPr lang="zh-CN" altLang="en-US" sz="2000" dirty="0" smtClean="0"/>
              <a:t>方法，之后关闭</a:t>
            </a:r>
            <a:r>
              <a:rPr lang="en-US" altLang="zh-CN" sz="2000" dirty="0" err="1" smtClean="0"/>
              <a:t>jvm</a:t>
            </a:r>
            <a:r>
              <a:rPr lang="zh-CN" altLang="en-US" sz="2000" dirty="0" smtClean="0"/>
              <a:t>。关闭钩子要确保线程安全，所有服务使用同一个钩子，在关闭钩子中执行关闭操作。</a:t>
            </a:r>
          </a:p>
          <a:p>
            <a:r>
              <a:rPr lang="zh-CN" altLang="en-US" sz="2000" dirty="0" smtClean="0"/>
              <a:t>守护线程：当一个程序退出时，</a:t>
            </a:r>
            <a:r>
              <a:rPr lang="en-US" altLang="zh-CN" sz="2000" dirty="0" err="1" smtClean="0"/>
              <a:t>jvm</a:t>
            </a:r>
            <a:r>
              <a:rPr lang="zh-CN" altLang="en-US" sz="2000" dirty="0" smtClean="0"/>
              <a:t>会检查其他正在运行的线程，如果这些线程都是守护线程，那么</a:t>
            </a:r>
            <a:r>
              <a:rPr lang="en-US" altLang="zh-CN" sz="2000" dirty="0" err="1" smtClean="0"/>
              <a:t>jvm</a:t>
            </a:r>
            <a:r>
              <a:rPr lang="zh-CN" altLang="en-US" sz="2000" dirty="0" smtClean="0"/>
              <a:t>会正常退出。当</a:t>
            </a:r>
            <a:r>
              <a:rPr lang="en-US" altLang="zh-CN" sz="2000" dirty="0" err="1" smtClean="0"/>
              <a:t>jvm</a:t>
            </a:r>
            <a:r>
              <a:rPr lang="zh-CN" altLang="en-US" sz="2000" dirty="0" smtClean="0"/>
              <a:t>被停止时，所有仍然存在的守护线程将被抛弃。</a:t>
            </a:r>
            <a:endParaRPr lang="zh-CN" altLang="en-US" sz="2000" dirty="0"/>
          </a:p>
        </p:txBody>
      </p:sp>
    </p:spTree>
    <p:extLst>
      <p:ext uri="{BB962C8B-B14F-4D97-AF65-F5344CB8AC3E}">
        <p14:creationId xmlns:p14="http://schemas.microsoft.com/office/powerpoint/2010/main" val="316950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sz="2000" dirty="0" smtClean="0"/>
              <a:t>			</a:t>
            </a:r>
            <a:r>
              <a:rPr lang="zh-CN" altLang="en-US" sz="2000" dirty="0" smtClean="0"/>
              <a:t>线程池：使用</a:t>
            </a:r>
            <a:endParaRPr lang="en-US" altLang="zh-CN" sz="2000" dirty="0" smtClean="0"/>
          </a:p>
          <a:p>
            <a:r>
              <a:rPr lang="zh-CN" altLang="en-US" sz="2000" dirty="0" smtClean="0"/>
              <a:t>线程池使用需要注意：依赖性任务，</a:t>
            </a:r>
            <a:r>
              <a:rPr lang="en-US" altLang="zh-CN" sz="2000" dirty="0" err="1" smtClean="0"/>
              <a:t>threadlocal</a:t>
            </a:r>
            <a:r>
              <a:rPr lang="zh-CN" altLang="en-US" sz="2000" dirty="0" smtClean="0"/>
              <a:t>任务，线程饥饿死锁（有界线程池中，一个正在线程池运行的线程把另一个线程加入线程池，并等待此任务结果，会形成死锁），运行时间较长的任务。</a:t>
            </a:r>
            <a:endParaRPr lang="en-US" altLang="zh-CN" sz="2000" dirty="0" smtClean="0"/>
          </a:p>
          <a:p>
            <a:r>
              <a:rPr lang="zh-CN" altLang="en-US" sz="2000" dirty="0" smtClean="0"/>
              <a:t>设置线程池大小：根据</a:t>
            </a:r>
            <a:r>
              <a:rPr lang="en-US" altLang="zh-CN" sz="2000" dirty="0" err="1" smtClean="0"/>
              <a:t>cpu</a:t>
            </a:r>
            <a:r>
              <a:rPr lang="zh-CN" altLang="en-US" sz="2000" dirty="0" smtClean="0"/>
              <a:t>周期，内存，数据库，套接字等资源。可以通过</a:t>
            </a:r>
            <a:r>
              <a:rPr lang="en-US" altLang="zh-CN" sz="2000" dirty="0" err="1" smtClean="0"/>
              <a:t>Runtime.getRuntime</a:t>
            </a:r>
            <a:r>
              <a:rPr lang="en-US" altLang="zh-CN" sz="2000" dirty="0" smtClean="0"/>
              <a:t>().</a:t>
            </a:r>
            <a:r>
              <a:rPr lang="en-US" altLang="zh-CN" sz="2000" dirty="0" err="1" smtClean="0"/>
              <a:t>availableProcessors</a:t>
            </a:r>
            <a:r>
              <a:rPr lang="en-US" altLang="zh-CN" sz="2000" dirty="0" smtClean="0"/>
              <a:t>()</a:t>
            </a:r>
            <a:r>
              <a:rPr lang="zh-CN" altLang="en-US" sz="2000" dirty="0" smtClean="0"/>
              <a:t>获得</a:t>
            </a:r>
            <a:r>
              <a:rPr lang="en-US" altLang="zh-CN" sz="2000" dirty="0" err="1" smtClean="0"/>
              <a:t>cpu</a:t>
            </a:r>
            <a:r>
              <a:rPr lang="zh-CN" altLang="en-US" sz="2000" dirty="0" smtClean="0"/>
              <a:t>数目。</a:t>
            </a:r>
            <a:endParaRPr lang="en-US" altLang="zh-CN" sz="2000" dirty="0" smtClean="0"/>
          </a:p>
          <a:p>
            <a:r>
              <a:rPr lang="zh-CN" altLang="en-US" sz="2000" dirty="0" smtClean="0"/>
              <a:t>通过自定义</a:t>
            </a:r>
            <a:r>
              <a:rPr lang="en-US" altLang="zh-CN" sz="2000" dirty="0" err="1" smtClean="0"/>
              <a:t>ThreadPoolExecutor</a:t>
            </a:r>
            <a:r>
              <a:rPr lang="zh-CN" altLang="en-US" sz="2000" dirty="0" smtClean="0"/>
              <a:t>参数自定义线程池。</a:t>
            </a:r>
            <a:r>
              <a:rPr lang="en-US" altLang="zh-CN" sz="2000" dirty="0" err="1" smtClean="0"/>
              <a:t>ThreadPoolExecutor</a:t>
            </a:r>
            <a:r>
              <a:rPr lang="zh-CN" altLang="en-US" sz="2000" dirty="0" smtClean="0"/>
              <a:t>创建后还可以调用</a:t>
            </a:r>
            <a:r>
              <a:rPr lang="en-US" altLang="zh-CN" sz="2000" dirty="0" smtClean="0"/>
              <a:t>Setter</a:t>
            </a:r>
            <a:r>
              <a:rPr lang="zh-CN" altLang="en-US" sz="2000" dirty="0" smtClean="0"/>
              <a:t>更新参数，使用</a:t>
            </a:r>
            <a:r>
              <a:rPr lang="en-US" altLang="zh-CN" sz="2000" dirty="0" smtClean="0"/>
              <a:t>Executors</a:t>
            </a:r>
            <a:r>
              <a:rPr lang="zh-CN" altLang="en-US" sz="2000" dirty="0" smtClean="0"/>
              <a:t>创建的线程池可以向上转型为</a:t>
            </a:r>
            <a:r>
              <a:rPr lang="en-US" altLang="zh-CN" sz="2000" dirty="0" err="1" smtClean="0"/>
              <a:t>ThreadPoolExecutor</a:t>
            </a:r>
            <a:r>
              <a:rPr lang="zh-CN" altLang="en-US" sz="2000" dirty="0" smtClean="0"/>
              <a:t>再设置参数。也可以使用</a:t>
            </a:r>
            <a:r>
              <a:rPr lang="en-US" altLang="zh-CN" sz="2000" dirty="0" smtClean="0"/>
              <a:t>Executors</a:t>
            </a:r>
            <a:r>
              <a:rPr lang="zh-CN" altLang="en-US" sz="2000" dirty="0" smtClean="0"/>
              <a:t>中的</a:t>
            </a:r>
            <a:r>
              <a:rPr lang="en-US" altLang="zh-CN" sz="2000" dirty="0" err="1" smtClean="0"/>
              <a:t>unconfigurableExecutorService</a:t>
            </a:r>
            <a:r>
              <a:rPr lang="zh-CN" altLang="en-US" sz="2000" dirty="0" smtClean="0"/>
              <a:t>方法返回不可配置的线程池，避免后面有人随意配置线程池。</a:t>
            </a:r>
            <a:endParaRPr lang="en-US" altLang="zh-CN" sz="2000" dirty="0" smtClean="0"/>
          </a:p>
          <a:p>
            <a:r>
              <a:rPr lang="zh-CN" altLang="en-US" sz="2000" dirty="0" smtClean="0"/>
              <a:t>饱和策略：</a:t>
            </a:r>
            <a:r>
              <a:rPr lang="en-US" altLang="zh-CN" sz="2000" dirty="0" smtClean="0"/>
              <a:t>Abort</a:t>
            </a:r>
            <a:r>
              <a:rPr lang="zh-CN" altLang="en-US" sz="2000" dirty="0" smtClean="0"/>
              <a:t>（默认，抛出异常） </a:t>
            </a:r>
            <a:r>
              <a:rPr lang="en-US" altLang="zh-CN" sz="2000" dirty="0" smtClean="0"/>
              <a:t>Discard</a:t>
            </a:r>
            <a:r>
              <a:rPr lang="zh-CN" altLang="en-US" sz="2000" dirty="0" smtClean="0"/>
              <a:t>（抛弃） </a:t>
            </a:r>
            <a:r>
              <a:rPr lang="en-US" altLang="zh-CN" sz="2000" dirty="0" err="1" smtClean="0"/>
              <a:t>DiscardOldest</a:t>
            </a:r>
            <a:r>
              <a:rPr lang="zh-CN" altLang="en-US" sz="2000" dirty="0" smtClean="0"/>
              <a:t>（抛弃最旧的） </a:t>
            </a:r>
            <a:r>
              <a:rPr lang="en-US" altLang="zh-CN" sz="2000" dirty="0" smtClean="0"/>
              <a:t>Caller-Runs</a:t>
            </a:r>
            <a:r>
              <a:rPr lang="zh-CN" altLang="en-US" sz="2000" dirty="0" smtClean="0"/>
              <a:t>（调用者运行，在提交任务的线程中执行该任务，如主线程。此时主线程不会接受新的请求，请求就会保存在</a:t>
            </a:r>
            <a:r>
              <a:rPr lang="en-US" altLang="zh-CN" sz="2000" dirty="0" smtClean="0"/>
              <a:t>TCP</a:t>
            </a:r>
            <a:r>
              <a:rPr lang="zh-CN" altLang="en-US" sz="2000" dirty="0" smtClean="0"/>
              <a:t>层，</a:t>
            </a:r>
            <a:r>
              <a:rPr lang="en-US" altLang="zh-CN" sz="2000" dirty="0" smtClean="0"/>
              <a:t>TCP</a:t>
            </a:r>
            <a:r>
              <a:rPr lang="zh-CN" altLang="en-US" sz="2000" dirty="0" smtClean="0"/>
              <a:t>队列也满了时才抛弃请求）</a:t>
            </a:r>
            <a:endParaRPr lang="en-US" altLang="zh-CN" sz="2000" dirty="0" smtClean="0"/>
          </a:p>
          <a:p>
            <a:r>
              <a:rPr lang="zh-CN" altLang="en-US" sz="2000" dirty="0" smtClean="0"/>
              <a:t>当工作队列满了时，并没有饱和策略，上面的策略是线程池满了的策略。这时可以自己封装线程池与</a:t>
            </a:r>
            <a:r>
              <a:rPr lang="en-US" altLang="zh-CN" sz="2000" dirty="0" smtClean="0"/>
              <a:t>Semaphore</a:t>
            </a:r>
            <a:r>
              <a:rPr lang="zh-CN" altLang="en-US" sz="2000" dirty="0" smtClean="0"/>
              <a:t>来控制线程的提交。</a:t>
            </a:r>
            <a:endParaRPr lang="en-US" altLang="zh-CN" sz="2000" dirty="0" smtClean="0"/>
          </a:p>
          <a:p>
            <a:endParaRPr lang="zh-CN" altLang="en-US" sz="2000" dirty="0"/>
          </a:p>
        </p:txBody>
      </p:sp>
    </p:spTree>
    <p:extLst>
      <p:ext uri="{BB962C8B-B14F-4D97-AF65-F5344CB8AC3E}">
        <p14:creationId xmlns:p14="http://schemas.microsoft.com/office/powerpoint/2010/main" val="140903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zh-CN" altLang="en-US" sz="2000" dirty="0" smtClean="0"/>
              <a:t>线程工厂：</a:t>
            </a:r>
            <a:r>
              <a:rPr lang="en-US" altLang="zh-CN" sz="2000" dirty="0" err="1" smtClean="0"/>
              <a:t>ThreadFactory</a:t>
            </a:r>
            <a:r>
              <a:rPr lang="zh-CN" altLang="en-US" sz="2000" dirty="0" smtClean="0"/>
              <a:t>接口，只有一个</a:t>
            </a:r>
            <a:r>
              <a:rPr lang="en-US" altLang="zh-CN" sz="2000" dirty="0" err="1" smtClean="0"/>
              <a:t>newThread</a:t>
            </a:r>
            <a:r>
              <a:rPr lang="zh-CN" altLang="en-US" sz="2000" dirty="0" smtClean="0"/>
              <a:t>方法，可以指定线程名字，设置错误</a:t>
            </a:r>
            <a:r>
              <a:rPr lang="en-US" altLang="zh-CN" sz="2000" dirty="0" smtClean="0"/>
              <a:t>handler</a:t>
            </a:r>
            <a:r>
              <a:rPr lang="zh-CN" altLang="en-US" sz="2000" dirty="0" smtClean="0"/>
              <a:t>，维护线程池的统计信息等。</a:t>
            </a:r>
          </a:p>
          <a:p>
            <a:r>
              <a:rPr lang="zh-CN" altLang="en-US" sz="2000" dirty="0" smtClean="0"/>
              <a:t>扩展</a:t>
            </a:r>
            <a:r>
              <a:rPr lang="en-US" altLang="zh-CN" sz="2000" dirty="0" err="1" smtClean="0"/>
              <a:t>ThreadPoolExecutor</a:t>
            </a:r>
            <a:r>
              <a:rPr lang="zh-CN" altLang="en-US" sz="2000" dirty="0" smtClean="0"/>
              <a:t>：</a:t>
            </a:r>
            <a:r>
              <a:rPr lang="en-US" altLang="zh-CN" sz="2000" dirty="0" err="1" smtClean="0"/>
              <a:t>beforeExecute</a:t>
            </a:r>
            <a:r>
              <a:rPr lang="zh-CN" altLang="en-US" sz="2000" dirty="0" smtClean="0"/>
              <a:t>，</a:t>
            </a:r>
            <a:r>
              <a:rPr lang="en-US" altLang="zh-CN" sz="2000" dirty="0" err="1" smtClean="0"/>
              <a:t>afterExecute</a:t>
            </a:r>
            <a:r>
              <a:rPr lang="zh-CN" altLang="en-US" sz="2000" dirty="0" smtClean="0"/>
              <a:t>，</a:t>
            </a:r>
            <a:r>
              <a:rPr lang="en-US" altLang="zh-CN" sz="2000" dirty="0" smtClean="0"/>
              <a:t>terminated</a:t>
            </a:r>
            <a:r>
              <a:rPr lang="zh-CN" altLang="en-US" sz="2000" dirty="0" smtClean="0"/>
              <a:t>方法。无论任务是从</a:t>
            </a:r>
            <a:r>
              <a:rPr lang="en-US" altLang="zh-CN" sz="2000" dirty="0" smtClean="0"/>
              <a:t>run</a:t>
            </a:r>
            <a:r>
              <a:rPr lang="zh-CN" altLang="en-US" sz="2000" dirty="0" smtClean="0"/>
              <a:t>中正常返回，还是抛出一个异常，</a:t>
            </a:r>
            <a:r>
              <a:rPr lang="en-US" altLang="zh-CN" sz="2000" dirty="0" err="1" smtClean="0"/>
              <a:t>afterExecute</a:t>
            </a:r>
            <a:r>
              <a:rPr lang="zh-CN" altLang="en-US" sz="2000" dirty="0" smtClean="0"/>
              <a:t>都会被调用，如果</a:t>
            </a:r>
            <a:r>
              <a:rPr lang="en-US" altLang="zh-CN" sz="2000" dirty="0" err="1" smtClean="0"/>
              <a:t>beforeExecute</a:t>
            </a:r>
            <a:r>
              <a:rPr lang="zh-CN" altLang="en-US" sz="2000" dirty="0" smtClean="0"/>
              <a:t>抛出一个</a:t>
            </a:r>
            <a:r>
              <a:rPr lang="en-US" altLang="zh-CN" sz="2000" dirty="0" err="1" smtClean="0"/>
              <a:t>RuntimeException</a:t>
            </a:r>
            <a:r>
              <a:rPr lang="zh-CN" altLang="en-US" sz="2000" dirty="0" smtClean="0"/>
              <a:t>，那么</a:t>
            </a:r>
            <a:r>
              <a:rPr lang="en-US" altLang="zh-CN" sz="2000" dirty="0" smtClean="0"/>
              <a:t>run</a:t>
            </a:r>
            <a:r>
              <a:rPr lang="zh-CN" altLang="en-US" sz="2000" dirty="0" smtClean="0"/>
              <a:t>方法与</a:t>
            </a:r>
            <a:r>
              <a:rPr lang="en-US" altLang="zh-CN" sz="2000" dirty="0" smtClean="0"/>
              <a:t>after</a:t>
            </a:r>
            <a:r>
              <a:rPr lang="zh-CN" altLang="en-US" sz="2000" dirty="0" smtClean="0"/>
              <a:t>方法都不会被执行。</a:t>
            </a:r>
          </a:p>
          <a:p>
            <a:r>
              <a:rPr lang="zh-CN" altLang="en-US" sz="2000" dirty="0" smtClean="0"/>
              <a:t>递归任务并行化：每一个递归方法中运算的部分并行，调用下一个递归则串行（适用于各个迭代之间彼此独立，并且每个迭代操作计算量比管理一个新线程带来的开销更多，深度优先遍历）。 或者计算与迭代都是并行，一个迭代会得出多个迭代，这多个迭代可以并行。（适用于迭代的执行顺序不会影响结果，例如广度优先遍历）</a:t>
            </a:r>
          </a:p>
          <a:p>
            <a:r>
              <a:rPr lang="zh-CN" altLang="en-US" sz="2000" dirty="0" smtClean="0"/>
              <a:t>携带结果的闭锁：在广度优先并行递归搜索结果时，主线程怎么得到这个结果呢？可以用</a:t>
            </a:r>
            <a:r>
              <a:rPr lang="en-US" altLang="zh-CN" sz="2000" dirty="0" err="1" smtClean="0"/>
              <a:t>CountDownLatch</a:t>
            </a:r>
            <a:r>
              <a:rPr lang="zh-CN" altLang="en-US" sz="2000" dirty="0" smtClean="0"/>
              <a:t>封装一个类，当取结果时调用</a:t>
            </a:r>
            <a:r>
              <a:rPr lang="en-US" altLang="zh-CN" sz="2000" dirty="0" smtClean="0"/>
              <a:t>await</a:t>
            </a:r>
            <a:r>
              <a:rPr lang="zh-CN" altLang="en-US" sz="2000" dirty="0" smtClean="0"/>
              <a:t>方法阻塞，找到结果时调用</a:t>
            </a:r>
            <a:r>
              <a:rPr lang="en-US" altLang="zh-CN" sz="2000" dirty="0" err="1" smtClean="0"/>
              <a:t>counDown</a:t>
            </a:r>
            <a:r>
              <a:rPr lang="zh-CN" altLang="en-US" sz="2000" dirty="0" smtClean="0"/>
              <a:t>方法并写入结果。找到结果后，主线程即可关闭线程池了。如果没有结果呢？我们可以加入一个原子变量，计算线程池中</a:t>
            </a:r>
            <a:r>
              <a:rPr lang="en-US" altLang="zh-CN" sz="2000" dirty="0" smtClean="0"/>
              <a:t>task</a:t>
            </a:r>
            <a:r>
              <a:rPr lang="zh-CN" altLang="en-US" sz="2000" dirty="0" smtClean="0"/>
              <a:t>数量，为</a:t>
            </a:r>
            <a:r>
              <a:rPr lang="en-US" altLang="zh-CN" sz="2000" dirty="0" smtClean="0"/>
              <a:t>0</a:t>
            </a:r>
            <a:r>
              <a:rPr lang="zh-CN" altLang="en-US" sz="2000" dirty="0" smtClean="0"/>
              <a:t>时则设置结果。当想设置等待时间时，可以用</a:t>
            </a:r>
            <a:r>
              <a:rPr lang="en-US" altLang="zh-CN" sz="2000" dirty="0" smtClean="0"/>
              <a:t>latch</a:t>
            </a:r>
            <a:r>
              <a:rPr lang="zh-CN" altLang="en-US" sz="2000" dirty="0" smtClean="0"/>
              <a:t>的</a:t>
            </a:r>
            <a:r>
              <a:rPr lang="en-US" altLang="zh-CN" sz="2000" dirty="0" smtClean="0"/>
              <a:t>await</a:t>
            </a:r>
            <a:r>
              <a:rPr lang="zh-CN" altLang="en-US" sz="2000" dirty="0" smtClean="0"/>
              <a:t>方法设置等待时限。</a:t>
            </a:r>
            <a:endParaRPr lang="zh-CN" altLang="en-US" sz="2000" dirty="0"/>
          </a:p>
        </p:txBody>
      </p:sp>
    </p:spTree>
    <p:extLst>
      <p:ext uri="{BB962C8B-B14F-4D97-AF65-F5344CB8AC3E}">
        <p14:creationId xmlns:p14="http://schemas.microsoft.com/office/powerpoint/2010/main" val="32966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85000" lnSpcReduction="10000"/>
          </a:bodyPr>
          <a:lstStyle/>
          <a:p>
            <a:pPr marL="0" indent="0">
              <a:buNone/>
            </a:pPr>
            <a:r>
              <a:rPr lang="en-US" altLang="zh-CN" sz="2000" dirty="0" smtClean="0"/>
              <a:t>			</a:t>
            </a:r>
            <a:r>
              <a:rPr lang="zh-CN" altLang="en-US" sz="2000" dirty="0" smtClean="0"/>
              <a:t>避免活跃性危险</a:t>
            </a:r>
            <a:endParaRPr lang="en-US" altLang="zh-CN" sz="2000" dirty="0" smtClean="0"/>
          </a:p>
          <a:p>
            <a:r>
              <a:rPr lang="zh-CN" altLang="en-US" sz="2000" dirty="0" smtClean="0"/>
              <a:t>死锁：</a:t>
            </a:r>
            <a:r>
              <a:rPr lang="en-US" altLang="zh-CN" sz="2000" dirty="0" smtClean="0"/>
              <a:t>1.</a:t>
            </a:r>
            <a:r>
              <a:rPr lang="zh-CN" altLang="en-US" sz="2000" dirty="0" smtClean="0"/>
              <a:t>锁顺序死锁：要获取两个锁时，因为获取顺序不一样，两个线程持有互相需要的锁。可以通过锁获取顺序一致解决。  </a:t>
            </a:r>
            <a:r>
              <a:rPr lang="en-US" altLang="zh-CN" sz="2000" dirty="0" smtClean="0"/>
              <a:t>2.</a:t>
            </a:r>
            <a:r>
              <a:rPr lang="zh-CN" altLang="en-US" sz="2000" dirty="0" smtClean="0"/>
              <a:t>动态的锁顺序死锁：虽然代码中获取锁顺序一样，但因为传入的两个拥有锁的参数顺序调用时反了，造成死锁。通过传入参数的哈希码</a:t>
            </a:r>
            <a:r>
              <a:rPr lang="en-US" altLang="zh-CN" sz="2000" dirty="0" smtClean="0"/>
              <a:t>/</a:t>
            </a:r>
            <a:r>
              <a:rPr lang="zh-CN" altLang="en-US" sz="2000" dirty="0" smtClean="0"/>
              <a:t>唯一</a:t>
            </a:r>
            <a:r>
              <a:rPr lang="en-US" altLang="zh-CN" sz="2000" dirty="0" smtClean="0"/>
              <a:t>id</a:t>
            </a:r>
            <a:r>
              <a:rPr lang="zh-CN" altLang="en-US" sz="2000" dirty="0" smtClean="0"/>
              <a:t>解决，永远获取哈希码小的锁，当哈希码相同时，可以设置一个额外的锁，获取到了额外的锁才能获取传入的两个参数的锁。（哈希相同的概率非常低，所以并不影响效率）</a:t>
            </a:r>
            <a:r>
              <a:rPr lang="en-US" altLang="zh-CN" sz="2000" dirty="0" smtClean="0"/>
              <a:t>3.</a:t>
            </a:r>
            <a:r>
              <a:rPr lang="zh-CN" altLang="en-US" sz="2000" dirty="0" smtClean="0"/>
              <a:t>在协作对象之间死锁：如</a:t>
            </a:r>
            <a:r>
              <a:rPr lang="en-US" altLang="zh-CN" sz="2000" dirty="0" smtClean="0"/>
              <a:t>A</a:t>
            </a:r>
            <a:r>
              <a:rPr lang="zh-CN" altLang="en-US" sz="2000" dirty="0" smtClean="0"/>
              <a:t>类的所有方法都需要</a:t>
            </a:r>
            <a:r>
              <a:rPr lang="en-US" altLang="zh-CN" sz="2000" dirty="0" smtClean="0"/>
              <a:t>A</a:t>
            </a:r>
            <a:r>
              <a:rPr lang="zh-CN" altLang="en-US" sz="2000" dirty="0" smtClean="0"/>
              <a:t>锁，</a:t>
            </a:r>
            <a:r>
              <a:rPr lang="en-US" altLang="zh-CN" sz="2000" dirty="0" smtClean="0"/>
              <a:t>B</a:t>
            </a:r>
            <a:r>
              <a:rPr lang="zh-CN" altLang="en-US" sz="2000" dirty="0" smtClean="0"/>
              <a:t>类的所有方法都需要</a:t>
            </a:r>
            <a:r>
              <a:rPr lang="en-US" altLang="zh-CN" sz="2000" dirty="0" smtClean="0"/>
              <a:t>B</a:t>
            </a:r>
            <a:r>
              <a:rPr lang="zh-CN" altLang="en-US" sz="2000" dirty="0" smtClean="0"/>
              <a:t>锁，</a:t>
            </a:r>
            <a:r>
              <a:rPr lang="en-US" altLang="zh-CN" sz="2000" dirty="0" smtClean="0"/>
              <a:t>A</a:t>
            </a:r>
            <a:r>
              <a:rPr lang="zh-CN" altLang="en-US" sz="2000" dirty="0" smtClean="0"/>
              <a:t>有些方法会调用</a:t>
            </a:r>
            <a:r>
              <a:rPr lang="en-US" altLang="zh-CN" sz="2000" dirty="0" smtClean="0"/>
              <a:t>B</a:t>
            </a:r>
            <a:r>
              <a:rPr lang="zh-CN" altLang="en-US" sz="2000" dirty="0" smtClean="0"/>
              <a:t>的方法，</a:t>
            </a:r>
            <a:r>
              <a:rPr lang="en-US" altLang="zh-CN" sz="2000" dirty="0" smtClean="0"/>
              <a:t>B</a:t>
            </a:r>
            <a:r>
              <a:rPr lang="zh-CN" altLang="en-US" sz="2000" dirty="0" smtClean="0"/>
              <a:t>的有些方法会调用</a:t>
            </a:r>
            <a:r>
              <a:rPr lang="en-US" altLang="zh-CN" sz="2000" dirty="0" smtClean="0"/>
              <a:t>A</a:t>
            </a:r>
            <a:r>
              <a:rPr lang="zh-CN" altLang="en-US" sz="2000" dirty="0" smtClean="0"/>
              <a:t>的方法。只查看代码不容易发现的死锁。</a:t>
            </a:r>
            <a:r>
              <a:rPr lang="en-US" altLang="zh-CN" sz="2000" dirty="0" smtClean="0"/>
              <a:t>4.</a:t>
            </a:r>
            <a:r>
              <a:rPr lang="zh-CN" altLang="en-US" sz="2000" dirty="0" smtClean="0"/>
              <a:t>资源死锁：嵌套获取资源导致死锁。</a:t>
            </a:r>
            <a:endParaRPr lang="en-US" altLang="zh-CN" sz="2000" dirty="0" smtClean="0"/>
          </a:p>
          <a:p>
            <a:r>
              <a:rPr lang="zh-CN" altLang="en-US" sz="2000" dirty="0" smtClean="0"/>
              <a:t>开放调用：调用某方法时不需要持有锁（并不意味着方法中不使用锁）。通过缩小锁的范围，使得方法调用时不会发生锁获取嵌套的情形（即每次获取一个锁）。</a:t>
            </a:r>
            <a:endParaRPr lang="en-US" altLang="zh-CN" sz="2000" dirty="0" smtClean="0"/>
          </a:p>
          <a:p>
            <a:r>
              <a:rPr lang="zh-CN" altLang="en-US" sz="2000" dirty="0" smtClean="0"/>
              <a:t>死锁避免：</a:t>
            </a:r>
            <a:r>
              <a:rPr lang="en-US" altLang="zh-CN" sz="2000" dirty="0" smtClean="0"/>
              <a:t>1.</a:t>
            </a:r>
            <a:r>
              <a:rPr lang="zh-CN" altLang="en-US" sz="2000" dirty="0" smtClean="0"/>
              <a:t>每次只获取一个锁。 </a:t>
            </a:r>
            <a:r>
              <a:rPr lang="en-US" altLang="zh-CN" sz="2000" dirty="0" smtClean="0"/>
              <a:t>2.</a:t>
            </a:r>
            <a:r>
              <a:rPr lang="zh-CN" altLang="en-US" sz="2000" dirty="0" smtClean="0"/>
              <a:t>当需要多个锁时，规定锁获取顺序。</a:t>
            </a:r>
            <a:r>
              <a:rPr lang="en-US" altLang="zh-CN" sz="2000" dirty="0" smtClean="0"/>
              <a:t>3.</a:t>
            </a:r>
            <a:r>
              <a:rPr lang="zh-CN" altLang="en-US" sz="2000" dirty="0" smtClean="0"/>
              <a:t>使用定时锁，随机时间后尝试。</a:t>
            </a:r>
            <a:endParaRPr lang="en-US" altLang="zh-CN" sz="2000" dirty="0" smtClean="0"/>
          </a:p>
          <a:p>
            <a:r>
              <a:rPr lang="zh-CN" altLang="en-US" sz="2000" dirty="0" smtClean="0"/>
              <a:t>饥饿：现场由于无法获取他所需要的资源而不能继续执行时。如线程优先级使用不当导致</a:t>
            </a:r>
            <a:r>
              <a:rPr lang="en-US" altLang="zh-CN" sz="2000" dirty="0" err="1" smtClean="0"/>
              <a:t>cpu</a:t>
            </a:r>
            <a:r>
              <a:rPr lang="zh-CN" altLang="en-US" sz="2000" dirty="0" smtClean="0"/>
              <a:t>时钟周期饥饿，无限循环使用某个资源导致其他线程无法获取。</a:t>
            </a:r>
            <a:r>
              <a:rPr lang="en-US" altLang="zh-CN" sz="2000" dirty="0" smtClean="0"/>
              <a:t>java</a:t>
            </a:r>
            <a:r>
              <a:rPr lang="zh-CN" altLang="en-US" sz="2000" dirty="0" smtClean="0"/>
              <a:t>中有</a:t>
            </a:r>
            <a:r>
              <a:rPr lang="en-US" altLang="zh-CN" sz="2000" dirty="0" smtClean="0"/>
              <a:t>10</a:t>
            </a:r>
            <a:r>
              <a:rPr lang="zh-CN" altLang="en-US" sz="2000" dirty="0" smtClean="0"/>
              <a:t>等级优先级，</a:t>
            </a:r>
            <a:r>
              <a:rPr lang="en-US" altLang="zh-CN" sz="2000" dirty="0" err="1" smtClean="0"/>
              <a:t>jvm</a:t>
            </a:r>
            <a:r>
              <a:rPr lang="zh-CN" altLang="en-US" sz="2000" dirty="0" smtClean="0"/>
              <a:t>将他们映射到操作系统的调度优先级，不同操作系统优先级不同，所以映射的级数也不同，会导致程序的行为与平台相关。所以不要更改线程优先级。</a:t>
            </a:r>
            <a:endParaRPr lang="en-US" altLang="zh-CN" sz="2000" dirty="0" smtClean="0"/>
          </a:p>
          <a:p>
            <a:r>
              <a:rPr lang="zh-CN" altLang="en-US" sz="2000" dirty="0" smtClean="0"/>
              <a:t>活锁：如事务处理中的活锁，事务处理失败后返回到事务队列，然后又从事务队列取事务执行，又取到这个事务，又失败，一直循环。当多个相互协作的线程都对彼此进行响应从而修改各自的状态，并使得任何一个线程都无法继续执行时，就发生了活锁。解决：引入随机性。</a:t>
            </a:r>
            <a:endParaRPr lang="zh-CN" altLang="en-US" sz="2000" dirty="0"/>
          </a:p>
        </p:txBody>
      </p:sp>
    </p:spTree>
    <p:extLst>
      <p:ext uri="{BB962C8B-B14F-4D97-AF65-F5344CB8AC3E}">
        <p14:creationId xmlns:p14="http://schemas.microsoft.com/office/powerpoint/2010/main" val="136130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20000"/>
          </a:bodyPr>
          <a:lstStyle/>
          <a:p>
            <a:pPr marL="0" indent="0">
              <a:buNone/>
            </a:pPr>
            <a:r>
              <a:rPr lang="en-US" altLang="zh-CN" sz="2000" dirty="0" smtClean="0"/>
              <a:t>			</a:t>
            </a:r>
            <a:r>
              <a:rPr lang="zh-CN" altLang="en-US" sz="2000" dirty="0" smtClean="0"/>
              <a:t>性能与可伸缩性</a:t>
            </a:r>
            <a:endParaRPr lang="en-US" altLang="zh-CN" sz="2000" dirty="0" smtClean="0"/>
          </a:p>
          <a:p>
            <a:r>
              <a:rPr lang="zh-CN" altLang="en-US" sz="2000" dirty="0" smtClean="0"/>
              <a:t>性能：运行速度：多快（服务时间，延迟时间等）  处理能力：多少（吞吐率，可伸缩性等）。</a:t>
            </a:r>
            <a:endParaRPr lang="en-US" altLang="zh-CN" sz="2000" dirty="0" smtClean="0"/>
          </a:p>
          <a:p>
            <a:r>
              <a:rPr lang="zh-CN" altLang="en-US" sz="2000" dirty="0" smtClean="0"/>
              <a:t>可伸缩性：增加计算机资源时，程序的处理能力能相应提升。（串行操作过多不利于可伸缩性）</a:t>
            </a:r>
            <a:endParaRPr lang="en-US" altLang="zh-CN" sz="2000" dirty="0" smtClean="0"/>
          </a:p>
          <a:p>
            <a:r>
              <a:rPr lang="en-US" altLang="zh-CN" sz="2000" dirty="0" err="1" smtClean="0"/>
              <a:t>amdahl</a:t>
            </a:r>
            <a:r>
              <a:rPr lang="zh-CN" altLang="en-US" sz="2000" dirty="0" smtClean="0"/>
              <a:t>定律：在增加计算资源的情况下，程序在理论上能实现的最高加速比（加速比为顺序处理时间</a:t>
            </a:r>
            <a:r>
              <a:rPr lang="en-US" altLang="zh-CN" sz="2000" dirty="0" smtClean="0"/>
              <a:t>/</a:t>
            </a:r>
            <a:r>
              <a:rPr lang="zh-CN" altLang="en-US" sz="2000" dirty="0" smtClean="0"/>
              <a:t>串行处理时间）。</a:t>
            </a:r>
            <a:r>
              <a:rPr lang="en-US" altLang="zh-CN" sz="2000" dirty="0" smtClean="0"/>
              <a:t>speedup=1/(F+(1-F)/N)  N</a:t>
            </a:r>
            <a:r>
              <a:rPr lang="zh-CN" altLang="en-US" sz="2000" dirty="0" smtClean="0"/>
              <a:t>为处理器个数，</a:t>
            </a:r>
            <a:r>
              <a:rPr lang="en-US" altLang="zh-CN" sz="2000" dirty="0" smtClean="0"/>
              <a:t>F</a:t>
            </a:r>
            <a:r>
              <a:rPr lang="zh-CN" altLang="en-US" sz="2000" dirty="0" smtClean="0"/>
              <a:t>为串行部分比率。串行部分越小，处理器越多，加速比越大。所有程序都存在串行部分，如在并行代码中使用一些同步容器，日志记录。</a:t>
            </a:r>
            <a:endParaRPr lang="en-US" altLang="zh-CN" sz="2000" dirty="0" smtClean="0"/>
          </a:p>
          <a:p>
            <a:r>
              <a:rPr lang="zh-CN" altLang="en-US" sz="2000" dirty="0" smtClean="0"/>
              <a:t>线程引入的开销：</a:t>
            </a:r>
            <a:r>
              <a:rPr lang="en-US" altLang="zh-CN" sz="2000" dirty="0" smtClean="0"/>
              <a:t>1.</a:t>
            </a:r>
            <a:r>
              <a:rPr lang="zh-CN" altLang="en-US" sz="2000" dirty="0" smtClean="0"/>
              <a:t>上下文切换，</a:t>
            </a:r>
            <a:r>
              <a:rPr lang="en-US" altLang="zh-CN" sz="2000" dirty="0" smtClean="0"/>
              <a:t>2.</a:t>
            </a:r>
            <a:r>
              <a:rPr lang="zh-CN" altLang="en-US" sz="2000" dirty="0" smtClean="0"/>
              <a:t>内存同步（如</a:t>
            </a:r>
            <a:r>
              <a:rPr lang="en-US" altLang="zh-CN" sz="2000" dirty="0" err="1" smtClean="0"/>
              <a:t>syn</a:t>
            </a:r>
            <a:r>
              <a:rPr lang="zh-CN" altLang="en-US" sz="2000" dirty="0" smtClean="0"/>
              <a:t>与</a:t>
            </a:r>
            <a:r>
              <a:rPr lang="en-US" altLang="zh-CN" sz="2000" dirty="0" smtClean="0"/>
              <a:t>volatile</a:t>
            </a:r>
            <a:r>
              <a:rPr lang="zh-CN" altLang="en-US" sz="2000" dirty="0" smtClean="0"/>
              <a:t>的内存栅栏：刷新缓存，刷新硬件的写缓冲，停止执行管道，禁止指令重排序。有竞争的同步对性能有很大影响，无竞争几乎无影响：如</a:t>
            </a:r>
            <a:r>
              <a:rPr lang="en-US" altLang="zh-CN" sz="2000" dirty="0" err="1" smtClean="0"/>
              <a:t>syn</a:t>
            </a:r>
            <a:r>
              <a:rPr lang="zh-CN" altLang="en-US" sz="2000" dirty="0" smtClean="0"/>
              <a:t>优化：锁消除，锁粗化（连续的多个加锁操作变为一个））</a:t>
            </a:r>
            <a:r>
              <a:rPr lang="en-US" altLang="zh-CN" sz="2000" dirty="0" smtClean="0"/>
              <a:t>3.</a:t>
            </a:r>
            <a:r>
              <a:rPr lang="zh-CN" altLang="en-US" sz="2000" dirty="0" smtClean="0"/>
              <a:t>阻塞（自旋或挂起权衡）</a:t>
            </a:r>
            <a:endParaRPr lang="en-US" altLang="zh-CN" sz="2000" dirty="0" smtClean="0"/>
          </a:p>
          <a:p>
            <a:r>
              <a:rPr lang="zh-CN" altLang="en-US" sz="2000" dirty="0" smtClean="0"/>
              <a:t>减少锁竞争：锁竞争会降低可伸缩性与性能。锁的请求频率（减小锁粒度）与锁的持有时间（缩小锁的范围，快进快出）将影响锁发送竞争的可能性，二者的乘积与锁竞争发生的几率成正比。</a:t>
            </a:r>
            <a:endParaRPr lang="en-US" altLang="zh-CN" sz="2000" dirty="0" smtClean="0"/>
          </a:p>
          <a:p>
            <a:r>
              <a:rPr lang="zh-CN" altLang="en-US" sz="2000" dirty="0" smtClean="0"/>
              <a:t>减小锁的请求频率并不是说总的程序的所有锁的请求频率，而是同一个锁的请求频率，如果同一个锁有很多线程请求，那么锁的请求频率很高，如果有很多锁，但是都只有一个线程请求，则请求频率很小。读写锁也能降低锁的请求频率。</a:t>
            </a:r>
            <a:endParaRPr lang="zh-CN" altLang="en-US" sz="2000" dirty="0"/>
          </a:p>
        </p:txBody>
      </p:sp>
    </p:spTree>
    <p:extLst>
      <p:ext uri="{BB962C8B-B14F-4D97-AF65-F5344CB8AC3E}">
        <p14:creationId xmlns:p14="http://schemas.microsoft.com/office/powerpoint/2010/main" val="285176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zh-CN" altLang="en-US" sz="2000" dirty="0" smtClean="0"/>
              <a:t>减小锁粒度：</a:t>
            </a:r>
            <a:r>
              <a:rPr lang="en-US" altLang="zh-CN" sz="2000" dirty="0" smtClean="0"/>
              <a:t>1.</a:t>
            </a:r>
            <a:r>
              <a:rPr lang="zh-CN" altLang="en-US" sz="2000" dirty="0" smtClean="0"/>
              <a:t>把一个锁分解为多个锁，如在一个类中存在多个变量，如果这些变量相互独立的话，可以用多个锁保护。</a:t>
            </a:r>
            <a:r>
              <a:rPr lang="en-US" altLang="zh-CN" sz="2000" dirty="0" smtClean="0"/>
              <a:t>2.</a:t>
            </a:r>
            <a:r>
              <a:rPr lang="zh-CN" altLang="en-US" sz="2000" dirty="0" smtClean="0"/>
              <a:t>分段锁，如</a:t>
            </a:r>
            <a:r>
              <a:rPr lang="en-US" altLang="zh-CN" sz="2000" dirty="0" err="1" smtClean="0"/>
              <a:t>ConcurrentHashmap</a:t>
            </a:r>
            <a:r>
              <a:rPr lang="zh-CN" altLang="en-US" sz="2000" dirty="0" smtClean="0"/>
              <a:t>，劣势：需要给整个容器加锁时开销更大。</a:t>
            </a:r>
            <a:endParaRPr lang="en-US" altLang="zh-CN" sz="2000" dirty="0" smtClean="0"/>
          </a:p>
          <a:p>
            <a:r>
              <a:rPr lang="zh-CN" altLang="en-US" sz="2000" dirty="0" smtClean="0"/>
              <a:t>热点域：类中的多个方法都需要访问的域，如</a:t>
            </a:r>
            <a:r>
              <a:rPr lang="en-US" altLang="zh-CN" sz="2000" dirty="0" err="1" smtClean="0"/>
              <a:t>hashmap</a:t>
            </a:r>
            <a:r>
              <a:rPr lang="zh-CN" altLang="en-US" sz="2000" dirty="0" smtClean="0"/>
              <a:t>中的</a:t>
            </a:r>
            <a:r>
              <a:rPr lang="en-US" altLang="zh-CN" sz="2000" dirty="0" smtClean="0"/>
              <a:t>size</a:t>
            </a:r>
            <a:r>
              <a:rPr lang="zh-CN" altLang="en-US" sz="2000" dirty="0" smtClean="0"/>
              <a:t>。但是访问</a:t>
            </a:r>
            <a:r>
              <a:rPr lang="en-US" altLang="zh-CN" sz="2000" dirty="0" smtClean="0"/>
              <a:t>size</a:t>
            </a:r>
            <a:r>
              <a:rPr lang="zh-CN" altLang="en-US" sz="2000" dirty="0" smtClean="0"/>
              <a:t>又增大了锁请求频率（多个方法都要请求</a:t>
            </a:r>
            <a:r>
              <a:rPr lang="en-US" altLang="zh-CN" sz="2000" dirty="0" smtClean="0"/>
              <a:t>size</a:t>
            </a:r>
            <a:r>
              <a:rPr lang="zh-CN" altLang="en-US" sz="2000" dirty="0" smtClean="0"/>
              <a:t>），为了解决这个问题，</a:t>
            </a:r>
            <a:r>
              <a:rPr lang="en-US" altLang="zh-CN" sz="2000" dirty="0" err="1" smtClean="0"/>
              <a:t>ConcurrentHashmap</a:t>
            </a:r>
            <a:r>
              <a:rPr lang="zh-CN" altLang="en-US" sz="2000" dirty="0" smtClean="0"/>
              <a:t>中将对每个分段维护了一个独立计数，并将每个分段中的元素数量相加得出总值，通过分段锁来维护这个值。没有不变性条件时可以用原子变量来维护热点域。</a:t>
            </a:r>
          </a:p>
          <a:p>
            <a:r>
              <a:rPr lang="zh-CN" altLang="en-US" sz="2000" dirty="0" smtClean="0"/>
              <a:t>读写锁也能降低锁的请求频率。</a:t>
            </a:r>
          </a:p>
          <a:p>
            <a:r>
              <a:rPr lang="zh-CN" altLang="en-US" sz="2000" dirty="0" smtClean="0"/>
              <a:t>减少上下文切换开销（运行与阻塞就是一次上下文切换）：如日志等需要频繁调用</a:t>
            </a:r>
            <a:r>
              <a:rPr lang="en-US" altLang="zh-CN" sz="2000" dirty="0" smtClean="0"/>
              <a:t>I/O</a:t>
            </a:r>
            <a:r>
              <a:rPr lang="zh-CN" altLang="en-US" sz="2000" dirty="0" smtClean="0"/>
              <a:t>流以及获取输出流锁的操作会导致频繁阻塞，这时可以将</a:t>
            </a:r>
            <a:r>
              <a:rPr lang="en-US" altLang="zh-CN" sz="2000" dirty="0" smtClean="0"/>
              <a:t>I/O</a:t>
            </a:r>
            <a:r>
              <a:rPr lang="zh-CN" altLang="en-US" sz="2000" dirty="0" smtClean="0"/>
              <a:t>操作放入消息队列中（从队列中获取请求的阻塞频率肯定小于原来每次获取输出流的锁的频率），把日志操作独立成一个单独线程，这样可以让原先需要记录日志的线程不阻塞，并且减少输出流锁的竞争。</a:t>
            </a:r>
            <a:endParaRPr lang="zh-CN" altLang="en-US" sz="2000" dirty="0"/>
          </a:p>
        </p:txBody>
      </p:sp>
    </p:spTree>
    <p:extLst>
      <p:ext uri="{BB962C8B-B14F-4D97-AF65-F5344CB8AC3E}">
        <p14:creationId xmlns:p14="http://schemas.microsoft.com/office/powerpoint/2010/main" val="60484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sz="2000" dirty="0" smtClean="0"/>
              <a:t>				</a:t>
            </a:r>
            <a:r>
              <a:rPr lang="zh-CN" altLang="en-US" sz="2000" dirty="0" smtClean="0"/>
              <a:t>测试</a:t>
            </a:r>
            <a:endParaRPr lang="en-US" altLang="zh-CN" sz="2000" dirty="0" smtClean="0"/>
          </a:p>
          <a:p>
            <a:r>
              <a:rPr lang="zh-CN" altLang="en-US" sz="2000" dirty="0" smtClean="0"/>
              <a:t>并发测试：安全性测试（避免测试程序对被测程序造成影响）与活跃性测试（如何</a:t>
            </a:r>
            <a:r>
              <a:rPr lang="en-US" altLang="zh-CN" sz="2000" dirty="0" smtClean="0"/>
              <a:t>/</a:t>
            </a:r>
            <a:r>
              <a:rPr lang="zh-CN" altLang="en-US" sz="2000" dirty="0" smtClean="0"/>
              <a:t>多久判断线程发生故障？）。</a:t>
            </a:r>
          </a:p>
          <a:p>
            <a:r>
              <a:rPr lang="zh-CN" altLang="en-US" sz="2000" dirty="0" smtClean="0"/>
              <a:t>测试阻塞：等到线程阻塞后，给线程一个中断信号，然后测试线程是否还是活着的。注意，</a:t>
            </a:r>
            <a:r>
              <a:rPr lang="en-US" altLang="zh-CN" sz="2000" dirty="0" err="1" smtClean="0"/>
              <a:t>Thread.getState</a:t>
            </a:r>
            <a:r>
              <a:rPr lang="en-US" altLang="zh-CN" sz="2000" dirty="0" smtClean="0"/>
              <a:t>()</a:t>
            </a:r>
            <a:r>
              <a:rPr lang="zh-CN" altLang="en-US" sz="2000" dirty="0" smtClean="0"/>
              <a:t>并不能准确判断线程是否阻塞，不要使用。</a:t>
            </a:r>
          </a:p>
          <a:p>
            <a:r>
              <a:rPr lang="zh-CN" altLang="en-US" sz="2000" dirty="0" smtClean="0"/>
              <a:t>安全性测试：单生产者消费者：使用一个对顺序敏感的校验和计算函数来计算所有出入列元素，并出与入比较是否相等。多生产者消费者：对出入列顺序不敏感的校验和函数。  确保编译器不会对结果进行预测，所以使用随机数（使用非线程安全的伪随机函数）。</a:t>
            </a:r>
          </a:p>
          <a:p>
            <a:r>
              <a:rPr lang="zh-CN" altLang="en-US" sz="2000" dirty="0" smtClean="0"/>
              <a:t>资源测试：使用堆分析工具等，测试堆中无用对象</a:t>
            </a:r>
            <a:r>
              <a:rPr lang="en-US" altLang="zh-CN" sz="2000" dirty="0" smtClean="0"/>
              <a:t>/</a:t>
            </a:r>
            <a:r>
              <a:rPr lang="zh-CN" altLang="en-US" sz="2000" dirty="0" smtClean="0"/>
              <a:t>文件句柄</a:t>
            </a:r>
            <a:r>
              <a:rPr lang="en-US" altLang="zh-CN" sz="2000" dirty="0" smtClean="0"/>
              <a:t>/</a:t>
            </a:r>
            <a:r>
              <a:rPr lang="zh-CN" altLang="en-US" sz="2000" dirty="0" smtClean="0"/>
              <a:t>套接字</a:t>
            </a:r>
            <a:r>
              <a:rPr lang="en-US" altLang="zh-CN" sz="2000" dirty="0" smtClean="0"/>
              <a:t>/</a:t>
            </a:r>
            <a:r>
              <a:rPr lang="zh-CN" altLang="en-US" sz="2000" dirty="0" smtClean="0"/>
              <a:t>数据库连接等有限资源是否释放。</a:t>
            </a:r>
          </a:p>
          <a:p>
            <a:r>
              <a:rPr lang="zh-CN" altLang="en-US" sz="2000" dirty="0" smtClean="0"/>
              <a:t>使用回调测试：如线程池中的</a:t>
            </a:r>
            <a:r>
              <a:rPr lang="en-US" altLang="zh-CN" sz="2000" dirty="0" smtClean="0"/>
              <a:t>Runnable</a:t>
            </a:r>
            <a:r>
              <a:rPr lang="zh-CN" altLang="en-US" sz="2000" dirty="0" smtClean="0"/>
              <a:t>与</a:t>
            </a:r>
            <a:r>
              <a:rPr lang="en-US" altLang="zh-CN" sz="2000" dirty="0" err="1" smtClean="0"/>
              <a:t>ThreadFactory</a:t>
            </a:r>
            <a:endParaRPr lang="en-US" altLang="zh-CN" sz="2000" dirty="0" smtClean="0"/>
          </a:p>
        </p:txBody>
      </p:sp>
    </p:spTree>
    <p:extLst>
      <p:ext uri="{BB962C8B-B14F-4D97-AF65-F5344CB8AC3E}">
        <p14:creationId xmlns:p14="http://schemas.microsoft.com/office/powerpoint/2010/main" val="210738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en-US" altLang="zh-CN" dirty="0" smtClean="0"/>
              <a:t>				</a:t>
            </a:r>
            <a:r>
              <a:rPr lang="en-US" altLang="zh-CN" sz="2000" dirty="0" smtClean="0"/>
              <a:t>lock</a:t>
            </a:r>
            <a:r>
              <a:rPr lang="zh-CN" altLang="en-US" sz="2000" dirty="0" smtClean="0"/>
              <a:t>锁</a:t>
            </a:r>
            <a:endParaRPr lang="en-US" altLang="zh-CN" sz="2000" dirty="0" smtClean="0"/>
          </a:p>
          <a:p>
            <a:r>
              <a:rPr lang="en-US" altLang="zh-CN" sz="2000" dirty="0" smtClean="0"/>
              <a:t>Lock</a:t>
            </a:r>
            <a:r>
              <a:rPr lang="zh-CN" altLang="en-US" sz="2000" dirty="0" smtClean="0"/>
              <a:t>锁优势：提供中断获取锁方法，定时获取锁方法（</a:t>
            </a:r>
            <a:r>
              <a:rPr lang="en-US" altLang="zh-CN" sz="2000" dirty="0" err="1" smtClean="0"/>
              <a:t>tryLock</a:t>
            </a:r>
            <a:r>
              <a:rPr lang="zh-CN" altLang="en-US" sz="2000" dirty="0" smtClean="0"/>
              <a:t>同样能响应中断），提供公平锁（性能下降很多）。劣势：需要手动释放，更危险。 性能从</a:t>
            </a:r>
            <a:r>
              <a:rPr lang="en-US" altLang="zh-CN" sz="2000" dirty="0" smtClean="0"/>
              <a:t>java6</a:t>
            </a:r>
            <a:r>
              <a:rPr lang="zh-CN" altLang="en-US" sz="2000" dirty="0" smtClean="0"/>
              <a:t>之后就差不多了，并且</a:t>
            </a:r>
            <a:r>
              <a:rPr lang="en-US" altLang="zh-CN" sz="2000" dirty="0" err="1" smtClean="0"/>
              <a:t>syn</a:t>
            </a:r>
            <a:r>
              <a:rPr lang="zh-CN" altLang="en-US" sz="2000" dirty="0" smtClean="0"/>
              <a:t>基于</a:t>
            </a:r>
            <a:r>
              <a:rPr lang="en-US" altLang="zh-CN" sz="2000" dirty="0" err="1" smtClean="0"/>
              <a:t>jvm</a:t>
            </a:r>
            <a:r>
              <a:rPr lang="zh-CN" altLang="en-US" sz="2000" dirty="0" smtClean="0"/>
              <a:t>之后还能优化，而</a:t>
            </a:r>
            <a:r>
              <a:rPr lang="en-US" altLang="zh-CN" sz="2000" dirty="0" smtClean="0"/>
              <a:t>lock</a:t>
            </a:r>
            <a:r>
              <a:rPr lang="zh-CN" altLang="en-US" sz="2000" dirty="0" smtClean="0"/>
              <a:t>是基于代码优化可能性不大，所以优先选择</a:t>
            </a:r>
            <a:r>
              <a:rPr lang="en-US" altLang="zh-CN" sz="2000" dirty="0" err="1" smtClean="0"/>
              <a:t>syn</a:t>
            </a:r>
            <a:r>
              <a:rPr lang="zh-CN" altLang="en-US" sz="2000" dirty="0" smtClean="0"/>
              <a:t>，除非必须使用</a:t>
            </a:r>
            <a:r>
              <a:rPr lang="en-US" altLang="zh-CN" sz="2000" dirty="0" smtClean="0"/>
              <a:t>lock</a:t>
            </a:r>
            <a:r>
              <a:rPr lang="zh-CN" altLang="en-US" sz="2000" dirty="0" smtClean="0"/>
              <a:t>。</a:t>
            </a:r>
          </a:p>
          <a:p>
            <a:r>
              <a:rPr lang="zh-CN" altLang="en-US" sz="2000" dirty="0" smtClean="0"/>
              <a:t>读写锁（</a:t>
            </a:r>
            <a:r>
              <a:rPr lang="en-US" altLang="zh-CN" sz="2000" dirty="0" err="1" smtClean="0"/>
              <a:t>ReentrantReadWriteLock</a:t>
            </a:r>
            <a:r>
              <a:rPr lang="zh-CN" altLang="en-US" sz="2000" dirty="0" smtClean="0"/>
              <a:t>）：实现了</a:t>
            </a:r>
            <a:r>
              <a:rPr lang="en-US" altLang="zh-CN" sz="2000" dirty="0" err="1" smtClean="0"/>
              <a:t>ReadWriteLock</a:t>
            </a:r>
            <a:r>
              <a:rPr lang="zh-CN" altLang="en-US" sz="2000" dirty="0" smtClean="0"/>
              <a:t>接口，内部有两个</a:t>
            </a:r>
            <a:r>
              <a:rPr lang="en-US" altLang="zh-CN" sz="2000" dirty="0" smtClean="0"/>
              <a:t>Lock</a:t>
            </a:r>
            <a:r>
              <a:rPr lang="zh-CN" altLang="en-US" sz="2000" dirty="0" smtClean="0"/>
              <a:t>锁（</a:t>
            </a:r>
            <a:r>
              <a:rPr lang="en-US" altLang="zh-CN" sz="2000" dirty="0" smtClean="0"/>
              <a:t>read and write</a:t>
            </a:r>
            <a:r>
              <a:rPr lang="zh-CN" altLang="en-US" sz="2000" dirty="0" smtClean="0"/>
              <a:t>），在公平锁中，一个线程获取了读锁，下一个线程请求写锁，则后面的读线程必须等待写锁释放。在非公平锁中，写线程可以降级为读线程，读线程升级为写线程是不可以的。（读锁通过</a:t>
            </a:r>
            <a:r>
              <a:rPr lang="en-US" altLang="zh-CN" sz="2000" dirty="0" smtClean="0"/>
              <a:t>AQS</a:t>
            </a:r>
            <a:r>
              <a:rPr lang="zh-CN" altLang="en-US" sz="2000" dirty="0" smtClean="0"/>
              <a:t>的共享锁实现，当锁可用时，</a:t>
            </a:r>
            <a:r>
              <a:rPr lang="en-US" altLang="zh-CN" sz="2000" dirty="0" smtClean="0"/>
              <a:t>CLH</a:t>
            </a:r>
            <a:r>
              <a:rPr lang="zh-CN" altLang="en-US" sz="2000" dirty="0" smtClean="0"/>
              <a:t>队列的头部线程请求写锁，则此线程会得到锁，如果是读锁，则从头结点开始直到第一个写结点之前的读线程都能获得读锁）</a:t>
            </a:r>
            <a:endParaRPr lang="zh-CN" altLang="en-US" sz="2000" dirty="0"/>
          </a:p>
        </p:txBody>
      </p:sp>
    </p:spTree>
    <p:extLst>
      <p:ext uri="{BB962C8B-B14F-4D97-AF65-F5344CB8AC3E}">
        <p14:creationId xmlns:p14="http://schemas.microsoft.com/office/powerpoint/2010/main" val="180917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			</a:t>
            </a:r>
            <a:r>
              <a:rPr lang="zh-CN" altLang="en-US" sz="2400" dirty="0" smtClean="0"/>
              <a:t>线程的优势</a:t>
            </a:r>
            <a:endParaRPr lang="en-US" altLang="zh-CN" sz="2400" dirty="0" smtClean="0"/>
          </a:p>
          <a:p>
            <a:r>
              <a:rPr lang="zh-CN" altLang="en-US" sz="2400" dirty="0" smtClean="0"/>
              <a:t>发挥多处理器的强大能力</a:t>
            </a:r>
            <a:endParaRPr lang="en-US" altLang="zh-CN" sz="2400" dirty="0" smtClean="0"/>
          </a:p>
          <a:p>
            <a:r>
              <a:rPr lang="zh-CN" altLang="en-US" sz="2400" dirty="0" smtClean="0"/>
              <a:t>建模的简单性</a:t>
            </a:r>
            <a:endParaRPr lang="en-US" altLang="zh-CN" sz="2400" dirty="0" smtClean="0"/>
          </a:p>
          <a:p>
            <a:r>
              <a:rPr lang="zh-CN" altLang="en-US" sz="2400" dirty="0"/>
              <a:t>异步</a:t>
            </a:r>
            <a:r>
              <a:rPr lang="zh-CN" altLang="en-US" sz="2400" dirty="0" smtClean="0"/>
              <a:t>事件的简化处理</a:t>
            </a:r>
            <a:endParaRPr lang="en-US" altLang="zh-CN" sz="2400" dirty="0" smtClean="0"/>
          </a:p>
          <a:p>
            <a:r>
              <a:rPr lang="zh-CN" altLang="en-US" sz="2400" dirty="0" smtClean="0"/>
              <a:t>响应更灵敏的用户界面</a:t>
            </a:r>
            <a:endParaRPr lang="en-US" altLang="zh-CN" sz="2400" dirty="0" smtClean="0"/>
          </a:p>
          <a:p>
            <a:pPr marL="0" indent="0">
              <a:buNone/>
            </a:pPr>
            <a:r>
              <a:rPr lang="en-US" altLang="zh-CN" sz="2400" dirty="0" smtClean="0"/>
              <a:t>			</a:t>
            </a:r>
            <a:r>
              <a:rPr lang="zh-CN" altLang="en-US" sz="2400" dirty="0" smtClean="0"/>
              <a:t>风险</a:t>
            </a:r>
            <a:endParaRPr lang="en-US" altLang="zh-CN" sz="2400" dirty="0" smtClean="0"/>
          </a:p>
          <a:p>
            <a:r>
              <a:rPr lang="zh-CN" altLang="en-US" sz="2400" dirty="0" smtClean="0"/>
              <a:t>安全性问题</a:t>
            </a:r>
            <a:endParaRPr lang="en-US" altLang="zh-CN" sz="2400" dirty="0" smtClean="0"/>
          </a:p>
          <a:p>
            <a:r>
              <a:rPr lang="zh-CN" altLang="en-US" sz="2400" dirty="0"/>
              <a:t>活跃</a:t>
            </a:r>
            <a:r>
              <a:rPr lang="zh-CN" altLang="en-US" sz="2400" dirty="0" smtClean="0"/>
              <a:t>性问题</a:t>
            </a:r>
            <a:endParaRPr lang="en-US" altLang="zh-CN" sz="2400" dirty="0" smtClean="0"/>
          </a:p>
          <a:p>
            <a:r>
              <a:rPr lang="zh-CN" altLang="en-US" sz="2400" dirty="0" smtClean="0"/>
              <a:t>性能问题</a:t>
            </a:r>
            <a:endParaRPr lang="en-US" altLang="zh-CN" sz="2400" dirty="0" smtClean="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0064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Autofit/>
          </a:bodyPr>
          <a:lstStyle/>
          <a:p>
            <a:pPr marL="0" indent="0">
              <a:buNone/>
            </a:pPr>
            <a:r>
              <a:rPr lang="en-US" altLang="zh-CN" sz="1600" dirty="0" smtClean="0"/>
              <a:t>		</a:t>
            </a:r>
            <a:r>
              <a:rPr lang="zh-CN" altLang="en-US" sz="1600" dirty="0" smtClean="0"/>
              <a:t>构建自定义同步工具</a:t>
            </a:r>
            <a:endParaRPr lang="en-US" altLang="zh-CN" sz="1600" dirty="0" smtClean="0"/>
          </a:p>
          <a:p>
            <a:r>
              <a:rPr lang="zh-CN" altLang="en-US" sz="1800" dirty="0" smtClean="0"/>
              <a:t>条件队列：每个对象都可以作为一个锁，每个对象都可以作为一个条件队列，</a:t>
            </a:r>
            <a:r>
              <a:rPr lang="en-US" altLang="zh-CN" sz="1800" dirty="0" smtClean="0"/>
              <a:t>wait</a:t>
            </a:r>
            <a:r>
              <a:rPr lang="zh-CN" altLang="en-US" sz="1800" dirty="0" smtClean="0"/>
              <a:t>，</a:t>
            </a:r>
            <a:r>
              <a:rPr lang="en-US" altLang="zh-CN" sz="1800" dirty="0" err="1" smtClean="0"/>
              <a:t>nodify</a:t>
            </a:r>
            <a:r>
              <a:rPr lang="zh-CN" altLang="en-US" sz="1800" dirty="0" smtClean="0"/>
              <a:t>，</a:t>
            </a:r>
            <a:r>
              <a:rPr lang="en-US" altLang="zh-CN" sz="1800" dirty="0" err="1" smtClean="0"/>
              <a:t>nodifyAll</a:t>
            </a:r>
            <a:r>
              <a:rPr lang="zh-CN" altLang="en-US" sz="1800" dirty="0" smtClean="0"/>
              <a:t>就构成了内部条件队列的</a:t>
            </a:r>
            <a:r>
              <a:rPr lang="en-US" altLang="zh-CN" sz="1800" dirty="0" smtClean="0"/>
              <a:t>API</a:t>
            </a:r>
            <a:r>
              <a:rPr lang="zh-CN" altLang="en-US" sz="1800" dirty="0" smtClean="0"/>
              <a:t>，对象的内置锁与其内部条件队列是相互关联的。</a:t>
            </a:r>
            <a:r>
              <a:rPr lang="en-US" altLang="zh-CN" sz="1800" dirty="0" smtClean="0"/>
              <a:t>wait</a:t>
            </a:r>
            <a:r>
              <a:rPr lang="zh-CN" altLang="en-US" sz="1800" dirty="0" smtClean="0"/>
              <a:t>方法会自动释放锁，并请求操作系统挂起当前线程，当被挂起的线程醒来时，它将在返回之前重新获取锁。</a:t>
            </a:r>
          </a:p>
          <a:p>
            <a:r>
              <a:rPr lang="zh-CN" altLang="en-US" sz="1800" dirty="0" smtClean="0"/>
              <a:t>条件谓词：使某个操作成为状态依赖操作的前提条件，如对</a:t>
            </a:r>
            <a:r>
              <a:rPr lang="en-US" altLang="zh-CN" sz="1800" dirty="0" smtClean="0"/>
              <a:t>take</a:t>
            </a:r>
            <a:r>
              <a:rPr lang="zh-CN" altLang="en-US" sz="1800" dirty="0" smtClean="0"/>
              <a:t>方法来说，条件谓词即是“缓存不为空”。</a:t>
            </a:r>
          </a:p>
          <a:p>
            <a:r>
              <a:rPr lang="zh-CN" altLang="en-US" sz="1800" dirty="0" smtClean="0"/>
              <a:t>为什么不使用</a:t>
            </a:r>
            <a:r>
              <a:rPr lang="en-US" altLang="zh-CN" sz="1800" dirty="0" smtClean="0"/>
              <a:t>notify</a:t>
            </a:r>
            <a:r>
              <a:rPr lang="zh-CN" altLang="en-US" sz="1800" dirty="0" smtClean="0"/>
              <a:t>通知呢？可能随机唤醒的线程还是不满足条件，被唤醒后又需要阻塞。而使用</a:t>
            </a:r>
            <a:r>
              <a:rPr lang="en-US" altLang="zh-CN" sz="1800" dirty="0" err="1" smtClean="0"/>
              <a:t>notifyAll</a:t>
            </a:r>
            <a:r>
              <a:rPr lang="zh-CN" altLang="en-US" sz="1800" dirty="0" smtClean="0"/>
              <a:t>通知所有又太过低效。这时可以使用条件通知，并不是每次操作都通知，而是在条件满足时才通知，比如</a:t>
            </a:r>
            <a:r>
              <a:rPr lang="en-US" altLang="zh-CN" sz="1800" dirty="0" smtClean="0"/>
              <a:t>put</a:t>
            </a:r>
            <a:r>
              <a:rPr lang="zh-CN" altLang="en-US" sz="1800" dirty="0" smtClean="0"/>
              <a:t>线程，被唤醒后，如果此时为空，那么插入后立刻唤醒所有。</a:t>
            </a:r>
          </a:p>
          <a:p>
            <a:r>
              <a:rPr lang="zh-CN" altLang="en-US" sz="1800" dirty="0" smtClean="0"/>
              <a:t>阀门实现：条件谓词为什么需要</a:t>
            </a:r>
            <a:r>
              <a:rPr lang="en-US" altLang="zh-CN" sz="1800" dirty="0" smtClean="0"/>
              <a:t>generation</a:t>
            </a:r>
            <a:r>
              <a:rPr lang="zh-CN" altLang="en-US" sz="1800" dirty="0" smtClean="0"/>
              <a:t>而不只是</a:t>
            </a:r>
            <a:r>
              <a:rPr lang="en-US" altLang="zh-CN" sz="1800" dirty="0" smtClean="0"/>
              <a:t>open</a:t>
            </a:r>
            <a:r>
              <a:rPr lang="zh-CN" altLang="en-US" sz="1800" dirty="0" smtClean="0"/>
              <a:t>呢？当阀门打开后快速关闭，显然，这时应该让所有等待的线程通过，但是因为打开关闭操作太快了（我们不能规定操作阀门的类是怎么实现的），其他线程还没有反应过来，很可能有些线程一直通过不了。加入</a:t>
            </a:r>
            <a:r>
              <a:rPr lang="en-US" altLang="zh-CN" sz="1800" dirty="0" smtClean="0"/>
              <a:t>generation</a:t>
            </a:r>
            <a:r>
              <a:rPr lang="zh-CN" altLang="en-US" sz="1800" dirty="0" smtClean="0"/>
              <a:t>后，只要打开过一次（方法中的</a:t>
            </a:r>
            <a:r>
              <a:rPr lang="en-US" altLang="zh-CN" sz="1800" dirty="0" smtClean="0"/>
              <a:t>g</a:t>
            </a:r>
            <a:r>
              <a:rPr lang="zh-CN" altLang="en-US" sz="1800" dirty="0" smtClean="0"/>
              <a:t>与对象中的</a:t>
            </a:r>
            <a:r>
              <a:rPr lang="en-US" altLang="zh-CN" sz="1800" dirty="0" smtClean="0"/>
              <a:t>g</a:t>
            </a:r>
            <a:r>
              <a:rPr lang="zh-CN" altLang="en-US" sz="1800" dirty="0" smtClean="0"/>
              <a:t>就不会相同），线程无论醒来多慢，都能通过阀门。</a:t>
            </a:r>
          </a:p>
          <a:p>
            <a:r>
              <a:rPr lang="en-US" altLang="zh-CN" sz="1800" dirty="0" smtClean="0"/>
              <a:t>Condition</a:t>
            </a:r>
            <a:r>
              <a:rPr lang="zh-CN" altLang="en-US" sz="1800" dirty="0" smtClean="0"/>
              <a:t>显式条件队列：支持单个锁上对应多个等待线程集（相当于多个队列），支持公平的队列操作，支持可中断，基于时限的等待。</a:t>
            </a:r>
          </a:p>
        </p:txBody>
      </p:sp>
    </p:spTree>
    <p:extLst>
      <p:ext uri="{BB962C8B-B14F-4D97-AF65-F5344CB8AC3E}">
        <p14:creationId xmlns:p14="http://schemas.microsoft.com/office/powerpoint/2010/main" val="2340852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457200" y="260350"/>
            <a:ext cx="8229600" cy="5865813"/>
          </a:xfrm>
        </p:spPr>
        <p:txBody>
          <a:bodyPr>
            <a:normAutofit/>
          </a:bodyPr>
          <a:lstStyle/>
          <a:p>
            <a:r>
              <a:rPr lang="en-US" altLang="zh-CN" sz="2000" dirty="0" smtClean="0"/>
              <a:t>AQS</a:t>
            </a:r>
            <a:r>
              <a:rPr lang="zh-CN" altLang="en-US" sz="2000" dirty="0" smtClean="0"/>
              <a:t>：加锁过程：循环判断当前状态是否允许获取操作，允许则更新同步器状态，如果位于队列中则退出队列，然后返回，如果不允许获取操作，则阻塞或返回失败。  释放过程：更新同步器状态，判断新的状态是否允许队列中某个被阻塞的线程获取成功，是则解除队列中的一个或多个线程的阻塞状态。</a:t>
            </a:r>
            <a:endParaRPr lang="en-US" altLang="zh-CN" sz="2000" dirty="0" smtClean="0"/>
          </a:p>
          <a:p>
            <a:r>
              <a:rPr lang="en-US" altLang="zh-CN" sz="2000" dirty="0" smtClean="0"/>
              <a:t>AQS</a:t>
            </a:r>
            <a:r>
              <a:rPr lang="zh-CN" altLang="en-US" sz="2000" dirty="0" smtClean="0"/>
              <a:t>的</a:t>
            </a:r>
            <a:r>
              <a:rPr lang="en-US" altLang="zh-CN" sz="2000" dirty="0" err="1" smtClean="0"/>
              <a:t>aquire</a:t>
            </a:r>
            <a:r>
              <a:rPr lang="zh-CN" altLang="en-US" sz="2000" dirty="0" smtClean="0"/>
              <a:t>与</a:t>
            </a:r>
            <a:r>
              <a:rPr lang="en-US" altLang="zh-CN" sz="2000" dirty="0" smtClean="0"/>
              <a:t>release</a:t>
            </a:r>
            <a:r>
              <a:rPr lang="zh-CN" altLang="en-US" sz="2000" dirty="0" smtClean="0"/>
              <a:t>方法会调用我们重写的</a:t>
            </a:r>
            <a:r>
              <a:rPr lang="en-US" altLang="zh-CN" sz="2000" dirty="0" err="1" smtClean="0"/>
              <a:t>tryaquire</a:t>
            </a:r>
            <a:r>
              <a:rPr lang="zh-CN" altLang="en-US" sz="2000" dirty="0" smtClean="0"/>
              <a:t>与</a:t>
            </a:r>
            <a:r>
              <a:rPr lang="en-US" altLang="zh-CN" sz="2000" dirty="0" err="1" smtClean="0"/>
              <a:t>tryrelease</a:t>
            </a:r>
            <a:r>
              <a:rPr lang="zh-CN" altLang="en-US" sz="2000" dirty="0" smtClean="0"/>
              <a:t>方法来判断某个操作能否执行（获取</a:t>
            </a:r>
            <a:r>
              <a:rPr lang="en-US" altLang="zh-CN" sz="2000" dirty="0" smtClean="0"/>
              <a:t>/</a:t>
            </a:r>
            <a:r>
              <a:rPr lang="zh-CN" altLang="en-US" sz="2000" dirty="0" smtClean="0"/>
              <a:t>释放）。客户端则调用</a:t>
            </a:r>
            <a:r>
              <a:rPr lang="en-US" altLang="zh-CN" sz="2000" dirty="0" err="1" smtClean="0"/>
              <a:t>aquire</a:t>
            </a:r>
            <a:r>
              <a:rPr lang="zh-CN" altLang="en-US" sz="2000" dirty="0" smtClean="0"/>
              <a:t>，</a:t>
            </a:r>
            <a:r>
              <a:rPr lang="en-US" altLang="zh-CN" sz="2000" dirty="0" smtClean="0"/>
              <a:t>release</a:t>
            </a:r>
            <a:r>
              <a:rPr lang="zh-CN" altLang="en-US" sz="2000" dirty="0" smtClean="0"/>
              <a:t>等方法。</a:t>
            </a:r>
            <a:r>
              <a:rPr lang="en-US" altLang="zh-CN" sz="2000" dirty="0" smtClean="0"/>
              <a:t>try</a:t>
            </a:r>
            <a:r>
              <a:rPr lang="zh-CN" altLang="en-US" sz="2000" dirty="0" smtClean="0"/>
              <a:t>方法中，</a:t>
            </a:r>
            <a:r>
              <a:rPr lang="en-US" altLang="zh-CN" sz="2000" dirty="0" err="1" smtClean="0"/>
              <a:t>tryaquire</a:t>
            </a:r>
            <a:r>
              <a:rPr lang="zh-CN" altLang="en-US" sz="2000" dirty="0" smtClean="0"/>
              <a:t>返回</a:t>
            </a:r>
            <a:r>
              <a:rPr lang="en-US" altLang="zh-CN" sz="2000" dirty="0" err="1" smtClean="0"/>
              <a:t>boolean</a:t>
            </a:r>
            <a:r>
              <a:rPr lang="zh-CN" altLang="en-US" sz="2000" dirty="0" smtClean="0"/>
              <a:t>类型值，</a:t>
            </a:r>
            <a:r>
              <a:rPr lang="en-US" altLang="zh-CN" sz="2000" dirty="0" err="1" smtClean="0"/>
              <a:t>tryaquireshared</a:t>
            </a:r>
            <a:r>
              <a:rPr lang="zh-CN" altLang="en-US" sz="2000" dirty="0" smtClean="0"/>
              <a:t>返回</a:t>
            </a:r>
            <a:r>
              <a:rPr lang="en-US" altLang="zh-CN" sz="2000" dirty="0" err="1" smtClean="0"/>
              <a:t>int</a:t>
            </a:r>
            <a:r>
              <a:rPr lang="zh-CN" altLang="en-US" sz="2000" dirty="0" smtClean="0"/>
              <a:t>类型。</a:t>
            </a:r>
          </a:p>
          <a:p>
            <a:r>
              <a:rPr lang="en-US" altLang="zh-CN" sz="2000" dirty="0" smtClean="0"/>
              <a:t>state</a:t>
            </a:r>
            <a:r>
              <a:rPr lang="zh-CN" altLang="en-US" sz="2000" dirty="0" smtClean="0"/>
              <a:t>：</a:t>
            </a:r>
            <a:r>
              <a:rPr lang="en-US" altLang="zh-CN" sz="2000" dirty="0" smtClean="0"/>
              <a:t>lock</a:t>
            </a:r>
            <a:r>
              <a:rPr lang="zh-CN" altLang="en-US" sz="2000" dirty="0" smtClean="0"/>
              <a:t>代表重入次数，</a:t>
            </a:r>
            <a:r>
              <a:rPr lang="en-US" altLang="zh-CN" sz="2000" dirty="0" smtClean="0"/>
              <a:t>semaphore</a:t>
            </a:r>
            <a:r>
              <a:rPr lang="zh-CN" altLang="en-US" sz="2000" dirty="0" smtClean="0"/>
              <a:t>表示许可证数量，</a:t>
            </a:r>
            <a:r>
              <a:rPr lang="en-US" altLang="zh-CN" sz="2000" dirty="0" err="1" smtClean="0"/>
              <a:t>futuretask</a:t>
            </a:r>
            <a:r>
              <a:rPr lang="zh-CN" altLang="en-US" sz="2000" dirty="0" smtClean="0"/>
              <a:t>表示任务状态（尚未开始，运行，已完成，已取消）。使用</a:t>
            </a:r>
            <a:r>
              <a:rPr lang="en-US" altLang="zh-CN" sz="2000" dirty="0" err="1" smtClean="0"/>
              <a:t>getstate</a:t>
            </a:r>
            <a:r>
              <a:rPr lang="zh-CN" altLang="en-US" sz="2000" dirty="0" smtClean="0"/>
              <a:t>，</a:t>
            </a:r>
            <a:r>
              <a:rPr lang="en-US" altLang="zh-CN" sz="2000" dirty="0" err="1" smtClean="0"/>
              <a:t>setstate</a:t>
            </a:r>
            <a:r>
              <a:rPr lang="zh-CN" altLang="en-US" sz="2000" dirty="0" smtClean="0"/>
              <a:t>，</a:t>
            </a:r>
            <a:r>
              <a:rPr lang="en-US" altLang="zh-CN" sz="2000" dirty="0" err="1" smtClean="0"/>
              <a:t>compareandsetstate</a:t>
            </a:r>
            <a:r>
              <a:rPr lang="zh-CN" altLang="en-US" sz="2000" dirty="0" smtClean="0"/>
              <a:t>方法来操作此状态。</a:t>
            </a:r>
            <a:endParaRPr lang="zh-CN" altLang="en-US" sz="2000" dirty="0"/>
          </a:p>
        </p:txBody>
      </p:sp>
    </p:spTree>
    <p:extLst>
      <p:ext uri="{BB962C8B-B14F-4D97-AF65-F5344CB8AC3E}">
        <p14:creationId xmlns:p14="http://schemas.microsoft.com/office/powerpoint/2010/main" val="348223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20000"/>
          </a:bodyPr>
          <a:lstStyle/>
          <a:p>
            <a:pPr marL="0" indent="0">
              <a:buNone/>
            </a:pPr>
            <a:r>
              <a:rPr lang="en-US" altLang="zh-CN" sz="2000" dirty="0" smtClean="0"/>
              <a:t>			</a:t>
            </a:r>
            <a:r>
              <a:rPr lang="zh-CN" altLang="en-US" sz="2000" dirty="0" smtClean="0"/>
              <a:t>原子变量与非阻塞同步机制</a:t>
            </a:r>
            <a:endParaRPr lang="en-US" altLang="zh-CN" sz="2000" dirty="0" smtClean="0"/>
          </a:p>
          <a:p>
            <a:r>
              <a:rPr lang="zh-CN" altLang="en-US" sz="2000" dirty="0" smtClean="0"/>
              <a:t>锁的劣势：挂起的线程恢复运行时，必须等待其他线程执行完成他们的时间片之后才能被执行。在挂起到再次执行存在很大开销与较长时间中断。优先级反转：持有锁的优先级较低，被阻塞的线程优先级较高，优先级高的线程由于需要锁，会等待低优先级先执行释放锁，导致高优先级降至低优先级。对于细粒度如递增的操作加锁开销太大。</a:t>
            </a:r>
          </a:p>
          <a:p>
            <a:r>
              <a:rPr lang="zh-CN" altLang="en-US" sz="2000" dirty="0" smtClean="0"/>
              <a:t>几乎所有的现代处理器都包含了某种形式的原子读</a:t>
            </a:r>
            <a:r>
              <a:rPr lang="en-US" altLang="zh-CN" sz="2000" dirty="0" smtClean="0"/>
              <a:t>-</a:t>
            </a:r>
            <a:r>
              <a:rPr lang="zh-CN" altLang="en-US" sz="2000" dirty="0" smtClean="0"/>
              <a:t>改</a:t>
            </a:r>
            <a:r>
              <a:rPr lang="en-US" altLang="zh-CN" sz="2000" dirty="0" smtClean="0"/>
              <a:t>-</a:t>
            </a:r>
            <a:r>
              <a:rPr lang="zh-CN" altLang="en-US" sz="2000" dirty="0" smtClean="0"/>
              <a:t>写指令，如比较并交换（</a:t>
            </a:r>
            <a:r>
              <a:rPr lang="en-US" altLang="zh-CN" sz="2000" dirty="0" err="1" smtClean="0"/>
              <a:t>compareandswap</a:t>
            </a:r>
            <a:r>
              <a:rPr lang="zh-CN" altLang="en-US" sz="2000" dirty="0" smtClean="0"/>
              <a:t>）。</a:t>
            </a:r>
            <a:r>
              <a:rPr lang="en-US" altLang="zh-CN" sz="2000" dirty="0" smtClean="0"/>
              <a:t>CAS</a:t>
            </a:r>
            <a:r>
              <a:rPr lang="zh-CN" altLang="en-US" sz="2000" dirty="0" smtClean="0"/>
              <a:t>：首先从</a:t>
            </a:r>
            <a:r>
              <a:rPr lang="en-US" altLang="zh-CN" sz="2000" dirty="0" smtClean="0"/>
              <a:t>V</a:t>
            </a:r>
            <a:r>
              <a:rPr lang="zh-CN" altLang="en-US" sz="2000" dirty="0" smtClean="0"/>
              <a:t>中读取</a:t>
            </a:r>
            <a:r>
              <a:rPr lang="en-US" altLang="zh-CN" sz="2000" dirty="0" smtClean="0"/>
              <a:t>A</a:t>
            </a:r>
            <a:r>
              <a:rPr lang="zh-CN" altLang="en-US" sz="2000" dirty="0" smtClean="0"/>
              <a:t>，并根据</a:t>
            </a:r>
            <a:r>
              <a:rPr lang="en-US" altLang="zh-CN" sz="2000" dirty="0" smtClean="0"/>
              <a:t>A</a:t>
            </a:r>
            <a:r>
              <a:rPr lang="zh-CN" altLang="en-US" sz="2000" dirty="0" smtClean="0"/>
              <a:t>计算值</a:t>
            </a:r>
            <a:r>
              <a:rPr lang="en-US" altLang="zh-CN" sz="2000" dirty="0" smtClean="0"/>
              <a:t>B</a:t>
            </a:r>
            <a:r>
              <a:rPr lang="zh-CN" altLang="en-US" sz="2000" dirty="0" smtClean="0"/>
              <a:t>，然后通过</a:t>
            </a:r>
            <a:r>
              <a:rPr lang="en-US" altLang="zh-CN" sz="2000" dirty="0" smtClean="0"/>
              <a:t>CAS</a:t>
            </a:r>
            <a:r>
              <a:rPr lang="zh-CN" altLang="en-US" sz="2000" dirty="0" smtClean="0"/>
              <a:t>以原子方式将</a:t>
            </a:r>
            <a:r>
              <a:rPr lang="en-US" altLang="zh-CN" sz="2000" dirty="0" smtClean="0"/>
              <a:t>V</a:t>
            </a:r>
            <a:r>
              <a:rPr lang="zh-CN" altLang="en-US" sz="2000" dirty="0" smtClean="0"/>
              <a:t>中的值变为由</a:t>
            </a:r>
            <a:r>
              <a:rPr lang="en-US" altLang="zh-CN" sz="2000" dirty="0" smtClean="0"/>
              <a:t>A</a:t>
            </a:r>
            <a:r>
              <a:rPr lang="zh-CN" altLang="en-US" sz="2000" dirty="0" smtClean="0"/>
              <a:t>变为</a:t>
            </a:r>
            <a:r>
              <a:rPr lang="en-US" altLang="zh-CN" sz="2000" dirty="0" smtClean="0"/>
              <a:t>B</a:t>
            </a:r>
            <a:r>
              <a:rPr lang="zh-CN" altLang="en-US" sz="2000" dirty="0" smtClean="0"/>
              <a:t>。（保证了原子性与可见性）</a:t>
            </a:r>
          </a:p>
          <a:p>
            <a:r>
              <a:rPr lang="zh-CN" altLang="en-US" sz="2000" dirty="0" smtClean="0"/>
              <a:t>在加锁时至少需要一次</a:t>
            </a:r>
            <a:r>
              <a:rPr lang="en-US" altLang="zh-CN" sz="2000" dirty="0" smtClean="0"/>
              <a:t>CAS</a:t>
            </a:r>
            <a:r>
              <a:rPr lang="zh-CN" altLang="en-US" sz="2000" dirty="0" smtClean="0"/>
              <a:t>，加锁时需要遍历</a:t>
            </a:r>
            <a:r>
              <a:rPr lang="en-US" altLang="zh-CN" sz="2000" dirty="0" err="1" smtClean="0"/>
              <a:t>jvm</a:t>
            </a:r>
            <a:r>
              <a:rPr lang="zh-CN" altLang="en-US" sz="2000" dirty="0" smtClean="0"/>
              <a:t>中一条非常复杂的代码路径，并可能导致线程挂起与上下文切换，所以性能低于</a:t>
            </a:r>
            <a:r>
              <a:rPr lang="en-US" altLang="zh-CN" sz="2000" dirty="0" smtClean="0"/>
              <a:t>CAS</a:t>
            </a:r>
            <a:r>
              <a:rPr lang="zh-CN" altLang="en-US" sz="2000" dirty="0" smtClean="0"/>
              <a:t>操作，</a:t>
            </a:r>
            <a:r>
              <a:rPr lang="en-US" altLang="zh-CN" sz="2000" dirty="0" smtClean="0"/>
              <a:t>CAS</a:t>
            </a:r>
            <a:r>
              <a:rPr lang="zh-CN" altLang="en-US" sz="2000" dirty="0" smtClean="0"/>
              <a:t>的缺点是调用者需要处理竞争问题，而加锁会自动阻塞，不需要人为处理。在竞争高度激烈时，加锁性能更好一些，而在竞争适中时，原子类更好，因为高度竞争时，加锁能通过阻塞减少竞争（但是原子变量也能通过代码编写减少竞争，并且高度竞争是本地只做非常少的操作，大多在竞争锁，这在现实中是不可能的）。</a:t>
            </a:r>
          </a:p>
          <a:p>
            <a:r>
              <a:rPr lang="zh-CN" altLang="en-US" sz="2000" dirty="0" smtClean="0"/>
              <a:t>原子变量类底层都使用了</a:t>
            </a:r>
            <a:r>
              <a:rPr lang="en-US" altLang="zh-CN" sz="2000" dirty="0" smtClean="0"/>
              <a:t>CAS</a:t>
            </a:r>
            <a:r>
              <a:rPr lang="zh-CN" altLang="en-US" sz="2000" dirty="0" smtClean="0"/>
              <a:t>操作。包括</a:t>
            </a:r>
            <a:r>
              <a:rPr lang="en-US" altLang="zh-CN" sz="2000" dirty="0" smtClean="0"/>
              <a:t>4</a:t>
            </a:r>
            <a:r>
              <a:rPr lang="zh-CN" altLang="en-US" sz="2000" dirty="0" smtClean="0"/>
              <a:t>中原子类：标量类（</a:t>
            </a:r>
            <a:r>
              <a:rPr lang="en-US" altLang="zh-CN" sz="2000" dirty="0" err="1" smtClean="0"/>
              <a:t>AtomicInteger</a:t>
            </a:r>
            <a:r>
              <a:rPr lang="zh-CN" altLang="en-US" sz="2000" dirty="0" smtClean="0"/>
              <a:t>，</a:t>
            </a:r>
            <a:r>
              <a:rPr lang="en-US" altLang="zh-CN" sz="2000" dirty="0" err="1" smtClean="0"/>
              <a:t>AtomicLong</a:t>
            </a:r>
            <a:r>
              <a:rPr lang="zh-CN" altLang="en-US" sz="2000" dirty="0" smtClean="0"/>
              <a:t>等，</a:t>
            </a:r>
            <a:r>
              <a:rPr lang="en-US" altLang="zh-CN" sz="2000" dirty="0" smtClean="0"/>
              <a:t>short/byte/float/double</a:t>
            </a:r>
            <a:r>
              <a:rPr lang="zh-CN" altLang="en-US" sz="2000" dirty="0" smtClean="0"/>
              <a:t>等可以转换为</a:t>
            </a:r>
            <a:r>
              <a:rPr lang="en-US" altLang="zh-CN" sz="2000" dirty="0" err="1" smtClean="0"/>
              <a:t>int</a:t>
            </a:r>
            <a:r>
              <a:rPr lang="zh-CN" altLang="en-US" sz="2000" dirty="0" smtClean="0"/>
              <a:t>来实现原子类），更新器类，数组类（为数组每个元素提供</a:t>
            </a:r>
            <a:r>
              <a:rPr lang="en-US" altLang="zh-CN" sz="2000" dirty="0" smtClean="0"/>
              <a:t>volatile</a:t>
            </a:r>
            <a:r>
              <a:rPr lang="zh-CN" altLang="en-US" sz="2000" dirty="0" smtClean="0"/>
              <a:t>类型的访问，</a:t>
            </a:r>
            <a:r>
              <a:rPr lang="en-US" altLang="zh-CN" sz="2000" dirty="0" smtClean="0"/>
              <a:t>volatile</a:t>
            </a:r>
            <a:r>
              <a:rPr lang="zh-CN" altLang="en-US" sz="2000" dirty="0" smtClean="0"/>
              <a:t>修饰引用只是保证了引用的可见性），复合变量类。原子类是可修改的，不宜做</a:t>
            </a:r>
            <a:r>
              <a:rPr lang="en-US" altLang="zh-CN" sz="2000" dirty="0" err="1" smtClean="0"/>
              <a:t>hashmap</a:t>
            </a:r>
            <a:r>
              <a:rPr lang="zh-CN" altLang="en-US" sz="2000" dirty="0" smtClean="0"/>
              <a:t>的</a:t>
            </a:r>
            <a:r>
              <a:rPr lang="en-US" altLang="zh-CN" sz="2000" dirty="0" smtClean="0"/>
              <a:t>key</a:t>
            </a:r>
            <a:r>
              <a:rPr lang="zh-CN" altLang="en-US" sz="2000" dirty="0" smtClean="0"/>
              <a:t>值。</a:t>
            </a:r>
            <a:endParaRPr lang="zh-CN" altLang="en-US" sz="2000" dirty="0"/>
          </a:p>
        </p:txBody>
      </p:sp>
    </p:spTree>
    <p:extLst>
      <p:ext uri="{BB962C8B-B14F-4D97-AF65-F5344CB8AC3E}">
        <p14:creationId xmlns:p14="http://schemas.microsoft.com/office/powerpoint/2010/main" val="2370977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zh-CN" altLang="en-US" sz="2000" dirty="0" smtClean="0"/>
              <a:t>对多个有一致性条件的变量修改时，我们可以把多个变量放到某个类中，然后通过</a:t>
            </a:r>
            <a:r>
              <a:rPr lang="en-US" altLang="zh-CN" sz="2000" dirty="0" err="1" smtClean="0"/>
              <a:t>AtomicReference</a:t>
            </a:r>
            <a:r>
              <a:rPr lang="zh-CN" altLang="en-US" sz="2000" dirty="0" smtClean="0"/>
              <a:t>原子地修改此类对象中的各个变量。</a:t>
            </a:r>
          </a:p>
          <a:p>
            <a:r>
              <a:rPr lang="zh-CN" altLang="en-US" sz="2000" dirty="0" smtClean="0"/>
              <a:t>非阻塞算法：一个线程的失败或挂起不会导致其他线程也失败或挂起（加锁是阻塞算法，某个算法由于内存页缺页，阻塞</a:t>
            </a:r>
            <a:r>
              <a:rPr lang="en-US" altLang="zh-CN" sz="2000" dirty="0" smtClean="0"/>
              <a:t>I/O</a:t>
            </a:r>
            <a:r>
              <a:rPr lang="zh-CN" altLang="en-US" sz="2000" dirty="0" smtClean="0"/>
              <a:t>等操作而导致推迟执行时，其他需求锁的线程都不能继续执行下去）。无锁算法：在算法的每个步骤都存在某个线程能够执行下去。仅将</a:t>
            </a:r>
            <a:r>
              <a:rPr lang="en-US" altLang="zh-CN" sz="2000" dirty="0" smtClean="0"/>
              <a:t>CAS</a:t>
            </a:r>
            <a:r>
              <a:rPr lang="zh-CN" altLang="en-US" sz="2000" dirty="0" smtClean="0"/>
              <a:t>用于协调线程之间的操作，那么他即使非阻塞也是无锁的。</a:t>
            </a:r>
          </a:p>
          <a:p>
            <a:r>
              <a:rPr lang="zh-CN" altLang="en-US" sz="2000" dirty="0" smtClean="0"/>
              <a:t>非阻塞的栈（</a:t>
            </a:r>
            <a:r>
              <a:rPr lang="en-US" altLang="zh-CN" sz="2000" dirty="0" smtClean="0"/>
              <a:t>push</a:t>
            </a:r>
            <a:r>
              <a:rPr lang="zh-CN" altLang="en-US" sz="2000" dirty="0" smtClean="0"/>
              <a:t>：新节点的</a:t>
            </a:r>
            <a:r>
              <a:rPr lang="en-US" altLang="zh-CN" sz="2000" dirty="0" smtClean="0"/>
              <a:t>next</a:t>
            </a:r>
            <a:r>
              <a:rPr lang="zh-CN" altLang="en-US" sz="2000" dirty="0" smtClean="0"/>
              <a:t>指向头结点，比较并交换头结点与新节点），非阻塞的链表（插入：取得尾结点与他的</a:t>
            </a:r>
            <a:r>
              <a:rPr lang="en-US" altLang="zh-CN" sz="2000" dirty="0" smtClean="0"/>
              <a:t>next</a:t>
            </a:r>
            <a:r>
              <a:rPr lang="zh-CN" altLang="en-US" sz="2000" dirty="0" smtClean="0"/>
              <a:t>，判断他的</a:t>
            </a:r>
            <a:r>
              <a:rPr lang="en-US" altLang="zh-CN" sz="2000" dirty="0" smtClean="0"/>
              <a:t>next</a:t>
            </a:r>
            <a:r>
              <a:rPr lang="zh-CN" altLang="en-US" sz="2000" dirty="0" smtClean="0"/>
              <a:t>是否为</a:t>
            </a:r>
            <a:r>
              <a:rPr lang="en-US" altLang="zh-CN" sz="2000" dirty="0" smtClean="0"/>
              <a:t>null</a:t>
            </a:r>
            <a:r>
              <a:rPr lang="zh-CN" altLang="en-US" sz="2000" dirty="0" smtClean="0"/>
              <a:t>，不是则说明别的线正在插入，我们可以帮助他插入，比较并交换尾结点与</a:t>
            </a:r>
            <a:r>
              <a:rPr lang="en-US" altLang="zh-CN" sz="2000" dirty="0" smtClean="0"/>
              <a:t>next</a:t>
            </a:r>
            <a:r>
              <a:rPr lang="zh-CN" altLang="en-US" sz="2000" dirty="0" smtClean="0"/>
              <a:t>，是则说明没有其他线程正在插入，则比较并更新尾结点的</a:t>
            </a:r>
            <a:r>
              <a:rPr lang="en-US" altLang="zh-CN" sz="2000" dirty="0" smtClean="0"/>
              <a:t>next</a:t>
            </a:r>
            <a:r>
              <a:rPr lang="zh-CN" altLang="en-US" sz="2000" dirty="0" smtClean="0"/>
              <a:t>与新节点，比较并更新尾结点与他的</a:t>
            </a:r>
            <a:r>
              <a:rPr lang="en-US" altLang="zh-CN" sz="2000" dirty="0" smtClean="0"/>
              <a:t>next</a:t>
            </a:r>
            <a:r>
              <a:rPr lang="zh-CN" altLang="en-US" sz="2000" dirty="0" smtClean="0"/>
              <a:t>）</a:t>
            </a:r>
          </a:p>
          <a:p>
            <a:r>
              <a:rPr lang="en-US" altLang="zh-CN" sz="2000" dirty="0" smtClean="0"/>
              <a:t>ABA</a:t>
            </a:r>
            <a:r>
              <a:rPr lang="zh-CN" altLang="en-US" sz="2000" dirty="0" smtClean="0"/>
              <a:t>问题：版本号与时间戳。</a:t>
            </a:r>
            <a:endParaRPr lang="zh-CN" altLang="en-US" sz="2000" dirty="0"/>
          </a:p>
        </p:txBody>
      </p:sp>
    </p:spTree>
    <p:extLst>
      <p:ext uri="{BB962C8B-B14F-4D97-AF65-F5344CB8AC3E}">
        <p14:creationId xmlns:p14="http://schemas.microsoft.com/office/powerpoint/2010/main" val="3476698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525344"/>
          </a:xfrm>
        </p:spPr>
        <p:txBody>
          <a:bodyPr>
            <a:noAutofit/>
          </a:bodyPr>
          <a:lstStyle/>
          <a:p>
            <a:pPr marL="0" indent="0">
              <a:buNone/>
            </a:pPr>
            <a:r>
              <a:rPr lang="en-US" altLang="zh-CN" sz="1600" dirty="0" smtClean="0"/>
              <a:t>			Java</a:t>
            </a:r>
            <a:r>
              <a:rPr lang="zh-CN" altLang="en-US" sz="1600" dirty="0" smtClean="0"/>
              <a:t>内存模型</a:t>
            </a:r>
            <a:endParaRPr lang="en-US" altLang="zh-CN" sz="1600" dirty="0" smtClean="0"/>
          </a:p>
          <a:p>
            <a:r>
              <a:rPr lang="en-US" altLang="zh-CN" sz="1600" dirty="0" smtClean="0"/>
              <a:t>java</a:t>
            </a:r>
            <a:r>
              <a:rPr lang="zh-CN" altLang="en-US" sz="1600" dirty="0" smtClean="0"/>
              <a:t>内存模型：解决的问题：一个线程写入的变量，在什么条件下其他线程能够看到？</a:t>
            </a:r>
          </a:p>
          <a:p>
            <a:r>
              <a:rPr lang="zh-CN" altLang="en-US" sz="1600" dirty="0" smtClean="0"/>
              <a:t>每个处理器都有自己的缓存，并且定期与主存同步，不同的处理器架构允许不同级别的缓存一致性。底层的内存模型将告诉应用程序可以从内存系统中获得怎样的保证，此外还定义了一些特殊的指令（即内存栅栏），当需要共享数据时，这些指令就能实现额外的存储协调保证。</a:t>
            </a:r>
            <a:r>
              <a:rPr lang="en-US" altLang="zh-CN" sz="1600" dirty="0" err="1" smtClean="0"/>
              <a:t>jvm</a:t>
            </a:r>
            <a:r>
              <a:rPr lang="zh-CN" altLang="en-US" sz="1600" dirty="0" smtClean="0"/>
              <a:t>通过在适当的位置插入内存栅栏来屏蔽</a:t>
            </a:r>
            <a:r>
              <a:rPr lang="en-US" altLang="zh-CN" sz="1600" dirty="0" err="1" smtClean="0"/>
              <a:t>jmm</a:t>
            </a:r>
            <a:r>
              <a:rPr lang="zh-CN" altLang="en-US" sz="1600" dirty="0" smtClean="0"/>
              <a:t>与底层平台之间的差异。</a:t>
            </a:r>
          </a:p>
          <a:p>
            <a:r>
              <a:rPr lang="en-US" altLang="zh-CN" sz="1600" dirty="0" smtClean="0"/>
              <a:t>happens-before</a:t>
            </a:r>
            <a:r>
              <a:rPr lang="zh-CN" altLang="en-US" sz="1600" dirty="0" smtClean="0"/>
              <a:t>：</a:t>
            </a:r>
            <a:r>
              <a:rPr lang="en-US" altLang="zh-CN" sz="1600" dirty="0" err="1" smtClean="0"/>
              <a:t>jmm</a:t>
            </a:r>
            <a:r>
              <a:rPr lang="zh-CN" altLang="en-US" sz="1600" dirty="0" smtClean="0"/>
              <a:t>为变量的读写，加锁与释放，线程的启动与合并操作定义的偏序关系。操作</a:t>
            </a:r>
            <a:r>
              <a:rPr lang="en-US" altLang="zh-CN" sz="1600" dirty="0" smtClean="0"/>
              <a:t>a</a:t>
            </a:r>
            <a:r>
              <a:rPr lang="zh-CN" altLang="en-US" sz="1600" dirty="0" smtClean="0"/>
              <a:t>与操作</a:t>
            </a:r>
            <a:r>
              <a:rPr lang="en-US" altLang="zh-CN" sz="1600" dirty="0" smtClean="0"/>
              <a:t>b</a:t>
            </a:r>
            <a:r>
              <a:rPr lang="zh-CN" altLang="en-US" sz="1600" dirty="0" smtClean="0"/>
              <a:t>之间满足此关系，则</a:t>
            </a:r>
            <a:r>
              <a:rPr lang="en-US" altLang="zh-CN" sz="1600" dirty="0" smtClean="0"/>
              <a:t>b</a:t>
            </a:r>
            <a:r>
              <a:rPr lang="zh-CN" altLang="en-US" sz="1600" dirty="0" smtClean="0"/>
              <a:t>的线程能看到</a:t>
            </a:r>
            <a:r>
              <a:rPr lang="en-US" altLang="zh-CN" sz="1600" dirty="0" smtClean="0"/>
              <a:t>a</a:t>
            </a:r>
            <a:r>
              <a:rPr lang="zh-CN" altLang="en-US" sz="1600" dirty="0" smtClean="0"/>
              <a:t>的结果，否则</a:t>
            </a:r>
            <a:r>
              <a:rPr lang="en-US" altLang="zh-CN" sz="1600" dirty="0" err="1" smtClean="0"/>
              <a:t>jvm</a:t>
            </a:r>
            <a:r>
              <a:rPr lang="zh-CN" altLang="en-US" sz="1600" dirty="0" smtClean="0"/>
              <a:t>可以对他们任意重排序。</a:t>
            </a:r>
          </a:p>
          <a:p>
            <a:r>
              <a:rPr lang="zh-CN" altLang="en-US" sz="1600" dirty="0" smtClean="0"/>
              <a:t>规则：监视器锁：同一个锁解锁在加锁之前。 </a:t>
            </a:r>
            <a:r>
              <a:rPr lang="en-US" altLang="zh-CN" sz="1600" dirty="0" smtClean="0"/>
              <a:t>volatile</a:t>
            </a:r>
            <a:r>
              <a:rPr lang="zh-CN" altLang="en-US" sz="1600" dirty="0" smtClean="0"/>
              <a:t>变量：写操作在读操作之前。 中断：发出中断请求在检测到中断之前。等等   类库中的</a:t>
            </a:r>
            <a:r>
              <a:rPr lang="en-US" altLang="zh-CN" sz="1600" dirty="0" smtClean="0"/>
              <a:t>happens-before</a:t>
            </a:r>
            <a:r>
              <a:rPr lang="zh-CN" altLang="en-US" sz="1600" dirty="0" smtClean="0"/>
              <a:t>规则：放入线程安全容器在取出之前，释放</a:t>
            </a:r>
            <a:r>
              <a:rPr lang="en-US" altLang="zh-CN" sz="1600" dirty="0" smtClean="0"/>
              <a:t>semaphore</a:t>
            </a:r>
            <a:r>
              <a:rPr lang="zh-CN" altLang="en-US" sz="1600" dirty="0" smtClean="0"/>
              <a:t>许可证在获取之前等等。</a:t>
            </a:r>
          </a:p>
          <a:p>
            <a:r>
              <a:rPr lang="en-US" altLang="zh-CN" sz="1600" dirty="0" smtClean="0"/>
              <a:t>happens-before</a:t>
            </a:r>
            <a:r>
              <a:rPr lang="zh-CN" altLang="en-US" sz="1600" dirty="0" smtClean="0"/>
              <a:t>比安全发布提供了更强的可见性与顺序保证，如在创建并发布某个对象时，安全发布可以保证此对象的可见性，但无法</a:t>
            </a:r>
            <a:r>
              <a:rPr lang="zh-CN" altLang="en-US" sz="1600" dirty="0" smtClean="0"/>
              <a:t>保证</a:t>
            </a:r>
            <a:r>
              <a:rPr lang="zh-CN" altLang="en-US" sz="1600" dirty="0" smtClean="0"/>
              <a:t>其他</a:t>
            </a:r>
            <a:r>
              <a:rPr lang="zh-CN" altLang="en-US" sz="1600" dirty="0" smtClean="0"/>
              <a:t>变量</a:t>
            </a:r>
            <a:r>
              <a:rPr lang="zh-CN" altLang="en-US" sz="1600" dirty="0" smtClean="0"/>
              <a:t>的可见性，而</a:t>
            </a:r>
            <a:r>
              <a:rPr lang="en-US" altLang="zh-CN" sz="1600" dirty="0" smtClean="0"/>
              <a:t>happens-before</a:t>
            </a:r>
            <a:r>
              <a:rPr lang="zh-CN" altLang="en-US" sz="1600" dirty="0" smtClean="0"/>
              <a:t>能保证此操作之前所有操作的可见性。</a:t>
            </a:r>
            <a:r>
              <a:rPr lang="zh-CN" altLang="en-US" sz="1600" dirty="0" smtClean="0"/>
              <a:t>安全发布是程序代码级别的，而</a:t>
            </a:r>
            <a:r>
              <a:rPr lang="en-US" altLang="zh-CN" sz="1600" dirty="0" smtClean="0"/>
              <a:t>happens-before</a:t>
            </a:r>
            <a:r>
              <a:rPr lang="zh-CN" altLang="en-US" sz="1600" dirty="0" smtClean="0"/>
              <a:t>是内存访问级别的。</a:t>
            </a:r>
          </a:p>
          <a:p>
            <a:r>
              <a:rPr lang="zh-CN" altLang="en-US" sz="1600" dirty="0" smtClean="0"/>
              <a:t>双重校验锁：当对象没有使用</a:t>
            </a:r>
            <a:r>
              <a:rPr lang="en-US" altLang="zh-CN" sz="1600" dirty="0" smtClean="0"/>
              <a:t>volatile</a:t>
            </a:r>
            <a:r>
              <a:rPr lang="zh-CN" altLang="en-US" sz="1600" dirty="0" smtClean="0"/>
              <a:t>修饰时，可能访问到一个没有构造完成的对象（因为虽然提供了加锁，但是创建只会让一个线程加锁，其他线程并没有加锁，所以并不满足</a:t>
            </a:r>
            <a:r>
              <a:rPr lang="en-US" altLang="zh-CN" sz="1600" dirty="0" smtClean="0"/>
              <a:t>happens-before</a:t>
            </a:r>
            <a:r>
              <a:rPr lang="zh-CN" altLang="en-US" sz="1600" dirty="0" smtClean="0"/>
              <a:t>）。推荐使用内部类单例模式</a:t>
            </a:r>
            <a:r>
              <a:rPr lang="zh-CN" altLang="en-US" sz="1600" dirty="0" smtClean="0"/>
              <a:t>。</a:t>
            </a:r>
          </a:p>
          <a:p>
            <a:r>
              <a:rPr lang="zh-CN" altLang="en-US" sz="1600" dirty="0" smtClean="0"/>
              <a:t>初始化安全性：对于被正确构造的对象，所有线程都能看到由构造函数为对象各个</a:t>
            </a:r>
            <a:r>
              <a:rPr lang="en-US" altLang="zh-CN" sz="1600" dirty="0" smtClean="0"/>
              <a:t>final</a:t>
            </a:r>
            <a:r>
              <a:rPr lang="zh-CN" altLang="en-US" sz="1600" dirty="0" smtClean="0"/>
              <a:t>域设置的正确值，而且，对于可以通过被正确构造对象中某个</a:t>
            </a:r>
            <a:r>
              <a:rPr lang="en-US" altLang="zh-CN" sz="1600" dirty="0" smtClean="0"/>
              <a:t>final</a:t>
            </a:r>
            <a:r>
              <a:rPr lang="zh-CN" altLang="en-US" sz="1600" dirty="0" smtClean="0"/>
              <a:t>域到达的任意变量（如容器</a:t>
            </a:r>
            <a:r>
              <a:rPr lang="en-US" altLang="zh-CN" sz="1600" dirty="0" err="1" smtClean="0"/>
              <a:t>hashmap</a:t>
            </a:r>
            <a:r>
              <a:rPr lang="zh-CN" altLang="en-US" sz="1600" dirty="0" smtClean="0"/>
              <a:t>中的内容），将同样可见。对于含有</a:t>
            </a:r>
            <a:r>
              <a:rPr lang="en-US" altLang="zh-CN" sz="1600" dirty="0" smtClean="0"/>
              <a:t>final</a:t>
            </a:r>
            <a:r>
              <a:rPr lang="zh-CN" altLang="en-US" sz="1600" dirty="0" smtClean="0"/>
              <a:t>域的对象，可以防止对对象的初始化引用被重排序到构造方法完成之前。（</a:t>
            </a:r>
            <a:r>
              <a:rPr lang="en-US" altLang="zh-CN" sz="1600" dirty="0" smtClean="0"/>
              <a:t>final</a:t>
            </a:r>
            <a:r>
              <a:rPr lang="zh-CN" altLang="en-US" sz="1600" dirty="0" smtClean="0"/>
              <a:t>只能保证构造开始到完成时的可见性，完成后的可见性并不能保证）</a:t>
            </a:r>
            <a:endParaRPr lang="zh-CN" altLang="en-US" sz="1600" dirty="0"/>
          </a:p>
        </p:txBody>
      </p:sp>
    </p:spTree>
    <p:extLst>
      <p:ext uri="{BB962C8B-B14F-4D97-AF65-F5344CB8AC3E}">
        <p14:creationId xmlns:p14="http://schemas.microsoft.com/office/powerpoint/2010/main" val="92862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t>线程安全性</a:t>
            </a:r>
            <a:endParaRPr lang="zh-CN" altLang="en-US" sz="2400" dirty="0"/>
          </a:p>
        </p:txBody>
      </p:sp>
      <p:sp>
        <p:nvSpPr>
          <p:cNvPr id="3" name="内容占位符 2"/>
          <p:cNvSpPr>
            <a:spLocks noGrp="1"/>
          </p:cNvSpPr>
          <p:nvPr>
            <p:ph idx="1"/>
          </p:nvPr>
        </p:nvSpPr>
        <p:spPr/>
        <p:txBody>
          <a:bodyPr>
            <a:normAutofit fontScale="85000" lnSpcReduction="10000"/>
          </a:bodyPr>
          <a:lstStyle/>
          <a:p>
            <a:r>
              <a:rPr lang="zh-CN" altLang="en-US" sz="2400" dirty="0" smtClean="0"/>
              <a:t>什么是线程安全性：当一个或多个线程访问某个类时，这个类始终能表现出正确的行为，则这个类是线程安全的</a:t>
            </a:r>
            <a:endParaRPr lang="en-US" altLang="zh-CN" sz="2400" dirty="0" smtClean="0"/>
          </a:p>
          <a:p>
            <a:r>
              <a:rPr lang="zh-CN" altLang="en-US" sz="2400" dirty="0" smtClean="0"/>
              <a:t>为什么会发生线程安全问题：编译器，硬件都可以随意安排操作的执行时间和顺序，并且其他线程都不能</a:t>
            </a:r>
            <a:r>
              <a:rPr lang="zh-CN" altLang="en-US" sz="2400" dirty="0"/>
              <a:t>适时</a:t>
            </a:r>
            <a:r>
              <a:rPr lang="zh-CN" altLang="en-US" sz="2400" dirty="0" smtClean="0"/>
              <a:t>看到操作的结果</a:t>
            </a:r>
            <a:endParaRPr lang="en-US" altLang="zh-CN" sz="2400" dirty="0" smtClean="0"/>
          </a:p>
          <a:p>
            <a:r>
              <a:rPr lang="zh-CN" altLang="en-US" sz="2400" dirty="0" smtClean="0"/>
              <a:t>编写线程安全代码的核心：在于对状态（即类的属性），特别是共享与可变的变量的访问操作进行管理</a:t>
            </a:r>
            <a:endParaRPr lang="en-US" altLang="zh-CN" sz="2400" dirty="0" smtClean="0"/>
          </a:p>
          <a:p>
            <a:pPr marL="0" indent="0">
              <a:buNone/>
            </a:pPr>
            <a:r>
              <a:rPr lang="en-US" altLang="zh-CN" sz="2400" dirty="0" smtClean="0"/>
              <a:t>		</a:t>
            </a:r>
            <a:r>
              <a:rPr lang="zh-CN" altLang="en-US" sz="2400" dirty="0" smtClean="0"/>
              <a:t>确保线程安全的三个方法</a:t>
            </a:r>
            <a:endParaRPr lang="en-US" altLang="zh-CN" sz="2400" dirty="0" smtClean="0"/>
          </a:p>
          <a:p>
            <a:r>
              <a:rPr lang="zh-CN" altLang="en-US" sz="2400" dirty="0" smtClean="0"/>
              <a:t>不在线程间共享状态变量（所以封装有利于实现线程安全）</a:t>
            </a:r>
            <a:endParaRPr lang="en-US" altLang="zh-CN" sz="2400" dirty="0" smtClean="0"/>
          </a:p>
          <a:p>
            <a:r>
              <a:rPr lang="zh-CN" altLang="en-US" sz="2400" dirty="0" smtClean="0"/>
              <a:t>将状态变量修改为不可变变量</a:t>
            </a:r>
            <a:endParaRPr lang="en-US" altLang="zh-CN" sz="2400" dirty="0" smtClean="0"/>
          </a:p>
          <a:p>
            <a:r>
              <a:rPr lang="zh-CN" altLang="en-US" sz="2400" dirty="0" smtClean="0"/>
              <a:t>在访问状态变量时使用同步</a:t>
            </a:r>
            <a:endParaRPr lang="en-US" altLang="zh-CN" sz="2400" dirty="0" smtClean="0"/>
          </a:p>
          <a:p>
            <a:pPr marL="0" indent="0">
              <a:buNone/>
            </a:pPr>
            <a:r>
              <a:rPr lang="zh-CN" altLang="en-US" sz="2400" dirty="0" smtClean="0"/>
              <a:t>所以除非确实要共享的域，要不然都使用</a:t>
            </a:r>
            <a:r>
              <a:rPr lang="en-US" altLang="zh-CN" sz="2400" dirty="0" smtClean="0"/>
              <a:t>private</a:t>
            </a:r>
            <a:r>
              <a:rPr lang="zh-CN" altLang="en-US" sz="2400" dirty="0" smtClean="0"/>
              <a:t>修饰，除非确实要修改的域，要不然都用</a:t>
            </a:r>
            <a:r>
              <a:rPr lang="en-US" altLang="zh-CN" sz="2400" dirty="0" smtClean="0"/>
              <a:t>final</a:t>
            </a:r>
            <a:r>
              <a:rPr lang="zh-CN" altLang="en-US" sz="2400" dirty="0" smtClean="0"/>
              <a:t>修饰。可以简化对变量的分析，因为声明为</a:t>
            </a:r>
            <a:r>
              <a:rPr lang="en-US" altLang="zh-CN" sz="2400" dirty="0" smtClean="0"/>
              <a:t>final</a:t>
            </a:r>
            <a:r>
              <a:rPr lang="zh-CN" altLang="en-US" sz="2400" dirty="0" smtClean="0"/>
              <a:t>的变量肯定是不可变的，在分析线程安全是可以不予考虑</a:t>
            </a:r>
            <a:endParaRPr lang="zh-CN" altLang="en-US" sz="2400" dirty="0"/>
          </a:p>
        </p:txBody>
      </p:sp>
    </p:spTree>
    <p:extLst>
      <p:ext uri="{BB962C8B-B14F-4D97-AF65-F5344CB8AC3E}">
        <p14:creationId xmlns:p14="http://schemas.microsoft.com/office/powerpoint/2010/main" val="237872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5361459"/>
          </a:xfrm>
        </p:spPr>
        <p:txBody>
          <a:bodyPr>
            <a:normAutofit fontScale="92500" lnSpcReduction="20000"/>
          </a:bodyPr>
          <a:lstStyle/>
          <a:p>
            <a:pPr marL="0" indent="0">
              <a:buNone/>
            </a:pPr>
            <a:r>
              <a:rPr lang="en-US" altLang="zh-CN" sz="2400" dirty="0" smtClean="0"/>
              <a:t>		</a:t>
            </a:r>
            <a:r>
              <a:rPr lang="zh-CN" altLang="en-US" sz="2400" dirty="0" smtClean="0"/>
              <a:t>使用同步保证线程安全性</a:t>
            </a:r>
            <a:endParaRPr lang="en-US" altLang="zh-CN" sz="2400" dirty="0" smtClean="0"/>
          </a:p>
          <a:p>
            <a:r>
              <a:rPr lang="zh-CN" altLang="en-US" sz="2400" dirty="0" smtClean="0"/>
              <a:t>同步包括什么：保证可见性，保证原子性</a:t>
            </a:r>
            <a:endParaRPr lang="en-US" altLang="zh-CN" sz="2400" dirty="0" smtClean="0"/>
          </a:p>
          <a:p>
            <a:r>
              <a:rPr lang="zh-CN" altLang="en-US" sz="2400" dirty="0" smtClean="0"/>
              <a:t>竞态条件：某个计算的正确性取决于多个线程交替执行的时序时，就会发生竞态条件</a:t>
            </a:r>
            <a:endParaRPr lang="en-US" altLang="zh-CN" sz="2400" dirty="0" smtClean="0"/>
          </a:p>
          <a:p>
            <a:r>
              <a:rPr lang="zh-CN" altLang="en-US" sz="2400" dirty="0" smtClean="0"/>
              <a:t>原子性：操作的几个步骤不可分割（原子类如</a:t>
            </a:r>
            <a:r>
              <a:rPr lang="en-US" altLang="zh-CN" sz="2400" dirty="0" err="1" smtClean="0"/>
              <a:t>AtomicLong</a:t>
            </a:r>
            <a:r>
              <a:rPr lang="zh-CN" altLang="en-US" sz="2400" dirty="0" smtClean="0"/>
              <a:t>可以保证某个操作的原子性，但无法保证复合操作的原子性）</a:t>
            </a:r>
            <a:endParaRPr lang="en-US" altLang="zh-CN" sz="2400" dirty="0" smtClean="0"/>
          </a:p>
          <a:p>
            <a:r>
              <a:rPr lang="zh-CN" altLang="en-US" sz="2400" dirty="0" smtClean="0"/>
              <a:t>加锁：能保证复合操作的原子性，</a:t>
            </a:r>
            <a:r>
              <a:rPr lang="en-US" altLang="zh-CN" sz="2400" dirty="0" smtClean="0"/>
              <a:t>java</a:t>
            </a:r>
            <a:r>
              <a:rPr lang="zh-CN" altLang="en-US" sz="2400" dirty="0" smtClean="0"/>
              <a:t>提供的加锁关键字：</a:t>
            </a:r>
            <a:r>
              <a:rPr lang="en-US" altLang="zh-CN" sz="2400" dirty="0" smtClean="0"/>
              <a:t>synchronized</a:t>
            </a:r>
            <a:r>
              <a:rPr lang="zh-CN" altLang="en-US" sz="2400" dirty="0" smtClean="0"/>
              <a:t>（可重入锁），当给某个变量加锁时，要确保写入访问都加同一个锁（为什么访问也要加锁呢？访问时加锁能保证变量的可见性）。同步块大小要适合，要确保安全性，简单性，性能</a:t>
            </a:r>
            <a:endParaRPr lang="en-US" altLang="zh-CN" sz="2400" dirty="0" smtClean="0"/>
          </a:p>
          <a:p>
            <a:r>
              <a:rPr lang="zh-CN" altLang="en-US" sz="2400" dirty="0" smtClean="0"/>
              <a:t>可见性：我们无法确保执行读操作的线程能适时看到其他线程写入的值</a:t>
            </a:r>
            <a:endParaRPr lang="en-US" altLang="zh-CN" sz="2400" dirty="0" smtClean="0"/>
          </a:p>
          <a:p>
            <a:r>
              <a:rPr lang="en-US" altLang="zh-CN" sz="2400" dirty="0" smtClean="0"/>
              <a:t>volatile</a:t>
            </a:r>
            <a:r>
              <a:rPr lang="zh-CN" altLang="en-US" sz="2400" dirty="0" smtClean="0"/>
              <a:t>：保证可见性以及禁止指令重排序（如书上循环的例子，可能优先读取到第二个修改的值）。</a:t>
            </a:r>
            <a:endParaRPr lang="en-US" altLang="zh-CN" sz="2400" dirty="0" smtClean="0"/>
          </a:p>
          <a:p>
            <a:r>
              <a:rPr lang="zh-CN" altLang="en-US" sz="2400" dirty="0" smtClean="0"/>
              <a:t>注意</a:t>
            </a:r>
            <a:r>
              <a:rPr lang="en-US" altLang="zh-CN" sz="2400" dirty="0" smtClean="0"/>
              <a:t>64</a:t>
            </a:r>
            <a:r>
              <a:rPr lang="zh-CN" altLang="en-US" sz="2400" dirty="0" smtClean="0"/>
              <a:t>位数据（如</a:t>
            </a:r>
            <a:r>
              <a:rPr lang="en-US" altLang="zh-CN" sz="2400" dirty="0" smtClean="0"/>
              <a:t>double</a:t>
            </a:r>
            <a:r>
              <a:rPr lang="zh-CN" altLang="en-US" sz="2400" dirty="0" smtClean="0"/>
              <a:t>与</a:t>
            </a:r>
            <a:r>
              <a:rPr lang="en-US" altLang="zh-CN" sz="2400" dirty="0" smtClean="0"/>
              <a:t>long</a:t>
            </a:r>
            <a:r>
              <a:rPr lang="zh-CN" altLang="en-US" sz="2400" dirty="0" smtClean="0"/>
              <a:t>）读取是两步进行，所以保证可见性（加锁或者</a:t>
            </a:r>
            <a:r>
              <a:rPr lang="en-US" altLang="zh-CN" sz="2400" dirty="0" smtClean="0"/>
              <a:t>volatile</a:t>
            </a:r>
            <a:r>
              <a:rPr lang="zh-CN" altLang="en-US" sz="2400" dirty="0" smtClean="0"/>
              <a:t>）</a:t>
            </a:r>
            <a:endParaRPr lang="zh-CN" altLang="en-US" sz="2400" dirty="0"/>
          </a:p>
        </p:txBody>
      </p:sp>
    </p:spTree>
    <p:extLst>
      <p:ext uri="{BB962C8B-B14F-4D97-AF65-F5344CB8AC3E}">
        <p14:creationId xmlns:p14="http://schemas.microsoft.com/office/powerpoint/2010/main" val="248020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92500"/>
          </a:bodyPr>
          <a:lstStyle/>
          <a:p>
            <a:pPr marL="0" indent="0">
              <a:buNone/>
            </a:pPr>
            <a:r>
              <a:rPr lang="en-US" altLang="zh-CN" dirty="0" smtClean="0"/>
              <a:t>		</a:t>
            </a:r>
            <a:r>
              <a:rPr lang="zh-CN" altLang="en-US" sz="2400" dirty="0" smtClean="0"/>
              <a:t>通过不共享变量保证线程安全</a:t>
            </a:r>
            <a:endParaRPr lang="en-US" altLang="zh-CN" sz="2400" dirty="0" smtClean="0"/>
          </a:p>
          <a:p>
            <a:pPr marL="0" indent="0">
              <a:buNone/>
            </a:pPr>
            <a:r>
              <a:rPr lang="zh-CN" altLang="en-US" sz="2400" dirty="0" smtClean="0"/>
              <a:t>名词解释：</a:t>
            </a:r>
            <a:endParaRPr lang="en-US" altLang="zh-CN" sz="2400" dirty="0" smtClean="0"/>
          </a:p>
          <a:p>
            <a:r>
              <a:rPr lang="zh-CN" altLang="en-US" sz="2400" dirty="0" smtClean="0"/>
              <a:t>发布对象：指对象能够在当前作用域之外的代码中使用。发布有显式发布（如</a:t>
            </a:r>
            <a:r>
              <a:rPr lang="en-US" altLang="zh-CN" sz="2400" dirty="0" smtClean="0"/>
              <a:t>public</a:t>
            </a:r>
            <a:r>
              <a:rPr lang="zh-CN" altLang="en-US" sz="2400" dirty="0" smtClean="0"/>
              <a:t>对象）与隐式发布（发布的数组中的对象）</a:t>
            </a:r>
            <a:endParaRPr lang="en-US" altLang="zh-CN" sz="2400" dirty="0" smtClean="0"/>
          </a:p>
          <a:p>
            <a:r>
              <a:rPr lang="zh-CN" altLang="en-US" sz="2400" dirty="0" smtClean="0"/>
              <a:t>逸出：当某个不该发布的对象被发布，称之为逸出。注意别在构造中使</a:t>
            </a:r>
            <a:r>
              <a:rPr lang="en-US" altLang="zh-CN" sz="2400" dirty="0" smtClean="0"/>
              <a:t>this</a:t>
            </a:r>
            <a:r>
              <a:rPr lang="zh-CN" altLang="en-US" sz="2400" dirty="0" smtClean="0"/>
              <a:t>逸出，如在构造中启动一个线程。</a:t>
            </a:r>
            <a:endParaRPr lang="en-US" altLang="zh-CN" sz="2400" dirty="0" smtClean="0"/>
          </a:p>
          <a:p>
            <a:pPr marL="0" indent="0">
              <a:buNone/>
            </a:pPr>
            <a:r>
              <a:rPr lang="zh-CN" altLang="en-US" sz="2400" dirty="0" smtClean="0"/>
              <a:t>线程封闭：</a:t>
            </a:r>
            <a:endParaRPr lang="en-US" altLang="zh-CN" sz="2400" dirty="0" smtClean="0"/>
          </a:p>
          <a:p>
            <a:r>
              <a:rPr lang="en-US" altLang="zh-CN" sz="2400" dirty="0" smtClean="0"/>
              <a:t>Ad-hoc</a:t>
            </a:r>
            <a:r>
              <a:rPr lang="zh-CN" altLang="en-US" sz="2400" dirty="0" smtClean="0"/>
              <a:t>线程封闭：由程序设计来实现。（不推荐）</a:t>
            </a:r>
            <a:endParaRPr lang="en-US" altLang="zh-CN" sz="2400" dirty="0" smtClean="0"/>
          </a:p>
          <a:p>
            <a:r>
              <a:rPr lang="zh-CN" altLang="en-US" sz="2400" dirty="0" smtClean="0"/>
              <a:t>栈封闭：方法中的变量。</a:t>
            </a:r>
            <a:endParaRPr lang="en-US" altLang="zh-CN" sz="2400" dirty="0" smtClean="0"/>
          </a:p>
          <a:p>
            <a:r>
              <a:rPr lang="en-US" altLang="zh-CN" sz="2400" dirty="0" err="1" smtClean="0"/>
              <a:t>ThreadLocal</a:t>
            </a:r>
            <a:r>
              <a:rPr lang="zh-CN" altLang="en-US" sz="2400" dirty="0" smtClean="0"/>
              <a:t>：线程独有对象。</a:t>
            </a:r>
            <a:endParaRPr lang="en-US" altLang="zh-CN" sz="2400" dirty="0" smtClean="0"/>
          </a:p>
          <a:p>
            <a:endParaRPr lang="en-US" altLang="zh-CN" sz="2400" dirty="0" smtClean="0"/>
          </a:p>
          <a:p>
            <a:pPr marL="0" indent="0">
              <a:buNone/>
            </a:pPr>
            <a:r>
              <a:rPr lang="en-US" altLang="zh-CN" sz="2400" dirty="0"/>
              <a:t>	</a:t>
            </a:r>
            <a:r>
              <a:rPr lang="en-US" altLang="zh-CN" sz="2400" dirty="0" smtClean="0"/>
              <a:t>	</a:t>
            </a:r>
            <a:r>
              <a:rPr lang="zh-CN" altLang="en-US" sz="2400" dirty="0" smtClean="0"/>
              <a:t>通过不可变性保证线程安全</a:t>
            </a:r>
            <a:endParaRPr lang="en-US" altLang="zh-CN" sz="2400" dirty="0" smtClean="0"/>
          </a:p>
          <a:p>
            <a:r>
              <a:rPr lang="zh-CN" altLang="en-US" sz="2400" dirty="0" smtClean="0"/>
              <a:t>不可变对象：对象创建以后不能修改，所有域都是</a:t>
            </a:r>
            <a:r>
              <a:rPr lang="en-US" altLang="zh-CN" sz="2400" dirty="0" smtClean="0"/>
              <a:t>final</a:t>
            </a:r>
            <a:r>
              <a:rPr lang="zh-CN" altLang="en-US" sz="2400" dirty="0" smtClean="0"/>
              <a:t>类型，创建期间没有逸出</a:t>
            </a:r>
            <a:r>
              <a:rPr lang="en-US" altLang="zh-CN" sz="2400" dirty="0" smtClean="0"/>
              <a:t>this</a:t>
            </a:r>
            <a:r>
              <a:rPr lang="zh-CN" altLang="en-US" sz="2400" dirty="0" smtClean="0"/>
              <a:t>。不可变对象一定是线程安全的。</a:t>
            </a:r>
            <a:endParaRPr lang="en-US" altLang="zh-CN" sz="2400" dirty="0" smtClean="0"/>
          </a:p>
          <a:p>
            <a:endParaRPr lang="zh-CN" altLang="en-US" sz="2400" dirty="0"/>
          </a:p>
        </p:txBody>
      </p:sp>
    </p:spTree>
    <p:extLst>
      <p:ext uri="{BB962C8B-B14F-4D97-AF65-F5344CB8AC3E}">
        <p14:creationId xmlns:p14="http://schemas.microsoft.com/office/powerpoint/2010/main" val="366103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10000"/>
          </a:bodyPr>
          <a:lstStyle/>
          <a:p>
            <a:pPr marL="0" indent="0">
              <a:buNone/>
            </a:pPr>
            <a:r>
              <a:rPr lang="en-US" altLang="zh-CN" sz="2400" dirty="0" smtClean="0"/>
              <a:t>			</a:t>
            </a:r>
            <a:r>
              <a:rPr lang="zh-CN" altLang="en-US" sz="2400" dirty="0" smtClean="0"/>
              <a:t>安全发布</a:t>
            </a:r>
            <a:endParaRPr lang="en-US" altLang="zh-CN" sz="2400" dirty="0" smtClean="0"/>
          </a:p>
          <a:p>
            <a:r>
              <a:rPr lang="zh-CN" altLang="en-US" sz="2400" dirty="0" smtClean="0"/>
              <a:t>不正确的发布：因为对象生成时也存在可见性问题，可能使得这个对象被使用时还没有创建完成（虽然执行完了</a:t>
            </a:r>
            <a:r>
              <a:rPr lang="en-US" altLang="zh-CN" sz="2400" dirty="0" smtClean="0"/>
              <a:t>constructor</a:t>
            </a:r>
            <a:r>
              <a:rPr lang="zh-CN" altLang="en-US" sz="2400" dirty="0" smtClean="0"/>
              <a:t>，但是值还没有真正写入对象的域或者这个对象的引用还是指向空，还没有真正更新引用）。</a:t>
            </a:r>
            <a:endParaRPr lang="en-US" altLang="zh-CN" sz="2400" dirty="0" smtClean="0"/>
          </a:p>
          <a:p>
            <a:r>
              <a:rPr lang="en-US" altLang="zh-CN" sz="2400" dirty="0" smtClean="0"/>
              <a:t>java</a:t>
            </a:r>
            <a:r>
              <a:rPr lang="zh-CN" altLang="en-US" sz="2400" dirty="0" smtClean="0"/>
              <a:t>为不可变对象提供了一种机制：任何线程都可以在不需要额外同步的情况下安全的访问不可变对象，即使在发布这些对象发布时没有使用同步。（即解决上面的问题，但是如果对象的域是可变对象，那么在访问这些域时仍需要同步）</a:t>
            </a:r>
            <a:endParaRPr lang="en-US" altLang="zh-CN" sz="2400" dirty="0" smtClean="0"/>
          </a:p>
          <a:p>
            <a:r>
              <a:rPr lang="zh-CN" altLang="en-US" sz="2400" dirty="0" smtClean="0"/>
              <a:t>安全发布：可变对象通常必须通过安全的方式发布，可以通过以下几种方式安全发布：</a:t>
            </a:r>
            <a:r>
              <a:rPr lang="en-US" altLang="zh-CN" sz="2400" dirty="0" smtClean="0"/>
              <a:t>1.</a:t>
            </a:r>
            <a:r>
              <a:rPr lang="zh-CN" altLang="en-US" sz="2400" dirty="0" smtClean="0"/>
              <a:t>在静态初始化函数中初始化一个对象引用，</a:t>
            </a:r>
            <a:r>
              <a:rPr lang="en-US" altLang="zh-CN" sz="2400" dirty="0" smtClean="0"/>
              <a:t>2.</a:t>
            </a:r>
            <a:r>
              <a:rPr lang="zh-CN" altLang="en-US" sz="2400" dirty="0" smtClean="0"/>
              <a:t>将对象的引用保存到</a:t>
            </a:r>
            <a:r>
              <a:rPr lang="en-US" altLang="zh-CN" sz="2400" dirty="0" smtClean="0"/>
              <a:t>volatile</a:t>
            </a:r>
            <a:r>
              <a:rPr lang="zh-CN" altLang="en-US" sz="2400" dirty="0" smtClean="0"/>
              <a:t>类型的域或者</a:t>
            </a:r>
            <a:r>
              <a:rPr lang="en-US" altLang="zh-CN" sz="2400" dirty="0" err="1" smtClean="0"/>
              <a:t>AtomicReferance</a:t>
            </a:r>
            <a:r>
              <a:rPr lang="zh-CN" altLang="en-US" sz="2400" dirty="0" smtClean="0"/>
              <a:t>对象中，</a:t>
            </a:r>
            <a:r>
              <a:rPr lang="en-US" altLang="zh-CN" sz="2400" dirty="0" smtClean="0"/>
              <a:t>3.</a:t>
            </a:r>
            <a:r>
              <a:rPr lang="zh-CN" altLang="en-US" sz="2400" dirty="0" smtClean="0"/>
              <a:t>将对象的引用保存在某个正确构造对象的</a:t>
            </a:r>
            <a:r>
              <a:rPr lang="en-US" altLang="zh-CN" sz="2400" dirty="0" smtClean="0"/>
              <a:t>final</a:t>
            </a:r>
            <a:r>
              <a:rPr lang="zh-CN" altLang="en-US" sz="2400" dirty="0" smtClean="0"/>
              <a:t>类型域中，</a:t>
            </a:r>
            <a:r>
              <a:rPr lang="en-US" altLang="zh-CN" sz="2400" dirty="0" smtClean="0"/>
              <a:t>4.</a:t>
            </a:r>
            <a:r>
              <a:rPr lang="zh-CN" altLang="en-US" sz="2400" dirty="0" smtClean="0"/>
              <a:t>将对象引用保存到一个由锁保护的域中（所以放在线程安全容器中可以确保安全发布）</a:t>
            </a:r>
            <a:endParaRPr lang="en-US" altLang="zh-CN" sz="2400" dirty="0" smtClean="0"/>
          </a:p>
          <a:p>
            <a:r>
              <a:rPr lang="zh-CN" altLang="en-US" sz="2400" dirty="0" smtClean="0"/>
              <a:t>事实不可变对象：不是不可变对象，但是使用时不会改变他。安全发布事实不可变对象后，任何线程都可以在没有额外同步的时候使用它。</a:t>
            </a:r>
            <a:endParaRPr lang="zh-CN" altLang="en-US" sz="2400" dirty="0"/>
          </a:p>
        </p:txBody>
      </p:sp>
    </p:spTree>
    <p:extLst>
      <p:ext uri="{BB962C8B-B14F-4D97-AF65-F5344CB8AC3E}">
        <p14:creationId xmlns:p14="http://schemas.microsoft.com/office/powerpoint/2010/main" val="127871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20000"/>
          </a:bodyPr>
          <a:lstStyle/>
          <a:p>
            <a:pPr marL="0" indent="0">
              <a:buNone/>
            </a:pPr>
            <a:r>
              <a:rPr lang="en-US" altLang="zh-CN" sz="2400" dirty="0" smtClean="0"/>
              <a:t>			</a:t>
            </a:r>
            <a:r>
              <a:rPr lang="zh-CN" altLang="en-US" sz="2400" dirty="0" smtClean="0"/>
              <a:t>对象的组合</a:t>
            </a:r>
            <a:endParaRPr lang="en-US" altLang="zh-CN" sz="2400" dirty="0" smtClean="0"/>
          </a:p>
          <a:p>
            <a:pPr marL="0" indent="0">
              <a:buNone/>
            </a:pPr>
            <a:r>
              <a:rPr lang="zh-CN" altLang="en-US" sz="2400" dirty="0" smtClean="0"/>
              <a:t>通过组合模式使一个类成为线程安全的</a:t>
            </a:r>
            <a:endParaRPr lang="en-US" altLang="zh-CN" sz="2400" dirty="0" smtClean="0"/>
          </a:p>
          <a:p>
            <a:r>
              <a:rPr lang="zh-CN" altLang="en-US" sz="2400" dirty="0" smtClean="0"/>
              <a:t>实例封闭：安全地使用非线程安全对象。即被使用对象只能在使用它的对象的内部使用，不能逸出到外面。例如</a:t>
            </a:r>
            <a:r>
              <a:rPr lang="en-US" altLang="zh-CN" sz="2400" dirty="0" smtClean="0"/>
              <a:t>Collections</a:t>
            </a:r>
            <a:r>
              <a:rPr lang="zh-CN" altLang="en-US" sz="2400" dirty="0" smtClean="0"/>
              <a:t>把</a:t>
            </a:r>
            <a:r>
              <a:rPr lang="en-US" altLang="zh-CN" sz="2400" dirty="0" err="1" smtClean="0"/>
              <a:t>ArrayList</a:t>
            </a:r>
            <a:r>
              <a:rPr lang="zh-CN" altLang="en-US" sz="2400" dirty="0" smtClean="0"/>
              <a:t>封装为线程安全的。</a:t>
            </a:r>
            <a:endParaRPr lang="en-US" altLang="zh-CN" sz="2400" dirty="0" smtClean="0"/>
          </a:p>
          <a:p>
            <a:r>
              <a:rPr lang="en-US" altLang="zh-CN" sz="2400" dirty="0" smtClean="0"/>
              <a:t>java</a:t>
            </a:r>
            <a:r>
              <a:rPr lang="zh-CN" altLang="en-US" sz="2400" dirty="0" smtClean="0"/>
              <a:t>监视器模式：用对象的锁来保护此对象的所有可变域的访问，为什么不使用公有的锁：使用公有的锁时，检查安全问题需要检查整个程序。</a:t>
            </a:r>
            <a:endParaRPr lang="en-US" altLang="zh-CN" sz="2400" dirty="0" smtClean="0"/>
          </a:p>
          <a:p>
            <a:r>
              <a:rPr lang="zh-CN" altLang="en-US" sz="2400" dirty="0" smtClean="0"/>
              <a:t>线程安全的委托：对象的域都是线程安全的，那么此对象需要加锁吗？看对象的域之间是否有不变性条件（即是否会相互影响），如果会就需要加锁。</a:t>
            </a:r>
            <a:endParaRPr lang="en-US" altLang="zh-CN" sz="2400" dirty="0" smtClean="0"/>
          </a:p>
          <a:p>
            <a:r>
              <a:rPr lang="zh-CN" altLang="en-US" sz="2400" dirty="0" smtClean="0"/>
              <a:t>变量的发布：对象的某个变量是线程安全的，并且没有任何不变性条件，变量的操作也没有不正确的状态转换，则可以安全地发布此变量。</a:t>
            </a:r>
            <a:endParaRPr lang="en-US" altLang="zh-CN" sz="2400" dirty="0" smtClean="0"/>
          </a:p>
          <a:p>
            <a:r>
              <a:rPr lang="zh-CN" altLang="en-US" sz="2400" dirty="0" smtClean="0"/>
              <a:t>在现有的安全类中添加功能：扩展类加锁（通过继承，在使用子类的锁）与客户端加锁（把原对象变为它的域，使用此域的锁）与组合（实现同一个接口，把原对象变为它的域，再使用子类的锁  相比前两者更好）</a:t>
            </a:r>
            <a:endParaRPr lang="zh-CN" altLang="en-US" sz="2400" dirty="0"/>
          </a:p>
        </p:txBody>
      </p:sp>
    </p:spTree>
    <p:extLst>
      <p:ext uri="{BB962C8B-B14F-4D97-AF65-F5344CB8AC3E}">
        <p14:creationId xmlns:p14="http://schemas.microsoft.com/office/powerpoint/2010/main" val="405378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85000" lnSpcReduction="20000"/>
          </a:bodyPr>
          <a:lstStyle/>
          <a:p>
            <a:pPr marL="0" indent="0">
              <a:buNone/>
            </a:pPr>
            <a:r>
              <a:rPr lang="en-US" altLang="zh-CN" sz="2400" dirty="0" smtClean="0"/>
              <a:t>			</a:t>
            </a:r>
            <a:r>
              <a:rPr lang="zh-CN" altLang="en-US" sz="2400" dirty="0" smtClean="0"/>
              <a:t>基础构建模块</a:t>
            </a:r>
            <a:endParaRPr lang="en-US" altLang="zh-CN" sz="2400" dirty="0" smtClean="0"/>
          </a:p>
          <a:p>
            <a:pPr marL="0" indent="0">
              <a:buNone/>
            </a:pPr>
            <a:r>
              <a:rPr lang="zh-CN" altLang="en-US" sz="2400" dirty="0" smtClean="0"/>
              <a:t>通过线程安全的委托实现线程安全，介绍</a:t>
            </a:r>
            <a:r>
              <a:rPr lang="en-US" altLang="zh-CN" sz="2400" dirty="0" smtClean="0"/>
              <a:t>java</a:t>
            </a:r>
            <a:r>
              <a:rPr lang="zh-CN" altLang="en-US" sz="2400" dirty="0" smtClean="0"/>
              <a:t>类库中的线程安全的实用类</a:t>
            </a:r>
            <a:endParaRPr lang="en-US" altLang="zh-CN" sz="2400" dirty="0" smtClean="0"/>
          </a:p>
          <a:p>
            <a:pPr marL="457200" indent="-457200">
              <a:buFont typeface="+mj-lt"/>
              <a:buAutoNum type="arabicPeriod"/>
            </a:pPr>
            <a:r>
              <a:rPr lang="zh-CN" altLang="en-US" sz="2400" dirty="0" smtClean="0"/>
              <a:t>同步容器类：</a:t>
            </a:r>
            <a:r>
              <a:rPr lang="en-US" altLang="zh-CN" sz="2400" dirty="0" err="1" smtClean="0"/>
              <a:t>hashtable</a:t>
            </a:r>
            <a:r>
              <a:rPr lang="zh-CN" altLang="en-US" sz="2400" dirty="0" smtClean="0"/>
              <a:t>，</a:t>
            </a:r>
            <a:r>
              <a:rPr lang="en-US" altLang="zh-CN" sz="2400" dirty="0" smtClean="0"/>
              <a:t>vector</a:t>
            </a:r>
            <a:r>
              <a:rPr lang="zh-CN" altLang="en-US" sz="2400" dirty="0" smtClean="0"/>
              <a:t>等直接用</a:t>
            </a:r>
            <a:r>
              <a:rPr lang="en-US" altLang="zh-CN" sz="2400" dirty="0" err="1" smtClean="0"/>
              <a:t>syn</a:t>
            </a:r>
            <a:r>
              <a:rPr lang="zh-CN" altLang="en-US" sz="2400" dirty="0" smtClean="0"/>
              <a:t>封装的类。他们使用迭代器（或者</a:t>
            </a:r>
            <a:r>
              <a:rPr lang="en-US" altLang="zh-CN" sz="2400" dirty="0" err="1" smtClean="0"/>
              <a:t>foreach</a:t>
            </a:r>
            <a:r>
              <a:rPr lang="zh-CN" altLang="en-US" sz="2400" dirty="0" smtClean="0"/>
              <a:t>，任何实现</a:t>
            </a:r>
            <a:r>
              <a:rPr lang="en-US" altLang="zh-CN" sz="2400" dirty="0" err="1" smtClean="0"/>
              <a:t>iterable</a:t>
            </a:r>
            <a:r>
              <a:rPr lang="zh-CN" altLang="en-US" sz="2400" dirty="0" smtClean="0"/>
              <a:t>接口的类都可以用于</a:t>
            </a:r>
            <a:r>
              <a:rPr lang="en-US" altLang="zh-CN" sz="2400" dirty="0" err="1" smtClean="0"/>
              <a:t>foreach</a:t>
            </a:r>
            <a:r>
              <a:rPr lang="zh-CN" altLang="en-US" sz="2400" dirty="0" smtClean="0"/>
              <a:t>）时修改会产生</a:t>
            </a:r>
            <a:r>
              <a:rPr lang="en-US" altLang="zh-CN" sz="2400" dirty="0" err="1" smtClean="0"/>
              <a:t>ConcurrentModificationException</a:t>
            </a:r>
            <a:r>
              <a:rPr lang="zh-CN" altLang="en-US" sz="2400" dirty="0" smtClean="0"/>
              <a:t>。</a:t>
            </a:r>
            <a:endParaRPr lang="en-US" altLang="zh-CN" sz="2400" dirty="0" smtClean="0"/>
          </a:p>
          <a:p>
            <a:pPr marL="457200" indent="-457200">
              <a:buFont typeface="+mj-lt"/>
              <a:buAutoNum type="arabicPeriod"/>
            </a:pPr>
            <a:r>
              <a:rPr lang="zh-CN" altLang="en-US" sz="2400" dirty="0" smtClean="0"/>
              <a:t>并发容器：</a:t>
            </a:r>
            <a:r>
              <a:rPr lang="en-US" altLang="zh-CN" sz="2400" dirty="0" err="1" smtClean="0"/>
              <a:t>ConcurrentHashMap</a:t>
            </a:r>
            <a:r>
              <a:rPr lang="zh-CN" altLang="en-US" sz="2400" dirty="0" smtClean="0"/>
              <a:t>，</a:t>
            </a:r>
            <a:r>
              <a:rPr lang="en-US" altLang="zh-CN" sz="2400" dirty="0" err="1" smtClean="0"/>
              <a:t>ConcurrentMap</a:t>
            </a:r>
            <a:r>
              <a:rPr lang="zh-CN" altLang="en-US" sz="2400" dirty="0" smtClean="0"/>
              <a:t>接口，</a:t>
            </a:r>
            <a:r>
              <a:rPr lang="en-US" altLang="zh-CN" sz="2400" dirty="0" err="1" smtClean="0"/>
              <a:t>CopyOnWriteArrayList</a:t>
            </a:r>
            <a:endParaRPr lang="en-US" altLang="zh-CN" sz="2400" dirty="0" smtClean="0"/>
          </a:p>
          <a:p>
            <a:pPr marL="457200" indent="-457200">
              <a:buFont typeface="+mj-lt"/>
              <a:buAutoNum type="arabicPeriod"/>
            </a:pPr>
            <a:r>
              <a:rPr lang="zh-CN" altLang="en-US" sz="2400" dirty="0" smtClean="0"/>
              <a:t>阻塞队列：</a:t>
            </a:r>
            <a:endParaRPr lang="en-US" altLang="zh-CN" sz="2400" dirty="0" smtClean="0"/>
          </a:p>
          <a:p>
            <a:r>
              <a:rPr lang="en-US" altLang="zh-CN" sz="2400" dirty="0" err="1" smtClean="0"/>
              <a:t>BlockingQueue</a:t>
            </a:r>
            <a:r>
              <a:rPr lang="zh-CN" altLang="en-US" sz="2400" dirty="0" smtClean="0"/>
              <a:t>的几种实现：</a:t>
            </a:r>
            <a:r>
              <a:rPr lang="en-US" altLang="zh-CN" sz="2400" dirty="0" err="1" smtClean="0"/>
              <a:t>LinkedBlockingQueue</a:t>
            </a:r>
            <a:r>
              <a:rPr lang="zh-CN" altLang="en-US" sz="2400" dirty="0" smtClean="0"/>
              <a:t>，</a:t>
            </a:r>
            <a:r>
              <a:rPr lang="en-US" altLang="zh-CN" sz="2400" dirty="0" err="1" smtClean="0"/>
              <a:t>ArrayBlockingQueue</a:t>
            </a:r>
            <a:r>
              <a:rPr lang="zh-CN" altLang="en-US" sz="2400" dirty="0" smtClean="0"/>
              <a:t>，</a:t>
            </a:r>
            <a:r>
              <a:rPr lang="en-US" altLang="zh-CN" sz="2400" dirty="0" err="1" smtClean="0"/>
              <a:t>PriorityBlockingQueue</a:t>
            </a:r>
            <a:r>
              <a:rPr lang="zh-CN" altLang="en-US" sz="2400" dirty="0" smtClean="0"/>
              <a:t>，</a:t>
            </a:r>
            <a:r>
              <a:rPr lang="en-US" altLang="zh-CN" sz="2400" dirty="0" err="1" smtClean="0"/>
              <a:t>SynchronousQueue</a:t>
            </a:r>
            <a:r>
              <a:rPr lang="zh-CN" altLang="en-US" sz="2400" dirty="0" smtClean="0"/>
              <a:t>。，</a:t>
            </a:r>
            <a:r>
              <a:rPr lang="en-US" altLang="zh-CN" sz="2400" dirty="0" smtClean="0"/>
              <a:t>take/put</a:t>
            </a:r>
            <a:r>
              <a:rPr lang="zh-CN" altLang="en-US" sz="2400" dirty="0" smtClean="0"/>
              <a:t>与</a:t>
            </a:r>
            <a:r>
              <a:rPr lang="en-US" altLang="zh-CN" sz="2400" dirty="0" smtClean="0"/>
              <a:t>offer/poll</a:t>
            </a:r>
            <a:r>
              <a:rPr lang="zh-CN" altLang="en-US" sz="2400" dirty="0" smtClean="0"/>
              <a:t>区别：不能加入时</a:t>
            </a:r>
            <a:r>
              <a:rPr lang="en-US" altLang="zh-CN" sz="2400" dirty="0" smtClean="0"/>
              <a:t>take</a:t>
            </a:r>
            <a:r>
              <a:rPr lang="zh-CN" altLang="en-US" sz="2400" dirty="0" smtClean="0"/>
              <a:t>会一直阻塞直到加入，</a:t>
            </a:r>
            <a:r>
              <a:rPr lang="en-US" altLang="zh-CN" sz="2400" dirty="0" smtClean="0"/>
              <a:t>offer</a:t>
            </a:r>
            <a:r>
              <a:rPr lang="zh-CN" altLang="en-US" sz="2400" dirty="0" smtClean="0"/>
              <a:t>会返回一个失败状态。</a:t>
            </a:r>
            <a:endParaRPr lang="en-US" altLang="zh-CN" sz="2400" dirty="0" smtClean="0"/>
          </a:p>
          <a:p>
            <a:r>
              <a:rPr lang="en-US" altLang="zh-CN" sz="2400" dirty="0" err="1" smtClean="0"/>
              <a:t>Deque</a:t>
            </a:r>
            <a:r>
              <a:rPr lang="zh-CN" altLang="en-US" sz="2400" dirty="0" smtClean="0"/>
              <a:t>与</a:t>
            </a:r>
            <a:r>
              <a:rPr lang="en-US" altLang="zh-CN" sz="2400" dirty="0" err="1" smtClean="0"/>
              <a:t>BlockingDeque</a:t>
            </a:r>
            <a:r>
              <a:rPr lang="zh-CN" altLang="en-US" sz="2400" dirty="0" smtClean="0"/>
              <a:t>：双端队列，在队头与队尾插入与移除。工作密取：每个消费者都有各自的双端队列，如果一个消费者完成了自己队列的全部工作，那么他可以从其他消费者队列末尾获取工作。适用于既是消费者又是生产者问题，可以确保线程不等待。</a:t>
            </a:r>
            <a:endParaRPr lang="en-US" altLang="zh-CN" sz="2400" dirty="0" smtClean="0"/>
          </a:p>
          <a:p>
            <a:r>
              <a:rPr lang="zh-CN" altLang="en-US" sz="2400" dirty="0" smtClean="0"/>
              <a:t>阻塞状态：</a:t>
            </a:r>
            <a:r>
              <a:rPr lang="en-US" altLang="zh-CN" sz="2400" dirty="0" smtClean="0"/>
              <a:t>BLOCKED,WAITING,TIMED_WAITING  </a:t>
            </a:r>
            <a:r>
              <a:rPr lang="zh-CN" altLang="en-US" sz="2400" dirty="0" smtClean="0"/>
              <a:t>阻塞方法都会抛出</a:t>
            </a:r>
            <a:r>
              <a:rPr lang="en-US" altLang="zh-CN" sz="2400" dirty="0" err="1" smtClean="0"/>
              <a:t>InterruptedException</a:t>
            </a:r>
            <a:r>
              <a:rPr lang="zh-CN" altLang="en-US" sz="2400" dirty="0" smtClean="0"/>
              <a:t>，处理此异常：</a:t>
            </a:r>
            <a:r>
              <a:rPr lang="en-US" altLang="zh-CN" sz="2400" dirty="0" smtClean="0"/>
              <a:t>1.</a:t>
            </a:r>
            <a:r>
              <a:rPr lang="zh-CN" altLang="en-US" sz="2400" dirty="0" smtClean="0"/>
              <a:t>向上传递该异常 </a:t>
            </a:r>
            <a:r>
              <a:rPr lang="en-US" altLang="zh-CN" sz="2400" dirty="0" smtClean="0"/>
              <a:t>2.</a:t>
            </a:r>
            <a:r>
              <a:rPr lang="zh-CN" altLang="en-US" sz="2400" dirty="0" smtClean="0"/>
              <a:t>捕获异常并使用</a:t>
            </a:r>
            <a:r>
              <a:rPr lang="en-US" altLang="zh-CN" sz="2400" dirty="0" smtClean="0"/>
              <a:t>interrupt()</a:t>
            </a:r>
            <a:r>
              <a:rPr lang="zh-CN" altLang="en-US" sz="2400" dirty="0" smtClean="0"/>
              <a:t>方法恢复中断</a:t>
            </a:r>
            <a:endParaRPr lang="en-US" altLang="zh-CN" sz="2400" dirty="0" smtClean="0"/>
          </a:p>
          <a:p>
            <a:r>
              <a:rPr lang="zh-CN" altLang="en-US" sz="2400" dirty="0" smtClean="0"/>
              <a:t>生产者消费者模式：通过阻塞队列解耦生产者与消费者（类似消息队列）</a:t>
            </a:r>
            <a:endParaRPr lang="en-US" altLang="zh-CN" sz="2400" dirty="0" smtClean="0"/>
          </a:p>
          <a:p>
            <a:pPr marL="0" indent="0">
              <a:buNone/>
            </a:pPr>
            <a:r>
              <a:rPr lang="en-US" altLang="zh-CN" sz="2400" dirty="0" smtClean="0"/>
              <a:t>4.   </a:t>
            </a:r>
            <a:r>
              <a:rPr lang="zh-CN" altLang="en-US" sz="2400" dirty="0" smtClean="0"/>
              <a:t>同步工具类：</a:t>
            </a:r>
            <a:r>
              <a:rPr lang="en-US" altLang="zh-CN" sz="2400" dirty="0" err="1" smtClean="0"/>
              <a:t>CountDownLatch</a:t>
            </a:r>
            <a:r>
              <a:rPr lang="zh-CN" altLang="en-US" sz="2400" dirty="0" smtClean="0"/>
              <a:t>，</a:t>
            </a:r>
            <a:r>
              <a:rPr lang="en-US" altLang="zh-CN" sz="2400" dirty="0" err="1" smtClean="0"/>
              <a:t>FutureTask</a:t>
            </a:r>
            <a:r>
              <a:rPr lang="zh-CN" altLang="en-US" sz="2400" dirty="0" smtClean="0"/>
              <a:t>，</a:t>
            </a:r>
            <a:r>
              <a:rPr lang="en-US" altLang="zh-CN" sz="2400" dirty="0" smtClean="0"/>
              <a:t>Semaphore</a:t>
            </a:r>
            <a:r>
              <a:rPr lang="zh-CN" altLang="en-US" sz="2400" dirty="0" smtClean="0"/>
              <a:t>，</a:t>
            </a:r>
            <a:r>
              <a:rPr lang="en-US" altLang="zh-CN" sz="2400" dirty="0" err="1" smtClean="0"/>
              <a:t>CyclicBarrier</a:t>
            </a:r>
            <a:endParaRPr lang="zh-CN" altLang="en-US" sz="2400" dirty="0"/>
          </a:p>
        </p:txBody>
      </p:sp>
    </p:spTree>
    <p:extLst>
      <p:ext uri="{BB962C8B-B14F-4D97-AF65-F5344CB8AC3E}">
        <p14:creationId xmlns:p14="http://schemas.microsoft.com/office/powerpoint/2010/main" val="124583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77500" lnSpcReduction="20000"/>
          </a:bodyPr>
          <a:lstStyle/>
          <a:p>
            <a:pPr marL="0" indent="0">
              <a:buNone/>
            </a:pPr>
            <a:r>
              <a:rPr lang="en-US" altLang="zh-CN" sz="2400" dirty="0" smtClean="0"/>
              <a:t>			</a:t>
            </a:r>
            <a:r>
              <a:rPr lang="zh-CN" altLang="en-US" sz="2400" dirty="0" smtClean="0"/>
              <a:t>线程池：任务执行</a:t>
            </a:r>
            <a:endParaRPr lang="en-US" altLang="zh-CN" sz="2400" dirty="0" smtClean="0"/>
          </a:p>
          <a:p>
            <a:r>
              <a:rPr lang="zh-CN" altLang="en-US" sz="2400" dirty="0" smtClean="0"/>
              <a:t>为什么使用线程池？相比穿行执行加强性能，缩短响应时间，相比直接使用多线程更利于管理线程。</a:t>
            </a:r>
            <a:endParaRPr lang="en-US" altLang="zh-CN" sz="2400" dirty="0" smtClean="0"/>
          </a:p>
          <a:p>
            <a:r>
              <a:rPr lang="zh-CN" altLang="en-US" sz="2400" dirty="0" smtClean="0"/>
              <a:t>几种线程池：</a:t>
            </a:r>
            <a:r>
              <a:rPr lang="en-US" altLang="zh-CN" sz="2400" dirty="0" err="1" smtClean="0"/>
              <a:t>newFixedThreadpool</a:t>
            </a:r>
            <a:r>
              <a:rPr lang="zh-CN" altLang="en-US" sz="2400" dirty="0" smtClean="0"/>
              <a:t>，</a:t>
            </a:r>
            <a:r>
              <a:rPr lang="en-US" altLang="zh-CN" sz="2400" dirty="0" err="1" smtClean="0"/>
              <a:t>newCachedThreadPool</a:t>
            </a:r>
            <a:r>
              <a:rPr lang="zh-CN" altLang="en-US" sz="2400" dirty="0" smtClean="0"/>
              <a:t>，</a:t>
            </a:r>
            <a:r>
              <a:rPr lang="en-US" altLang="zh-CN" sz="2400" dirty="0" err="1" smtClean="0"/>
              <a:t>newSingleThreadPool</a:t>
            </a:r>
            <a:r>
              <a:rPr lang="zh-CN" altLang="en-US" sz="2400" dirty="0" smtClean="0"/>
              <a:t>，</a:t>
            </a:r>
            <a:r>
              <a:rPr lang="en-US" altLang="zh-CN" sz="2400" dirty="0" err="1" smtClean="0"/>
              <a:t>newScheduledThreadPool</a:t>
            </a:r>
            <a:endParaRPr lang="en-US" altLang="zh-CN" sz="2400" dirty="0" smtClean="0"/>
          </a:p>
          <a:p>
            <a:r>
              <a:rPr lang="en-US" altLang="zh-CN" sz="2400" dirty="0" err="1" smtClean="0"/>
              <a:t>ExecutorService</a:t>
            </a:r>
            <a:r>
              <a:rPr lang="zh-CN" altLang="en-US" sz="2400" dirty="0" smtClean="0"/>
              <a:t>接口管理</a:t>
            </a:r>
            <a:r>
              <a:rPr lang="en-US" altLang="zh-CN" sz="2400" dirty="0" smtClean="0"/>
              <a:t>Executor</a:t>
            </a:r>
            <a:r>
              <a:rPr lang="zh-CN" altLang="en-US" sz="2400" dirty="0" smtClean="0"/>
              <a:t>生命周期，三种状态：运行，关闭，已终止。</a:t>
            </a:r>
            <a:r>
              <a:rPr lang="en-US" altLang="zh-CN" sz="2400" dirty="0" smtClean="0"/>
              <a:t>shutdown</a:t>
            </a:r>
            <a:r>
              <a:rPr lang="zh-CN" altLang="en-US" sz="2400" dirty="0" smtClean="0"/>
              <a:t>：不接受新任务，等待已经接受的任务完成。 </a:t>
            </a:r>
            <a:r>
              <a:rPr lang="en-US" altLang="zh-CN" sz="2400" dirty="0" err="1" smtClean="0"/>
              <a:t>shutdownNow</a:t>
            </a:r>
            <a:r>
              <a:rPr lang="zh-CN" altLang="en-US" sz="2400" dirty="0" smtClean="0"/>
              <a:t>：尝试取消正在运行的任务，并且不再启动队列中的任务。 </a:t>
            </a:r>
            <a:r>
              <a:rPr lang="en-US" altLang="zh-CN" sz="2400" dirty="0" err="1" smtClean="0"/>
              <a:t>awaitTermination</a:t>
            </a:r>
            <a:r>
              <a:rPr lang="zh-CN" altLang="en-US" sz="2400" dirty="0" smtClean="0"/>
              <a:t>：等待到达终止状态（通常与</a:t>
            </a:r>
            <a:r>
              <a:rPr lang="en-US" altLang="zh-CN" sz="2400" dirty="0" smtClean="0"/>
              <a:t>shutdown</a:t>
            </a:r>
            <a:r>
              <a:rPr lang="zh-CN" altLang="en-US" sz="2400" dirty="0" smtClean="0"/>
              <a:t>方法一起使用）。  </a:t>
            </a:r>
            <a:r>
              <a:rPr lang="en-US" altLang="zh-CN" sz="2400" dirty="0" err="1" smtClean="0"/>
              <a:t>isTerminated</a:t>
            </a:r>
            <a:r>
              <a:rPr lang="zh-CN" altLang="en-US" sz="2400" dirty="0" smtClean="0"/>
              <a:t>：查看是否已经终止</a:t>
            </a:r>
            <a:endParaRPr lang="en-US" altLang="zh-CN" sz="2400" dirty="0" smtClean="0"/>
          </a:p>
          <a:p>
            <a:r>
              <a:rPr lang="en-US" altLang="zh-CN" sz="2400" dirty="0" smtClean="0"/>
              <a:t>Future</a:t>
            </a:r>
            <a:r>
              <a:rPr lang="zh-CN" altLang="en-US" sz="2400" dirty="0" smtClean="0"/>
              <a:t>管理任务生命周期，获取结束后的返回结构。线程池中任务的生命周期：创建，提交，开始，完成。</a:t>
            </a:r>
            <a:endParaRPr lang="en-US" altLang="zh-CN" sz="2400" dirty="0" smtClean="0"/>
          </a:p>
          <a:p>
            <a:r>
              <a:rPr lang="en-US" altLang="zh-CN" sz="2400" dirty="0" err="1" smtClean="0"/>
              <a:t>jvm</a:t>
            </a:r>
            <a:r>
              <a:rPr lang="zh-CN" altLang="en-US" sz="2400" dirty="0" smtClean="0"/>
              <a:t>只有在所有非守护线程结束后才会终止，由主线程创建的线程也是主线程，所以需要及时关闭线程池</a:t>
            </a:r>
            <a:endParaRPr lang="en-US" altLang="zh-CN" sz="2400" dirty="0" smtClean="0"/>
          </a:p>
          <a:p>
            <a:r>
              <a:rPr lang="zh-CN" altLang="en-US" sz="2400" dirty="0" smtClean="0"/>
              <a:t>找出可利用的并行性：通过异步来实现性能提升最多提升</a:t>
            </a:r>
            <a:r>
              <a:rPr lang="en-US" altLang="zh-CN" sz="2400" dirty="0" smtClean="0"/>
              <a:t>50%</a:t>
            </a:r>
            <a:r>
              <a:rPr lang="zh-CN" altLang="en-US" sz="2400" dirty="0" smtClean="0"/>
              <a:t>，并且几个并行任务开销不能相差太大。</a:t>
            </a:r>
            <a:endParaRPr lang="en-US" altLang="zh-CN" sz="2400" dirty="0" smtClean="0"/>
          </a:p>
          <a:p>
            <a:r>
              <a:rPr lang="en-US" altLang="zh-CN" sz="2400" dirty="0" err="1" smtClean="0"/>
              <a:t>CompletionService</a:t>
            </a:r>
            <a:r>
              <a:rPr lang="zh-CN" altLang="en-US" sz="2400" dirty="0" smtClean="0"/>
              <a:t>：将</a:t>
            </a:r>
            <a:r>
              <a:rPr lang="en-US" altLang="zh-CN" sz="2400" dirty="0" smtClean="0"/>
              <a:t>Executor</a:t>
            </a:r>
            <a:r>
              <a:rPr lang="zh-CN" altLang="en-US" sz="2400" dirty="0" smtClean="0"/>
              <a:t>与</a:t>
            </a:r>
            <a:r>
              <a:rPr lang="en-US" altLang="zh-CN" sz="2400" dirty="0" err="1" smtClean="0"/>
              <a:t>BlockingQueue</a:t>
            </a:r>
            <a:r>
              <a:rPr lang="zh-CN" altLang="en-US" sz="2400" dirty="0" smtClean="0"/>
              <a:t>结合，将</a:t>
            </a:r>
            <a:r>
              <a:rPr lang="en-US" altLang="zh-CN" sz="2400" dirty="0" smtClean="0"/>
              <a:t>Callable</a:t>
            </a:r>
            <a:r>
              <a:rPr lang="zh-CN" altLang="en-US" sz="2400" dirty="0" smtClean="0"/>
              <a:t>任务一个一个提交，然后一个一个获取结果。类似可以处理任务并返回结果的阻塞队列。</a:t>
            </a:r>
          </a:p>
          <a:p>
            <a:r>
              <a:rPr lang="zh-CN" altLang="en-US" sz="2400" dirty="0" smtClean="0"/>
              <a:t>通过在</a:t>
            </a:r>
            <a:r>
              <a:rPr lang="en-US" altLang="zh-CN" sz="2400" dirty="0" smtClean="0"/>
              <a:t>future</a:t>
            </a:r>
            <a:r>
              <a:rPr lang="zh-CN" altLang="en-US" sz="2400" dirty="0" smtClean="0"/>
              <a:t>的</a:t>
            </a:r>
            <a:r>
              <a:rPr lang="en-US" altLang="zh-CN" sz="2400" dirty="0" smtClean="0"/>
              <a:t>get</a:t>
            </a:r>
            <a:r>
              <a:rPr lang="zh-CN" altLang="en-US" sz="2400" dirty="0" smtClean="0"/>
              <a:t>方法中传入时间参数，当超过此时间还没有完成任务时，将会抛出</a:t>
            </a:r>
            <a:r>
              <a:rPr lang="en-US" altLang="zh-CN" sz="2400" dirty="0" err="1" smtClean="0"/>
              <a:t>TimeoutException</a:t>
            </a:r>
            <a:r>
              <a:rPr lang="zh-CN" altLang="en-US" sz="2400" dirty="0" smtClean="0"/>
              <a:t>，捕获此异常进行超时处理（此时可以使用</a:t>
            </a:r>
            <a:r>
              <a:rPr lang="en-US" altLang="zh-CN" sz="2400" dirty="0" smtClean="0"/>
              <a:t>future</a:t>
            </a:r>
            <a:r>
              <a:rPr lang="zh-CN" altLang="en-US" sz="2400" dirty="0" smtClean="0"/>
              <a:t>取消任务或者重新开始）。</a:t>
            </a:r>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25213964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1530</Words>
  <Application>Microsoft Office PowerPoint</Application>
  <PresentationFormat>全屏显示(4:3)</PresentationFormat>
  <Paragraphs>148</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Java并发编程实战</vt:lpstr>
      <vt:lpstr>简介</vt:lpstr>
      <vt:lpstr>线程安全性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谢杰辉</dc:creator>
  <cp:lastModifiedBy>谢杰辉</cp:lastModifiedBy>
  <cp:revision>169</cp:revision>
  <dcterms:created xsi:type="dcterms:W3CDTF">2020-12-11T00:07:26Z</dcterms:created>
  <dcterms:modified xsi:type="dcterms:W3CDTF">2020-12-14T02:22:57Z</dcterms:modified>
</cp:coreProperties>
</file>