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86" r:id="rId2"/>
    <p:sldId id="287" r:id="rId3"/>
    <p:sldId id="258" r:id="rId4"/>
    <p:sldId id="299" r:id="rId5"/>
    <p:sldId id="300" r:id="rId6"/>
    <p:sldId id="259" r:id="rId7"/>
    <p:sldId id="263" r:id="rId8"/>
    <p:sldId id="261" r:id="rId9"/>
    <p:sldId id="301" r:id="rId10"/>
    <p:sldId id="266" r:id="rId11"/>
    <p:sldId id="302" r:id="rId12"/>
    <p:sldId id="289" r:id="rId13"/>
    <p:sldId id="303" r:id="rId14"/>
    <p:sldId id="304" r:id="rId15"/>
    <p:sldId id="305" r:id="rId16"/>
    <p:sldId id="276" r:id="rId17"/>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charset="0"/>
        <a:ea typeface="+mn-ea"/>
        <a:cs typeface="Arial" charset="0"/>
      </a:defRPr>
    </a:lvl1pPr>
    <a:lvl2pPr marL="457200" algn="l" defTabSz="457200" rtl="0" eaLnBrk="0" fontAlgn="base" hangingPunct="0">
      <a:spcBef>
        <a:spcPct val="0"/>
      </a:spcBef>
      <a:spcAft>
        <a:spcPct val="0"/>
      </a:spcAft>
      <a:defRPr kern="1200">
        <a:solidFill>
          <a:schemeClr val="tx1"/>
        </a:solidFill>
        <a:latin typeface="Arial" charset="0"/>
        <a:ea typeface="+mn-ea"/>
        <a:cs typeface="Arial" charset="0"/>
      </a:defRPr>
    </a:lvl2pPr>
    <a:lvl3pPr marL="914400" algn="l" defTabSz="457200" rtl="0" eaLnBrk="0" fontAlgn="base" hangingPunct="0">
      <a:spcBef>
        <a:spcPct val="0"/>
      </a:spcBef>
      <a:spcAft>
        <a:spcPct val="0"/>
      </a:spcAft>
      <a:defRPr kern="1200">
        <a:solidFill>
          <a:schemeClr val="tx1"/>
        </a:solidFill>
        <a:latin typeface="Arial" charset="0"/>
        <a:ea typeface="+mn-ea"/>
        <a:cs typeface="Arial" charset="0"/>
      </a:defRPr>
    </a:lvl3pPr>
    <a:lvl4pPr marL="1371600" algn="l" defTabSz="457200" rtl="0" eaLnBrk="0" fontAlgn="base" hangingPunct="0">
      <a:spcBef>
        <a:spcPct val="0"/>
      </a:spcBef>
      <a:spcAft>
        <a:spcPct val="0"/>
      </a:spcAft>
      <a:defRPr kern="1200">
        <a:solidFill>
          <a:schemeClr val="tx1"/>
        </a:solidFill>
        <a:latin typeface="Arial" charset="0"/>
        <a:ea typeface="+mn-ea"/>
        <a:cs typeface="Arial" charset="0"/>
      </a:defRPr>
    </a:lvl4pPr>
    <a:lvl5pPr marL="1828800" algn="l" defTabSz="457200"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4" autoAdjust="0"/>
    <p:restoredTop sz="94660"/>
  </p:normalViewPr>
  <p:slideViewPr>
    <p:cSldViewPr snapToGrid="0">
      <p:cViewPr varScale="1">
        <p:scale>
          <a:sx n="85" d="100"/>
          <a:sy n="85" d="100"/>
        </p:scale>
        <p:origin x="485"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31161772-E3EE-42EA-929F-25A575910087}" type="datetimeFigureOut">
              <a:rPr lang="en-US"/>
              <a:pPr>
                <a:defRPr/>
              </a:pPr>
              <a:t>12/25/2024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itchFamily="34" charset="0"/>
              </a:defRPr>
            </a:lvl1pPr>
          </a:lstStyle>
          <a:p>
            <a:pPr>
              <a:defRPr/>
            </a:pPr>
            <a:fld id="{59CE8C0B-065F-47F2-B00F-E893106AF9D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097280" y="758952"/>
            <a:ext cx="10058400" cy="3566160"/>
          </a:xfrm>
        </p:spPr>
        <p:txBody>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3"/>
          <p:cNvSpPr>
            <a:spLocks noGrp="1"/>
          </p:cNvSpPr>
          <p:nvPr>
            <p:ph type="dt" sz="half" idx="10"/>
          </p:nvPr>
        </p:nvSpPr>
        <p:spPr/>
        <p:txBody>
          <a:bodyPr/>
          <a:lstStyle>
            <a:lvl1pPr>
              <a:defRPr/>
            </a:lvl1pPr>
          </a:lstStyle>
          <a:p>
            <a:pPr>
              <a:defRPr/>
            </a:pPr>
            <a:fld id="{02EBEE18-E77F-4AE9-B876-E4549A5B53F4}" type="datetime1">
              <a:rPr lang="en-IN"/>
              <a:pPr>
                <a:defRPr/>
              </a:pPr>
              <a:t>25-12-2024</a:t>
            </a:fld>
            <a:endParaRPr lang="en-IN"/>
          </a:p>
        </p:txBody>
      </p:sp>
      <p:sp>
        <p:nvSpPr>
          <p:cNvPr id="8"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9" name="Slide Number Placeholder 5"/>
          <p:cNvSpPr>
            <a:spLocks noGrp="1"/>
          </p:cNvSpPr>
          <p:nvPr>
            <p:ph type="sldNum" sz="quarter" idx="12"/>
          </p:nvPr>
        </p:nvSpPr>
        <p:spPr/>
        <p:txBody>
          <a:bodyPr/>
          <a:lstStyle>
            <a:lvl1pPr>
              <a:defRPr smtClean="0"/>
            </a:lvl1pPr>
          </a:lstStyle>
          <a:p>
            <a:pPr>
              <a:defRPr/>
            </a:pPr>
            <a:fld id="{51042F56-6C91-4C0E-94C3-63DBADC6F39B}" type="slidenum">
              <a:rPr lang="en-IN" altLang="en-US"/>
              <a:pPr>
                <a:defRPr/>
              </a:pPr>
              <a:t>‹#›</a:t>
            </a:fld>
            <a:endParaRPr lang="en-IN" altLang="en-US"/>
          </a:p>
        </p:txBody>
      </p:sp>
    </p:spTree>
  </p:cSld>
  <p:clrMapOvr>
    <a:masterClrMapping/>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0E29B277-3378-4914-8367-C18BB0DEA1C4}" type="datetime1">
              <a:rPr lang="en-IN"/>
              <a:pPr>
                <a:defRPr/>
              </a:pPr>
              <a:t>25-12-2024</a:t>
            </a:fld>
            <a:endParaRPr lang="en-IN"/>
          </a:p>
        </p:txBody>
      </p:sp>
      <p:sp>
        <p:nvSpPr>
          <p:cNvPr id="5"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6" name="Slide Number Placeholder 5"/>
          <p:cNvSpPr>
            <a:spLocks noGrp="1"/>
          </p:cNvSpPr>
          <p:nvPr>
            <p:ph type="sldNum" sz="quarter" idx="12"/>
          </p:nvPr>
        </p:nvSpPr>
        <p:spPr/>
        <p:txBody>
          <a:bodyPr/>
          <a:lstStyle>
            <a:lvl1pPr>
              <a:defRPr/>
            </a:lvl1pPr>
          </a:lstStyle>
          <a:p>
            <a:pPr>
              <a:defRPr/>
            </a:pPr>
            <a:fld id="{73BBC997-E2BF-4601-8AE5-9881FAB1A183}" type="slidenum">
              <a:rPr lang="en-IN" altLang="en-US"/>
              <a:pPr>
                <a:defRPr/>
              </a:pPr>
              <a:t>‹#›</a:t>
            </a:fld>
            <a:endParaRPr lang="en-IN" altLang="en-US"/>
          </a:p>
        </p:txBody>
      </p:sp>
    </p:spTree>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a:lstStyle>
            <a:lvl1pPr>
              <a:defRPr/>
            </a:lvl1pPr>
          </a:lstStyle>
          <a:p>
            <a:pPr>
              <a:defRPr/>
            </a:pPr>
            <a:fld id="{ABFC33E1-FEE2-458D-B968-68D74050E902}" type="datetime1">
              <a:rPr lang="en-IN"/>
              <a:pPr>
                <a:defRPr/>
              </a:pPr>
              <a:t>25-12-2024</a:t>
            </a:fld>
            <a:endParaRPr lang="en-IN"/>
          </a:p>
        </p:txBody>
      </p:sp>
      <p:sp>
        <p:nvSpPr>
          <p:cNvPr id="7"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8" name="Slide Number Placeholder 5"/>
          <p:cNvSpPr>
            <a:spLocks noGrp="1"/>
          </p:cNvSpPr>
          <p:nvPr>
            <p:ph type="sldNum" sz="quarter" idx="12"/>
          </p:nvPr>
        </p:nvSpPr>
        <p:spPr/>
        <p:txBody>
          <a:bodyPr/>
          <a:lstStyle>
            <a:lvl1pPr>
              <a:defRPr smtClean="0"/>
            </a:lvl1pPr>
          </a:lstStyle>
          <a:p>
            <a:pPr>
              <a:defRPr/>
            </a:pPr>
            <a:fld id="{7C453FBC-1E26-4858-B9EB-DC749868EBAB}" type="slidenum">
              <a:rPr lang="en-IN" altLang="en-US"/>
              <a:pPr>
                <a:defRPr/>
              </a:pPr>
              <a:t>‹#›</a:t>
            </a:fld>
            <a:endParaRPr lang="en-IN" altLang="en-US"/>
          </a:p>
        </p:txBody>
      </p:sp>
    </p:spTree>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2E1B9D1A-AD82-45BB-8A4C-F7636557F3D9}" type="datetime1">
              <a:rPr lang="en-IN"/>
              <a:pPr>
                <a:defRPr/>
              </a:pPr>
              <a:t>25-12-2024</a:t>
            </a:fld>
            <a:endParaRPr lang="en-IN"/>
          </a:p>
        </p:txBody>
      </p:sp>
      <p:sp>
        <p:nvSpPr>
          <p:cNvPr id="5"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6" name="Slide Number Placeholder 5"/>
          <p:cNvSpPr>
            <a:spLocks noGrp="1"/>
          </p:cNvSpPr>
          <p:nvPr>
            <p:ph type="sldNum" sz="quarter" idx="12"/>
          </p:nvPr>
        </p:nvSpPr>
        <p:spPr/>
        <p:txBody>
          <a:bodyPr/>
          <a:lstStyle>
            <a:lvl1pPr>
              <a:defRPr/>
            </a:lvl1pPr>
          </a:lstStyle>
          <a:p>
            <a:pPr>
              <a:defRPr/>
            </a:pPr>
            <a:fld id="{C7FE8A01-0DBE-4D96-A82F-A6820EDC30BD}" type="slidenum">
              <a:rPr lang="en-IN" altLang="en-US"/>
              <a:pPr>
                <a:defRPr/>
              </a:pPr>
              <a:t>‹#›</a:t>
            </a:fld>
            <a:endParaRPr lang="en-IN" altLang="en-US"/>
          </a:p>
        </p:txBody>
      </p:sp>
    </p:spTree>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Rectangle 4"/>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6" name="Straight Connector 5"/>
          <p:cNvCxnSpPr/>
          <p:nvPr/>
        </p:nvCxnSpPr>
        <p:spPr>
          <a:xfrm>
            <a:off x="1208088" y="4343400"/>
            <a:ext cx="9875837"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758952"/>
            <a:ext cx="10058400" cy="3566160"/>
          </a:xfrm>
        </p:spPr>
        <p:txBody>
          <a:bodyPr anchorCtr="0"/>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p:cNvSpPr>
            <a:spLocks noGrp="1"/>
          </p:cNvSpPr>
          <p:nvPr>
            <p:ph type="dt" sz="half" idx="10"/>
          </p:nvPr>
        </p:nvSpPr>
        <p:spPr/>
        <p:txBody>
          <a:bodyPr/>
          <a:lstStyle>
            <a:lvl1pPr>
              <a:defRPr/>
            </a:lvl1pPr>
          </a:lstStyle>
          <a:p>
            <a:pPr>
              <a:defRPr/>
            </a:pPr>
            <a:fld id="{414EAC76-B308-469A-925E-BB32116A5D28}" type="datetime1">
              <a:rPr lang="en-IN"/>
              <a:pPr>
                <a:defRPr/>
              </a:pPr>
              <a:t>25-12-2024</a:t>
            </a:fld>
            <a:endParaRPr lang="en-IN"/>
          </a:p>
        </p:txBody>
      </p:sp>
      <p:sp>
        <p:nvSpPr>
          <p:cNvPr id="8"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9" name="Slide Number Placeholder 5"/>
          <p:cNvSpPr>
            <a:spLocks noGrp="1"/>
          </p:cNvSpPr>
          <p:nvPr>
            <p:ph type="sldNum" sz="quarter" idx="12"/>
          </p:nvPr>
        </p:nvSpPr>
        <p:spPr/>
        <p:txBody>
          <a:bodyPr/>
          <a:lstStyle>
            <a:lvl1pPr>
              <a:defRPr smtClean="0"/>
            </a:lvl1pPr>
          </a:lstStyle>
          <a:p>
            <a:pPr>
              <a:defRPr/>
            </a:pPr>
            <a:fld id="{B657AE9D-9313-4BE1-BC0E-C0C5967BB0B1}" type="slidenum">
              <a:rPr lang="en-IN" altLang="en-US"/>
              <a:pPr>
                <a:defRPr/>
              </a:pPr>
              <a:t>‹#›</a:t>
            </a:fld>
            <a:endParaRPr lang="en-IN" altLang="en-US"/>
          </a:p>
        </p:txBody>
      </p:sp>
    </p:spTree>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0939609E-5D99-4988-8B9A-476DE2BD62E7}" type="datetime1">
              <a:rPr lang="en-IN"/>
              <a:pPr>
                <a:defRPr/>
              </a:pPr>
              <a:t>25-12-2024</a:t>
            </a:fld>
            <a:endParaRPr lang="en-IN"/>
          </a:p>
        </p:txBody>
      </p:sp>
      <p:sp>
        <p:nvSpPr>
          <p:cNvPr id="6"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7" name="Slide Number Placeholder 5"/>
          <p:cNvSpPr>
            <a:spLocks noGrp="1"/>
          </p:cNvSpPr>
          <p:nvPr>
            <p:ph type="sldNum" sz="quarter" idx="12"/>
          </p:nvPr>
        </p:nvSpPr>
        <p:spPr/>
        <p:txBody>
          <a:bodyPr/>
          <a:lstStyle>
            <a:lvl1pPr>
              <a:defRPr/>
            </a:lvl1pPr>
          </a:lstStyle>
          <a:p>
            <a:pPr>
              <a:defRPr/>
            </a:pPr>
            <a:fld id="{0767F7F3-32D4-4F5D-8C85-F7B0FAE5AA4E}" type="slidenum">
              <a:rPr lang="en-IN" altLang="en-US"/>
              <a:pPr>
                <a:defRPr/>
              </a:pPr>
              <a:t>‹#›</a:t>
            </a:fld>
            <a:endParaRPr lang="en-IN" altLang="en-US"/>
          </a:p>
        </p:txBody>
      </p:sp>
    </p:spTree>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E3741BD9-3436-4BE7-BA3C-F66C57BD353C}" type="datetime1">
              <a:rPr lang="en-IN"/>
              <a:pPr>
                <a:defRPr/>
              </a:pPr>
              <a:t>25-12-2024</a:t>
            </a:fld>
            <a:endParaRPr lang="en-IN"/>
          </a:p>
        </p:txBody>
      </p:sp>
      <p:sp>
        <p:nvSpPr>
          <p:cNvPr id="8"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9" name="Slide Number Placeholder 5"/>
          <p:cNvSpPr>
            <a:spLocks noGrp="1"/>
          </p:cNvSpPr>
          <p:nvPr>
            <p:ph type="sldNum" sz="quarter" idx="12"/>
          </p:nvPr>
        </p:nvSpPr>
        <p:spPr/>
        <p:txBody>
          <a:bodyPr/>
          <a:lstStyle>
            <a:lvl1pPr>
              <a:defRPr/>
            </a:lvl1pPr>
          </a:lstStyle>
          <a:p>
            <a:pPr>
              <a:defRPr/>
            </a:pPr>
            <a:fld id="{1097B35D-82A9-4F8F-928A-DA894C2E543A}" type="slidenum">
              <a:rPr lang="en-IN" altLang="en-US"/>
              <a:pPr>
                <a:defRPr/>
              </a:pPr>
              <a:t>‹#›</a:t>
            </a:fld>
            <a:endParaRPr lang="en-IN" altLang="en-US"/>
          </a:p>
        </p:txBody>
      </p:sp>
    </p:spTree>
  </p:cSld>
  <p:clrMapOvr>
    <a:masterClrMapping/>
  </p:clrMapOvr>
  <p:transition spd="med">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3AA4538B-A24B-4BF9-9ACB-8CC9F46B3C5D}" type="datetime1">
              <a:rPr lang="en-IN"/>
              <a:pPr>
                <a:defRPr/>
              </a:pPr>
              <a:t>25-12-2024</a:t>
            </a:fld>
            <a:endParaRPr lang="en-IN"/>
          </a:p>
        </p:txBody>
      </p:sp>
      <p:sp>
        <p:nvSpPr>
          <p:cNvPr id="4" name="Footer Placeholder 4"/>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5" name="Slide Number Placeholder 5"/>
          <p:cNvSpPr>
            <a:spLocks noGrp="1"/>
          </p:cNvSpPr>
          <p:nvPr>
            <p:ph type="sldNum" sz="quarter" idx="12"/>
          </p:nvPr>
        </p:nvSpPr>
        <p:spPr/>
        <p:txBody>
          <a:bodyPr/>
          <a:lstStyle>
            <a:lvl1pPr>
              <a:defRPr/>
            </a:lvl1pPr>
          </a:lstStyle>
          <a:p>
            <a:pPr>
              <a:defRPr/>
            </a:pPr>
            <a:fld id="{346E7F7A-352D-41DC-9E19-88A895E52AAE}" type="slidenum">
              <a:rPr lang="en-IN" altLang="en-US"/>
              <a:pPr>
                <a:defRPr/>
              </a:pPr>
              <a:t>‹#›</a:t>
            </a:fld>
            <a:endParaRPr lang="en-IN" altLang="en-US"/>
          </a:p>
        </p:txBody>
      </p:sp>
    </p:spTree>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Rectangle 2"/>
          <p:cNvSpPr/>
          <p:nvPr/>
        </p:nvSpPr>
        <p:spPr>
          <a:xfrm>
            <a:off x="0" y="6334125"/>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6"/>
          <p:cNvSpPr>
            <a:spLocks noGrp="1"/>
          </p:cNvSpPr>
          <p:nvPr>
            <p:ph type="dt" sz="half" idx="10"/>
          </p:nvPr>
        </p:nvSpPr>
        <p:spPr/>
        <p:txBody>
          <a:bodyPr/>
          <a:lstStyle>
            <a:lvl1pPr>
              <a:defRPr/>
            </a:lvl1pPr>
          </a:lstStyle>
          <a:p>
            <a:pPr>
              <a:defRPr/>
            </a:pPr>
            <a:fld id="{17657C7C-B4FA-4417-8EB0-BDBC7C61DD04}" type="datetime1">
              <a:rPr lang="en-IN"/>
              <a:pPr>
                <a:defRPr/>
              </a:pPr>
              <a:t>25-12-2024</a:t>
            </a:fld>
            <a:endParaRPr lang="en-IN"/>
          </a:p>
        </p:txBody>
      </p:sp>
      <p:sp>
        <p:nvSpPr>
          <p:cNvPr id="5" name="Footer Placeholder 7"/>
          <p:cNvSpPr>
            <a:spLocks noGrp="1"/>
          </p:cNvSpPr>
          <p:nvPr>
            <p:ph type="ftr" sz="quarter" idx="11"/>
          </p:nvPr>
        </p:nvSpPr>
        <p:spPr/>
        <p:txBody>
          <a:bodyPr/>
          <a:lstStyle>
            <a:lvl1pPr>
              <a:defRPr>
                <a:solidFill>
                  <a:srgbClr val="FFFFFF"/>
                </a:solidFill>
              </a:defRPr>
            </a:lvl1pPr>
          </a:lstStyle>
          <a:p>
            <a:pPr>
              <a:defRPr/>
            </a:pPr>
            <a:r>
              <a:rPr lang="pt-BR"/>
              <a:t>AIC2024   Dr A Vikram &amp; G Ramya Sri      Paper Id 1676</a:t>
            </a:r>
            <a:endParaRPr lang="en-IN"/>
          </a:p>
        </p:txBody>
      </p:sp>
      <p:sp>
        <p:nvSpPr>
          <p:cNvPr id="6" name="Slide Number Placeholder 8"/>
          <p:cNvSpPr>
            <a:spLocks noGrp="1"/>
          </p:cNvSpPr>
          <p:nvPr>
            <p:ph type="sldNum" sz="quarter" idx="12"/>
          </p:nvPr>
        </p:nvSpPr>
        <p:spPr/>
        <p:txBody>
          <a:bodyPr/>
          <a:lstStyle>
            <a:lvl1pPr>
              <a:defRPr smtClean="0"/>
            </a:lvl1pPr>
          </a:lstStyle>
          <a:p>
            <a:pPr>
              <a:defRPr/>
            </a:pPr>
            <a:fld id="{C5C3D93A-5940-4F49-BC78-F1F8693DDB8B}" type="slidenum">
              <a:rPr lang="en-IN" altLang="en-US"/>
              <a:pPr>
                <a:defRPr/>
              </a:pPr>
              <a:t>‹#›</a:t>
            </a:fld>
            <a:endParaRPr lang="en-IN" altLang="en-US"/>
          </a:p>
        </p:txBody>
      </p:sp>
    </p:spTree>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p:nvPr/>
        </p:nvSpPr>
        <p:spPr>
          <a:xfrm>
            <a:off x="0" y="0"/>
            <a:ext cx="40513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4040188" y="0"/>
            <a:ext cx="635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a:xfrm>
            <a:off x="465138" y="6459538"/>
            <a:ext cx="2619375" cy="365125"/>
          </a:xfrm>
        </p:spPr>
        <p:txBody>
          <a:bodyPr/>
          <a:lstStyle>
            <a:lvl1pPr algn="l">
              <a:defRPr/>
            </a:lvl1pPr>
          </a:lstStyle>
          <a:p>
            <a:pPr>
              <a:defRPr/>
            </a:pPr>
            <a:fld id="{2754D7FA-ABBB-40A5-A8D7-A60784867558}" type="datetime1">
              <a:rPr lang="en-IN"/>
              <a:pPr>
                <a:defRPr/>
              </a:pPr>
              <a:t>25-12-2024</a:t>
            </a:fld>
            <a:endParaRPr lang="en-IN"/>
          </a:p>
        </p:txBody>
      </p:sp>
      <p:sp>
        <p:nvSpPr>
          <p:cNvPr id="8" name="Footer Placeholder 5"/>
          <p:cNvSpPr>
            <a:spLocks noGrp="1"/>
          </p:cNvSpPr>
          <p:nvPr>
            <p:ph type="ftr" sz="quarter" idx="11"/>
          </p:nvPr>
        </p:nvSpPr>
        <p:spPr>
          <a:xfrm>
            <a:off x="4800600" y="6459538"/>
            <a:ext cx="4648200" cy="365125"/>
          </a:xfrm>
        </p:spPr>
        <p:txBody>
          <a:bodyPr/>
          <a:lstStyle>
            <a:lvl1pPr algn="l">
              <a:defRPr>
                <a:solidFill>
                  <a:schemeClr val="tx2"/>
                </a:solidFill>
              </a:defRPr>
            </a:lvl1pPr>
          </a:lstStyle>
          <a:p>
            <a:pPr>
              <a:defRPr/>
            </a:pPr>
            <a:r>
              <a:rPr lang="pt-BR"/>
              <a:t>AIC2024   Dr A Vikram &amp; G Ramya Sri      Paper Id 1676</a:t>
            </a:r>
            <a:endParaRPr lang="en-IN"/>
          </a:p>
        </p:txBody>
      </p:sp>
      <p:sp>
        <p:nvSpPr>
          <p:cNvPr id="9" name="Slide Number Placeholder 6"/>
          <p:cNvSpPr>
            <a:spLocks noGrp="1"/>
          </p:cNvSpPr>
          <p:nvPr>
            <p:ph type="sldNum" sz="quarter" idx="12"/>
          </p:nvPr>
        </p:nvSpPr>
        <p:spPr/>
        <p:txBody>
          <a:bodyPr/>
          <a:lstStyle>
            <a:lvl1pPr>
              <a:defRPr smtClean="0">
                <a:solidFill>
                  <a:schemeClr val="tx2"/>
                </a:solidFill>
              </a:defRPr>
            </a:lvl1pPr>
          </a:lstStyle>
          <a:p>
            <a:pPr>
              <a:defRPr/>
            </a:pPr>
            <a:fld id="{4C32F827-79D9-419F-A0C3-D9388BAACC88}" type="slidenum">
              <a:rPr lang="en-IN" altLang="en-US"/>
              <a:pPr>
                <a:defRPr/>
              </a:pPr>
              <a:t>‹#›</a:t>
            </a:fld>
            <a:endParaRPr lang="en-IN" altLang="en-US"/>
          </a:p>
        </p:txBody>
      </p:sp>
    </p:spTree>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0" y="4914900"/>
            <a:ext cx="12188825" cy="6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tIns="0" bIns="0">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rtlCol="0">
            <a:normAutofit/>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lvl1pPr>
              <a:defRPr/>
            </a:lvl1pPr>
          </a:lstStyle>
          <a:p>
            <a:pPr>
              <a:defRPr/>
            </a:pPr>
            <a:fld id="{ACE2D343-F0BD-4B94-825E-3A44092E35A2}" type="datetime1">
              <a:rPr lang="en-IN"/>
              <a:pPr>
                <a:defRPr/>
              </a:pPr>
              <a:t>25-12-2024</a:t>
            </a:fld>
            <a:endParaRPr lang="en-IN"/>
          </a:p>
        </p:txBody>
      </p:sp>
      <p:sp>
        <p:nvSpPr>
          <p:cNvPr id="8" name="Footer Placeholder 5"/>
          <p:cNvSpPr>
            <a:spLocks noGrp="1"/>
          </p:cNvSpPr>
          <p:nvPr>
            <p:ph type="ftr" sz="quarter" idx="11"/>
          </p:nvPr>
        </p:nvSpPr>
        <p:spPr/>
        <p:txBody>
          <a:bodyPr/>
          <a:lstStyle>
            <a:lvl1pPr>
              <a:defRPr/>
            </a:lvl1pPr>
          </a:lstStyle>
          <a:p>
            <a:pPr>
              <a:defRPr/>
            </a:pPr>
            <a:r>
              <a:rPr lang="pt-BR"/>
              <a:t>AIC2024   Dr A Vikram &amp; G Ramya Sri      Paper Id 1676</a:t>
            </a:r>
            <a:endParaRPr lang="en-IN"/>
          </a:p>
        </p:txBody>
      </p:sp>
      <p:sp>
        <p:nvSpPr>
          <p:cNvPr id="9" name="Slide Number Placeholder 6"/>
          <p:cNvSpPr>
            <a:spLocks noGrp="1"/>
          </p:cNvSpPr>
          <p:nvPr>
            <p:ph type="sldNum" sz="quarter" idx="12"/>
          </p:nvPr>
        </p:nvSpPr>
        <p:spPr/>
        <p:txBody>
          <a:bodyPr/>
          <a:lstStyle>
            <a:lvl1pPr>
              <a:defRPr smtClean="0"/>
            </a:lvl1pPr>
          </a:lstStyle>
          <a:p>
            <a:pPr>
              <a:defRPr/>
            </a:pPr>
            <a:fld id="{74BDDABF-888E-4211-8253-32F7198C5CC6}" type="slidenum">
              <a:rPr lang="en-IN" altLang="en-US"/>
              <a:pPr>
                <a:defRPr/>
              </a:pPr>
              <a:t>‹#›</a:t>
            </a:fld>
            <a:endParaRPr lang="en-IN" altLang="en-US"/>
          </a:p>
        </p:txBody>
      </p:sp>
    </p:spTree>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125"/>
            <a:ext cx="12192000" cy="666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6963" y="287338"/>
            <a:ext cx="10058400" cy="144938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1029" name="Text Placeholder 2"/>
          <p:cNvSpPr>
            <a:spLocks noGrp="1"/>
          </p:cNvSpPr>
          <p:nvPr>
            <p:ph type="body" idx="1"/>
          </p:nvPr>
        </p:nvSpPr>
        <p:spPr bwMode="auto">
          <a:xfrm>
            <a:off x="1096963" y="1846263"/>
            <a:ext cx="10058400" cy="4022725"/>
          </a:xfrm>
          <a:prstGeom prst="rect">
            <a:avLst/>
          </a:prstGeom>
          <a:noFill/>
          <a:ln w="9525">
            <a:noFill/>
            <a:miter lim="800000"/>
            <a:headEnd/>
            <a:tailEnd/>
          </a:ln>
        </p:spPr>
        <p:txBody>
          <a:bodyPr vert="horz" wrap="square" lIns="0" tIns="45720" rIns="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096963" y="6459538"/>
            <a:ext cx="2473325"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rgbClr val="FFFFFF"/>
                </a:solidFill>
                <a:latin typeface="+mn-lt"/>
                <a:cs typeface="+mn-cs"/>
              </a:defRPr>
            </a:lvl1pPr>
          </a:lstStyle>
          <a:p>
            <a:pPr>
              <a:defRPr/>
            </a:pPr>
            <a:fld id="{CDF8B8AE-EBA5-4231-B40A-65269C155831}" type="datetime1">
              <a:rPr lang="en-IN"/>
              <a:pPr>
                <a:defRPr/>
              </a:pPr>
              <a:t>25-12-2024</a:t>
            </a:fld>
            <a:endParaRPr lang="en-IN"/>
          </a:p>
        </p:txBody>
      </p:sp>
      <p:sp>
        <p:nvSpPr>
          <p:cNvPr id="5" name="Footer Placeholder 4"/>
          <p:cNvSpPr>
            <a:spLocks noGrp="1"/>
          </p:cNvSpPr>
          <p:nvPr>
            <p:ph type="ftr" sz="quarter" idx="3"/>
          </p:nvPr>
        </p:nvSpPr>
        <p:spPr>
          <a:xfrm>
            <a:off x="3686175" y="6459538"/>
            <a:ext cx="4822825" cy="365125"/>
          </a:xfrm>
          <a:prstGeom prst="rect">
            <a:avLst/>
          </a:prstGeom>
        </p:spPr>
        <p:txBody>
          <a:bodyPr vert="horz" lIns="91440" tIns="45720" rIns="91440" bIns="45720" rtlCol="0" anchor="ctr"/>
          <a:lstStyle>
            <a:lvl1pPr algn="ctr" eaLnBrk="1" fontAlgn="auto" hangingPunct="1">
              <a:spcBef>
                <a:spcPts val="0"/>
              </a:spcBef>
              <a:spcAft>
                <a:spcPts val="0"/>
              </a:spcAft>
              <a:defRPr sz="900" cap="all" baseline="0">
                <a:solidFill>
                  <a:srgbClr val="FFFFFF"/>
                </a:solidFill>
                <a:latin typeface="+mn-lt"/>
                <a:cs typeface="+mn-cs"/>
              </a:defRPr>
            </a:lvl1pPr>
          </a:lstStyle>
          <a:p>
            <a:pPr>
              <a:defRPr/>
            </a:pPr>
            <a:r>
              <a:rPr lang="pt-BR"/>
              <a:t>AIC2024   Dr A Vikram &amp; G Ramya Sri      Paper Id 1676</a:t>
            </a:r>
            <a:endParaRPr lang="en-IN"/>
          </a:p>
        </p:txBody>
      </p:sp>
      <p:sp>
        <p:nvSpPr>
          <p:cNvPr id="6" name="Slide Number Placeholder 5"/>
          <p:cNvSpPr>
            <a:spLocks noGrp="1"/>
          </p:cNvSpPr>
          <p:nvPr>
            <p:ph type="sldNum" sz="quarter" idx="4"/>
          </p:nvPr>
        </p:nvSpPr>
        <p:spPr>
          <a:xfrm>
            <a:off x="9901238" y="6459538"/>
            <a:ext cx="1311275"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000" smtClean="0">
                <a:solidFill>
                  <a:srgbClr val="FFFFFF"/>
                </a:solidFill>
                <a:latin typeface="Calibri" pitchFamily="34" charset="0"/>
              </a:defRPr>
            </a:lvl1pPr>
          </a:lstStyle>
          <a:p>
            <a:pPr>
              <a:defRPr/>
            </a:pPr>
            <a:fld id="{C764537E-5CFC-48EA-B93C-8E7FB636404C}" type="slidenum">
              <a:rPr lang="en-IN" altLang="en-US"/>
              <a:pPr>
                <a:defRPr/>
              </a:pPr>
              <a:t>‹#›</a:t>
            </a:fld>
            <a:endParaRPr lang="en-IN" altLang="en-US"/>
          </a:p>
        </p:txBody>
      </p:sp>
      <p:cxnSp>
        <p:nvCxnSpPr>
          <p:cNvPr id="10" name="Straight Connector 9"/>
          <p:cNvCxnSpPr/>
          <p:nvPr/>
        </p:nvCxnSpPr>
        <p:spPr>
          <a:xfrm>
            <a:off x="1193800" y="1738313"/>
            <a:ext cx="9966325"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023" r:id="rId1"/>
    <p:sldLayoutId id="2147484018" r:id="rId2"/>
    <p:sldLayoutId id="2147484024" r:id="rId3"/>
    <p:sldLayoutId id="2147484019" r:id="rId4"/>
    <p:sldLayoutId id="2147484020" r:id="rId5"/>
    <p:sldLayoutId id="2147484021" r:id="rId6"/>
    <p:sldLayoutId id="2147484025" r:id="rId7"/>
    <p:sldLayoutId id="2147484026" r:id="rId8"/>
    <p:sldLayoutId id="2147484027" r:id="rId9"/>
    <p:sldLayoutId id="2147484022" r:id="rId10"/>
    <p:sldLayoutId id="2147484028" r:id="rId11"/>
  </p:sldLayoutIdLst>
  <p:transition spd="med">
    <p:fade thruBlk="1"/>
  </p:transition>
  <p:hf hdr="0" dt="0"/>
  <p:txStyles>
    <p:titleStyle>
      <a:lvl1pPr algn="l" rtl="0" eaLnBrk="0" fontAlgn="base" hangingPunct="0">
        <a:lnSpc>
          <a:spcPct val="85000"/>
        </a:lnSpc>
        <a:spcBef>
          <a:spcPct val="0"/>
        </a:spcBef>
        <a:spcAft>
          <a:spcPct val="0"/>
        </a:spcAft>
        <a:defRPr sz="4800" kern="1200" spc="-50">
          <a:solidFill>
            <a:srgbClr val="404040"/>
          </a:solidFill>
          <a:latin typeface="+mj-lt"/>
          <a:ea typeface="+mj-ea"/>
          <a:cs typeface="+mj-cs"/>
        </a:defRPr>
      </a:lvl1pPr>
      <a:lvl2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2pPr>
      <a:lvl3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3pPr>
      <a:lvl4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4pPr>
      <a:lvl5pPr algn="l" rtl="0" eaLnBrk="0" fontAlgn="base" hangingPunct="0">
        <a:lnSpc>
          <a:spcPct val="85000"/>
        </a:lnSpc>
        <a:spcBef>
          <a:spcPct val="0"/>
        </a:spcBef>
        <a:spcAft>
          <a:spcPct val="0"/>
        </a:spcAft>
        <a:defRPr sz="4800">
          <a:solidFill>
            <a:srgbClr val="404040"/>
          </a:solidFill>
          <a:latin typeface="Calibri Light" panose="020F0302020204030204" pitchFamily="34" charset="0"/>
        </a:defRPr>
      </a:lvl5pPr>
      <a:lvl6pPr marL="457200" algn="l" rtl="0" fontAlgn="base">
        <a:lnSpc>
          <a:spcPct val="85000"/>
        </a:lnSpc>
        <a:spcBef>
          <a:spcPct val="0"/>
        </a:spcBef>
        <a:spcAft>
          <a:spcPct val="0"/>
        </a:spcAft>
        <a:defRPr sz="4800">
          <a:solidFill>
            <a:srgbClr val="404040"/>
          </a:solidFill>
          <a:latin typeface="Calibri Light" panose="020F0302020204030204" pitchFamily="34" charset="0"/>
        </a:defRPr>
      </a:lvl6pPr>
      <a:lvl7pPr marL="914400" algn="l" rtl="0" fontAlgn="base">
        <a:lnSpc>
          <a:spcPct val="85000"/>
        </a:lnSpc>
        <a:spcBef>
          <a:spcPct val="0"/>
        </a:spcBef>
        <a:spcAft>
          <a:spcPct val="0"/>
        </a:spcAft>
        <a:defRPr sz="4800">
          <a:solidFill>
            <a:srgbClr val="404040"/>
          </a:solidFill>
          <a:latin typeface="Calibri Light" panose="020F0302020204030204" pitchFamily="34" charset="0"/>
        </a:defRPr>
      </a:lvl7pPr>
      <a:lvl8pPr marL="1371600" algn="l" rtl="0" fontAlgn="base">
        <a:lnSpc>
          <a:spcPct val="85000"/>
        </a:lnSpc>
        <a:spcBef>
          <a:spcPct val="0"/>
        </a:spcBef>
        <a:spcAft>
          <a:spcPct val="0"/>
        </a:spcAft>
        <a:defRPr sz="4800">
          <a:solidFill>
            <a:srgbClr val="404040"/>
          </a:solidFill>
          <a:latin typeface="Calibri Light" panose="020F0302020204030204" pitchFamily="34" charset="0"/>
        </a:defRPr>
      </a:lvl8pPr>
      <a:lvl9pPr marL="1828800" algn="l" rtl="0" fontAlgn="base">
        <a:lnSpc>
          <a:spcPct val="85000"/>
        </a:lnSpc>
        <a:spcBef>
          <a:spcPct val="0"/>
        </a:spcBef>
        <a:spcAft>
          <a:spcPct val="0"/>
        </a:spcAft>
        <a:defRPr sz="4800">
          <a:solidFill>
            <a:srgbClr val="404040"/>
          </a:solidFill>
          <a:latin typeface="Calibri Light" panose="020F0302020204030204"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Calibri" pitchFamily="34" charset="0"/>
        <a:buChar char=" "/>
        <a:defRPr sz="2000" kern="1200">
          <a:solidFill>
            <a:srgbClr val="404040"/>
          </a:solidFill>
          <a:latin typeface="+mn-lt"/>
          <a:ea typeface="+mn-ea"/>
          <a:cs typeface="+mn-cs"/>
        </a:defRPr>
      </a:lvl1pPr>
      <a:lvl2pPr marL="382588" indent="-182563" algn="l" rtl="0" eaLnBrk="0" fontAlgn="base" hangingPunct="0">
        <a:lnSpc>
          <a:spcPct val="90000"/>
        </a:lnSpc>
        <a:spcBef>
          <a:spcPts val="200"/>
        </a:spcBef>
        <a:spcAft>
          <a:spcPts val="400"/>
        </a:spcAft>
        <a:buClr>
          <a:schemeClr val="accent1"/>
        </a:buClr>
        <a:buFont typeface="Calibri" pitchFamily="34" charset="0"/>
        <a:buChar char="◦"/>
        <a:defRPr sz="2800" kern="1200">
          <a:solidFill>
            <a:srgbClr val="404040"/>
          </a:solidFill>
          <a:latin typeface="+mn-lt"/>
          <a:ea typeface="+mn-ea"/>
          <a:cs typeface="+mn-cs"/>
        </a:defRPr>
      </a:lvl2pPr>
      <a:lvl3pPr marL="566738"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3pPr>
      <a:lvl4pPr marL="749300"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4pPr>
      <a:lvl5pPr marL="931863" indent="-182563" algn="l" rtl="0" eaLnBrk="0" fontAlgn="base" hangingPunct="0">
        <a:lnSpc>
          <a:spcPct val="90000"/>
        </a:lnSpc>
        <a:spcBef>
          <a:spcPts val="200"/>
        </a:spcBef>
        <a:spcAft>
          <a:spcPts val="400"/>
        </a:spcAft>
        <a:buClr>
          <a:schemeClr val="accent1"/>
        </a:buClr>
        <a:buFont typeface="Calibri" pitchFamily="34" charset="0"/>
        <a:buChar char="◦"/>
        <a:defRPr sz="1400" kern="1200">
          <a:solidFill>
            <a:srgbClr val="404040"/>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ijfmr.com/papers/2024/2/17031.pdf" TargetMode="External"/><Relationship Id="rId7" Type="http://schemas.openxmlformats.org/officeDocument/2006/relationships/hyperlink" Target="https://ieeexplore.ieee.org/document/9299602"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ieeexplore.ieee.org/document/9358684" TargetMode="External"/><Relationship Id="rId5" Type="http://schemas.openxmlformats.org/officeDocument/2006/relationships/hyperlink" Target="https://ieeexplore.ieee.org/document/10009138" TargetMode="External"/><Relationship Id="rId4" Type="http://schemas.openxmlformats.org/officeDocument/2006/relationships/hyperlink" Target="https://www.researchgate.net/publication/378387476_IOT_and_Embedded_Based_Smart_Baby_Cradl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00281" y="611483"/>
            <a:ext cx="9475788" cy="916405"/>
          </a:xfrm>
        </p:spPr>
        <p:txBody>
          <a:bodyPr wrap="square">
            <a:spAutoFit/>
          </a:bodyPr>
          <a:lstStyle/>
          <a:p>
            <a:pPr algn="ctr" eaLnBrk="1" hangingPunct="1">
              <a:defRPr/>
            </a:pPr>
            <a:r>
              <a:rPr lang="en-US" sz="3500" dirty="0">
                <a:solidFill>
                  <a:schemeClr val="bg2">
                    <a:lumMod val="50000"/>
                  </a:schemeClr>
                </a:solidFill>
                <a:latin typeface="Times New Roman" panose="02020603050405020304" pitchFamily="18" charset="0"/>
                <a:cs typeface="Times New Roman" panose="02020603050405020304" pitchFamily="18" charset="0"/>
              </a:rPr>
              <a:t>SOOTH EASE</a:t>
            </a:r>
            <a:br>
              <a:rPr lang="en-US" sz="3500" dirty="0">
                <a:solidFill>
                  <a:schemeClr val="bg2">
                    <a:lumMod val="50000"/>
                  </a:schemeClr>
                </a:solidFill>
                <a:latin typeface="Times New Roman" panose="02020603050405020304" pitchFamily="18" charset="0"/>
                <a:cs typeface="Times New Roman" panose="02020603050405020304" pitchFamily="18" charset="0"/>
              </a:rPr>
            </a:br>
            <a:r>
              <a:rPr lang="en-US" sz="2800" dirty="0">
                <a:solidFill>
                  <a:schemeClr val="bg2">
                    <a:lumMod val="50000"/>
                  </a:schemeClr>
                </a:solidFill>
                <a:latin typeface="Times New Roman" panose="02020603050405020304" pitchFamily="18" charset="0"/>
                <a:cs typeface="Times New Roman" panose="02020603050405020304" pitchFamily="18" charset="0"/>
              </a:rPr>
              <a:t>An IOT-Driven Smart Cradle for Baby’s Comfort and Well-Being</a:t>
            </a:r>
            <a:endParaRPr lang="en-IN" sz="2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8195" name="Slide Number Placeholder 3"/>
          <p:cNvSpPr>
            <a:spLocks noGrp="1"/>
          </p:cNvSpPr>
          <p:nvPr>
            <p:ph type="sldNum" sz="quarter" idx="12"/>
          </p:nvPr>
        </p:nvSpPr>
        <p:spPr bwMode="auto">
          <a:noFill/>
          <a:ln>
            <a:miter lim="800000"/>
            <a:headEnd/>
            <a:tailEnd/>
          </a:ln>
        </p:spPr>
        <p:txBody>
          <a:bodyPr/>
          <a:lstStyle/>
          <a:p>
            <a:fld id="{0562384C-A706-4B23-8F6E-2EDD1BBA3C17}" type="slidenum">
              <a:rPr lang="en-IN" altLang="en-US"/>
              <a:pPr/>
              <a:t>1</a:t>
            </a:fld>
            <a:endParaRPr lang="en-IN" altLang="en-US"/>
          </a:p>
        </p:txBody>
      </p:sp>
      <p:sp>
        <p:nvSpPr>
          <p:cNvPr id="8197" name="TextBox 6"/>
          <p:cNvSpPr txBox="1">
            <a:spLocks noChangeArrowheads="1"/>
          </p:cNvSpPr>
          <p:nvPr/>
        </p:nvSpPr>
        <p:spPr bwMode="auto">
          <a:xfrm>
            <a:off x="8174038" y="4564063"/>
            <a:ext cx="3632200" cy="2191369"/>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dirty="0">
                <a:latin typeface="Times New Roman" panose="02020603050405020304" pitchFamily="18" charset="0"/>
                <a:cs typeface="Times New Roman" panose="02020603050405020304" pitchFamily="18" charset="0"/>
              </a:rPr>
              <a:t>Presented by:</a:t>
            </a:r>
          </a:p>
          <a:p>
            <a:pPr>
              <a:lnSpc>
                <a:spcPct val="115000"/>
              </a:lnSpc>
              <a:spcAft>
                <a:spcPts val="0"/>
              </a:spcAft>
            </a:pPr>
            <a:r>
              <a:rPr lang="en-IN" sz="1400" dirty="0">
                <a:effectLst/>
                <a:latin typeface="Times New Roman" panose="02020603050405020304" pitchFamily="18" charset="0"/>
                <a:ea typeface="Times New Roman" panose="02020603050405020304" pitchFamily="18" charset="0"/>
                <a:cs typeface="Gautami" panose="020B0502040204020203" pitchFamily="34" charset="0"/>
              </a:rPr>
              <a:t>M.S.L.SAI SRAVANTHI (22A95A0513)</a:t>
            </a:r>
            <a:endParaRPr lang="en-IN" sz="14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0"/>
              </a:spcAft>
            </a:pPr>
            <a:r>
              <a:rPr lang="en-IN" sz="1400" dirty="0">
                <a:effectLst/>
                <a:latin typeface="Times New Roman" panose="02020603050405020304" pitchFamily="18" charset="0"/>
                <a:ea typeface="Times New Roman" panose="02020603050405020304" pitchFamily="18" charset="0"/>
                <a:cs typeface="Gautami" panose="020B0502040204020203" pitchFamily="34" charset="0"/>
              </a:rPr>
              <a:t>V.KARTHIK BABU(22A95A0519)</a:t>
            </a:r>
            <a:endParaRPr lang="en-IN" sz="14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0"/>
              </a:spcAft>
            </a:pPr>
            <a:r>
              <a:rPr lang="en-IN" sz="1400" dirty="0">
                <a:effectLst/>
                <a:latin typeface="Times New Roman" panose="02020603050405020304" pitchFamily="18" charset="0"/>
                <a:ea typeface="Times New Roman" panose="02020603050405020304" pitchFamily="18" charset="0"/>
                <a:cs typeface="Gautami" panose="020B0502040204020203" pitchFamily="34" charset="0"/>
              </a:rPr>
              <a:t>B.MANI KANTA (21A91A05B2)</a:t>
            </a:r>
            <a:endParaRPr lang="en-IN" sz="1400" dirty="0">
              <a:effectLst/>
              <a:latin typeface="Calibri" panose="020F0502020204030204" pitchFamily="34" charset="0"/>
              <a:ea typeface="Times New Roman" panose="02020603050405020304" pitchFamily="18" charset="0"/>
              <a:cs typeface="Gautami" panose="020B0502040204020203" pitchFamily="34" charset="0"/>
            </a:endParaRPr>
          </a:p>
          <a:p>
            <a:pPr>
              <a:lnSpc>
                <a:spcPct val="115000"/>
              </a:lnSpc>
              <a:spcAft>
                <a:spcPts val="0"/>
              </a:spcAft>
            </a:pPr>
            <a:r>
              <a:rPr lang="en-IN" sz="1400" dirty="0">
                <a:effectLst/>
                <a:latin typeface="Times New Roman" panose="02020603050405020304" pitchFamily="18" charset="0"/>
                <a:ea typeface="Times New Roman" panose="02020603050405020304" pitchFamily="18" charset="0"/>
                <a:cs typeface="Gautami" panose="020B0502040204020203" pitchFamily="34" charset="0"/>
              </a:rPr>
              <a:t>T.V.V.SATYA TEJA (21A91A05A1)</a:t>
            </a:r>
            <a:endParaRPr lang="en-IN" sz="1400" dirty="0">
              <a:effectLst/>
              <a:latin typeface="Calibri" panose="020F0502020204030204" pitchFamily="34" charset="0"/>
              <a:ea typeface="Times New Roman" panose="02020603050405020304" pitchFamily="18" charset="0"/>
              <a:cs typeface="Gautami" panose="020B0502040204020203" pitchFamily="34" charset="0"/>
            </a:endParaRPr>
          </a:p>
          <a:p>
            <a:pPr eaLnBrk="1" hangingPunct="1">
              <a:defRPr/>
            </a:pPr>
            <a:endParaRPr lang="en-US" altLang="en-US" dirty="0">
              <a:solidFill>
                <a:schemeClr val="accent3">
                  <a:lumMod val="75000"/>
                </a:schemeClr>
              </a:solidFill>
              <a:latin typeface="Times New Roman" panose="02020603050405020304" pitchFamily="18" charset="0"/>
              <a:cs typeface="Times New Roman" panose="02020603050405020304" pitchFamily="18" charset="0"/>
            </a:endParaRPr>
          </a:p>
          <a:p>
            <a:pPr eaLnBrk="1" hangingPunct="1">
              <a:defRPr/>
            </a:pPr>
            <a:endParaRPr lang="en-US" altLang="en-US" dirty="0">
              <a:solidFill>
                <a:schemeClr val="accent3">
                  <a:lumMod val="75000"/>
                </a:schemeClr>
              </a:solidFill>
              <a:latin typeface="Times New Roman" panose="02020603050405020304" pitchFamily="18" charset="0"/>
              <a:cs typeface="Times New Roman" panose="02020603050405020304" pitchFamily="18" charset="0"/>
            </a:endParaRPr>
          </a:p>
          <a:p>
            <a:pPr eaLnBrk="1" hangingPunct="1">
              <a:defRPr/>
            </a:pPr>
            <a:endParaRPr lang="en-IN" altLang="en-US" dirty="0"/>
          </a:p>
        </p:txBody>
      </p:sp>
      <p:sp>
        <p:nvSpPr>
          <p:cNvPr id="8198" name="TextBox 9"/>
          <p:cNvSpPr txBox="1">
            <a:spLocks noChangeArrowheads="1"/>
          </p:cNvSpPr>
          <p:nvPr/>
        </p:nvSpPr>
        <p:spPr bwMode="auto">
          <a:xfrm>
            <a:off x="955675" y="4713288"/>
            <a:ext cx="3197225" cy="923330"/>
          </a:xfrm>
          <a:prstGeom prst="rect">
            <a:avLst/>
          </a:prstGeom>
          <a:no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dirty="0"/>
              <a:t>Guide Name:</a:t>
            </a:r>
          </a:p>
          <a:p>
            <a:pPr eaLnBrk="1" hangingPunct="1">
              <a:defRPr/>
            </a:pPr>
            <a:r>
              <a:rPr lang="en-US" sz="1800" dirty="0">
                <a:effectLst/>
                <a:latin typeface="Times New Roman" panose="02020603050405020304" pitchFamily="18" charset="0"/>
                <a:ea typeface="Times New Roman" panose="02020603050405020304" pitchFamily="18" charset="0"/>
              </a:rPr>
              <a:t>Dr.</a:t>
            </a:r>
            <a:r>
              <a:rPr lang="en-US" sz="1800" spc="-45"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K.Swaroopa</a:t>
            </a:r>
            <a:r>
              <a:rPr lang="en-US" sz="1800" dirty="0">
                <a:effectLst/>
                <a:latin typeface="Times New Roman" panose="02020603050405020304" pitchFamily="18" charset="0"/>
                <a:ea typeface="Times New Roman" panose="02020603050405020304" pitchFamily="18" charset="0"/>
              </a:rPr>
              <a:t>,</a:t>
            </a:r>
            <a:r>
              <a:rPr lang="en-US" sz="1800" spc="-25"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M.Tech</a:t>
            </a:r>
            <a:r>
              <a:rPr lang="en-US" sz="1400" dirty="0">
                <a:effectLst/>
                <a:latin typeface="Times New Roman" panose="02020603050405020304" pitchFamily="18" charset="0"/>
                <a:ea typeface="Times New Roman" panose="02020603050405020304" pitchFamily="18" charset="0"/>
              </a:rPr>
              <a:t>., Ph.D. </a:t>
            </a:r>
            <a:r>
              <a:rPr lang="en-US" sz="1800" dirty="0">
                <a:effectLst/>
                <a:latin typeface="Times New Roman" panose="02020603050405020304" pitchFamily="18" charset="0"/>
                <a:ea typeface="Times New Roman" panose="02020603050405020304" pitchFamily="18" charset="0"/>
              </a:rPr>
              <a:t>Associate Professor &amp; HOD</a:t>
            </a:r>
            <a:r>
              <a:rPr lang="en-US" sz="1800" spc="5" dirty="0">
                <a:effectLst/>
                <a:latin typeface="Times New Roman" panose="02020603050405020304" pitchFamily="18" charset="0"/>
                <a:ea typeface="Times New Roman" panose="02020603050405020304" pitchFamily="18" charset="0"/>
              </a:rPr>
              <a:t> </a:t>
            </a:r>
            <a:endParaRPr lang="en-IN" altLang="en-US" dirty="0"/>
          </a:p>
        </p:txBody>
      </p:sp>
      <p:pic>
        <p:nvPicPr>
          <p:cNvPr id="2" name="Picture 7"/>
          <p:cNvPicPr>
            <a:picLocks noChangeAspect="1"/>
          </p:cNvPicPr>
          <p:nvPr/>
        </p:nvPicPr>
        <p:blipFill>
          <a:blip r:embed="rId2"/>
          <a:srcRect/>
          <a:stretch>
            <a:fillRect/>
          </a:stretch>
        </p:blipFill>
        <p:spPr bwMode="auto">
          <a:xfrm>
            <a:off x="3776663" y="1776413"/>
            <a:ext cx="5281612" cy="2897187"/>
          </a:xfrm>
          <a:prstGeom prst="rect">
            <a:avLst/>
          </a:prstGeom>
          <a:noFill/>
          <a:ln w="9525">
            <a:noFill/>
            <a:miter lim="800000"/>
            <a:headEnd/>
            <a:tailEnd/>
          </a:ln>
        </p:spPr>
      </p:pic>
    </p:spTree>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690" y="0"/>
            <a:ext cx="9723437" cy="1039091"/>
          </a:xfrm>
        </p:spPr>
        <p:txBody>
          <a:bodyPr/>
          <a:lstStyle/>
          <a:p>
            <a:pPr algn="ctr" eaLnBrk="1" fontAlgn="auto" hangingPunct="1">
              <a:spcAft>
                <a:spcPts val="0"/>
              </a:spcAft>
              <a:defRPr/>
            </a:pPr>
            <a:r>
              <a:rPr lang="en-US" b="1" dirty="0">
                <a:solidFill>
                  <a:srgbClr val="FF0000"/>
                </a:solidFill>
                <a:latin typeface="Agency FB" pitchFamily="34" charset="0"/>
                <a:cs typeface="Times New Roman" pitchFamily="18" charset="0"/>
              </a:rPr>
              <a:t>LITERATURE SURVEY COMPARISION</a:t>
            </a:r>
            <a:endParaRPr lang="en-IN" b="1" dirty="0">
              <a:solidFill>
                <a:srgbClr val="FF0000"/>
              </a:solidFill>
              <a:latin typeface="Agency FB" pitchFamily="34" charset="0"/>
            </a:endParaRPr>
          </a:p>
        </p:txBody>
      </p:sp>
      <p:sp>
        <p:nvSpPr>
          <p:cNvPr id="14340" name="Slide Number Placeholder 3"/>
          <p:cNvSpPr>
            <a:spLocks noGrp="1"/>
          </p:cNvSpPr>
          <p:nvPr>
            <p:ph type="sldNum" sz="quarter" idx="12"/>
          </p:nvPr>
        </p:nvSpPr>
        <p:spPr bwMode="auto">
          <a:noFill/>
          <a:ln>
            <a:miter lim="800000"/>
            <a:headEnd/>
            <a:tailEnd/>
          </a:ln>
        </p:spPr>
        <p:txBody>
          <a:bodyPr/>
          <a:lstStyle/>
          <a:p>
            <a:fld id="{6258AE11-F009-46BD-9C4B-EA0B30FFBCEC}" type="slidenum">
              <a:rPr lang="en-IN" altLang="en-US"/>
              <a:pPr/>
              <a:t>10</a:t>
            </a:fld>
            <a:endParaRPr lang="en-IN" altLang="en-US"/>
          </a:p>
        </p:txBody>
      </p:sp>
      <p:pic>
        <p:nvPicPr>
          <p:cNvPr id="14341"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529412567"/>
              </p:ext>
            </p:extLst>
          </p:nvPr>
        </p:nvGraphicFramePr>
        <p:xfrm>
          <a:off x="586853" y="1094509"/>
          <a:ext cx="11027392" cy="5113646"/>
        </p:xfrm>
        <a:graphic>
          <a:graphicData uri="http://schemas.openxmlformats.org/drawingml/2006/table">
            <a:tbl>
              <a:tblPr firstRow="1" bandRow="1">
                <a:tableStyleId>{21E4AEA4-8DFA-4A89-87EB-49C32662AFE0}</a:tableStyleId>
              </a:tblPr>
              <a:tblGrid>
                <a:gridCol w="525114">
                  <a:extLst>
                    <a:ext uri="{9D8B030D-6E8A-4147-A177-3AD203B41FA5}">
                      <a16:colId xmlns:a16="http://schemas.microsoft.com/office/drawing/2014/main" val="20000"/>
                    </a:ext>
                  </a:extLst>
                </a:gridCol>
                <a:gridCol w="3021882">
                  <a:extLst>
                    <a:ext uri="{9D8B030D-6E8A-4147-A177-3AD203B41FA5}">
                      <a16:colId xmlns:a16="http://schemas.microsoft.com/office/drawing/2014/main" val="20001"/>
                    </a:ext>
                  </a:extLst>
                </a:gridCol>
                <a:gridCol w="1241715">
                  <a:extLst>
                    <a:ext uri="{9D8B030D-6E8A-4147-A177-3AD203B41FA5}">
                      <a16:colId xmlns:a16="http://schemas.microsoft.com/office/drawing/2014/main" val="20002"/>
                    </a:ext>
                  </a:extLst>
                </a:gridCol>
                <a:gridCol w="3131942">
                  <a:extLst>
                    <a:ext uri="{9D8B030D-6E8A-4147-A177-3AD203B41FA5}">
                      <a16:colId xmlns:a16="http://schemas.microsoft.com/office/drawing/2014/main" val="20003"/>
                    </a:ext>
                  </a:extLst>
                </a:gridCol>
                <a:gridCol w="3106739">
                  <a:extLst>
                    <a:ext uri="{9D8B030D-6E8A-4147-A177-3AD203B41FA5}">
                      <a16:colId xmlns:a16="http://schemas.microsoft.com/office/drawing/2014/main" val="20004"/>
                    </a:ext>
                  </a:extLst>
                </a:gridCol>
              </a:tblGrid>
              <a:tr h="998846">
                <a:tc>
                  <a:txBody>
                    <a:bodyPr/>
                    <a:lstStyle/>
                    <a:p>
                      <a:pPr algn="ctr"/>
                      <a:r>
                        <a:rPr lang="en-US" dirty="0" err="1">
                          <a:latin typeface="Times New Roman" pitchFamily="18" charset="0"/>
                          <a:ea typeface="Tahoma" pitchFamily="34" charset="0"/>
                          <a:cs typeface="Times New Roman" pitchFamily="18" charset="0"/>
                        </a:rPr>
                        <a:t>S.No</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Reference Paper Title</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itchFamily="18" charset="0"/>
                          <a:ea typeface="Tahoma" pitchFamily="34" charset="0"/>
                          <a:cs typeface="Times New Roman" pitchFamily="18" charset="0"/>
                        </a:rPr>
                        <a:t>Year</a:t>
                      </a:r>
                      <a:r>
                        <a:rPr lang="en-US" b="1" baseline="0" dirty="0">
                          <a:latin typeface="Times New Roman" pitchFamily="18" charset="0"/>
                          <a:ea typeface="Tahoma" pitchFamily="34" charset="0"/>
                          <a:cs typeface="Times New Roman" pitchFamily="18" charset="0"/>
                        </a:rPr>
                        <a:t> of Paper Published</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Purpose/</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Drawbacks/</a:t>
                      </a:r>
                    </a:p>
                    <a:p>
                      <a:pPr algn="ctr"/>
                      <a:r>
                        <a:rPr lang="en-US" dirty="0">
                          <a:latin typeface="Times New Roman" pitchFamily="18" charset="0"/>
                          <a:ea typeface="Tahoma" pitchFamily="34" charset="0"/>
                          <a:cs typeface="Times New Roman" pitchFamily="18" charset="0"/>
                        </a:rPr>
                        <a:t>Advantages</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3903">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err="1"/>
                        <a:t>Iot</a:t>
                      </a:r>
                      <a:r>
                        <a:rPr lang="en-US" sz="1600" dirty="0"/>
                        <a:t> Based Smart Cradle for Infant Health Monitoring Using </a:t>
                      </a:r>
                      <a:r>
                        <a:rPr lang="en-US" sz="1600" dirty="0" err="1"/>
                        <a:t>NodeMCU</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create an IoT-based smart cradle that automates baby care by monitoring motion, moisture, and sound, ensuring infant safety and comfort while reducing parental stress.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sz="1400" dirty="0"/>
                        <a:t>Automates cradle oscillation and care.</a:t>
                      </a:r>
                    </a:p>
                    <a:p>
                      <a:pPr marL="342900" indent="-342900">
                        <a:buFont typeface="+mj-lt"/>
                        <a:buAutoNum type="arabicPeriod"/>
                      </a:pPr>
                      <a:r>
                        <a:rPr lang="en-US" sz="1400" dirty="0"/>
                        <a:t>Provides real-time alerts for enhanced safety.</a:t>
                      </a:r>
                    </a:p>
                    <a:p>
                      <a:pPr marL="342900" indent="-342900">
                        <a:buFont typeface="+mj-lt"/>
                        <a:buAutoNum type="arabicPeriod"/>
                      </a:pPr>
                      <a:r>
                        <a:rPr lang="en-US" sz="1400" dirty="0"/>
                        <a:t>Enables remote monitoring for working parents.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276849">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IOT and Embedded Based Smart Baby Cradle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develop an IoT and embedded system-based smart cradle that automates baby care through features like oscillation, wetness detection, and sound sensing to ensure infant comfort and reduce parental stress.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sz="1400" dirty="0"/>
                        <a:t>Provides automated swinging and real-time alerts for baby care.</a:t>
                      </a:r>
                    </a:p>
                    <a:p>
                      <a:pPr marL="342900" indent="-342900">
                        <a:buFont typeface="+mj-lt"/>
                        <a:buAutoNum type="arabicPeriod"/>
                      </a:pPr>
                      <a:r>
                        <a:rPr lang="en-US" sz="1400" dirty="0"/>
                        <a:t>Enhances safety and comfort for infants.</a:t>
                      </a:r>
                    </a:p>
                    <a:p>
                      <a:pPr marL="342900" indent="-342900">
                        <a:buFont typeface="+mj-lt"/>
                        <a:buAutoNum type="arabicPeriod"/>
                      </a:pPr>
                      <a:r>
                        <a:rPr lang="en-US" sz="1400" dirty="0"/>
                        <a:t>Supports remote monitoring and control via IoT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63903">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IoT based Smart Cradle for Neonatal Monitoring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design a smart cradle using IoT technology for automated baby care, incorporating sensors to monitor temperature, moisture, and sound, and providing real-time alerts to ensure infant comfort and safety.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sz="1400" dirty="0"/>
                        <a:t>Automates monitoring and care, reducing parental stress.</a:t>
                      </a:r>
                    </a:p>
                    <a:p>
                      <a:pPr marL="342900" indent="-342900">
                        <a:buFont typeface="+mj-lt"/>
                        <a:buAutoNum type="arabicPeriod"/>
                      </a:pPr>
                      <a:r>
                        <a:rPr lang="en-US" sz="1400" dirty="0"/>
                        <a:t>Provides real-time alerts for immediate action.</a:t>
                      </a:r>
                    </a:p>
                    <a:p>
                      <a:pPr marL="342900" indent="-342900">
                        <a:buFont typeface="+mj-lt"/>
                        <a:buAutoNum type="arabicPeriod"/>
                      </a:pPr>
                      <a:r>
                        <a:rPr lang="en-US" sz="1400" dirty="0"/>
                        <a:t>Supports remote access via mobile applications.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med">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7690" y="0"/>
            <a:ext cx="9723437" cy="1039091"/>
          </a:xfrm>
        </p:spPr>
        <p:txBody>
          <a:bodyPr/>
          <a:lstStyle/>
          <a:p>
            <a:pPr algn="ctr" eaLnBrk="1" fontAlgn="auto" hangingPunct="1">
              <a:spcAft>
                <a:spcPts val="0"/>
              </a:spcAft>
              <a:defRPr/>
            </a:pPr>
            <a:r>
              <a:rPr lang="en-US" b="1" dirty="0">
                <a:solidFill>
                  <a:srgbClr val="FF0000"/>
                </a:solidFill>
                <a:latin typeface="Agency FB" pitchFamily="34" charset="0"/>
                <a:cs typeface="Times New Roman" pitchFamily="18" charset="0"/>
              </a:rPr>
              <a:t>LITERATURE SURVEY </a:t>
            </a:r>
            <a:r>
              <a:rPr lang="en-US" b="1" dirty="0" err="1">
                <a:solidFill>
                  <a:srgbClr val="FF0000"/>
                </a:solidFill>
                <a:latin typeface="Agency FB" pitchFamily="34" charset="0"/>
                <a:cs typeface="Times New Roman" pitchFamily="18" charset="0"/>
              </a:rPr>
              <a:t>contin</a:t>
            </a:r>
            <a:r>
              <a:rPr lang="en-US" b="1" dirty="0">
                <a:solidFill>
                  <a:srgbClr val="FF0000"/>
                </a:solidFill>
                <a:latin typeface="Agency FB" pitchFamily="34" charset="0"/>
                <a:cs typeface="Times New Roman" pitchFamily="18" charset="0"/>
              </a:rPr>
              <a:t>…..</a:t>
            </a:r>
            <a:endParaRPr lang="en-IN" b="1" dirty="0">
              <a:solidFill>
                <a:srgbClr val="FF0000"/>
              </a:solidFill>
              <a:latin typeface="Agency FB" pitchFamily="34" charset="0"/>
            </a:endParaRPr>
          </a:p>
        </p:txBody>
      </p:sp>
      <p:sp>
        <p:nvSpPr>
          <p:cNvPr id="14340" name="Slide Number Placeholder 3"/>
          <p:cNvSpPr>
            <a:spLocks noGrp="1"/>
          </p:cNvSpPr>
          <p:nvPr>
            <p:ph type="sldNum" sz="quarter" idx="12"/>
          </p:nvPr>
        </p:nvSpPr>
        <p:spPr bwMode="auto">
          <a:noFill/>
          <a:ln>
            <a:miter lim="800000"/>
            <a:headEnd/>
            <a:tailEnd/>
          </a:ln>
        </p:spPr>
        <p:txBody>
          <a:bodyPr/>
          <a:lstStyle/>
          <a:p>
            <a:fld id="{6258AE11-F009-46BD-9C4B-EA0B30FFBCEC}" type="slidenum">
              <a:rPr lang="en-IN" altLang="en-US"/>
              <a:pPr/>
              <a:t>11</a:t>
            </a:fld>
            <a:endParaRPr lang="en-IN" altLang="en-US"/>
          </a:p>
        </p:txBody>
      </p:sp>
      <p:pic>
        <p:nvPicPr>
          <p:cNvPr id="14341"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1375555963"/>
              </p:ext>
            </p:extLst>
          </p:nvPr>
        </p:nvGraphicFramePr>
        <p:xfrm>
          <a:off x="582304" y="1039091"/>
          <a:ext cx="11027392" cy="5510701"/>
        </p:xfrm>
        <a:graphic>
          <a:graphicData uri="http://schemas.openxmlformats.org/drawingml/2006/table">
            <a:tbl>
              <a:tblPr firstRow="1" bandRow="1">
                <a:tableStyleId>{21E4AEA4-8DFA-4A89-87EB-49C32662AFE0}</a:tableStyleId>
              </a:tblPr>
              <a:tblGrid>
                <a:gridCol w="525114">
                  <a:extLst>
                    <a:ext uri="{9D8B030D-6E8A-4147-A177-3AD203B41FA5}">
                      <a16:colId xmlns:a16="http://schemas.microsoft.com/office/drawing/2014/main" val="20000"/>
                    </a:ext>
                  </a:extLst>
                </a:gridCol>
                <a:gridCol w="3021882">
                  <a:extLst>
                    <a:ext uri="{9D8B030D-6E8A-4147-A177-3AD203B41FA5}">
                      <a16:colId xmlns:a16="http://schemas.microsoft.com/office/drawing/2014/main" val="20001"/>
                    </a:ext>
                  </a:extLst>
                </a:gridCol>
                <a:gridCol w="1186771">
                  <a:extLst>
                    <a:ext uri="{9D8B030D-6E8A-4147-A177-3AD203B41FA5}">
                      <a16:colId xmlns:a16="http://schemas.microsoft.com/office/drawing/2014/main" val="20002"/>
                    </a:ext>
                  </a:extLst>
                </a:gridCol>
                <a:gridCol w="3173505">
                  <a:extLst>
                    <a:ext uri="{9D8B030D-6E8A-4147-A177-3AD203B41FA5}">
                      <a16:colId xmlns:a16="http://schemas.microsoft.com/office/drawing/2014/main" val="20003"/>
                    </a:ext>
                  </a:extLst>
                </a:gridCol>
                <a:gridCol w="3120120">
                  <a:extLst>
                    <a:ext uri="{9D8B030D-6E8A-4147-A177-3AD203B41FA5}">
                      <a16:colId xmlns:a16="http://schemas.microsoft.com/office/drawing/2014/main" val="20004"/>
                    </a:ext>
                  </a:extLst>
                </a:gridCol>
              </a:tblGrid>
              <a:tr h="999661">
                <a:tc>
                  <a:txBody>
                    <a:bodyPr/>
                    <a:lstStyle/>
                    <a:p>
                      <a:pPr algn="ctr"/>
                      <a:r>
                        <a:rPr lang="en-US" dirty="0" err="1">
                          <a:latin typeface="Times New Roman" pitchFamily="18" charset="0"/>
                          <a:ea typeface="Tahoma" pitchFamily="34" charset="0"/>
                          <a:cs typeface="Times New Roman" pitchFamily="18" charset="0"/>
                        </a:rPr>
                        <a:t>S.No</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Reference Paper Title</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1" dirty="0">
                          <a:latin typeface="Times New Roman" pitchFamily="18" charset="0"/>
                          <a:ea typeface="Tahoma" pitchFamily="34" charset="0"/>
                          <a:cs typeface="Times New Roman" pitchFamily="18" charset="0"/>
                        </a:rPr>
                        <a:t>Year</a:t>
                      </a:r>
                      <a:r>
                        <a:rPr lang="en-US" b="1" baseline="0" dirty="0">
                          <a:latin typeface="Times New Roman" pitchFamily="18" charset="0"/>
                          <a:ea typeface="Tahoma" pitchFamily="34" charset="0"/>
                          <a:cs typeface="Times New Roman" pitchFamily="18" charset="0"/>
                        </a:rPr>
                        <a:t> of Paper Published</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Purpose/</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latin typeface="Times New Roman" pitchFamily="18" charset="0"/>
                          <a:ea typeface="Tahoma" pitchFamily="34" charset="0"/>
                          <a:cs typeface="Times New Roman" pitchFamily="18" charset="0"/>
                        </a:rPr>
                        <a:t>Drawbacks/</a:t>
                      </a:r>
                    </a:p>
                    <a:p>
                      <a:pPr algn="ctr"/>
                      <a:r>
                        <a:rPr lang="en-US" dirty="0">
                          <a:latin typeface="Times New Roman" pitchFamily="18" charset="0"/>
                          <a:ea typeface="Tahoma" pitchFamily="34" charset="0"/>
                          <a:cs typeface="Times New Roman" pitchFamily="18" charset="0"/>
                        </a:rPr>
                        <a:t>Advantages</a:t>
                      </a:r>
                      <a:endParaRPr lang="en-US" b="1" dirty="0">
                        <a:latin typeface="Times New Roman" pitchFamily="18" charset="0"/>
                        <a:ea typeface="Tahoma" pitchFamily="34"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363903">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IoT based Smart Cradle for Baby Monitoring System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provide real-time monitoring and comfort for infants while reducing parental stress. It automates cradle oscillation, monitors environmental conditions like temperature and humidity, and detects baby movement and cries, ensuring the baby's well-being.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IN" sz="1200" dirty="0"/>
                        <a:t>Monitors baby’s vitals and automates cradle oscillation based on movement or crying.</a:t>
                      </a:r>
                    </a:p>
                    <a:p>
                      <a:pPr marL="342900" indent="-342900">
                        <a:buFont typeface="+mj-lt"/>
                        <a:buAutoNum type="arabicPeriod"/>
                      </a:pPr>
                      <a:r>
                        <a:rPr lang="en-IN" sz="1200" dirty="0"/>
                        <a:t>Adjusts temperature and alerts parents for discomfort or diaper wetness.</a:t>
                      </a:r>
                    </a:p>
                    <a:p>
                      <a:pPr marL="342900" indent="-342900">
                        <a:buFont typeface="+mj-lt"/>
                        <a:buAutoNum type="arabicPeriod"/>
                      </a:pPr>
                      <a:r>
                        <a:rPr lang="en-IN" sz="1200" dirty="0"/>
                        <a:t>Provides real-time video and data updates via a mobile app for parental convenience.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363903">
                <a:tc>
                  <a:txBody>
                    <a:bodyPr/>
                    <a:lstStyle/>
                    <a:p>
                      <a:pPr algn="ctr"/>
                      <a:r>
                        <a:rPr lang="en-US"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IoT based Smart Baby Cradle System using Raspberry Pi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create an IoT-based Smart Baby Cradle system using Raspberry Pi that automates baby monitoring and comfort through features like emotion detection, automatic cradle swinging, wetness detection, and mobile app control.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sz="1300" dirty="0"/>
                        <a:t>Live video and status updates ensure constant supervision.</a:t>
                      </a:r>
                    </a:p>
                    <a:p>
                      <a:pPr marL="342900" indent="-342900">
                        <a:buFont typeface="+mj-lt"/>
                        <a:buAutoNum type="arabicPeriod"/>
                      </a:pPr>
                      <a:r>
                        <a:rPr lang="en-US" sz="1300" dirty="0"/>
                        <a:t>Wet sensors prevent health issues related to wet mattresses.</a:t>
                      </a:r>
                    </a:p>
                    <a:p>
                      <a:pPr marL="342900" indent="-342900">
                        <a:buFont typeface="+mj-lt"/>
                        <a:buAutoNum type="arabicPeriod"/>
                      </a:pPr>
                      <a:r>
                        <a:rPr lang="en-US" sz="1300" dirty="0"/>
                        <a:t>Adjustable swinging speeds and soothing music for the baby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363903">
                <a:tc>
                  <a:txBody>
                    <a:bodyPr/>
                    <a:lstStyle/>
                    <a:p>
                      <a:pPr algn="ctr"/>
                      <a:r>
                        <a:rPr lang="en-US"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1" kern="1200" dirty="0">
                          <a:solidFill>
                            <a:schemeClr val="dk1"/>
                          </a:solidFill>
                          <a:effectLst/>
                          <a:latin typeface="+mn-lt"/>
                          <a:ea typeface="+mn-ea"/>
                          <a:cs typeface="+mn-cs"/>
                        </a:rPr>
                        <a:t>SOOTH EASE </a:t>
                      </a:r>
                      <a:r>
                        <a:rPr lang="en-IN" sz="1600" b="0" kern="1200" dirty="0">
                          <a:solidFill>
                            <a:schemeClr val="dk1"/>
                          </a:solidFill>
                          <a:effectLst/>
                          <a:latin typeface="+mn-lt"/>
                          <a:ea typeface="+mn-ea"/>
                          <a:cs typeface="+mn-cs"/>
                        </a:rPr>
                        <a:t>:</a:t>
                      </a:r>
                    </a:p>
                    <a:p>
                      <a:r>
                        <a:rPr lang="en-IN" sz="1600" b="0" kern="1200" dirty="0">
                          <a:solidFill>
                            <a:schemeClr val="dk1"/>
                          </a:solidFill>
                          <a:effectLst/>
                          <a:latin typeface="+mn-lt"/>
                          <a:ea typeface="+mn-ea"/>
                          <a:cs typeface="+mn-cs"/>
                        </a:rPr>
                        <a:t>An IOT-Driven Smart Cradle for Baby’s Comfort and Well-Being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To create an IoT-enabled smart cradle that automates baby care with features like automated </a:t>
                      </a:r>
                      <a:r>
                        <a:rPr lang="en-IN" sz="1400" kern="1200" dirty="0">
                          <a:solidFill>
                            <a:schemeClr val="dk1"/>
                          </a:solidFill>
                          <a:effectLst/>
                          <a:latin typeface="+mn-lt"/>
                          <a:ea typeface="+mn-ea"/>
                          <a:cs typeface="+mn-cs"/>
                        </a:rPr>
                        <a:t>oscillation</a:t>
                      </a:r>
                      <a:r>
                        <a:rPr lang="en-US" sz="1400" dirty="0"/>
                        <a:t>, wetness detection, temperature monitoring, and real-time notifications, ensuring infant comfort and parental convenience.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342900" indent="-342900">
                        <a:buFont typeface="+mj-lt"/>
                        <a:buAutoNum type="arabicPeriod"/>
                      </a:pPr>
                      <a:r>
                        <a:rPr lang="en-US" sz="1200" dirty="0"/>
                        <a:t>Reduces parental workload with automated functions like </a:t>
                      </a:r>
                      <a:r>
                        <a:rPr lang="en-IN" sz="1200" kern="1200" dirty="0">
                          <a:solidFill>
                            <a:schemeClr val="dk1"/>
                          </a:solidFill>
                          <a:effectLst/>
                          <a:latin typeface="+mn-lt"/>
                          <a:ea typeface="+mn-ea"/>
                          <a:cs typeface="+mn-cs"/>
                        </a:rPr>
                        <a:t>automated oscillation, motion detection, moisture sensing, and temperature monitoring</a:t>
                      </a:r>
                      <a:r>
                        <a:rPr lang="en-US" sz="1200" dirty="0"/>
                        <a:t>.</a:t>
                      </a:r>
                    </a:p>
                    <a:p>
                      <a:pPr marL="342900" indent="-342900">
                        <a:buFont typeface="+mj-lt"/>
                        <a:buAutoNum type="arabicPeriod"/>
                      </a:pPr>
                      <a:r>
                        <a:rPr lang="en-US" sz="1200" dirty="0"/>
                        <a:t>Enhances baby safety and comfort through continuous monitoring.</a:t>
                      </a:r>
                    </a:p>
                    <a:p>
                      <a:pPr marL="342900" indent="-342900">
                        <a:buFont typeface="+mj-lt"/>
                        <a:buAutoNum type="arabicPeriod"/>
                      </a:pPr>
                      <a:r>
                        <a:rPr lang="en-US" sz="1200" dirty="0"/>
                        <a:t>Provides real-time alerts for timely parental response.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cSld>
  <p:clrMapOvr>
    <a:masterClrMapping/>
  </p:clrMapOvr>
  <p:transition spd="med">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a:solidFill>
                  <a:srgbClr val="FF0000"/>
                </a:solidFill>
                <a:latin typeface="Agency FB" pitchFamily="34" charset="0"/>
                <a:cs typeface="Times New Roman" pitchFamily="18" charset="0"/>
              </a:rPr>
              <a:t>ARCHITECTURE</a:t>
            </a:r>
            <a:endParaRPr lang="en-IN" b="1" dirty="0">
              <a:solidFill>
                <a:srgbClr val="FF0000"/>
              </a:solidFill>
              <a:latin typeface="Agency FB" pitchFamily="34" charset="0"/>
              <a:cs typeface="Times New Roman" pitchFamily="18" charset="0"/>
            </a:endParaRPr>
          </a:p>
        </p:txBody>
      </p:sp>
      <p:sp>
        <p:nvSpPr>
          <p:cNvPr id="15364" name="Slide Number Placeholder 4"/>
          <p:cNvSpPr>
            <a:spLocks noGrp="1"/>
          </p:cNvSpPr>
          <p:nvPr>
            <p:ph type="sldNum" sz="quarter" idx="12"/>
          </p:nvPr>
        </p:nvSpPr>
        <p:spPr bwMode="auto">
          <a:noFill/>
          <a:ln>
            <a:miter lim="800000"/>
            <a:headEnd/>
            <a:tailEnd/>
          </a:ln>
        </p:spPr>
        <p:txBody>
          <a:bodyPr/>
          <a:lstStyle/>
          <a:p>
            <a:fld id="{9C944B9E-EA49-4251-86AF-64702B37645B}" type="slidenum">
              <a:rPr lang="en-IN" altLang="en-US"/>
              <a:pPr/>
              <a:t>12</a:t>
            </a:fld>
            <a:endParaRPr lang="en-IN" altLang="en-US"/>
          </a:p>
        </p:txBody>
      </p:sp>
      <p:pic>
        <p:nvPicPr>
          <p:cNvPr id="15365" name="Picture 5"/>
          <p:cNvPicPr>
            <a:picLocks noChangeAspect="1"/>
          </p:cNvPicPr>
          <p:nvPr/>
        </p:nvPicPr>
        <p:blipFill>
          <a:blip r:embed="rId2"/>
          <a:srcRect/>
          <a:stretch>
            <a:fillRect/>
          </a:stretch>
        </p:blipFill>
        <p:spPr bwMode="auto">
          <a:xfrm>
            <a:off x="9209088" y="-244475"/>
            <a:ext cx="3473450" cy="1905000"/>
          </a:xfrm>
          <a:prstGeom prst="rect">
            <a:avLst/>
          </a:prstGeom>
          <a:noFill/>
          <a:ln w="9525">
            <a:noFill/>
            <a:miter lim="800000"/>
            <a:headEnd/>
            <a:tailEnd/>
          </a:ln>
        </p:spPr>
      </p:pic>
      <p:pic>
        <p:nvPicPr>
          <p:cNvPr id="4" name="Content Placeholder 3">
            <a:extLst>
              <a:ext uri="{FF2B5EF4-FFF2-40B4-BE49-F238E27FC236}">
                <a16:creationId xmlns:a16="http://schemas.microsoft.com/office/drawing/2014/main" id="{56DB0673-6B3D-10E2-5E39-854BDFD0E24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29193" y="2086769"/>
            <a:ext cx="5363633" cy="4022725"/>
          </a:xfrm>
        </p:spPr>
      </p:pic>
    </p:spTree>
  </p:cSld>
  <p:clrMapOvr>
    <a:masterClrMapping/>
  </p:clrMapOvr>
  <p:transition spd="med">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a:solidFill>
                  <a:srgbClr val="FF0000"/>
                </a:solidFill>
                <a:latin typeface="Agency FB" pitchFamily="34" charset="0"/>
                <a:cs typeface="Times New Roman" pitchFamily="18" charset="0"/>
              </a:rPr>
              <a:t>TECHNOLOGY/ALGORITHM</a:t>
            </a:r>
            <a:endParaRPr lang="en-IN" b="1" dirty="0">
              <a:solidFill>
                <a:srgbClr val="FF0000"/>
              </a:solidFill>
              <a:latin typeface="Agency FB" pitchFamily="34" charset="0"/>
              <a:cs typeface="Times New Roman" pitchFamily="18" charset="0"/>
            </a:endParaRPr>
          </a:p>
        </p:txBody>
      </p:sp>
      <p:sp>
        <p:nvSpPr>
          <p:cNvPr id="15364" name="Slide Number Placeholder 4"/>
          <p:cNvSpPr>
            <a:spLocks noGrp="1"/>
          </p:cNvSpPr>
          <p:nvPr>
            <p:ph type="sldNum" sz="quarter" idx="12"/>
          </p:nvPr>
        </p:nvSpPr>
        <p:spPr bwMode="auto">
          <a:noFill/>
          <a:ln>
            <a:miter lim="800000"/>
            <a:headEnd/>
            <a:tailEnd/>
          </a:ln>
        </p:spPr>
        <p:txBody>
          <a:bodyPr/>
          <a:lstStyle/>
          <a:p>
            <a:fld id="{9C944B9E-EA49-4251-86AF-64702B37645B}" type="slidenum">
              <a:rPr lang="en-IN" altLang="en-US"/>
              <a:pPr/>
              <a:t>13</a:t>
            </a:fld>
            <a:endParaRPr lang="en-IN" altLang="en-US"/>
          </a:p>
        </p:txBody>
      </p:sp>
      <p:pic>
        <p:nvPicPr>
          <p:cNvPr id="15365" name="Picture 5"/>
          <p:cNvPicPr>
            <a:picLocks noChangeAspect="1"/>
          </p:cNvPicPr>
          <p:nvPr/>
        </p:nvPicPr>
        <p:blipFill>
          <a:blip r:embed="rId2"/>
          <a:srcRect/>
          <a:stretch>
            <a:fillRect/>
          </a:stretch>
        </p:blipFill>
        <p:spPr bwMode="auto">
          <a:xfrm>
            <a:off x="9209088" y="-244475"/>
            <a:ext cx="3473450" cy="1905000"/>
          </a:xfrm>
          <a:prstGeom prst="rect">
            <a:avLst/>
          </a:prstGeom>
          <a:noFill/>
          <a:ln w="9525">
            <a:noFill/>
            <a:miter lim="800000"/>
            <a:headEnd/>
            <a:tailEnd/>
          </a:ln>
        </p:spPr>
      </p:pic>
      <p:sp>
        <p:nvSpPr>
          <p:cNvPr id="7" name="Content Placeholder 6"/>
          <p:cNvSpPr>
            <a:spLocks noGrp="1"/>
          </p:cNvSpPr>
          <p:nvPr>
            <p:ph idx="1"/>
          </p:nvPr>
        </p:nvSpPr>
        <p:spPr>
          <a:xfrm>
            <a:off x="1096963" y="1846263"/>
            <a:ext cx="5931366" cy="4213878"/>
          </a:xfrm>
        </p:spPr>
        <p:txBody>
          <a:bodyPr/>
          <a:lstStyle/>
          <a:p>
            <a:r>
              <a:rPr lang="en-US" sz="2400" dirty="0"/>
              <a:t>The project utilizes an IoT-enabled system driven by the ESP32 microcontroller to manage real-time monitoring and automation. Key algorithms include signal processing for motion detection using the MPU6050 sensor, wetness detection via moisture sensors, and temperature monitoring using the DHT11 sensor. Data is transmitted to a cloud platform for remote access and notifications, ensuring efficient alerts. Additionally, control algorithms regulate servo motor oscillation and adjust rocking intensity based on detected baby movements or cries.</a:t>
            </a:r>
            <a:endParaRPr lang="en-IN" sz="2800" dirty="0"/>
          </a:p>
        </p:txBody>
      </p:sp>
      <p:pic>
        <p:nvPicPr>
          <p:cNvPr id="3" name="Picture 2">
            <a:extLst>
              <a:ext uri="{FF2B5EF4-FFF2-40B4-BE49-F238E27FC236}">
                <a16:creationId xmlns:a16="http://schemas.microsoft.com/office/drawing/2014/main" id="{C003208C-8859-BE8D-D1B3-89C1B33F842C}"/>
              </a:ext>
            </a:extLst>
          </p:cNvPr>
          <p:cNvPicPr>
            <a:picLocks noChangeAspect="1"/>
          </p:cNvPicPr>
          <p:nvPr/>
        </p:nvPicPr>
        <p:blipFill>
          <a:blip r:embed="rId3">
            <a:extLst>
              <a:ext uri="{28A0092B-C50C-407E-A947-70E740481C1C}">
                <a14:useLocalDpi xmlns:a14="http://schemas.microsoft.com/office/drawing/2010/main" val="0"/>
              </a:ext>
            </a:extLst>
          </a:blip>
          <a:srcRect l="12774" r="12484"/>
          <a:stretch/>
        </p:blipFill>
        <p:spPr>
          <a:xfrm>
            <a:off x="7028329" y="1846263"/>
            <a:ext cx="4192120" cy="4353896"/>
          </a:xfrm>
          <a:prstGeom prst="rect">
            <a:avLst/>
          </a:prstGeom>
        </p:spPr>
      </p:pic>
    </p:spTree>
  </p:cSld>
  <p:clrMapOvr>
    <a:masterClrMapping/>
  </p:clrMapOvr>
  <p:transition spd="med">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a:solidFill>
                  <a:srgbClr val="FF0000"/>
                </a:solidFill>
                <a:latin typeface="Agency FB" pitchFamily="34" charset="0"/>
                <a:cs typeface="Times New Roman" pitchFamily="18" charset="0"/>
              </a:rPr>
              <a:t>CONCLUSION</a:t>
            </a:r>
            <a:endParaRPr lang="en-IN" b="1" dirty="0">
              <a:solidFill>
                <a:srgbClr val="FF0000"/>
              </a:solidFill>
              <a:latin typeface="Agency FB" pitchFamily="34" charset="0"/>
              <a:cs typeface="Times New Roman" pitchFamily="18" charset="0"/>
            </a:endParaRPr>
          </a:p>
        </p:txBody>
      </p:sp>
      <p:sp>
        <p:nvSpPr>
          <p:cNvPr id="15364" name="Slide Number Placeholder 4"/>
          <p:cNvSpPr>
            <a:spLocks noGrp="1"/>
          </p:cNvSpPr>
          <p:nvPr>
            <p:ph type="sldNum" sz="quarter" idx="12"/>
          </p:nvPr>
        </p:nvSpPr>
        <p:spPr bwMode="auto">
          <a:noFill/>
          <a:ln>
            <a:miter lim="800000"/>
            <a:headEnd/>
            <a:tailEnd/>
          </a:ln>
        </p:spPr>
        <p:txBody>
          <a:bodyPr/>
          <a:lstStyle/>
          <a:p>
            <a:fld id="{9C944B9E-EA49-4251-86AF-64702B37645B}" type="slidenum">
              <a:rPr lang="en-IN" altLang="en-US"/>
              <a:pPr/>
              <a:t>14</a:t>
            </a:fld>
            <a:endParaRPr lang="en-IN" altLang="en-US"/>
          </a:p>
        </p:txBody>
      </p:sp>
      <p:pic>
        <p:nvPicPr>
          <p:cNvPr id="15365" name="Picture 5"/>
          <p:cNvPicPr>
            <a:picLocks noChangeAspect="1"/>
          </p:cNvPicPr>
          <p:nvPr/>
        </p:nvPicPr>
        <p:blipFill>
          <a:blip r:embed="rId2"/>
          <a:srcRect/>
          <a:stretch>
            <a:fillRect/>
          </a:stretch>
        </p:blipFill>
        <p:spPr bwMode="auto">
          <a:xfrm>
            <a:off x="9209088" y="-244475"/>
            <a:ext cx="3473450" cy="1905000"/>
          </a:xfrm>
          <a:prstGeom prst="rect">
            <a:avLst/>
          </a:prstGeom>
          <a:noFill/>
          <a:ln w="9525">
            <a:noFill/>
            <a:miter lim="800000"/>
            <a:headEnd/>
            <a:tailEnd/>
          </a:ln>
        </p:spPr>
      </p:pic>
      <p:sp>
        <p:nvSpPr>
          <p:cNvPr id="7" name="Content Placeholder 6"/>
          <p:cNvSpPr>
            <a:spLocks noGrp="1"/>
          </p:cNvSpPr>
          <p:nvPr>
            <p:ph idx="1"/>
          </p:nvPr>
        </p:nvSpPr>
        <p:spPr/>
        <p:txBody>
          <a:bodyPr/>
          <a:lstStyle/>
          <a:p>
            <a:r>
              <a:rPr lang="en-US" sz="2400" dirty="0"/>
              <a:t>The IoT-based smart cradle ensures infant safety and comfort through automated </a:t>
            </a:r>
            <a:r>
              <a:rPr lang="en-IN" sz="2400" kern="1200" dirty="0">
                <a:solidFill>
                  <a:schemeClr val="dk1"/>
                </a:solidFill>
                <a:effectLst/>
                <a:latin typeface="+mn-lt"/>
                <a:ea typeface="+mn-ea"/>
                <a:cs typeface="+mn-cs"/>
              </a:rPr>
              <a:t>oscillation</a:t>
            </a:r>
            <a:r>
              <a:rPr lang="en-US" sz="2400" dirty="0"/>
              <a:t>, wetness detection, and temperature monitoring. It reduces parental stress by providing real-time notifications and remote monitoring, offering a modern, efficient solution for baby care.</a:t>
            </a:r>
            <a:endParaRPr lang="en-IN" sz="2800" dirty="0"/>
          </a:p>
        </p:txBody>
      </p:sp>
    </p:spTree>
  </p:cSld>
  <p:clrMapOvr>
    <a:masterClrMapping/>
  </p:clrMapOvr>
  <p:transition spd="med">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a:pPr>
            <a:r>
              <a:rPr lang="en-US" b="1" dirty="0">
                <a:solidFill>
                  <a:srgbClr val="FF0000"/>
                </a:solidFill>
                <a:latin typeface="Agency FB" pitchFamily="34" charset="0"/>
                <a:cs typeface="Times New Roman" pitchFamily="18" charset="0"/>
              </a:rPr>
              <a:t>REFERENCES</a:t>
            </a:r>
            <a:endParaRPr lang="en-IN" b="1" dirty="0">
              <a:solidFill>
                <a:srgbClr val="FF0000"/>
              </a:solidFill>
              <a:latin typeface="Agency FB" pitchFamily="34" charset="0"/>
              <a:cs typeface="Times New Roman" pitchFamily="18" charset="0"/>
            </a:endParaRPr>
          </a:p>
        </p:txBody>
      </p:sp>
      <p:sp>
        <p:nvSpPr>
          <p:cNvPr id="15364" name="Slide Number Placeholder 4"/>
          <p:cNvSpPr>
            <a:spLocks noGrp="1"/>
          </p:cNvSpPr>
          <p:nvPr>
            <p:ph type="sldNum" sz="quarter" idx="12"/>
          </p:nvPr>
        </p:nvSpPr>
        <p:spPr bwMode="auto">
          <a:noFill/>
          <a:ln>
            <a:miter lim="800000"/>
            <a:headEnd/>
            <a:tailEnd/>
          </a:ln>
        </p:spPr>
        <p:txBody>
          <a:bodyPr/>
          <a:lstStyle/>
          <a:p>
            <a:fld id="{9C944B9E-EA49-4251-86AF-64702B37645B}" type="slidenum">
              <a:rPr lang="en-IN" altLang="en-US"/>
              <a:pPr/>
              <a:t>15</a:t>
            </a:fld>
            <a:endParaRPr lang="en-IN" altLang="en-US"/>
          </a:p>
        </p:txBody>
      </p:sp>
      <p:pic>
        <p:nvPicPr>
          <p:cNvPr id="15365" name="Picture 5"/>
          <p:cNvPicPr>
            <a:picLocks noChangeAspect="1"/>
          </p:cNvPicPr>
          <p:nvPr/>
        </p:nvPicPr>
        <p:blipFill>
          <a:blip r:embed="rId2"/>
          <a:srcRect/>
          <a:stretch>
            <a:fillRect/>
          </a:stretch>
        </p:blipFill>
        <p:spPr bwMode="auto">
          <a:xfrm>
            <a:off x="9209088" y="-244475"/>
            <a:ext cx="3473450" cy="1905000"/>
          </a:xfrm>
          <a:prstGeom prst="rect">
            <a:avLst/>
          </a:prstGeom>
          <a:noFill/>
          <a:ln w="9525">
            <a:noFill/>
            <a:miter lim="800000"/>
            <a:headEnd/>
            <a:tailEnd/>
          </a:ln>
        </p:spPr>
      </p:pic>
      <p:sp>
        <p:nvSpPr>
          <p:cNvPr id="7" name="Content Placeholder 6"/>
          <p:cNvSpPr>
            <a:spLocks noGrp="1"/>
          </p:cNvSpPr>
          <p:nvPr>
            <p:ph idx="1"/>
          </p:nvPr>
        </p:nvSpPr>
        <p:spPr/>
        <p:txBody>
          <a:bodyPr/>
          <a:lstStyle/>
          <a:p>
            <a:pPr marL="457200" indent="-457200">
              <a:buFont typeface="+mj-lt"/>
              <a:buAutoNum type="arabicPeriod"/>
            </a:pPr>
            <a:r>
              <a:rPr lang="en-US" dirty="0" err="1"/>
              <a:t>Iot</a:t>
            </a:r>
            <a:r>
              <a:rPr lang="en-US" dirty="0"/>
              <a:t> Based Smart Cradle for Infant Health Monitoring Using </a:t>
            </a:r>
            <a:r>
              <a:rPr lang="en-US" dirty="0" err="1"/>
              <a:t>NodeMCU</a:t>
            </a:r>
            <a:r>
              <a:rPr lang="en-US" dirty="0"/>
              <a:t> :- </a:t>
            </a:r>
            <a:r>
              <a:rPr lang="en-US" dirty="0">
                <a:hlinkClick r:id="rId3"/>
              </a:rPr>
              <a:t>https://www.ijfmr.com/papers/2024/2/17031.pdf</a:t>
            </a:r>
            <a:endParaRPr lang="en-US" dirty="0"/>
          </a:p>
          <a:p>
            <a:pPr marL="457200" indent="-457200">
              <a:buFont typeface="+mj-lt"/>
              <a:buAutoNum type="arabicPeriod"/>
            </a:pPr>
            <a:r>
              <a:rPr lang="en-US" dirty="0"/>
              <a:t>IOT and Embedded Based Smart Baby Cradle :- </a:t>
            </a:r>
            <a:r>
              <a:rPr lang="en-US" dirty="0">
                <a:hlinkClick r:id="rId4"/>
              </a:rPr>
              <a:t>https://www.researchgate.net/publication/378387476_IOT_and_Embedded_Based_Smart_Baby_Cradle</a:t>
            </a:r>
            <a:endParaRPr lang="en-US" dirty="0"/>
          </a:p>
          <a:p>
            <a:pPr marL="457200" indent="-457200">
              <a:buFont typeface="+mj-lt"/>
              <a:buAutoNum type="arabicPeriod"/>
            </a:pPr>
            <a:r>
              <a:rPr lang="en-US" dirty="0"/>
              <a:t> IoT based Smart Cradle for Neonatal Monitoring :- </a:t>
            </a:r>
            <a:r>
              <a:rPr lang="en-US" dirty="0">
                <a:hlinkClick r:id="rId5"/>
              </a:rPr>
              <a:t>https://ieeexplore.ieee.org/document/10009138</a:t>
            </a:r>
            <a:endParaRPr lang="en-US" dirty="0"/>
          </a:p>
          <a:p>
            <a:pPr marL="457200" indent="-457200">
              <a:buFont typeface="+mj-lt"/>
              <a:buAutoNum type="arabicPeriod"/>
            </a:pPr>
            <a:r>
              <a:rPr lang="en-US" dirty="0"/>
              <a:t> IoT based Smart Cradle for Baby Monitoring System :- </a:t>
            </a:r>
            <a:r>
              <a:rPr lang="en-US" dirty="0">
                <a:hlinkClick r:id="rId6"/>
              </a:rPr>
              <a:t>https://ieeexplore.ieee.org/document/9358684</a:t>
            </a:r>
            <a:endParaRPr lang="en-US" dirty="0"/>
          </a:p>
          <a:p>
            <a:pPr marL="457200" indent="-457200">
              <a:buFont typeface="+mj-lt"/>
              <a:buAutoNum type="arabicPeriod"/>
            </a:pPr>
            <a:r>
              <a:rPr lang="en-US" dirty="0"/>
              <a:t> IoT based Smart Baby Cradle System using Raspberry Pi B+ :- </a:t>
            </a:r>
            <a:r>
              <a:rPr lang="en-US" dirty="0">
                <a:hlinkClick r:id="rId7"/>
              </a:rPr>
              <a:t>https://ieeexplore.ieee.org/document/9299602</a:t>
            </a:r>
            <a:endParaRPr lang="en-US" dirty="0"/>
          </a:p>
        </p:txBody>
      </p:sp>
    </p:spTree>
  </p:cSld>
  <p:clrMapOvr>
    <a:masterClrMapping/>
  </p:clrMapOvr>
  <p:transition spd="med">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6963" y="758825"/>
            <a:ext cx="10058400" cy="3565525"/>
          </a:xfrm>
        </p:spPr>
        <p:txBody>
          <a:bodyPr/>
          <a:lstStyle/>
          <a:p>
            <a:pPr eaLnBrk="1" fontAlgn="auto" hangingPunct="1">
              <a:spcAft>
                <a:spcPts val="0"/>
              </a:spcAft>
              <a:defRPr/>
            </a:pPr>
            <a:r>
              <a:rPr lang="en-US" dirty="0">
                <a:latin typeface="Times New Roman" panose="02020603050405020304" pitchFamily="18" charset="0"/>
                <a:cs typeface="Times New Roman" panose="02020603050405020304" pitchFamily="18" charset="0"/>
              </a:rPr>
              <a:t>				 </a:t>
            </a:r>
            <a:r>
              <a:rPr lang="en-US" sz="4000" b="1" dirty="0">
                <a:solidFill>
                  <a:srgbClr val="FF0000"/>
                </a:solidFill>
                <a:latin typeface="Agency FB" pitchFamily="34" charset="0"/>
                <a:cs typeface="Times New Roman" panose="02020603050405020304" pitchFamily="18" charset="0"/>
              </a:rPr>
              <a:t>THANK YOU</a:t>
            </a:r>
            <a:endParaRPr lang="en-IN" sz="4000" b="1" dirty="0">
              <a:solidFill>
                <a:srgbClr val="FF0000"/>
              </a:solidFill>
              <a:latin typeface="Agency FB" pitchFamily="34" charset="0"/>
              <a:cs typeface="Times New Roman" panose="02020603050405020304" pitchFamily="18" charset="0"/>
            </a:endParaRPr>
          </a:p>
        </p:txBody>
      </p:sp>
      <p:sp>
        <p:nvSpPr>
          <p:cNvPr id="34819" name="Slide Number Placeholder 2"/>
          <p:cNvSpPr>
            <a:spLocks noGrp="1"/>
          </p:cNvSpPr>
          <p:nvPr>
            <p:ph type="sldNum" sz="quarter" idx="12"/>
          </p:nvPr>
        </p:nvSpPr>
        <p:spPr bwMode="auto">
          <a:noFill/>
          <a:ln>
            <a:miter lim="800000"/>
            <a:headEnd/>
            <a:tailEnd/>
          </a:ln>
        </p:spPr>
        <p:txBody>
          <a:bodyPr/>
          <a:lstStyle/>
          <a:p>
            <a:fld id="{F3C2F8E1-2564-4A03-9AAF-66B7459A254F}" type="slidenum">
              <a:rPr lang="en-IN" altLang="en-US"/>
              <a:pPr/>
              <a:t>16</a:t>
            </a:fld>
            <a:endParaRPr lang="en-IN" altLang="en-US"/>
          </a:p>
        </p:txBody>
      </p:sp>
      <p:pic>
        <p:nvPicPr>
          <p:cNvPr id="34820" name="Picture 4"/>
          <p:cNvPicPr>
            <a:picLocks noChangeAspect="1"/>
          </p:cNvPicPr>
          <p:nvPr/>
        </p:nvPicPr>
        <p:blipFill>
          <a:blip r:embed="rId2"/>
          <a:srcRect/>
          <a:stretch>
            <a:fillRect/>
          </a:stretch>
        </p:blipFill>
        <p:spPr bwMode="auto">
          <a:xfrm>
            <a:off x="9209088" y="-244475"/>
            <a:ext cx="3473450" cy="1905000"/>
          </a:xfrm>
          <a:prstGeom prst="rect">
            <a:avLst/>
          </a:prstGeom>
          <a:noFill/>
          <a:ln w="9525">
            <a:noFill/>
            <a:miter lim="800000"/>
            <a:headEnd/>
            <a:tailEnd/>
          </a:ln>
        </p:spPr>
      </p:pic>
    </p:spTree>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2"/>
          <p:cNvSpPr>
            <a:spLocks noGrp="1"/>
          </p:cNvSpPr>
          <p:nvPr>
            <p:ph type="sldNum" sz="quarter" idx="12"/>
          </p:nvPr>
        </p:nvSpPr>
        <p:spPr bwMode="auto">
          <a:noFill/>
          <a:ln>
            <a:miter lim="800000"/>
            <a:headEnd/>
            <a:tailEnd/>
          </a:ln>
        </p:spPr>
        <p:txBody>
          <a:bodyPr/>
          <a:lstStyle/>
          <a:p>
            <a:fld id="{6C1E785F-11FD-4CC4-8A8F-8AF5C82E8B3E}" type="slidenum">
              <a:rPr lang="en-IN" altLang="en-US"/>
              <a:pPr/>
              <a:t>2</a:t>
            </a:fld>
            <a:endParaRPr lang="en-IN" altLang="en-US"/>
          </a:p>
        </p:txBody>
      </p:sp>
      <p:sp>
        <p:nvSpPr>
          <p:cNvPr id="9219" name="TextBox 4"/>
          <p:cNvSpPr txBox="1">
            <a:spLocks noChangeArrowheads="1"/>
          </p:cNvSpPr>
          <p:nvPr/>
        </p:nvSpPr>
        <p:spPr bwMode="auto">
          <a:xfrm>
            <a:off x="1001713" y="714375"/>
            <a:ext cx="10569575" cy="831850"/>
          </a:xfrm>
          <a:prstGeom prst="rect">
            <a:avLst/>
          </a:prstGeom>
          <a:noFill/>
          <a:ln w="9525">
            <a:noFill/>
            <a:miter lim="800000"/>
            <a:headEnd/>
            <a:tailEnd/>
          </a:ln>
        </p:spPr>
        <p:txBody>
          <a:bodyPr>
            <a:spAutoFit/>
          </a:bodyPr>
          <a:lstStyle/>
          <a:p>
            <a:pPr algn="ctr" eaLnBrk="1" hangingPunct="1"/>
            <a:r>
              <a:rPr lang="en-US" altLang="en-US" sz="4800" b="1">
                <a:solidFill>
                  <a:srgbClr val="FF0000"/>
                </a:solidFill>
                <a:latin typeface="Agency FB" pitchFamily="34" charset="0"/>
                <a:cs typeface="Times New Roman" pitchFamily="18" charset="0"/>
              </a:rPr>
              <a:t>OUTLINE</a:t>
            </a:r>
          </a:p>
        </p:txBody>
      </p:sp>
      <p:sp>
        <p:nvSpPr>
          <p:cNvPr id="6" name="TextBox 5"/>
          <p:cNvSpPr txBox="1"/>
          <p:nvPr/>
        </p:nvSpPr>
        <p:spPr>
          <a:xfrm>
            <a:off x="1562100" y="1446213"/>
            <a:ext cx="10117282" cy="4893647"/>
          </a:xfrm>
          <a:prstGeom prst="rect">
            <a:avLst/>
          </a:prstGeom>
          <a:noFill/>
        </p:spPr>
        <p:txBody>
          <a:bodyPr wrap="square">
            <a:spAutoFit/>
          </a:bodyPr>
          <a:lstStyle/>
          <a:p>
            <a:pPr marL="342900" indent="-342900" eaLnBrk="1" hangingPunct="1">
              <a:buClr>
                <a:schemeClr val="accent1"/>
              </a:buClr>
              <a:buFont typeface="Wingdings" panose="05000000000000000000" pitchFamily="2" charset="2"/>
              <a:buChar char="Ø"/>
              <a:defRPr/>
            </a:pPr>
            <a:endParaRPr lang="en-US" sz="2400" dirty="0">
              <a:latin typeface="Times New Roman" panose="02020603050405020304" pitchFamily="18" charset="0"/>
              <a:cs typeface="Times New Roman" panose="02020603050405020304" pitchFamily="18" charset="0"/>
            </a:endParaRPr>
          </a:p>
          <a:p>
            <a:pPr marL="342900" indent="-342900" eaLnBrk="1" hangingPunct="1">
              <a:buClr>
                <a:schemeClr val="accent1"/>
              </a:buClr>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Abstract</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1.Introduction</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			1.1 Problem Statement</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			1.2 Aim &amp; Objectives of the project</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			1.3 Existing system</a:t>
            </a:r>
          </a:p>
          <a:p>
            <a:pPr marL="1257300" lvl="2"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1.4 Proposed System and Advantages</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2.Requirements Specification</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3.Literature Survey Comparison Table</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4.Architecture/Project Flow</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5.Technology/Algorithm Used </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6.Conclusion</a:t>
            </a:r>
          </a:p>
          <a:p>
            <a:pPr marL="342900" indent="-342900" eaLnBrk="1" hangingPunct="1">
              <a:buClr>
                <a:schemeClr val="accent1"/>
              </a:buClr>
              <a:defRPr/>
            </a:pPr>
            <a:r>
              <a:rPr lang="en-US" sz="2400" dirty="0">
                <a:latin typeface="Times New Roman" panose="02020603050405020304" pitchFamily="18" charset="0"/>
                <a:cs typeface="Times New Roman" panose="02020603050405020304" pitchFamily="18" charset="0"/>
              </a:rPr>
              <a:t>7.References</a:t>
            </a:r>
          </a:p>
        </p:txBody>
      </p:sp>
      <p:cxnSp>
        <p:nvCxnSpPr>
          <p:cNvPr id="8" name="Straight Connector 7"/>
          <p:cNvCxnSpPr/>
          <p:nvPr/>
        </p:nvCxnSpPr>
        <p:spPr>
          <a:xfrm>
            <a:off x="1670050" y="1541463"/>
            <a:ext cx="9898063" cy="11112"/>
          </a:xfrm>
          <a:prstGeom prst="line">
            <a:avLst/>
          </a:prstGeom>
        </p:spPr>
        <p:style>
          <a:lnRef idx="1">
            <a:schemeClr val="dk1"/>
          </a:lnRef>
          <a:fillRef idx="0">
            <a:schemeClr val="dk1"/>
          </a:fillRef>
          <a:effectRef idx="0">
            <a:schemeClr val="dk1"/>
          </a:effectRef>
          <a:fontRef idx="minor">
            <a:schemeClr val="tx1"/>
          </a:fontRef>
        </p:style>
      </p:cxnSp>
      <p:pic>
        <p:nvPicPr>
          <p:cNvPr id="9222" name="Picture 6"/>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0" y="711200"/>
            <a:ext cx="10058400" cy="803275"/>
          </a:xfrm>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b="1" dirty="0">
                <a:solidFill>
                  <a:srgbClr val="FF0000"/>
                </a:solidFill>
                <a:latin typeface="Agency FB" pitchFamily="34" charset="0"/>
                <a:cs typeface="Times New Roman" pitchFamily="18" charset="0"/>
              </a:rPr>
              <a:t>ABSTRACT</a:t>
            </a:r>
            <a:endParaRPr lang="en-IN" b="1" dirty="0">
              <a:solidFill>
                <a:srgbClr val="FF0000"/>
              </a:solidFill>
              <a:latin typeface="Agency FB" pitchFamily="34" charset="0"/>
            </a:endParaRPr>
          </a:p>
        </p:txBody>
      </p:sp>
      <p:sp>
        <p:nvSpPr>
          <p:cNvPr id="10243" name="Content Placeholder 2"/>
          <p:cNvSpPr>
            <a:spLocks noGrp="1"/>
          </p:cNvSpPr>
          <p:nvPr>
            <p:ph idx="1"/>
          </p:nvPr>
        </p:nvSpPr>
        <p:spPr>
          <a:xfrm>
            <a:off x="1096963" y="1995488"/>
            <a:ext cx="10058400" cy="3873500"/>
          </a:xfrm>
        </p:spPr>
        <p:txBody>
          <a:bodyPr/>
          <a:lstStyle/>
          <a:p>
            <a:pPr marL="457200" indent="-457200" algn="just" eaLnBrk="1" hangingPunct="1">
              <a:lnSpc>
                <a:spcPct val="150000"/>
              </a:lnSpc>
              <a:spcBef>
                <a:spcPct val="0"/>
              </a:spcBef>
              <a:spcAft>
                <a:spcPct val="0"/>
              </a:spcAft>
              <a:buFont typeface="Wingdings" pitchFamily="2" charset="2"/>
              <a:buChar char="Ø"/>
            </a:pPr>
            <a:r>
              <a:rPr lang="en-IN" sz="1800" dirty="0">
                <a:effectLst/>
                <a:latin typeface="Times New Roman" panose="02020603050405020304" pitchFamily="18" charset="0"/>
                <a:ea typeface="Times New Roman" panose="02020603050405020304" pitchFamily="18" charset="0"/>
              </a:rPr>
              <a:t>This project proposes the design of a Smart Baby Cradle integrated with IoT technology to automate key functions aimed at improving infant care and reducing parental stress. The cradle will feature automated oscillation, motion detection, moisture sensing, and temperature monitoring, ensuring that the baby remains comfortable and well cared for even when parents are unavailable. Using a moisture sensor, the system can detect wet conditions and alert parents, while a motion sensor triggers oscillations to soothe the baby based on movement. Additionally, a temperature sensor ensures an optimal environment for the baby. The cradle will be powered by a microcontroller ESP32 and a motor to automate oscillation, with a buzzer providing notifications. This IoT-enabled system aims to improve the baby’s sleep comfortability, reduce the need for constant monitoring, and enhance convenience for parents, offering a responsive, automated solution for infant care.</a:t>
            </a:r>
            <a:endParaRPr lang="en-IN" altLang="en-US" sz="2400" b="1" dirty="0">
              <a:latin typeface="Agency FB" pitchFamily="34" charset="0"/>
              <a:cs typeface="Times New Roman" pitchFamily="18" charset="0"/>
            </a:endParaRPr>
          </a:p>
        </p:txBody>
      </p:sp>
      <p:sp>
        <p:nvSpPr>
          <p:cNvPr id="10244" name="Slide Number Placeholder 3"/>
          <p:cNvSpPr>
            <a:spLocks noGrp="1"/>
          </p:cNvSpPr>
          <p:nvPr>
            <p:ph type="sldNum" sz="quarter" idx="12"/>
          </p:nvPr>
        </p:nvSpPr>
        <p:spPr bwMode="auto">
          <a:noFill/>
          <a:ln>
            <a:miter lim="800000"/>
            <a:headEnd/>
            <a:tailEnd/>
          </a:ln>
        </p:spPr>
        <p:txBody>
          <a:bodyPr/>
          <a:lstStyle/>
          <a:p>
            <a:fld id="{10F30A32-6469-4F75-9010-153F953FB59D}" type="slidenum">
              <a:rPr lang="en-IN" altLang="en-US"/>
              <a:pPr/>
              <a:t>3</a:t>
            </a:fld>
            <a:endParaRPr lang="en-IN" altLang="en-US"/>
          </a:p>
        </p:txBody>
      </p:sp>
      <p:pic>
        <p:nvPicPr>
          <p:cNvPr id="10245"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0" y="711200"/>
            <a:ext cx="10058400" cy="803275"/>
          </a:xfrm>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b="1" dirty="0">
                <a:solidFill>
                  <a:srgbClr val="FF0000"/>
                </a:solidFill>
                <a:latin typeface="Agency FB" pitchFamily="34" charset="0"/>
                <a:cs typeface="Times New Roman" pitchFamily="18" charset="0"/>
              </a:rPr>
              <a:t>Introduction</a:t>
            </a:r>
            <a:endParaRPr lang="en-IN" b="1" dirty="0">
              <a:solidFill>
                <a:srgbClr val="FF0000"/>
              </a:solidFill>
              <a:latin typeface="Agency FB" pitchFamily="34" charset="0"/>
            </a:endParaRPr>
          </a:p>
        </p:txBody>
      </p:sp>
      <p:sp>
        <p:nvSpPr>
          <p:cNvPr id="10243" name="Content Placeholder 2"/>
          <p:cNvSpPr>
            <a:spLocks noGrp="1"/>
          </p:cNvSpPr>
          <p:nvPr>
            <p:ph idx="1"/>
          </p:nvPr>
        </p:nvSpPr>
        <p:spPr>
          <a:xfrm>
            <a:off x="1096963" y="1995488"/>
            <a:ext cx="10058400" cy="3873500"/>
          </a:xfrm>
        </p:spPr>
        <p:txBody>
          <a:bodyPr/>
          <a:lstStyle/>
          <a:p>
            <a:pPr marL="457200" indent="-457200" algn="just" eaLnBrk="1" hangingPunct="1">
              <a:lnSpc>
                <a:spcPct val="150000"/>
              </a:lnSpc>
              <a:spcBef>
                <a:spcPct val="0"/>
              </a:spcBef>
              <a:spcAft>
                <a:spcPct val="0"/>
              </a:spcAft>
              <a:buFont typeface="Wingdings" pitchFamily="2" charset="2"/>
              <a:buChar char="Ø"/>
            </a:pPr>
            <a:r>
              <a:rPr lang="en-US" sz="2000" dirty="0"/>
              <a:t>The "</a:t>
            </a:r>
            <a:r>
              <a:rPr lang="en-US" sz="2000" dirty="0" err="1"/>
              <a:t>SoothEase</a:t>
            </a:r>
            <a:r>
              <a:rPr lang="en-US" sz="2000" dirty="0"/>
              <a:t>" project is an IoT-driven smart cradle designed to improve infant care and reduce parental stress through automation. The cradle integrates features like automated oscillation, moisture and temperature monitoring, and motion-based soothing. These functionalities aim to address the limitations of traditional cradles by responding effectively to a baby's needs, such as detecting discomfort or environmental changes. Powered by an ESP32 microcontroller, the system incorporates sensors and actuators to create a responsive and efficient solution. This innovation enhances convenience for parents, especially during nighttime or multitasking scenarios, offering a smarter way to care for babies.</a:t>
            </a:r>
            <a:endParaRPr lang="en-IN" altLang="en-US" sz="2400" b="1" dirty="0">
              <a:latin typeface="Agency FB" pitchFamily="34" charset="0"/>
              <a:cs typeface="Times New Roman" pitchFamily="18" charset="0"/>
            </a:endParaRPr>
          </a:p>
        </p:txBody>
      </p:sp>
      <p:sp>
        <p:nvSpPr>
          <p:cNvPr id="10244" name="Slide Number Placeholder 3"/>
          <p:cNvSpPr>
            <a:spLocks noGrp="1"/>
          </p:cNvSpPr>
          <p:nvPr>
            <p:ph type="sldNum" sz="quarter" idx="12"/>
          </p:nvPr>
        </p:nvSpPr>
        <p:spPr bwMode="auto">
          <a:noFill/>
          <a:ln>
            <a:miter lim="800000"/>
            <a:headEnd/>
            <a:tailEnd/>
          </a:ln>
        </p:spPr>
        <p:txBody>
          <a:bodyPr/>
          <a:lstStyle/>
          <a:p>
            <a:fld id="{10F30A32-6469-4F75-9010-153F953FB59D}" type="slidenum">
              <a:rPr lang="en-IN" altLang="en-US"/>
              <a:pPr/>
              <a:t>4</a:t>
            </a:fld>
            <a:endParaRPr lang="en-IN" altLang="en-US"/>
          </a:p>
        </p:txBody>
      </p:sp>
      <p:pic>
        <p:nvPicPr>
          <p:cNvPr id="10245"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2050" y="711200"/>
            <a:ext cx="10058400" cy="803275"/>
          </a:xfrm>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b="1" dirty="0">
                <a:solidFill>
                  <a:srgbClr val="FF0000"/>
                </a:solidFill>
                <a:latin typeface="Agency FB" pitchFamily="34" charset="0"/>
                <a:cs typeface="Times New Roman" pitchFamily="18" charset="0"/>
              </a:rPr>
              <a:t>Aim &amp; Objective</a:t>
            </a:r>
            <a:endParaRPr lang="en-IN" b="1" dirty="0">
              <a:solidFill>
                <a:srgbClr val="FF0000"/>
              </a:solidFill>
              <a:latin typeface="Agency FB" pitchFamily="34" charset="0"/>
            </a:endParaRPr>
          </a:p>
        </p:txBody>
      </p:sp>
      <p:sp>
        <p:nvSpPr>
          <p:cNvPr id="10243" name="Content Placeholder 2"/>
          <p:cNvSpPr>
            <a:spLocks noGrp="1"/>
          </p:cNvSpPr>
          <p:nvPr>
            <p:ph idx="1"/>
          </p:nvPr>
        </p:nvSpPr>
        <p:spPr>
          <a:xfrm>
            <a:off x="1162050" y="1852052"/>
            <a:ext cx="10058400" cy="4294748"/>
          </a:xfrm>
        </p:spPr>
        <p:txBody>
          <a:bodyPr/>
          <a:lstStyle/>
          <a:p>
            <a:pPr marL="457200" indent="-457200" algn="just" eaLnBrk="1" hangingPunct="1">
              <a:lnSpc>
                <a:spcPct val="150000"/>
              </a:lnSpc>
              <a:spcBef>
                <a:spcPct val="0"/>
              </a:spcBef>
              <a:spcAft>
                <a:spcPct val="0"/>
              </a:spcAft>
              <a:buNone/>
            </a:pPr>
            <a:r>
              <a:rPr lang="en-US" altLang="en-US" sz="2400" b="1" dirty="0">
                <a:latin typeface="Agency FB" pitchFamily="34" charset="0"/>
                <a:cs typeface="Times New Roman" pitchFamily="18" charset="0"/>
              </a:rPr>
              <a:t>Aim</a:t>
            </a:r>
          </a:p>
          <a:p>
            <a:pPr marL="457200" indent="-457200" algn="just" eaLnBrk="1" hangingPunct="1">
              <a:lnSpc>
                <a:spcPct val="100000"/>
              </a:lnSpc>
              <a:spcBef>
                <a:spcPct val="0"/>
              </a:spcBef>
              <a:spcAft>
                <a:spcPct val="0"/>
              </a:spcAft>
              <a:buFont typeface="Wingdings" pitchFamily="2" charset="2"/>
              <a:buChar char="Ø"/>
            </a:pPr>
            <a:r>
              <a:rPr lang="en-US" sz="1600" dirty="0"/>
              <a:t>To develop a smart cradle system equipped with IoT technology to automate functionalities like oscillation, moisture detection, and temperature monitoring, ensuring the baby’s comfort and safety.</a:t>
            </a:r>
          </a:p>
          <a:p>
            <a:pPr marL="457200" indent="-457200" algn="just" eaLnBrk="1" hangingPunct="1">
              <a:lnSpc>
                <a:spcPct val="100000"/>
              </a:lnSpc>
              <a:spcBef>
                <a:spcPct val="0"/>
              </a:spcBef>
              <a:spcAft>
                <a:spcPct val="0"/>
              </a:spcAft>
              <a:buFont typeface="Wingdings" pitchFamily="2" charset="2"/>
              <a:buChar char="Ø"/>
            </a:pPr>
            <a:r>
              <a:rPr lang="en-US" sz="1600" dirty="0"/>
              <a:t>To provide parents with real-time alerts and a responsive monitoring solution to reduce stress and enhance convenience, especially during nighttime or multitasking scenarios.</a:t>
            </a:r>
            <a:endParaRPr lang="en-US" altLang="en-US" sz="1600" b="1" dirty="0">
              <a:latin typeface="Agency FB" pitchFamily="34" charset="0"/>
              <a:cs typeface="Times New Roman" pitchFamily="18" charset="0"/>
            </a:endParaRPr>
          </a:p>
          <a:p>
            <a:pPr marL="457200" indent="-457200" algn="just" eaLnBrk="1" hangingPunct="1">
              <a:lnSpc>
                <a:spcPct val="150000"/>
              </a:lnSpc>
              <a:spcBef>
                <a:spcPct val="0"/>
              </a:spcBef>
              <a:spcAft>
                <a:spcPct val="0"/>
              </a:spcAft>
              <a:buNone/>
            </a:pPr>
            <a:r>
              <a:rPr lang="en-IN" altLang="en-US" sz="2400" b="1" dirty="0">
                <a:latin typeface="Agency FB" pitchFamily="34" charset="0"/>
                <a:cs typeface="Times New Roman" pitchFamily="18" charset="0"/>
              </a:rPr>
              <a:t>Objective</a:t>
            </a:r>
          </a:p>
          <a:p>
            <a:pPr marL="457200" indent="-457200" algn="just" eaLnBrk="1" hangingPunct="1">
              <a:lnSpc>
                <a:spcPct val="100000"/>
              </a:lnSpc>
              <a:spcBef>
                <a:spcPct val="0"/>
              </a:spcBef>
              <a:spcAft>
                <a:spcPct val="0"/>
              </a:spcAft>
              <a:buFont typeface="Wingdings" pitchFamily="2" charset="2"/>
              <a:buChar char="Ø"/>
            </a:pPr>
            <a:r>
              <a:rPr lang="en-US" altLang="en-US" sz="1600" b="1" dirty="0">
                <a:latin typeface="Times New Roman" pitchFamily="18" charset="0"/>
                <a:cs typeface="Times New Roman" pitchFamily="18" charset="0"/>
              </a:rPr>
              <a:t>Automated Cradle Oscillation: </a:t>
            </a:r>
            <a:r>
              <a:rPr lang="en-US" altLang="en-US" sz="1600" dirty="0">
                <a:latin typeface="Times New Roman" pitchFamily="18" charset="0"/>
                <a:cs typeface="Times New Roman" pitchFamily="18" charset="0"/>
              </a:rPr>
              <a:t>Implement a system to automate cradle oscillations at pre-configured intervals or based on baby movement to provide comfort.</a:t>
            </a:r>
          </a:p>
          <a:p>
            <a:pPr marL="457200" indent="-457200" algn="just" eaLnBrk="1" hangingPunct="1">
              <a:lnSpc>
                <a:spcPct val="100000"/>
              </a:lnSpc>
              <a:spcBef>
                <a:spcPct val="0"/>
              </a:spcBef>
              <a:spcAft>
                <a:spcPct val="0"/>
              </a:spcAft>
              <a:buFont typeface="Wingdings" pitchFamily="2" charset="2"/>
              <a:buChar char="Ø"/>
            </a:pPr>
            <a:r>
              <a:rPr lang="en-US" altLang="en-US" sz="1600" b="1" dirty="0">
                <a:latin typeface="Times New Roman" pitchFamily="18" charset="0"/>
                <a:cs typeface="Times New Roman" pitchFamily="18" charset="0"/>
              </a:rPr>
              <a:t>Moisture Detection and Alerts: </a:t>
            </a:r>
            <a:r>
              <a:rPr lang="en-US" altLang="en-US" sz="1600" dirty="0">
                <a:latin typeface="Times New Roman" pitchFamily="18" charset="0"/>
                <a:cs typeface="Times New Roman" pitchFamily="18" charset="0"/>
              </a:rPr>
              <a:t>Integrate sensors to detect wet conditions in the cradle and notify parents promptly for timely action.</a:t>
            </a:r>
          </a:p>
          <a:p>
            <a:pPr marL="457200" indent="-457200" algn="just" eaLnBrk="1" hangingPunct="1">
              <a:lnSpc>
                <a:spcPct val="100000"/>
              </a:lnSpc>
              <a:spcBef>
                <a:spcPct val="0"/>
              </a:spcBef>
              <a:spcAft>
                <a:spcPct val="0"/>
              </a:spcAft>
              <a:buFont typeface="Wingdings" pitchFamily="2" charset="2"/>
              <a:buChar char="Ø"/>
            </a:pPr>
            <a:r>
              <a:rPr lang="en-US" altLang="en-US" sz="1600" b="1" dirty="0">
                <a:latin typeface="Times New Roman" pitchFamily="18" charset="0"/>
                <a:cs typeface="Times New Roman" pitchFamily="18" charset="0"/>
              </a:rPr>
              <a:t>Motion-Triggered Soothing: </a:t>
            </a:r>
            <a:r>
              <a:rPr lang="en-US" altLang="en-US" sz="1600" dirty="0">
                <a:latin typeface="Times New Roman" pitchFamily="18" charset="0"/>
                <a:cs typeface="Times New Roman" pitchFamily="18" charset="0"/>
              </a:rPr>
              <a:t>Enable the cradle to detect baby movements and initiate soothing mechanisms, such as oscillations, during discomfort or restlessness.</a:t>
            </a:r>
          </a:p>
          <a:p>
            <a:pPr marL="457200" indent="-457200" algn="just" eaLnBrk="1" hangingPunct="1">
              <a:lnSpc>
                <a:spcPct val="100000"/>
              </a:lnSpc>
              <a:spcBef>
                <a:spcPct val="0"/>
              </a:spcBef>
              <a:spcAft>
                <a:spcPct val="0"/>
              </a:spcAft>
              <a:buFont typeface="Wingdings" pitchFamily="2" charset="2"/>
              <a:buChar char="Ø"/>
            </a:pPr>
            <a:r>
              <a:rPr lang="en-US" altLang="en-US" sz="1600" b="1" dirty="0">
                <a:latin typeface="Times New Roman" pitchFamily="18" charset="0"/>
                <a:cs typeface="Times New Roman" pitchFamily="18" charset="0"/>
              </a:rPr>
              <a:t>Temperature Monitoring: </a:t>
            </a:r>
            <a:r>
              <a:rPr lang="en-US" altLang="en-US" sz="1600" dirty="0">
                <a:latin typeface="Times New Roman" pitchFamily="18" charset="0"/>
                <a:cs typeface="Times New Roman" pitchFamily="18" charset="0"/>
              </a:rPr>
              <a:t>Continuously monitor the cradle's environment using temperature sensors to ensure optimal conditions for the baby.</a:t>
            </a:r>
          </a:p>
        </p:txBody>
      </p:sp>
      <p:sp>
        <p:nvSpPr>
          <p:cNvPr id="10244" name="Slide Number Placeholder 3"/>
          <p:cNvSpPr>
            <a:spLocks noGrp="1"/>
          </p:cNvSpPr>
          <p:nvPr>
            <p:ph type="sldNum" sz="quarter" idx="12"/>
          </p:nvPr>
        </p:nvSpPr>
        <p:spPr bwMode="auto">
          <a:noFill/>
          <a:ln>
            <a:miter lim="800000"/>
            <a:headEnd/>
            <a:tailEnd/>
          </a:ln>
        </p:spPr>
        <p:txBody>
          <a:bodyPr/>
          <a:lstStyle/>
          <a:p>
            <a:fld id="{10F30A32-6469-4F75-9010-153F953FB59D}" type="slidenum">
              <a:rPr lang="en-IN" altLang="en-US"/>
              <a:pPr/>
              <a:t>5</a:t>
            </a:fld>
            <a:endParaRPr lang="en-IN" altLang="en-US"/>
          </a:p>
        </p:txBody>
      </p:sp>
      <p:pic>
        <p:nvPicPr>
          <p:cNvPr id="10245"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  </a:t>
            </a:r>
            <a:r>
              <a:rPr lang="en-US" sz="5400" b="1" dirty="0">
                <a:solidFill>
                  <a:srgbClr val="FF0000"/>
                </a:solidFill>
                <a:latin typeface="Agency FB" pitchFamily="34" charset="0"/>
                <a:cs typeface="Times New Roman" pitchFamily="18" charset="0"/>
              </a:rPr>
              <a:t>EXISTING SYSTEM</a:t>
            </a:r>
            <a:endParaRPr lang="en-IN" sz="5400" b="1" dirty="0">
              <a:solidFill>
                <a:srgbClr val="FF0000"/>
              </a:solidFill>
              <a:latin typeface="Agency FB" pitchFamily="34" charset="0"/>
            </a:endParaRPr>
          </a:p>
        </p:txBody>
      </p:sp>
      <p:sp>
        <p:nvSpPr>
          <p:cNvPr id="3" name="Content Placeholder 2"/>
          <p:cNvSpPr>
            <a:spLocks noGrp="1"/>
          </p:cNvSpPr>
          <p:nvPr>
            <p:ph idx="1"/>
          </p:nvPr>
        </p:nvSpPr>
        <p:spPr>
          <a:xfrm>
            <a:off x="1096963" y="1846263"/>
            <a:ext cx="10058400" cy="45085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Automated Cradle Motion: Utilizes a servo motor to provide smooth and adjustable oscillations for soothing the baby.</a:t>
            </a:r>
          </a:p>
          <a:p>
            <a:pPr algn="just" eaLnBrk="1" fontAlgn="auto" hangingPunct="1">
              <a:lnSpc>
                <a:spcPct val="150000"/>
              </a:lnSpc>
              <a:spcBef>
                <a:spcPts val="0"/>
              </a:spcBef>
              <a:spcAft>
                <a:spcPts val="0"/>
              </a:spcAft>
              <a:buFont typeface="Wingdings" panose="05000000000000000000" pitchFamily="2" charset="2"/>
              <a:buChar char="Ø"/>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Wetness Detection: Equipped with a moisture sensor to detect diaper wetness and notify parents via alerts.</a:t>
            </a:r>
          </a:p>
          <a:p>
            <a:pPr algn="just" eaLnBrk="1" fontAlgn="auto" hangingPunct="1">
              <a:lnSpc>
                <a:spcPct val="150000"/>
              </a:lnSpc>
              <a:spcBef>
                <a:spcPts val="0"/>
              </a:spcBef>
              <a:spcAft>
                <a:spcPts val="0"/>
              </a:spcAft>
              <a:buFont typeface="Wingdings" panose="05000000000000000000" pitchFamily="2" charset="2"/>
              <a:buChar char="Ø"/>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Sound Sensing: Includes a sound sensor to detect baby cries and activate cradle motion or send alerts.</a:t>
            </a:r>
          </a:p>
          <a:p>
            <a:pPr algn="just" eaLnBrk="1" fontAlgn="auto" hangingPunct="1">
              <a:lnSpc>
                <a:spcPct val="150000"/>
              </a:lnSpc>
              <a:spcBef>
                <a:spcPts val="0"/>
              </a:spcBef>
              <a:spcAft>
                <a:spcPts val="0"/>
              </a:spcAft>
              <a:buFont typeface="Wingdings" panose="05000000000000000000" pitchFamily="2" charset="2"/>
              <a:buChar char="Ø"/>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Emotion Recognition: Implements a camera with a machine learning model to classify baby emotions like happy, sad, or crying.</a:t>
            </a:r>
          </a:p>
        </p:txBody>
      </p:sp>
      <p:sp>
        <p:nvSpPr>
          <p:cNvPr id="11268" name="Slide Number Placeholder 3"/>
          <p:cNvSpPr>
            <a:spLocks noGrp="1"/>
          </p:cNvSpPr>
          <p:nvPr>
            <p:ph type="sldNum" sz="quarter" idx="12"/>
          </p:nvPr>
        </p:nvSpPr>
        <p:spPr bwMode="auto">
          <a:noFill/>
          <a:ln>
            <a:miter lim="800000"/>
            <a:headEnd/>
            <a:tailEnd/>
          </a:ln>
        </p:spPr>
        <p:txBody>
          <a:bodyPr/>
          <a:lstStyle/>
          <a:p>
            <a:fld id="{837768F5-D531-4478-AB51-773CAC1B8410}" type="slidenum">
              <a:rPr lang="en-IN" altLang="en-US"/>
              <a:pPr/>
              <a:t>6</a:t>
            </a:fld>
            <a:endParaRPr lang="en-IN" altLang="en-US"/>
          </a:p>
        </p:txBody>
      </p:sp>
      <p:pic>
        <p:nvPicPr>
          <p:cNvPr id="11269"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eaLnBrk="1" fontAlgn="auto" hangingPunct="1">
              <a:spcAft>
                <a:spcPts val="0"/>
              </a:spcAft>
              <a:defRPr/>
            </a:pPr>
            <a:r>
              <a:rPr lang="en-US" b="1" dirty="0">
                <a:solidFill>
                  <a:srgbClr val="FF0000"/>
                </a:solidFill>
                <a:latin typeface="Agency FB" pitchFamily="34" charset="0"/>
              </a:rPr>
              <a:t>PROBLEM STATEMENT</a:t>
            </a:r>
            <a:endParaRPr lang="en-IN" b="1" dirty="0">
              <a:solidFill>
                <a:srgbClr val="FF0000"/>
              </a:solidFill>
              <a:latin typeface="Agency FB" pitchFamily="34" charset="0"/>
            </a:endParaRPr>
          </a:p>
        </p:txBody>
      </p:sp>
      <p:sp>
        <p:nvSpPr>
          <p:cNvPr id="12291" name="Rectangle 1"/>
          <p:cNvSpPr>
            <a:spLocks noGrp="1" noChangeArrowheads="1"/>
          </p:cNvSpPr>
          <p:nvPr>
            <p:ph idx="1"/>
          </p:nvPr>
        </p:nvSpPr>
        <p:spPr>
          <a:xfrm>
            <a:off x="1190621" y="1795625"/>
            <a:ext cx="9810758" cy="2801793"/>
          </a:xfrm>
        </p:spPr>
        <p:txBody>
          <a:bodyPr wrap="square" lIns="91440" rIns="91440" anchor="t">
            <a:spAutoFit/>
          </a:bodyPr>
          <a:lstStyle/>
          <a:p>
            <a:pPr marL="457200" indent="-457200" algn="just">
              <a:lnSpc>
                <a:spcPct val="150000"/>
              </a:lnSpc>
              <a:spcBef>
                <a:spcPct val="0"/>
              </a:spcBef>
              <a:spcAft>
                <a:spcPct val="0"/>
              </a:spcAft>
              <a:buSzTx/>
              <a:buFont typeface="Wingdings" pitchFamily="2" charset="2"/>
              <a:buChar char="Ø"/>
            </a:pPr>
            <a:r>
              <a:rPr lang="en-US" sz="2400" dirty="0"/>
              <a:t>Traditional baby cradles lack automated features to monitor and respond to a baby's needs, leading to challenges in providing timely care and comfort. Parents often face difficulties in addressing a baby’s movements or discomfort, such as wet conditions or prolonged inactivity, especially during night time. </a:t>
            </a:r>
            <a:endParaRPr lang="en-US" altLang="en-US" sz="2800" dirty="0">
              <a:solidFill>
                <a:schemeClr val="tx1"/>
              </a:solidFill>
              <a:latin typeface="Agency FB" pitchFamily="34" charset="0"/>
              <a:cs typeface="Times New Roman" pitchFamily="18" charset="0"/>
            </a:endParaRPr>
          </a:p>
        </p:txBody>
      </p:sp>
      <p:sp>
        <p:nvSpPr>
          <p:cNvPr id="12292" name="Slide Number Placeholder 4"/>
          <p:cNvSpPr>
            <a:spLocks noGrp="1"/>
          </p:cNvSpPr>
          <p:nvPr>
            <p:ph type="sldNum" sz="quarter" idx="12"/>
          </p:nvPr>
        </p:nvSpPr>
        <p:spPr bwMode="auto">
          <a:noFill/>
          <a:ln>
            <a:miter lim="800000"/>
            <a:headEnd/>
            <a:tailEnd/>
          </a:ln>
        </p:spPr>
        <p:txBody>
          <a:bodyPr/>
          <a:lstStyle/>
          <a:p>
            <a:fld id="{2E10EFCE-DF15-4D33-981F-78AD5A77BC15}" type="slidenum">
              <a:rPr lang="en-IN" altLang="en-US"/>
              <a:pPr/>
              <a:t>7</a:t>
            </a:fld>
            <a:endParaRPr lang="en-IN" altLang="en-US"/>
          </a:p>
        </p:txBody>
      </p:sp>
      <p:pic>
        <p:nvPicPr>
          <p:cNvPr id="12293"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b="1" dirty="0">
                <a:solidFill>
                  <a:srgbClr val="FF0000"/>
                </a:solidFill>
                <a:latin typeface="Agency FB" pitchFamily="34" charset="0"/>
                <a:cs typeface="Times New Roman" pitchFamily="18" charset="0"/>
              </a:rPr>
              <a:t>PROPOSED SYSTEM</a:t>
            </a:r>
            <a:endParaRPr lang="en-IN" b="1" dirty="0">
              <a:solidFill>
                <a:srgbClr val="FF0000"/>
              </a:solidFill>
              <a:latin typeface="Agency FB" pitchFamily="34" charset="0"/>
            </a:endParaRPr>
          </a:p>
        </p:txBody>
      </p:sp>
      <p:sp>
        <p:nvSpPr>
          <p:cNvPr id="3" name="Content Placeholder 2"/>
          <p:cNvSpPr>
            <a:spLocks noGrp="1"/>
          </p:cNvSpPr>
          <p:nvPr>
            <p:ph idx="1"/>
          </p:nvPr>
        </p:nvSpPr>
        <p:spPr/>
        <p:txBody>
          <a:bodyPr rtlCol="0">
            <a:normAutofit fontScale="85000" lnSpcReduction="20000"/>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The IoT-enabled smart cradle integrates sensors to monitor parameters like motion, moisture, and temperature, ensuring the baby’s comfort and safety.</a:t>
            </a:r>
          </a:p>
          <a:p>
            <a:pPr algn="just" eaLnBrk="1" fontAlgn="auto" hangingPunct="1">
              <a:lnSpc>
                <a:spcPct val="150000"/>
              </a:lnSpc>
              <a:spcBef>
                <a:spcPts val="0"/>
              </a:spcBef>
              <a:spcAft>
                <a:spcPts val="0"/>
              </a:spcAft>
              <a:buFont typeface="Wingdings" panose="05000000000000000000" pitchFamily="2" charset="2"/>
              <a:buChar char="Ø"/>
              <a:defRPr/>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Automated </a:t>
            </a:r>
            <a:r>
              <a:rPr lang="en-US" sz="1800" dirty="0"/>
              <a:t>oscillation</a:t>
            </a: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 is triggered by motion or sound detection, providing soothing oscillations without manual intervention.</a:t>
            </a:r>
          </a:p>
          <a:p>
            <a:pPr algn="just" eaLnBrk="1" fontAlgn="auto" hangingPunct="1">
              <a:lnSpc>
                <a:spcPct val="150000"/>
              </a:lnSpc>
              <a:spcBef>
                <a:spcPts val="0"/>
              </a:spcBef>
              <a:spcAft>
                <a:spcPts val="0"/>
              </a:spcAft>
              <a:buFont typeface="Wingdings" panose="05000000000000000000" pitchFamily="2" charset="2"/>
              <a:buChar char="Ø"/>
              <a:defRPr/>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Real-time alerts and data are sent to parents via a mobile application, allowing remote monitoring and timely action.</a:t>
            </a:r>
          </a:p>
          <a:p>
            <a:pPr algn="just" eaLnBrk="1" fontAlgn="auto" hangingPunct="1">
              <a:lnSpc>
                <a:spcPct val="150000"/>
              </a:lnSpc>
              <a:spcBef>
                <a:spcPts val="0"/>
              </a:spcBef>
              <a:spcAft>
                <a:spcPts val="0"/>
              </a:spcAft>
              <a:buFont typeface="Wingdings" panose="05000000000000000000" pitchFamily="2" charset="2"/>
              <a:buChar char="Ø"/>
              <a:defRPr/>
            </a:pPr>
            <a:r>
              <a:rPr lang="en-US" sz="1900" dirty="0">
                <a:solidFill>
                  <a:schemeClr val="tx1">
                    <a:lumMod val="75000"/>
                    <a:lumOff val="25000"/>
                  </a:schemeClr>
                </a:solidFill>
                <a:latin typeface="Times New Roman" panose="02020603050405020304" pitchFamily="18" charset="0"/>
                <a:cs typeface="Times New Roman" panose="02020603050405020304" pitchFamily="18" charset="0"/>
              </a:rPr>
              <a:t>The system reduces parental workload and ensures a responsive, safe, and nurturing environment for the baby.</a:t>
            </a:r>
          </a:p>
          <a:p>
            <a:pPr marL="0" indent="0" algn="just" eaLnBrk="1" fontAlgn="auto" hangingPunct="1">
              <a:lnSpc>
                <a:spcPct val="150000"/>
              </a:lnSpc>
              <a:spcBef>
                <a:spcPts val="0"/>
              </a:spcBef>
              <a:spcAft>
                <a:spcPts val="0"/>
              </a:spcAft>
              <a:buFont typeface="Calibri" pitchFamily="34" charset="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Advantages</a:t>
            </a:r>
          </a:p>
          <a:p>
            <a:pPr marL="457200" indent="-457200" algn="just" eaLnBrk="1" fontAlgn="auto" hangingPunct="1">
              <a:lnSpc>
                <a:spcPct val="150000"/>
              </a:lnSpc>
              <a:spcBef>
                <a:spcPts val="0"/>
              </a:spcBef>
              <a:spcAft>
                <a:spcPts val="0"/>
              </a:spcAft>
              <a:buFont typeface="+mj-lt"/>
              <a:buAutoNum type="arabicPeriod"/>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Automated </a:t>
            </a:r>
            <a:r>
              <a:rPr lang="en-US" sz="2000" dirty="0"/>
              <a:t>oscillation</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mechanism for soothing the baby.</a:t>
            </a:r>
          </a:p>
          <a:p>
            <a:pPr marL="457200" indent="-457200" algn="just" eaLnBrk="1" fontAlgn="auto" hangingPunct="1">
              <a:lnSpc>
                <a:spcPct val="150000"/>
              </a:lnSpc>
              <a:spcBef>
                <a:spcPts val="0"/>
              </a:spcBef>
              <a:spcAft>
                <a:spcPts val="0"/>
              </a:spcAft>
              <a:buFont typeface="+mj-lt"/>
              <a:buAutoNum type="arabicPeriod"/>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Wetness detection using moisture sensors.</a:t>
            </a:r>
          </a:p>
          <a:p>
            <a:pPr marL="457200" indent="-457200" algn="just" eaLnBrk="1" fontAlgn="auto" hangingPunct="1">
              <a:lnSpc>
                <a:spcPct val="150000"/>
              </a:lnSpc>
              <a:spcBef>
                <a:spcPts val="0"/>
              </a:spcBef>
              <a:spcAft>
                <a:spcPts val="0"/>
              </a:spcAft>
              <a:buFont typeface="+mj-lt"/>
              <a:buAutoNum type="arabicPeriod"/>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Temperature monitoring to maintain an optimal environment.</a:t>
            </a:r>
          </a:p>
          <a:p>
            <a:pPr marL="457200" indent="-457200" algn="just" eaLnBrk="1" fontAlgn="auto" hangingPunct="1">
              <a:lnSpc>
                <a:spcPct val="150000"/>
              </a:lnSpc>
              <a:spcBef>
                <a:spcPts val="0"/>
              </a:spcBef>
              <a:spcAft>
                <a:spcPts val="0"/>
              </a:spcAft>
              <a:buFont typeface="+mj-lt"/>
              <a:buAutoNum type="arabicPeriod"/>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Motion-based alerts for baby activity detection.</a:t>
            </a:r>
          </a:p>
          <a:p>
            <a:pPr marL="457200" indent="-457200" algn="just" eaLnBrk="1" fontAlgn="auto" hangingPunct="1">
              <a:lnSpc>
                <a:spcPct val="150000"/>
              </a:lnSpc>
              <a:spcBef>
                <a:spcPts val="0"/>
              </a:spcBef>
              <a:spcAft>
                <a:spcPts val="0"/>
              </a:spcAft>
              <a:buFont typeface="+mj-lt"/>
              <a:buAutoNum type="arabicPeriod"/>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Real-time notifications to parents via a connected app.</a:t>
            </a:r>
          </a:p>
        </p:txBody>
      </p:sp>
      <p:sp>
        <p:nvSpPr>
          <p:cNvPr id="13316" name="Slide Number Placeholder 3"/>
          <p:cNvSpPr>
            <a:spLocks noGrp="1"/>
          </p:cNvSpPr>
          <p:nvPr>
            <p:ph type="sldNum" sz="quarter" idx="12"/>
          </p:nvPr>
        </p:nvSpPr>
        <p:spPr bwMode="auto">
          <a:noFill/>
          <a:ln>
            <a:miter lim="800000"/>
            <a:headEnd/>
            <a:tailEnd/>
          </a:ln>
        </p:spPr>
        <p:txBody>
          <a:bodyPr/>
          <a:lstStyle/>
          <a:p>
            <a:fld id="{8F4662F8-FD10-4575-8E09-9725889C573D}" type="slidenum">
              <a:rPr lang="en-IN" altLang="en-US"/>
              <a:pPr/>
              <a:t>8</a:t>
            </a:fld>
            <a:endParaRPr lang="en-IN" altLang="en-US"/>
          </a:p>
        </p:txBody>
      </p:sp>
      <p:pic>
        <p:nvPicPr>
          <p:cNvPr id="13317"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6963" y="287338"/>
            <a:ext cx="9307801" cy="1449387"/>
          </a:xfrm>
        </p:spPr>
        <p:txBody>
          <a:bodyPr/>
          <a:lstStyle/>
          <a:p>
            <a:pPr eaLnBrk="1" fontAlgn="auto" hangingPunct="1">
              <a:spcAft>
                <a:spcPts val="0"/>
              </a:spcAft>
              <a:defRPr/>
            </a:pPr>
            <a:r>
              <a:rPr lang="en-US" dirty="0">
                <a:solidFill>
                  <a:schemeClr val="tx1">
                    <a:lumMod val="75000"/>
                    <a:lumOff val="25000"/>
                  </a:schemeClr>
                </a:solidFill>
                <a:latin typeface="Times New Roman" pitchFamily="18" charset="0"/>
                <a:cs typeface="Times New Roman" pitchFamily="18" charset="0"/>
              </a:rPr>
              <a:t>		</a:t>
            </a:r>
            <a:r>
              <a:rPr lang="en-US" b="1" dirty="0">
                <a:solidFill>
                  <a:srgbClr val="FF0000"/>
                </a:solidFill>
                <a:latin typeface="Agency FB" pitchFamily="34" charset="0"/>
                <a:cs typeface="Times New Roman" pitchFamily="18" charset="0"/>
              </a:rPr>
              <a:t>REQUIREMENTS SPECIFICATION</a:t>
            </a:r>
            <a:endParaRPr lang="en-IN" b="1" dirty="0">
              <a:solidFill>
                <a:srgbClr val="FF0000"/>
              </a:solidFill>
              <a:latin typeface="Agency FB" pitchFamily="34" charset="0"/>
            </a:endParaRPr>
          </a:p>
        </p:txBody>
      </p:sp>
      <p:sp>
        <p:nvSpPr>
          <p:cNvPr id="3" name="Content Placeholder 2"/>
          <p:cNvSpPr>
            <a:spLocks noGrp="1"/>
          </p:cNvSpPr>
          <p:nvPr>
            <p:ph idx="1"/>
          </p:nvPr>
        </p:nvSpPr>
        <p:spPr>
          <a:xfrm>
            <a:off x="1096963" y="1846263"/>
            <a:ext cx="10058400" cy="4473855"/>
          </a:xfrm>
        </p:spPr>
        <p:txBody>
          <a:bodyPr rtlCol="0">
            <a:normAutofit fontScale="92500" lnSpcReduction="10000"/>
          </a:bodyPr>
          <a:lstStyle/>
          <a:p>
            <a:pPr marL="0" indent="0" algn="just" eaLnBrk="1" fontAlgn="auto" hangingPunct="1">
              <a:lnSpc>
                <a:spcPct val="150000"/>
              </a:lnSpc>
              <a:spcBef>
                <a:spcPts val="0"/>
              </a:spcBef>
              <a:spcAft>
                <a:spcPts val="0"/>
              </a:spcAft>
              <a:buFont typeface="Calibri" pitchFamily="34" charset="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SOFTWARE REQUIREMENTS :</a:t>
            </a:r>
          </a:p>
          <a:p>
            <a:pPr algn="just" eaLnBrk="1" fontAlgn="auto" hangingPunct="1">
              <a:lnSpc>
                <a:spcPct val="150000"/>
              </a:lnSpc>
              <a:spcBef>
                <a:spcPts val="0"/>
              </a:spcBef>
              <a:spcAft>
                <a:spcPts val="0"/>
              </a:spcAft>
              <a:buFont typeface="Wingdings" panose="05000000000000000000" pitchFamily="2" charset="2"/>
              <a:buChar char="Ø"/>
              <a:defRPr/>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IoT Platforms: Adafruit.io or Blynk for cloud data storage and alerts.</a:t>
            </a:r>
          </a:p>
          <a:p>
            <a:pPr algn="just" eaLnBrk="1" fontAlgn="auto" hangingPunct="1">
              <a:lnSpc>
                <a:spcPct val="150000"/>
              </a:lnSpc>
              <a:spcBef>
                <a:spcPts val="0"/>
              </a:spcBef>
              <a:spcAft>
                <a:spcPts val="0"/>
              </a:spcAft>
              <a:buFont typeface="Wingdings" panose="05000000000000000000" pitchFamily="2" charset="2"/>
              <a:buChar char="Ø"/>
              <a:defRPr/>
            </a:pPr>
            <a:r>
              <a:rPr lang="en-US" sz="1700" dirty="0">
                <a:solidFill>
                  <a:schemeClr val="tx1">
                    <a:lumMod val="75000"/>
                    <a:lumOff val="25000"/>
                  </a:schemeClr>
                </a:solidFill>
                <a:latin typeface="Times New Roman" panose="02020603050405020304" pitchFamily="18" charset="0"/>
                <a:cs typeface="Times New Roman" panose="02020603050405020304" pitchFamily="18" charset="0"/>
              </a:rPr>
              <a:t>Integrated Development Environment (IDE): Arduino IDE for ESP32 programming.</a:t>
            </a:r>
          </a:p>
          <a:p>
            <a:pPr marL="0" indent="0" algn="just" eaLnBrk="1" fontAlgn="auto" hangingPunct="1">
              <a:lnSpc>
                <a:spcPct val="150000"/>
              </a:lnSpc>
              <a:spcBef>
                <a:spcPts val="0"/>
              </a:spcBef>
              <a:spcAft>
                <a:spcPts val="0"/>
              </a:spcAft>
              <a:buFont typeface="Calibri" pitchFamily="34" charset="0"/>
              <a:buNone/>
              <a:defRP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a:p>
            <a:pPr marL="0" indent="0" algn="just" eaLnBrk="1" fontAlgn="auto" hangingPunct="1">
              <a:lnSpc>
                <a:spcPct val="150000"/>
              </a:lnSpc>
              <a:spcBef>
                <a:spcPts val="0"/>
              </a:spcBef>
              <a:spcAft>
                <a:spcPts val="0"/>
              </a:spcAft>
              <a:buFont typeface="Calibri" pitchFamily="34" charset="0"/>
              <a:buNone/>
              <a:defRP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HARDWARE REQUIREMENTS :</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Soil Hygrometer Moisture Sensor (to detect wet conditions).</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MPU6050 Motion Sensor (for detecting baby movements).</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DHT22 Temperature Sensor (for environmental monitoring).</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Tower Pro MG995 Servo Moto</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Microcontroller – ESP32</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Buzzer for Sounds</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Relay Module </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Bread board Jumper Wires</a:t>
            </a:r>
          </a:p>
          <a:p>
            <a:pPr algn="just" eaLnBrk="1" fontAlgn="auto" hangingPunct="1">
              <a:lnSpc>
                <a:spcPct val="120000"/>
              </a:lnSpc>
              <a:spcBef>
                <a:spcPts val="0"/>
              </a:spcBef>
              <a:spcAft>
                <a:spcPts val="0"/>
              </a:spcAft>
              <a:buFont typeface="Wingdings" panose="05000000000000000000" pitchFamily="2" charset="2"/>
              <a:buChar char="Ø"/>
              <a:defRPr/>
            </a:pPr>
            <a:r>
              <a:rPr lang="en-IN" sz="1700" dirty="0">
                <a:effectLst/>
                <a:latin typeface="Calibri" panose="020F0502020204030204" pitchFamily="34" charset="0"/>
                <a:ea typeface="Times New Roman" panose="02020603050405020304" pitchFamily="18" charset="0"/>
                <a:cs typeface="Gautami" panose="020B0502040204020203" pitchFamily="34" charset="0"/>
              </a:rPr>
              <a:t>Breadboard</a:t>
            </a:r>
          </a:p>
        </p:txBody>
      </p:sp>
      <p:sp>
        <p:nvSpPr>
          <p:cNvPr id="13316" name="Slide Number Placeholder 3"/>
          <p:cNvSpPr>
            <a:spLocks noGrp="1"/>
          </p:cNvSpPr>
          <p:nvPr>
            <p:ph type="sldNum" sz="quarter" idx="12"/>
          </p:nvPr>
        </p:nvSpPr>
        <p:spPr bwMode="auto">
          <a:noFill/>
          <a:ln>
            <a:miter lim="800000"/>
            <a:headEnd/>
            <a:tailEnd/>
          </a:ln>
        </p:spPr>
        <p:txBody>
          <a:bodyPr/>
          <a:lstStyle/>
          <a:p>
            <a:fld id="{8F4662F8-FD10-4575-8E09-9725889C573D}" type="slidenum">
              <a:rPr lang="en-IN" altLang="en-US"/>
              <a:pPr/>
              <a:t>9</a:t>
            </a:fld>
            <a:endParaRPr lang="en-IN" altLang="en-US"/>
          </a:p>
        </p:txBody>
      </p:sp>
      <p:pic>
        <p:nvPicPr>
          <p:cNvPr id="13317" name="Picture 5"/>
          <p:cNvPicPr>
            <a:picLocks noChangeAspect="1"/>
          </p:cNvPicPr>
          <p:nvPr/>
        </p:nvPicPr>
        <p:blipFill>
          <a:blip r:embed="rId2"/>
          <a:srcRect/>
          <a:stretch>
            <a:fillRect/>
          </a:stretch>
        </p:blipFill>
        <p:spPr bwMode="auto">
          <a:xfrm>
            <a:off x="9056688" y="-396875"/>
            <a:ext cx="3473450" cy="1905000"/>
          </a:xfrm>
          <a:prstGeom prst="rect">
            <a:avLst/>
          </a:prstGeom>
          <a:noFill/>
          <a:ln w="9525">
            <a:noFill/>
            <a:miter lim="800000"/>
            <a:headEnd/>
            <a:tailEnd/>
          </a:ln>
        </p:spPr>
      </p:pic>
    </p:spTree>
  </p:cSld>
  <p:clrMapOvr>
    <a:masterClrMapping/>
  </p:clrMapOvr>
  <p:transition spd="med">
    <p:fade thruBlk="1"/>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1570</TotalTime>
  <Words>1659</Words>
  <Application>Microsoft Office PowerPoint</Application>
  <PresentationFormat>Widescreen</PresentationFormat>
  <Paragraphs>154</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Agency FB</vt:lpstr>
      <vt:lpstr>Arial</vt:lpstr>
      <vt:lpstr>Calibri</vt:lpstr>
      <vt:lpstr>Calibri Light</vt:lpstr>
      <vt:lpstr>Times New Roman</vt:lpstr>
      <vt:lpstr>Wingdings</vt:lpstr>
      <vt:lpstr>Retrospect</vt:lpstr>
      <vt:lpstr>SOOTH EASE An IOT-Driven Smart Cradle for Baby’s Comfort and Well-Being</vt:lpstr>
      <vt:lpstr>PowerPoint Presentation</vt:lpstr>
      <vt:lpstr>        ABSTRACT</vt:lpstr>
      <vt:lpstr>        Introduction</vt:lpstr>
      <vt:lpstr>        Aim &amp; Objective</vt:lpstr>
      <vt:lpstr>     EXISTING SYSTEM</vt:lpstr>
      <vt:lpstr>PROBLEM STATEMENT</vt:lpstr>
      <vt:lpstr>    PROPOSED SYSTEM</vt:lpstr>
      <vt:lpstr>  REQUIREMENTS SPECIFICATION</vt:lpstr>
      <vt:lpstr>LITERATURE SURVEY COMPARISION</vt:lpstr>
      <vt:lpstr>LITERATURE SURVEY contin…..</vt:lpstr>
      <vt:lpstr>ARCHITECTURE</vt:lpstr>
      <vt:lpstr>TECHNOLOGY/ALGORITHM</vt:lpstr>
      <vt:lpstr>CONCLUSION</vt:lpstr>
      <vt:lpstr>REFERENCES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Soil Type Detection and Crop Prediction Using Deep Learning Method CNN</dc:title>
  <dc:creator>admin</dc:creator>
  <cp:lastModifiedBy>karthik vennu</cp:lastModifiedBy>
  <cp:revision>139</cp:revision>
  <dcterms:created xsi:type="dcterms:W3CDTF">2024-07-11T13:07:00Z</dcterms:created>
  <dcterms:modified xsi:type="dcterms:W3CDTF">2024-12-25T08:58:11Z</dcterms:modified>
</cp:coreProperties>
</file>