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3.pn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5.png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28217" y="3085239"/>
            <a:ext cx="9009530" cy="63222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spc="15" dirty="0" err="1"/>
              <a:t>Teja</a:t>
            </a:r>
            <a:r>
              <a:rPr lang="en-US" sz="4000" spc="15" dirty="0"/>
              <a:t> </a:t>
            </a:r>
            <a:r>
              <a:rPr lang="en-US" sz="4000" spc="15" dirty="0" err="1"/>
              <a:t>chowdary</a:t>
            </a:r>
            <a:endParaRPr lang="en-US" sz="4000"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5176588" y="3907963"/>
            <a:ext cx="239124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96643" y="6473337"/>
            <a:ext cx="1798955" cy="345607"/>
          </a:xfrm>
          <a:prstGeom prst="rect">
            <a:avLst/>
          </a:prstGeom>
        </p:spPr>
        <p:txBody>
          <a:bodyPr vert="horz" wrap="square" lIns="0" tIns="6985" rIns="0" bIns="0" rtlCol="0" anchor="t">
            <a:spAutoFit/>
          </a:bodyPr>
          <a:lstStyle/>
          <a:p>
            <a:pPr marL="12700">
              <a:spcBef>
                <a:spcPts val="55"/>
              </a:spcBef>
            </a:pPr>
            <a:r>
              <a:rPr lang="en-US" sz="1100" spc="20" dirty="0">
                <a:solidFill>
                  <a:srgbClr val="2D83C3"/>
                </a:solidFill>
                <a:latin typeface="Trebuchet MS"/>
                <a:cs typeface="Trebuchet MS"/>
              </a:rPr>
              <a:t>06/14/202</a:t>
            </a:r>
            <a:r>
              <a:rPr lang="en-US"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 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A4F8-B5DA-F0CE-7F6C-FC61298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en-US" dirty="0"/>
              <a:t>MODELLING</a:t>
            </a:r>
            <a:endParaRPr lang="en-US" b="0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3FDB5-0CF3-B805-D3E9-F7F9DA08B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374" y="1562963"/>
            <a:ext cx="10972800" cy="4524315"/>
          </a:xfrm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en-US" sz="2400" b="1" dirty="0"/>
              <a:t>Flow Diagram:</a:t>
            </a:r>
            <a:endParaRPr lang="en-US" b="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l"/>
            <a:r>
              <a:rPr lang="en-US" b="1" dirty="0">
                <a:latin typeface="Sitka Small"/>
              </a:rPr>
              <a:t>Initialization: </a:t>
            </a:r>
            <a:endParaRPr lang="en-US" dirty="0"/>
          </a:p>
          <a:p>
            <a:pPr algn="l"/>
            <a:r>
              <a:rPr lang="en-US" dirty="0" err="1">
                <a:latin typeface="Wingdings"/>
                <a:sym typeface="Wingdings"/>
              </a:rPr>
              <a:t>ü</a:t>
            </a:r>
            <a:r>
              <a:rPr lang="en-US" dirty="0" err="1">
                <a:solidFill>
                  <a:srgbClr val="002060"/>
                </a:solidFill>
                <a:latin typeface="Sitka Small"/>
              </a:rPr>
              <a:t>Set</a:t>
            </a:r>
            <a:r>
              <a:rPr lang="en-US" dirty="0">
                <a:solidFill>
                  <a:srgbClr val="002060"/>
                </a:solidFill>
                <a:latin typeface="Sitka Small"/>
              </a:rPr>
              <a:t> up the main GUI window.</a:t>
            </a:r>
            <a:endParaRPr lang="en-US" dirty="0"/>
          </a:p>
          <a:p>
            <a:pPr algn="l"/>
            <a:r>
              <a:rPr lang="en-US" dirty="0" err="1">
                <a:latin typeface="Wingdings"/>
                <a:sym typeface="Wingdings"/>
              </a:rPr>
              <a:t>ü</a:t>
            </a:r>
            <a:r>
              <a:rPr lang="en-US" dirty="0" err="1">
                <a:solidFill>
                  <a:srgbClr val="002060"/>
                </a:solidFill>
                <a:latin typeface="Sitka Small"/>
              </a:rPr>
              <a:t>Initialize</a:t>
            </a:r>
            <a:r>
              <a:rPr lang="en-US" dirty="0">
                <a:solidFill>
                  <a:srgbClr val="002060"/>
                </a:solidFill>
                <a:latin typeface="Sitka Small"/>
              </a:rPr>
              <a:t> global variables for key logging.</a:t>
            </a:r>
            <a:endParaRPr lang="en-US" dirty="0"/>
          </a:p>
          <a:p>
            <a:pPr algn="l"/>
            <a:endParaRPr lang="en-US" dirty="0">
              <a:solidFill>
                <a:srgbClr val="002060"/>
              </a:solidFill>
              <a:latin typeface="Sitka Small"/>
            </a:endParaRPr>
          </a:p>
          <a:p>
            <a:pPr algn="l"/>
            <a:r>
              <a:rPr lang="en-US" b="1" dirty="0">
                <a:latin typeface="Sitka Small"/>
              </a:rPr>
              <a:t>Event Capture:</a:t>
            </a:r>
            <a:endParaRPr lang="en-US" dirty="0"/>
          </a:p>
          <a:p>
            <a:pPr algn="l"/>
            <a:r>
              <a:rPr lang="en-US" dirty="0" err="1">
                <a:latin typeface="Wingdings"/>
                <a:sym typeface="Wingdings"/>
              </a:rPr>
              <a:t>ü</a:t>
            </a:r>
            <a:r>
              <a:rPr lang="en-US" dirty="0" err="1">
                <a:solidFill>
                  <a:srgbClr val="002060"/>
                </a:solidFill>
                <a:latin typeface="Sitka Small"/>
              </a:rPr>
              <a:t>Start</a:t>
            </a:r>
            <a:r>
              <a:rPr lang="en-US" dirty="0">
                <a:solidFill>
                  <a:srgbClr val="002060"/>
                </a:solidFill>
                <a:latin typeface="Sitka Small"/>
              </a:rPr>
              <a:t> capturing key events when the "Start" button is pressed.</a:t>
            </a:r>
            <a:endParaRPr lang="en-US" dirty="0"/>
          </a:p>
          <a:p>
            <a:pPr algn="l"/>
            <a:r>
              <a:rPr lang="en-US" dirty="0" err="1">
                <a:latin typeface="Wingdings"/>
                <a:sym typeface="Wingdings"/>
              </a:rPr>
              <a:t>ü</a:t>
            </a:r>
            <a:r>
              <a:rPr lang="en-US" dirty="0" err="1">
                <a:solidFill>
                  <a:srgbClr val="002060"/>
                </a:solidFill>
                <a:latin typeface="Sitka Small"/>
              </a:rPr>
              <a:t>Log</a:t>
            </a:r>
            <a:r>
              <a:rPr lang="en-US" dirty="0">
                <a:solidFill>
                  <a:srgbClr val="002060"/>
                </a:solidFill>
                <a:latin typeface="Sitka Small"/>
              </a:rPr>
              <a:t> key press and release events.</a:t>
            </a:r>
            <a:endParaRPr lang="en-US" dirty="0"/>
          </a:p>
          <a:p>
            <a:pPr algn="l"/>
            <a:endParaRPr lang="en-US" dirty="0">
              <a:solidFill>
                <a:srgbClr val="002060"/>
              </a:solidFill>
              <a:latin typeface="Sitka Small"/>
            </a:endParaRPr>
          </a:p>
          <a:p>
            <a:pPr algn="l"/>
            <a:r>
              <a:rPr lang="en-US" b="1" dirty="0">
                <a:latin typeface="Sitka Small"/>
              </a:rPr>
              <a:t>Data Logging:</a:t>
            </a:r>
            <a:endParaRPr lang="en-US" dirty="0"/>
          </a:p>
          <a:p>
            <a:pPr algn="l"/>
            <a:r>
              <a:rPr lang="en-US" dirty="0" err="1">
                <a:latin typeface="Wingdings"/>
                <a:sym typeface="Wingdings"/>
              </a:rPr>
              <a:t>ü</a:t>
            </a:r>
            <a:r>
              <a:rPr lang="en-US" dirty="0" err="1">
                <a:solidFill>
                  <a:srgbClr val="002060"/>
                </a:solidFill>
                <a:latin typeface="Sitka Small"/>
              </a:rPr>
              <a:t>Continuously</a:t>
            </a:r>
            <a:r>
              <a:rPr lang="en-US" dirty="0">
                <a:solidFill>
                  <a:srgbClr val="002060"/>
                </a:solidFill>
                <a:latin typeface="Sitka Small"/>
              </a:rPr>
              <a:t> update text and JSON log files with captured key events</a:t>
            </a:r>
            <a:r>
              <a:rPr lang="en-US" dirty="0">
                <a:latin typeface="Sitka Small"/>
              </a:rPr>
              <a:t>.</a:t>
            </a:r>
            <a:endParaRPr lang="en-US" dirty="0"/>
          </a:p>
          <a:p>
            <a:pPr algn="l"/>
            <a:endParaRPr lang="en-US" dirty="0">
              <a:latin typeface="Sitka Small"/>
            </a:endParaRPr>
          </a:p>
          <a:p>
            <a:pPr algn="l"/>
            <a:r>
              <a:rPr lang="en-US" b="1" dirty="0">
                <a:latin typeface="Sitka Small"/>
              </a:rPr>
              <a:t>Stop Logging:</a:t>
            </a:r>
            <a:endParaRPr lang="en-US" dirty="0"/>
          </a:p>
          <a:p>
            <a:pPr algn="l"/>
            <a:r>
              <a:rPr lang="en-US" dirty="0" err="1">
                <a:latin typeface="Wingdings"/>
                <a:sym typeface="Wingdings"/>
              </a:rPr>
              <a:t>ü</a:t>
            </a:r>
            <a:r>
              <a:rPr lang="en-US" dirty="0" err="1">
                <a:solidFill>
                  <a:srgbClr val="002060"/>
                </a:solidFill>
                <a:latin typeface="Sitka Small"/>
              </a:rPr>
              <a:t>Stop</a:t>
            </a:r>
            <a:r>
              <a:rPr lang="en-US" dirty="0">
                <a:solidFill>
                  <a:srgbClr val="002060"/>
                </a:solidFill>
                <a:latin typeface="Sitka Small"/>
              </a:rPr>
              <a:t> capturing key events when the "Stop" button is pressed.</a:t>
            </a:r>
            <a:endParaRPr lang="en-US" dirty="0"/>
          </a:p>
          <a:p>
            <a:pPr algn="l"/>
            <a:r>
              <a:rPr lang="en-US" dirty="0" err="1">
                <a:latin typeface="Wingdings"/>
                <a:sym typeface="Wingdings"/>
              </a:rPr>
              <a:t>ü</a:t>
            </a:r>
            <a:r>
              <a:rPr lang="en-US" dirty="0" err="1">
                <a:solidFill>
                  <a:srgbClr val="002060"/>
                </a:solidFill>
                <a:latin typeface="Sitka Small"/>
              </a:rPr>
              <a:t>Update</a:t>
            </a:r>
            <a:r>
              <a:rPr lang="en-US" dirty="0">
                <a:solidFill>
                  <a:srgbClr val="002060"/>
                </a:solidFill>
                <a:latin typeface="Sitka Small"/>
              </a:rPr>
              <a:t> the GUI status to indicate the keylogger is stopped.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63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33342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ts val="1275"/>
              </a:lnSpc>
            </a:pPr>
            <a:r>
              <a:rPr lang="en-US" sz="1100" spc="20" dirty="0">
                <a:solidFill>
                  <a:srgbClr val="2D83C3"/>
                </a:solidFill>
                <a:latin typeface="Trebuchet MS"/>
                <a:cs typeface="Trebuchet MS"/>
              </a:rPr>
              <a:t>06/14/202</a:t>
            </a:r>
            <a:r>
              <a:rPr lang="en-US"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 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1BA33F3E-5B39-4B19-856C-6BC0AE335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479" y="1142281"/>
            <a:ext cx="4240063" cy="2287439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C7752CB4-4733-9632-746C-708047C5B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30" y="1142281"/>
            <a:ext cx="4196752" cy="22874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B9D515-217D-A3FE-C20C-D3EEC704C26A}"/>
              </a:ext>
            </a:extLst>
          </p:cNvPr>
          <p:cNvSpPr txBox="1"/>
          <p:nvPr/>
        </p:nvSpPr>
        <p:spPr>
          <a:xfrm>
            <a:off x="943155" y="3674853"/>
            <a:ext cx="8867954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dirty="0">
                <a:solidFill>
                  <a:srgbClr val="002060"/>
                </a:solidFill>
                <a:latin typeface="Times New Roman"/>
                <a:cs typeface="Times New Roman"/>
              </a:rPr>
              <a:t>The result of a keylogger program typically involves capturing and logging keystrokes entered by a user on a keyboard. </a:t>
            </a:r>
            <a:endParaRPr lang="en-US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Ø"/>
            </a:pPr>
            <a:r>
              <a:rPr lang="en-US" dirty="0">
                <a:solidFill>
                  <a:srgbClr val="002060"/>
                </a:solidFill>
                <a:latin typeface="Times New Roman"/>
                <a:cs typeface="Times New Roman"/>
              </a:rPr>
              <a:t>These logged keystrokes can then be used for various purposes, depending on the intent of the keylogger user. </a:t>
            </a:r>
          </a:p>
          <a:p>
            <a:pPr marL="342900" indent="-342900">
              <a:buFont typeface="Wingdings"/>
              <a:buChar char="Ø"/>
            </a:pPr>
            <a:r>
              <a:rPr lang="en-US" dirty="0">
                <a:solidFill>
                  <a:srgbClr val="002060"/>
                </a:solidFill>
                <a:latin typeface="Times New Roman"/>
                <a:cs typeface="Times New Roman"/>
              </a:rPr>
              <a:t>The covert nature of keyloggers allows them to capture sensitive information, including passwords, personal messages, and financial details, without the user's knowledge or consent. </a:t>
            </a:r>
          </a:p>
          <a:p>
            <a:pPr marL="342900" indent="-342900">
              <a:buFont typeface="Wingdings"/>
              <a:buChar char="Ø"/>
            </a:pPr>
            <a:r>
              <a:rPr lang="en-US" dirty="0">
                <a:solidFill>
                  <a:srgbClr val="002060"/>
                </a:solidFill>
                <a:latin typeface="Times New Roman"/>
                <a:cs typeface="Times New Roman"/>
              </a:rPr>
              <a:t>This poses serious risks to individuals, organizations, and society at large, including identity theft, financial fraud, and unauthorized access to confidential data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54FF-3B88-6B0D-C602-F24FA4DA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link</a:t>
            </a:r>
          </a:p>
        </p:txBody>
      </p:sp>
    </p:spTree>
    <p:extLst>
      <p:ext uri="{BB962C8B-B14F-4D97-AF65-F5344CB8AC3E}">
        <p14:creationId xmlns:p14="http://schemas.microsoft.com/office/powerpoint/2010/main" val="163948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rot="5400000">
            <a:off x="10481874" y="3814488"/>
            <a:ext cx="258794" cy="113581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endParaRPr sz="4000" b="1" dirty="0">
              <a:solidFill>
                <a:srgbClr val="FF000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78650" y="0"/>
            <a:ext cx="4743796" cy="6858466"/>
            <a:chOff x="7448612" y="0"/>
            <a:chExt cx="4743796" cy="6858466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954234" y="3590925"/>
              <a:ext cx="223389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/>
              <a:t>PROJECT</a:t>
            </a:r>
            <a:r>
              <a:rPr lang="en-US" sz="4250" spc="-85" dirty="0"/>
              <a:t> </a:t>
            </a:r>
            <a:r>
              <a:rPr lang="en-US"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11020" y="6473337"/>
            <a:ext cx="1798955" cy="345607"/>
          </a:xfrm>
          <a:prstGeom prst="rect">
            <a:avLst/>
          </a:prstGeom>
        </p:spPr>
        <p:txBody>
          <a:bodyPr vert="horz" wrap="square" lIns="0" tIns="6985" rIns="0" bIns="0" rtlCol="0" anchor="t">
            <a:spAutoFit/>
          </a:bodyPr>
          <a:lstStyle/>
          <a:p>
            <a:pPr marL="12700">
              <a:spcBef>
                <a:spcPts val="55"/>
              </a:spcBef>
            </a:pPr>
            <a:r>
              <a:rPr lang="en-US" sz="1100" spc="20" dirty="0">
                <a:solidFill>
                  <a:srgbClr val="2D83C3"/>
                </a:solidFill>
                <a:latin typeface="Trebuchet MS"/>
                <a:cs typeface="Trebuchet MS"/>
              </a:rPr>
              <a:t>06/14/202</a:t>
            </a:r>
            <a:r>
              <a:rPr lang="en-US"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 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FD1AA1-1FEC-C984-E1AB-55ABF89FDEA4}"/>
              </a:ext>
            </a:extLst>
          </p:cNvPr>
          <p:cNvSpPr txBox="1"/>
          <p:nvPr/>
        </p:nvSpPr>
        <p:spPr>
          <a:xfrm>
            <a:off x="3083442" y="2799907"/>
            <a:ext cx="678711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ea typeface="Calibri"/>
                <a:cs typeface="Calibri"/>
              </a:rPr>
              <a:t>KEYLOGGER and SECURITY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flipH="1">
            <a:off x="11602529" y="6067244"/>
            <a:ext cx="115016" cy="129398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pPr marL="228600" indent="-228600">
              <a:buAutoNum type="arabicPeriod"/>
            </a:pPr>
            <a:endParaRPr lang="en-US" sz="2400" dirty="0">
              <a:ea typeface="+mn-lt"/>
              <a:cs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74A655-9AA0-F589-D39E-14BB6B33B680}"/>
              </a:ext>
            </a:extLst>
          </p:cNvPr>
          <p:cNvSpPr txBox="1"/>
          <p:nvPr/>
        </p:nvSpPr>
        <p:spPr>
          <a:xfrm>
            <a:off x="1789481" y="1725952"/>
            <a:ext cx="5934504" cy="38779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itka Small"/>
                <a:ea typeface="+mn-lt"/>
                <a:cs typeface="+mn-lt"/>
              </a:rPr>
              <a:t>A keylogger is a key stroker/keyboard capturing is a form of malware or hardware that keeps track of and records your keystrokes as you type.</a:t>
            </a:r>
            <a:endParaRPr lang="en-US" dirty="0">
              <a:solidFill>
                <a:schemeClr val="tx2">
                  <a:lumMod val="75000"/>
                </a:schemeClr>
              </a:solidFill>
              <a:latin typeface="Sitka Small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dirty="0">
              <a:solidFill>
                <a:schemeClr val="tx2">
                  <a:lumMod val="75000"/>
                </a:schemeClr>
              </a:solidFill>
              <a:latin typeface="Sitka Small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itka Small"/>
                <a:ea typeface="Calibri"/>
                <a:cs typeface="Calibri"/>
              </a:rPr>
              <a:t>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itka Small"/>
                <a:ea typeface="+mn-lt"/>
                <a:cs typeface="+mn-lt"/>
              </a:rPr>
              <a:t> It takes the information and sends it to a hacker using a command-and-control (C&amp;C) server.</a:t>
            </a:r>
            <a:endParaRPr lang="en-US" dirty="0">
              <a:solidFill>
                <a:schemeClr val="tx2">
                  <a:lumMod val="75000"/>
                </a:schemeClr>
              </a:solidFill>
              <a:latin typeface="Sitka Small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dirty="0">
              <a:solidFill>
                <a:schemeClr val="tx2">
                  <a:lumMod val="75000"/>
                </a:schemeClr>
              </a:solidFill>
              <a:latin typeface="Sitka Small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itka Small"/>
                <a:ea typeface="Calibri"/>
                <a:cs typeface="Calibri"/>
              </a:rPr>
              <a:t>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itka Small"/>
                <a:ea typeface="+mn-lt"/>
                <a:cs typeface="+mn-lt"/>
              </a:rPr>
              <a:t> hacker then analyzes the keystrokes to locate usernames and passwords and uses them to hack into otherwise secure systems.</a:t>
            </a:r>
            <a:endParaRPr lang="en-US" dirty="0">
              <a:solidFill>
                <a:schemeClr val="tx2">
                  <a:lumMod val="75000"/>
                </a:schemeClr>
              </a:solidFill>
              <a:latin typeface="Sitka Small"/>
              <a:ea typeface="Calibri"/>
              <a:cs typeface="Calibri"/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</p:txBody>
      </p:sp>
      <p:pic>
        <p:nvPicPr>
          <p:cNvPr id="24" name="Picture 23" descr="A person in a hoodie holding a device&#10;&#10;Description automatically generated">
            <a:extLst>
              <a:ext uri="{FF2B5EF4-FFF2-40B4-BE49-F238E27FC236}">
                <a16:creationId xmlns:a16="http://schemas.microsoft.com/office/drawing/2014/main" id="{9EC73E0B-8771-ABE1-3E4B-867ECE1A9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2309" y="623709"/>
            <a:ext cx="4232515" cy="6013150"/>
          </a:xfrm>
          <a:prstGeom prst="rect">
            <a:avLst/>
          </a:prstGeom>
          <a:ln>
            <a:solidFill>
              <a:srgbClr val="4472C4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95324" y="3005587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37851" y="6444582"/>
            <a:ext cx="1798955" cy="345607"/>
          </a:xfrm>
          <a:prstGeom prst="rect">
            <a:avLst/>
          </a:prstGeom>
        </p:spPr>
        <p:txBody>
          <a:bodyPr vert="horz" wrap="square" lIns="0" tIns="6985" rIns="0" bIns="0" rtlCol="0" anchor="t">
            <a:spAutoFit/>
          </a:bodyPr>
          <a:lstStyle/>
          <a:p>
            <a:pPr marL="12700">
              <a:spcBef>
                <a:spcPts val="55"/>
              </a:spcBef>
            </a:pPr>
            <a:r>
              <a:rPr lang="en-US" sz="1100" spc="20" dirty="0">
                <a:solidFill>
                  <a:srgbClr val="2D83C3"/>
                </a:solidFill>
                <a:latin typeface="Trebuchet MS"/>
                <a:cs typeface="Trebuchet MS"/>
              </a:rPr>
              <a:t>06/14/202</a:t>
            </a:r>
            <a:r>
              <a:rPr lang="en-US"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 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42465A-401A-7A83-4AAB-ACBDFEFD8DB3}"/>
              </a:ext>
            </a:extLst>
          </p:cNvPr>
          <p:cNvSpPr txBox="1"/>
          <p:nvPr/>
        </p:nvSpPr>
        <p:spPr>
          <a:xfrm>
            <a:off x="839904" y="1688838"/>
            <a:ext cx="7143875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>
                <a:latin typeface="Sitka Small"/>
                <a:ea typeface="Calibri"/>
                <a:cs typeface="Calibri"/>
              </a:rPr>
              <a:t>Keylogger Threats</a:t>
            </a:r>
            <a:endParaRPr lang="en-US" sz="2400" b="1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17375E"/>
                </a:solidFill>
                <a:latin typeface="Sitka Small"/>
                <a:ea typeface="Calibri"/>
                <a:cs typeface="Calibri"/>
              </a:rPr>
              <a:t>Keyloggers pose a serious  security risk by secretly  recording a user's keyboard  input, potentially exposing  sensitive information like  passwords and financial  data.</a:t>
            </a:r>
            <a:endParaRPr lang="en-US" dirty="0"/>
          </a:p>
          <a:p>
            <a:pPr>
              <a:buFont typeface="Arial"/>
              <a:buChar char="•"/>
            </a:pPr>
            <a:endParaRPr lang="en-US" dirty="0">
              <a:solidFill>
                <a:srgbClr val="17375E"/>
              </a:solidFill>
              <a:latin typeface="Sitka Small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400" dirty="0">
                <a:latin typeface="Sitka Small"/>
                <a:ea typeface="Calibri"/>
                <a:cs typeface="Calibri"/>
              </a:rPr>
              <a:t>Lack of User  Awareness</a:t>
            </a:r>
            <a:endParaRPr lang="en-US" sz="2400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17375E"/>
                </a:solidFill>
                <a:latin typeface="Sitka Small"/>
                <a:ea typeface="Calibri"/>
                <a:cs typeface="Calibri"/>
              </a:rPr>
              <a:t>Many users are unaware of  keylogger threats or lack  the knowledge to effectively  safeguard their devices and  online activities.</a:t>
            </a:r>
            <a:endParaRPr lang="en-US" dirty="0"/>
          </a:p>
          <a:p>
            <a:pPr>
              <a:buFont typeface="Arial"/>
              <a:buChar char="•"/>
            </a:pPr>
            <a:endParaRPr lang="en-US" dirty="0">
              <a:solidFill>
                <a:srgbClr val="17375E"/>
              </a:solidFill>
              <a:latin typeface="Sitka Small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400" dirty="0">
                <a:latin typeface="Sitka Small"/>
                <a:ea typeface="Calibri"/>
                <a:cs typeface="Calibri"/>
              </a:rPr>
              <a:t>Inadequate Security  Measures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17375E"/>
                </a:solidFill>
                <a:latin typeface="Sitka Small"/>
                <a:ea typeface="Calibri"/>
                <a:cs typeface="Calibri"/>
              </a:rPr>
              <a:t>Existing security solutions  may not provide  comprehensive protection  against sophisticated  keylogger attacks, leaving  users vulnerable.</a:t>
            </a:r>
            <a:endParaRPr lang="en-US" dirty="0"/>
          </a:p>
          <a:p>
            <a:pPr marL="342900" indent="-342900" algn="just">
              <a:buFont typeface="Arial"/>
              <a:buChar char="•"/>
            </a:pPr>
            <a:endParaRPr lang="en-US" sz="2400" b="1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62327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345607"/>
          </a:xfrm>
          <a:prstGeom prst="rect">
            <a:avLst/>
          </a:prstGeom>
        </p:spPr>
        <p:txBody>
          <a:bodyPr vert="horz" wrap="square" lIns="0" tIns="6985" rIns="0" bIns="0" rtlCol="0" anchor="t">
            <a:spAutoFit/>
          </a:bodyPr>
          <a:lstStyle/>
          <a:p>
            <a:pPr marL="12700">
              <a:spcBef>
                <a:spcPts val="55"/>
              </a:spcBef>
            </a:pPr>
            <a:r>
              <a:rPr lang="en-US" sz="1100" spc="20" dirty="0">
                <a:solidFill>
                  <a:srgbClr val="2D83C3"/>
                </a:solidFill>
                <a:latin typeface="Trebuchet MS"/>
                <a:cs typeface="Trebuchet MS"/>
              </a:rPr>
              <a:t>06/14/202</a:t>
            </a:r>
            <a:r>
              <a:rPr lang="en-US"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 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8D71B9-C852-467C-2EAF-3113377D9522}"/>
              </a:ext>
            </a:extLst>
          </p:cNvPr>
          <p:cNvSpPr txBox="1"/>
          <p:nvPr/>
        </p:nvSpPr>
        <p:spPr>
          <a:xfrm>
            <a:off x="741872" y="2280250"/>
            <a:ext cx="7401463" cy="27699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Sitka Small"/>
                <a:ea typeface="Calibri"/>
                <a:cs typeface="Calibri"/>
              </a:rPr>
              <a:t>Objective:</a:t>
            </a:r>
            <a:r>
              <a:rPr lang="en-US" sz="2400" dirty="0">
                <a:latin typeface="Sitka Small"/>
                <a:ea typeface="Calibri"/>
                <a:cs typeface="Calibri"/>
              </a:rPr>
              <a:t> </a:t>
            </a:r>
            <a:endParaRPr lang="en-US" sz="2400">
              <a:ea typeface="Calibri"/>
              <a:cs typeface="Calibri"/>
            </a:endParaRPr>
          </a:p>
          <a:p>
            <a:r>
              <a:rPr lang="en-US" dirty="0">
                <a:solidFill>
                  <a:srgbClr val="17375E"/>
                </a:solidFill>
                <a:latin typeface="Sitka Small"/>
                <a:ea typeface="Calibri"/>
                <a:cs typeface="Calibri"/>
              </a:rPr>
              <a:t>Develop a comprehensive understanding of keyloggers, </a:t>
            </a:r>
            <a:endParaRPr lang="en-US"/>
          </a:p>
          <a:p>
            <a:r>
              <a:rPr lang="en-US" dirty="0">
                <a:solidFill>
                  <a:srgbClr val="17375E"/>
                </a:solidFill>
                <a:latin typeface="Sitka Small"/>
                <a:ea typeface="Calibri"/>
                <a:cs typeface="Calibri"/>
              </a:rPr>
              <a:t>their types, how they work, and effective security measures to prevent keylogging attacks.</a:t>
            </a:r>
            <a:endParaRPr lang="en-US" dirty="0"/>
          </a:p>
          <a:p>
            <a:endParaRPr lang="en-US" dirty="0">
              <a:solidFill>
                <a:srgbClr val="17375E"/>
              </a:solidFill>
              <a:latin typeface="Sitka Small"/>
              <a:ea typeface="Calibri"/>
              <a:cs typeface="Calibri"/>
            </a:endParaRPr>
          </a:p>
          <a:p>
            <a:r>
              <a:rPr lang="en-US" sz="2400" b="1" dirty="0">
                <a:latin typeface="Sitka Small"/>
                <a:ea typeface="Calibri"/>
                <a:cs typeface="Calibri"/>
              </a:rPr>
              <a:t>Scope:</a:t>
            </a:r>
            <a:endParaRPr lang="en-US" sz="2400">
              <a:ea typeface="Calibri"/>
              <a:cs typeface="Calibri"/>
            </a:endParaRPr>
          </a:p>
          <a:p>
            <a:r>
              <a:rPr lang="en-US" dirty="0">
                <a:solidFill>
                  <a:srgbClr val="17375E"/>
                </a:solidFill>
                <a:latin typeface="Sitka Small"/>
                <a:ea typeface="Calibri"/>
                <a:cs typeface="Calibri"/>
              </a:rPr>
              <a:t>Includes an analysis of hardware and software keyloggers, legal and ethical implications, security measures, and best practices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345607"/>
          </a:xfrm>
          <a:prstGeom prst="rect">
            <a:avLst/>
          </a:prstGeom>
        </p:spPr>
        <p:txBody>
          <a:bodyPr vert="horz" wrap="square" lIns="0" tIns="6985" rIns="0" bIns="0" rtlCol="0" anchor="t">
            <a:spAutoFit/>
          </a:bodyPr>
          <a:lstStyle/>
          <a:p>
            <a:pPr marL="12700">
              <a:spcBef>
                <a:spcPts val="55"/>
              </a:spcBef>
            </a:pPr>
            <a:r>
              <a:rPr lang="en-US" sz="1100" spc="20" dirty="0">
                <a:solidFill>
                  <a:srgbClr val="2D83C3"/>
                </a:solidFill>
                <a:latin typeface="Trebuchet MS"/>
                <a:cs typeface="Trebuchet MS"/>
              </a:rPr>
              <a:t>06/14/202</a:t>
            </a:r>
            <a:r>
              <a:rPr lang="en-US"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 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F31113-BF1B-13FE-A88D-EA3978D37DDC}"/>
              </a:ext>
            </a:extLst>
          </p:cNvPr>
          <p:cNvSpPr txBox="1"/>
          <p:nvPr/>
        </p:nvSpPr>
        <p:spPr>
          <a:xfrm>
            <a:off x="696465" y="2180678"/>
            <a:ext cx="10175827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Sitka Small"/>
              </a:rPr>
              <a:t>Keyloggers and security measures can be utilized by various entities for different purposes:</a:t>
            </a:r>
            <a:endParaRPr lang="en-US" sz="2000">
              <a:latin typeface="Sitka Small"/>
              <a:ea typeface="Calibri"/>
              <a:cs typeface="Calibri"/>
            </a:endParaRPr>
          </a:p>
          <a:p>
            <a:endParaRPr lang="en-US" sz="2000" dirty="0">
              <a:latin typeface="Sitka Small"/>
            </a:endParaRPr>
          </a:p>
          <a:p>
            <a:pPr marL="342900" indent="-342900">
              <a:buFont typeface="Wingdings"/>
              <a:buChar char="Ø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itka Small"/>
              </a:rPr>
              <a:t>Individuals: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Sitka Small"/>
              <a:ea typeface="Calibri"/>
              <a:cs typeface="Calibri"/>
            </a:endParaRPr>
          </a:p>
          <a:p>
            <a:pPr marL="342900" indent="-342900">
              <a:buFont typeface="Wingdings"/>
              <a:buChar char="Ø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itka Small"/>
                <a:ea typeface="+mn-lt"/>
                <a:cs typeface="+mn-lt"/>
              </a:rPr>
              <a:t>Businesses and Organizations:</a:t>
            </a:r>
          </a:p>
          <a:p>
            <a:pPr marL="342900" indent="-342900">
              <a:buFont typeface="Wingdings"/>
              <a:buChar char="Ø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itka Small"/>
                <a:ea typeface="+mn-lt"/>
                <a:cs typeface="+mn-lt"/>
              </a:rPr>
              <a:t>Government Agencies:</a:t>
            </a:r>
          </a:p>
          <a:p>
            <a:pPr marL="342900" indent="-342900">
              <a:buFont typeface="Wingdings"/>
              <a:buChar char="Ø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itka Small"/>
                <a:ea typeface="+mn-lt"/>
                <a:cs typeface="+mn-lt"/>
              </a:rPr>
              <a:t>Cybercriminals:</a:t>
            </a:r>
          </a:p>
          <a:p>
            <a:pPr marL="342900" indent="-342900">
              <a:buFont typeface="Wingdings"/>
              <a:buChar char="Ø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itka Small"/>
                <a:ea typeface="+mn-lt"/>
                <a:cs typeface="+mn-lt"/>
              </a:rPr>
              <a:t>Security Professionals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660" y="1720791"/>
            <a:ext cx="2163612" cy="327677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96643" y="6473337"/>
            <a:ext cx="1798955" cy="345607"/>
          </a:xfrm>
          <a:prstGeom prst="rect">
            <a:avLst/>
          </a:prstGeom>
        </p:spPr>
        <p:txBody>
          <a:bodyPr vert="horz" wrap="square" lIns="0" tIns="6985" rIns="0" bIns="0" rtlCol="0" anchor="t">
            <a:spAutoFit/>
          </a:bodyPr>
          <a:lstStyle/>
          <a:p>
            <a:pPr marL="12700">
              <a:spcBef>
                <a:spcPts val="55"/>
              </a:spcBef>
            </a:pPr>
            <a:r>
              <a:rPr lang="en-US" sz="1100" spc="20" dirty="0">
                <a:solidFill>
                  <a:srgbClr val="2D83C3"/>
                </a:solidFill>
                <a:latin typeface="Trebuchet MS"/>
                <a:cs typeface="Trebuchet MS"/>
              </a:rPr>
              <a:t>06/14/202</a:t>
            </a:r>
            <a:r>
              <a:rPr lang="en-US"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 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1E15D4-B1A2-0B8D-F8CC-FA02BFB3F3EE}"/>
              </a:ext>
            </a:extLst>
          </p:cNvPr>
          <p:cNvSpPr txBox="1"/>
          <p:nvPr/>
        </p:nvSpPr>
        <p:spPr>
          <a:xfrm>
            <a:off x="2644097" y="1853676"/>
            <a:ext cx="7682188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indent="0" algn="just" rtl="0">
              <a:buChar char="•"/>
            </a:pPr>
            <a:r>
              <a:rPr lang="en-US" sz="1800" b="1" i="0" kern="1200" baseline="0" dirty="0">
                <a:latin typeface="Sitka Small"/>
                <a:ea typeface="+mn-ea"/>
                <a:cs typeface="Times New Roman"/>
              </a:rPr>
              <a:t>Solution:</a:t>
            </a:r>
          </a:p>
          <a:p>
            <a:pPr marL="0" indent="0" algn="just" rtl="0">
              <a:buChar char="•"/>
            </a:pPr>
            <a:r>
              <a:rPr lang="en-US" sz="1800" b="0" i="0" kern="1200" baseline="0" dirty="0">
                <a:solidFill>
                  <a:schemeClr val="tx2"/>
                </a:solidFill>
                <a:latin typeface="Sitka Small"/>
                <a:ea typeface="+mn-ea"/>
                <a:cs typeface="Times New Roman"/>
              </a:rPr>
              <a:t>Implement a multi-layered security strategy that includes anti-keylogging software, regular system scans, software updates ,and user education.</a:t>
            </a:r>
            <a:endParaRPr lang="en-US" sz="1800" b="0" i="0" kern="1200" baseline="0" dirty="0">
              <a:solidFill>
                <a:schemeClr val="tx2"/>
              </a:solidFill>
              <a:latin typeface="Sitka Small"/>
              <a:cs typeface="Times New Roman"/>
            </a:endParaRPr>
          </a:p>
          <a:p>
            <a:pPr algn="just">
              <a:buChar char="•"/>
            </a:pPr>
            <a:endParaRPr lang="en-US" dirty="0">
              <a:solidFill>
                <a:schemeClr val="tx2"/>
              </a:solidFill>
              <a:latin typeface="Sitka Small"/>
              <a:cs typeface="Times New Roman"/>
            </a:endParaRPr>
          </a:p>
          <a:p>
            <a:pPr marL="0" indent="0" algn="just" rtl="0">
              <a:buChar char="•"/>
            </a:pPr>
            <a:r>
              <a:rPr lang="en-US" sz="1800" b="1" i="0" kern="1200" baseline="0" dirty="0">
                <a:latin typeface="Sitka Small"/>
                <a:ea typeface="+mn-ea"/>
                <a:cs typeface="Times New Roman"/>
              </a:rPr>
              <a:t>Value Proposition:</a:t>
            </a:r>
            <a:endParaRPr lang="en-US" sz="1800" b="1" i="0" kern="1200" baseline="0" dirty="0">
              <a:latin typeface="Sitka Small"/>
              <a:cs typeface="Times New Roman"/>
            </a:endParaRPr>
          </a:p>
          <a:p>
            <a:pPr algn="just">
              <a:buChar char="•"/>
            </a:pPr>
            <a:endParaRPr lang="en-US" b="1" dirty="0">
              <a:latin typeface="Sitka Small"/>
              <a:cs typeface="Times New Roman"/>
            </a:endParaRPr>
          </a:p>
          <a:p>
            <a:pPr marL="0" algn="just" rtl="0">
              <a:buChar char="•"/>
            </a:pPr>
            <a:r>
              <a:rPr lang="en-US" sz="1800" b="1" i="0" kern="1200" baseline="0" dirty="0">
                <a:latin typeface="Sitka Small"/>
                <a:ea typeface="+mn-ea"/>
                <a:cs typeface="Times New Roman"/>
              </a:rPr>
              <a:t>Enhanced Security:</a:t>
            </a:r>
            <a:r>
              <a:rPr lang="en-US" sz="1800" b="0" i="0" kern="1200" baseline="0" dirty="0">
                <a:latin typeface="Sitka Small"/>
                <a:ea typeface="+mn-ea"/>
                <a:cs typeface="Times New Roman"/>
              </a:rPr>
              <a:t> </a:t>
            </a:r>
            <a:r>
              <a:rPr lang="en-US" sz="1800" b="0" i="0" kern="1200" baseline="0" dirty="0">
                <a:solidFill>
                  <a:schemeClr val="tx2"/>
                </a:solidFill>
                <a:latin typeface="Sitka Small"/>
                <a:ea typeface="+mn-ea"/>
                <a:cs typeface="Times New Roman"/>
              </a:rPr>
              <a:t>Reduces the risk of data breaches and</a:t>
            </a:r>
            <a:endParaRPr lang="en-US" sz="1800" b="0" i="0" kern="1200" baseline="0" dirty="0">
              <a:solidFill>
                <a:schemeClr val="tx2"/>
              </a:solidFill>
              <a:latin typeface="Sitka Small"/>
              <a:cs typeface="Times New Roman"/>
            </a:endParaRPr>
          </a:p>
          <a:p>
            <a:pPr marL="0" algn="just" rtl="0"/>
            <a:r>
              <a:rPr lang="en-US" sz="1800" b="0" i="0" kern="1200" baseline="0" dirty="0">
                <a:solidFill>
                  <a:schemeClr val="tx2"/>
                </a:solidFill>
                <a:latin typeface="Sitka Small"/>
                <a:ea typeface="+mn-ea"/>
                <a:cs typeface="Times New Roman"/>
              </a:rPr>
              <a:t>identity theft.</a:t>
            </a:r>
            <a:endParaRPr lang="en-US" sz="1800" b="0" i="0" kern="1200" baseline="0" dirty="0">
              <a:solidFill>
                <a:schemeClr val="tx2"/>
              </a:solidFill>
              <a:latin typeface="Sitka Small"/>
              <a:cs typeface="Times New Roman"/>
            </a:endParaRPr>
          </a:p>
          <a:p>
            <a:pPr algn="just"/>
            <a:endParaRPr lang="en-US" dirty="0">
              <a:solidFill>
                <a:schemeClr val="tx2"/>
              </a:solidFill>
              <a:latin typeface="Sitka Small"/>
              <a:cs typeface="Times New Roman"/>
            </a:endParaRPr>
          </a:p>
          <a:p>
            <a:pPr algn="just">
              <a:buChar char="•"/>
            </a:pPr>
            <a:r>
              <a:rPr lang="en-US" sz="1800" b="1" i="0" kern="1200" baseline="0" dirty="0">
                <a:latin typeface="Sitka Small"/>
                <a:ea typeface="+mn-ea"/>
                <a:cs typeface="Times New Roman"/>
              </a:rPr>
              <a:t>User Awareness:</a:t>
            </a:r>
            <a:r>
              <a:rPr lang="en-US" sz="1800" b="0" i="0" kern="1200" baseline="0" dirty="0">
                <a:latin typeface="Sitka Small"/>
                <a:ea typeface="+mn-ea"/>
                <a:cs typeface="Times New Roman"/>
              </a:rPr>
              <a:t> </a:t>
            </a:r>
            <a:r>
              <a:rPr lang="en-US" sz="1800" b="0" i="0" kern="1200" baseline="0" dirty="0">
                <a:solidFill>
                  <a:schemeClr val="tx2"/>
                </a:solidFill>
                <a:latin typeface="Sitka Small"/>
                <a:ea typeface="+mn-ea"/>
                <a:cs typeface="Times New Roman"/>
              </a:rPr>
              <a:t>Educates users about keylogging threats and</a:t>
            </a:r>
            <a:r>
              <a:rPr lang="en-US" dirty="0">
                <a:solidFill>
                  <a:schemeClr val="tx2"/>
                </a:solidFill>
                <a:latin typeface="Sitka Small"/>
                <a:cs typeface="Times New Roman"/>
              </a:rPr>
              <a:t> </a:t>
            </a:r>
          </a:p>
          <a:p>
            <a:pPr marL="0" algn="just" rtl="0">
              <a:buChar char="•"/>
            </a:pPr>
            <a:r>
              <a:rPr lang="en-US" sz="1800" b="0" i="0" kern="1200" baseline="0" dirty="0">
                <a:solidFill>
                  <a:schemeClr val="tx2"/>
                </a:solidFill>
                <a:latin typeface="Sitka Small"/>
                <a:ea typeface="+mn-ea"/>
                <a:cs typeface="Times New Roman"/>
              </a:rPr>
              <a:t>protection methods.</a:t>
            </a:r>
            <a:endParaRPr lang="en-US" sz="1800" b="0" i="0" kern="1200" baseline="0" dirty="0">
              <a:solidFill>
                <a:schemeClr val="tx2"/>
              </a:solidFill>
              <a:latin typeface="Sitka Small"/>
              <a:cs typeface="Times New Roman"/>
            </a:endParaRPr>
          </a:p>
          <a:p>
            <a:pPr algn="just"/>
            <a:endParaRPr lang="en-US" dirty="0">
              <a:solidFill>
                <a:schemeClr val="tx2"/>
              </a:solidFill>
              <a:latin typeface="Sitka Small"/>
              <a:cs typeface="Times New Roman"/>
            </a:endParaRPr>
          </a:p>
          <a:p>
            <a:pPr algn="just">
              <a:buChar char="•"/>
            </a:pPr>
            <a:r>
              <a:rPr lang="en-US" sz="1800" b="1" i="0" kern="1200" baseline="0" dirty="0">
                <a:latin typeface="Sitka Small"/>
                <a:ea typeface="+mn-ea"/>
                <a:cs typeface="Times New Roman"/>
              </a:rPr>
              <a:t>Compliance:</a:t>
            </a:r>
            <a:r>
              <a:rPr lang="en-US" sz="1800" b="0" i="0" kern="1200" baseline="0" dirty="0">
                <a:latin typeface="Sitka Small"/>
                <a:ea typeface="+mn-ea"/>
                <a:cs typeface="Times New Roman"/>
              </a:rPr>
              <a:t> </a:t>
            </a:r>
            <a:r>
              <a:rPr lang="en-US" sz="1800" b="0" i="0" kern="1200" baseline="0" dirty="0">
                <a:solidFill>
                  <a:schemeClr val="tx2"/>
                </a:solidFill>
                <a:latin typeface="Sitka Small"/>
                <a:ea typeface="+mn-ea"/>
                <a:cs typeface="Times New Roman"/>
              </a:rPr>
              <a:t>Helps businesses and organizations comply with</a:t>
            </a:r>
            <a:r>
              <a:rPr lang="en-US" dirty="0">
                <a:solidFill>
                  <a:schemeClr val="tx2"/>
                </a:solidFill>
                <a:latin typeface="Sitka Small"/>
                <a:cs typeface="Times New Roman"/>
              </a:rPr>
              <a:t> </a:t>
            </a:r>
            <a:endParaRPr lang="en-US" sz="1800" b="0" i="0" kern="1200" baseline="0" dirty="0">
              <a:solidFill>
                <a:schemeClr val="tx2"/>
              </a:solidFill>
              <a:latin typeface="Sitka Small"/>
              <a:cs typeface="Times New Roman"/>
            </a:endParaRPr>
          </a:p>
          <a:p>
            <a:pPr marL="0" algn="just" rtl="0"/>
            <a:r>
              <a:rPr lang="en-US" sz="1800" b="0" i="0" kern="1200" baseline="0" dirty="0">
                <a:solidFill>
                  <a:schemeClr val="tx2"/>
                </a:solidFill>
                <a:latin typeface="Sitka Small"/>
                <a:ea typeface="+mn-ea"/>
                <a:cs typeface="Times New Roman"/>
              </a:rPr>
              <a:t>data protection regulations.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AC04A5-CC26-428C-3E1D-031D226E2084}"/>
              </a:ext>
            </a:extLst>
          </p:cNvPr>
          <p:cNvSpPr txBox="1"/>
          <p:nvPr/>
        </p:nvSpPr>
        <p:spPr>
          <a:xfrm>
            <a:off x="2449166" y="2303721"/>
            <a:ext cx="7561820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000" dirty="0">
                <a:solidFill>
                  <a:srgbClr val="17375E"/>
                </a:solidFill>
                <a:latin typeface="Sitka Small"/>
                <a:ea typeface="Calibri"/>
                <a:cs typeface="Calibri"/>
              </a:rPr>
              <a:t>Our security solution goes beyond traditional keylogger detection by  leveraging advanced machine learning algorithms to proactively identify and  neutralize evolving threats. </a:t>
            </a:r>
          </a:p>
          <a:p>
            <a:pPr>
              <a:buFont typeface="Arial"/>
              <a:buChar char="•"/>
            </a:pPr>
            <a:endParaRPr lang="en-US" sz="2000" dirty="0">
              <a:solidFill>
                <a:srgbClr val="17375E"/>
              </a:solidFill>
              <a:latin typeface="Sitka Small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000" dirty="0">
                <a:solidFill>
                  <a:srgbClr val="17375E"/>
                </a:solidFill>
                <a:latin typeface="Sitka Small"/>
                <a:ea typeface="Calibri"/>
                <a:cs typeface="Calibri"/>
              </a:rPr>
              <a:t>This cutting-edge technology provides  unparalleled protection, delivering a seamless user experience without  compromising security.</a:t>
            </a:r>
            <a:endParaRPr lang="en-US" sz="2000">
              <a:ea typeface="Calibri"/>
              <a:cs typeface="Calibri"/>
            </a:endParaRPr>
          </a:p>
          <a:p>
            <a:pPr marL="457200" indent="-457200" algn="just">
              <a:buFont typeface="Arial"/>
              <a:buChar char="•"/>
            </a:pPr>
            <a:endParaRPr lang="en-US" sz="3200" b="1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33342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ts val="1275"/>
              </a:lnSpc>
            </a:pPr>
            <a:r>
              <a:rPr lang="en-US" sz="1100" spc="20" dirty="0">
                <a:solidFill>
                  <a:srgbClr val="2D83C3"/>
                </a:solidFill>
                <a:latin typeface="Trebuchet MS"/>
                <a:cs typeface="Trebuchet MS"/>
              </a:rPr>
              <a:t>06/14/202</a:t>
            </a:r>
            <a:r>
              <a:rPr lang="en-US"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 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942883-8B97-9027-F79B-44C182A780F1}"/>
              </a:ext>
            </a:extLst>
          </p:cNvPr>
          <p:cNvSpPr txBox="1"/>
          <p:nvPr/>
        </p:nvSpPr>
        <p:spPr>
          <a:xfrm>
            <a:off x="756249" y="1374475"/>
            <a:ext cx="829285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dirty="0">
                <a:ea typeface="+mn-lt"/>
                <a:cs typeface="+mn-lt"/>
              </a:rPr>
              <a:t>•</a:t>
            </a:r>
            <a:r>
              <a:rPr lang="en-IN" b="1" dirty="0">
                <a:latin typeface="Sitka Small"/>
                <a:ea typeface="Calibri"/>
                <a:cs typeface="Calibri"/>
              </a:rPr>
              <a:t>Start</a:t>
            </a:r>
            <a:r>
              <a:rPr lang="en-IN" dirty="0">
                <a:latin typeface="Sitka Small"/>
                <a:ea typeface="Calibri"/>
                <a:cs typeface="Calibri"/>
              </a:rPr>
              <a:t>:</a:t>
            </a:r>
            <a:endParaRPr lang="en-IN" sz="3200" b="1" dirty="0">
              <a:ea typeface="Calibri"/>
              <a:cs typeface="Calibri"/>
            </a:endParaRPr>
          </a:p>
          <a:p>
            <a:r>
              <a:rPr lang="en-IN" dirty="0">
                <a:solidFill>
                  <a:srgbClr val="254061"/>
                </a:solidFill>
                <a:latin typeface="Sitka Small"/>
                <a:ea typeface="Calibri"/>
                <a:cs typeface="Calibri"/>
              </a:rPr>
              <a:t>     The program begins its execution.</a:t>
            </a:r>
            <a:endParaRPr lang="en-IN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I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•</a:t>
            </a:r>
            <a:r>
              <a:rPr lang="en-IN" b="1" dirty="0">
                <a:latin typeface="Sitka Small"/>
                <a:ea typeface="Calibri"/>
                <a:cs typeface="Calibri"/>
              </a:rPr>
              <a:t>Intercept Keystrokes</a:t>
            </a:r>
            <a:r>
              <a:rPr lang="en-IN" dirty="0">
                <a:latin typeface="Sitka Small"/>
                <a:ea typeface="Calibri"/>
                <a:cs typeface="Calibri"/>
              </a:rPr>
              <a:t>: </a:t>
            </a:r>
            <a:endParaRPr lang="en-IN">
              <a:latin typeface="Calibri"/>
              <a:ea typeface="Calibri"/>
              <a:cs typeface="Calibri"/>
            </a:endParaRPr>
          </a:p>
          <a:p>
            <a:r>
              <a:rPr lang="en-IN" dirty="0">
                <a:solidFill>
                  <a:srgbClr val="254061"/>
                </a:solidFill>
                <a:latin typeface="Sitka Small"/>
                <a:ea typeface="Calibri"/>
                <a:cs typeface="Calibri"/>
              </a:rPr>
              <a:t>     The keylogger intercepts keystrokes entered by the user.</a:t>
            </a:r>
            <a:endParaRPr lang="en-IN" dirty="0">
              <a:ea typeface="Calibri"/>
              <a:cs typeface="Calibri"/>
            </a:endParaRPr>
          </a:p>
          <a:p>
            <a:r>
              <a:rPr lang="en-IN" dirty="0">
                <a:ea typeface="+mn-lt"/>
                <a:cs typeface="+mn-lt"/>
              </a:rPr>
              <a:t>•</a:t>
            </a:r>
            <a:r>
              <a:rPr lang="en-IN" b="1" dirty="0">
                <a:latin typeface="Sitka Small"/>
                <a:ea typeface="Calibri"/>
                <a:cs typeface="Calibri"/>
              </a:rPr>
              <a:t>Log Keystrokes</a:t>
            </a:r>
            <a:r>
              <a:rPr lang="en-IN" dirty="0">
                <a:latin typeface="Sitka Small"/>
                <a:ea typeface="Calibri"/>
                <a:cs typeface="Calibri"/>
              </a:rPr>
              <a:t>: </a:t>
            </a:r>
            <a:r>
              <a:rPr lang="en-IN" dirty="0">
                <a:solidFill>
                  <a:srgbClr val="000000"/>
                </a:solidFill>
                <a:latin typeface="Sitka Small"/>
                <a:ea typeface="Calibri"/>
                <a:cs typeface="Calibri"/>
              </a:rPr>
              <a:t> </a:t>
            </a:r>
            <a:endParaRPr lang="en-IN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IN" dirty="0">
                <a:solidFill>
                  <a:srgbClr val="254061"/>
                </a:solidFill>
                <a:latin typeface="Sitka Small"/>
                <a:ea typeface="Calibri"/>
                <a:cs typeface="Calibri"/>
              </a:rPr>
              <a:t>     The intercepted keystrokes are logged.</a:t>
            </a:r>
            <a:endParaRPr lang="en-IN" dirty="0">
              <a:ea typeface="Calibri"/>
              <a:cs typeface="Calibri"/>
            </a:endParaRPr>
          </a:p>
          <a:p>
            <a:r>
              <a:rPr lang="en-IN" dirty="0">
                <a:ea typeface="+mn-lt"/>
                <a:cs typeface="+mn-lt"/>
              </a:rPr>
              <a:t>•</a:t>
            </a:r>
            <a:r>
              <a:rPr lang="en-IN" b="1" dirty="0">
                <a:latin typeface="Sitka Small"/>
                <a:ea typeface="Calibri"/>
                <a:cs typeface="Calibri"/>
              </a:rPr>
              <a:t>Store Keystrokes</a:t>
            </a:r>
            <a:r>
              <a:rPr lang="en-IN" dirty="0">
                <a:latin typeface="Sitka Small"/>
                <a:ea typeface="Calibri"/>
                <a:cs typeface="Calibri"/>
              </a:rPr>
              <a:t>:</a:t>
            </a:r>
            <a:endParaRPr lang="en-IN" dirty="0">
              <a:ea typeface="Calibri"/>
              <a:cs typeface="Calibri"/>
            </a:endParaRPr>
          </a:p>
          <a:p>
            <a:r>
              <a:rPr lang="en-IN" dirty="0">
                <a:solidFill>
                  <a:srgbClr val="254061"/>
                </a:solidFill>
                <a:latin typeface="Sitka Small"/>
                <a:ea typeface="Calibri"/>
                <a:cs typeface="Calibri"/>
              </a:rPr>
              <a:t>     The logged keystrokes are stored, usually in a local file                          or memory.</a:t>
            </a:r>
            <a:endParaRPr lang="en-IN" dirty="0">
              <a:ea typeface="Calibri"/>
              <a:cs typeface="Calibri"/>
            </a:endParaRPr>
          </a:p>
          <a:p>
            <a:endParaRPr lang="en-IN" dirty="0">
              <a:solidFill>
                <a:srgbClr val="254061"/>
              </a:solidFill>
              <a:latin typeface="Sitka Small"/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•</a:t>
            </a:r>
            <a:r>
              <a:rPr lang="en-IN" b="1" dirty="0">
                <a:latin typeface="Sitka Small"/>
                <a:ea typeface="Calibri"/>
                <a:cs typeface="Calibri"/>
              </a:rPr>
              <a:t>Optional:</a:t>
            </a:r>
            <a:endParaRPr lang="en-IN" dirty="0">
              <a:ea typeface="Calibri"/>
              <a:cs typeface="Calibri"/>
            </a:endParaRPr>
          </a:p>
          <a:p>
            <a:r>
              <a:rPr lang="en-IN" dirty="0">
                <a:ea typeface="+mn-lt"/>
                <a:cs typeface="+mn-lt"/>
              </a:rPr>
              <a:t>•</a:t>
            </a:r>
            <a:r>
              <a:rPr lang="en-IN" b="1" dirty="0">
                <a:solidFill>
                  <a:srgbClr val="254061"/>
                </a:solidFill>
                <a:latin typeface="Sitka Small"/>
                <a:ea typeface="Calibri"/>
                <a:cs typeface="Calibri"/>
              </a:rPr>
              <a:t> </a:t>
            </a:r>
            <a:r>
              <a:rPr lang="en-IN" b="1" dirty="0">
                <a:latin typeface="Sitka Small"/>
                <a:ea typeface="Calibri"/>
                <a:cs typeface="Calibri"/>
              </a:rPr>
              <a:t>Transmit Keystrokes</a:t>
            </a:r>
            <a:r>
              <a:rPr lang="en-IN" dirty="0">
                <a:latin typeface="Sitka Small"/>
                <a:ea typeface="Calibri"/>
                <a:cs typeface="Calibri"/>
              </a:rPr>
              <a:t>:</a:t>
            </a:r>
            <a:endParaRPr lang="en-IN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IN" dirty="0">
                <a:solidFill>
                  <a:srgbClr val="254061"/>
                </a:solidFill>
                <a:latin typeface="Sitka Small"/>
                <a:ea typeface="Calibri"/>
                <a:cs typeface="Calibri"/>
              </a:rPr>
              <a:t>     Optionally, the logged keystrokes may be transmitted to a           remote server for storage or further analysis.</a:t>
            </a:r>
            <a:endParaRPr lang="en-IN">
              <a:ea typeface="Calibri"/>
              <a:cs typeface="Calibri"/>
            </a:endParaRPr>
          </a:p>
          <a:p>
            <a:r>
              <a:rPr lang="en-IN" dirty="0">
                <a:ea typeface="+mn-lt"/>
                <a:cs typeface="+mn-lt"/>
              </a:rPr>
              <a:t>•</a:t>
            </a:r>
            <a:r>
              <a:rPr lang="en-IN" b="1" dirty="0">
                <a:latin typeface="Sitka Small"/>
                <a:ea typeface="Calibri"/>
                <a:cs typeface="Calibri"/>
              </a:rPr>
              <a:t>End</a:t>
            </a:r>
            <a:r>
              <a:rPr lang="en-IN" dirty="0">
                <a:latin typeface="Sitka Small"/>
                <a:ea typeface="Calibri"/>
                <a:cs typeface="Calibri"/>
              </a:rPr>
              <a:t>:</a:t>
            </a:r>
            <a:endParaRPr lang="en-IN" dirty="0">
              <a:ea typeface="Calibri"/>
              <a:cs typeface="Calibri"/>
            </a:endParaRPr>
          </a:p>
          <a:p>
            <a:r>
              <a:rPr lang="en-IN" dirty="0">
                <a:solidFill>
                  <a:srgbClr val="254061"/>
                </a:solidFill>
                <a:latin typeface="Sitka Small"/>
                <a:ea typeface="Calibri"/>
                <a:cs typeface="Calibri"/>
              </a:rPr>
              <a:t>      The program finishes its execution. </a:t>
            </a:r>
            <a:endParaRPr lang="en-IN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Teja chowdary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MODELLING </vt:lpstr>
      <vt:lpstr>RESULTS</vt:lpstr>
      <vt:lpstr>Project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</dc:title>
  <cp:lastModifiedBy>GANESH KUMAR KORNU</cp:lastModifiedBy>
  <cp:revision>417</cp:revision>
  <dcterms:created xsi:type="dcterms:W3CDTF">2024-06-03T05:48:59Z</dcterms:created>
  <dcterms:modified xsi:type="dcterms:W3CDTF">2024-06-16T05:38:03Z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