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0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7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22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90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34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7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21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61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2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3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6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3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93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3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F4D2-EA37-4EF0-8375-2BEB8471CD26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777B23-0794-48FE-90CE-BBBA78AEF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6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AB85D-7101-42F7-A477-9015AEB5B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Политика информационной безопасности </a:t>
            </a:r>
            <a:r>
              <a:rPr lang="en-US" dirty="0"/>
              <a:t>event-</a:t>
            </a:r>
            <a:r>
              <a:rPr lang="ru-RU" dirty="0"/>
              <a:t>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F5FE55-7BC8-4B9D-8DC8-22E68E3C4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Бай Игорь Олегович</a:t>
            </a:r>
          </a:p>
          <a:p>
            <a:r>
              <a:rPr lang="ru-RU" dirty="0"/>
              <a:t>Преподаватель: Савельева Маргарита Геннадьевна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51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F9A02-3627-459A-BF5A-575474E3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Основные методы обеспечения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A7B55-2F23-421B-9F42-A25981FD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51495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Наличие охраны</a:t>
            </a:r>
          </a:p>
          <a:p>
            <a:r>
              <a:rPr lang="ru-RU" dirty="0"/>
              <a:t>Наличие пропускной системы для рабочего персонала</a:t>
            </a:r>
          </a:p>
          <a:p>
            <a:r>
              <a:rPr lang="ru-RU" dirty="0"/>
              <a:t>Наличие IT специалиста по кибер-безопасности</a:t>
            </a:r>
          </a:p>
          <a:p>
            <a:r>
              <a:rPr lang="ru-RU" dirty="0"/>
              <a:t>Установка только официального ПО</a:t>
            </a:r>
          </a:p>
          <a:p>
            <a:r>
              <a:rPr lang="ru-RU" dirty="0"/>
              <a:t>Запрет сотрудникам установки других программ</a:t>
            </a:r>
          </a:p>
          <a:p>
            <a:r>
              <a:rPr lang="ru-RU" dirty="0"/>
              <a:t>Передача адреса электронной почты только проверенным источникам</a:t>
            </a:r>
          </a:p>
          <a:p>
            <a:r>
              <a:rPr lang="ru-RU" dirty="0"/>
              <a:t>Использование только проверенных ресурсов и путей доступов к ним</a:t>
            </a:r>
          </a:p>
          <a:p>
            <a:r>
              <a:rPr lang="ru-RU" dirty="0"/>
              <a:t>Шифрование данных</a:t>
            </a:r>
          </a:p>
          <a:p>
            <a:r>
              <a:rPr lang="ru-RU" dirty="0"/>
              <a:t>Использование новейших средств защиты</a:t>
            </a:r>
          </a:p>
          <a:p>
            <a:r>
              <a:rPr lang="ru-RU" dirty="0"/>
              <a:t>Приём на работу квалифицированных сотрудников</a:t>
            </a:r>
          </a:p>
          <a:p>
            <a:r>
              <a:rPr lang="ru-RU" dirty="0"/>
              <a:t>Использование Брандмауэра сети</a:t>
            </a:r>
          </a:p>
          <a:p>
            <a:r>
              <a:rPr lang="ru-RU" dirty="0"/>
              <a:t>Связь офиса с МЧС, милицией и пожарной службой</a:t>
            </a:r>
          </a:p>
          <a:p>
            <a:r>
              <a:rPr lang="ru-RU" dirty="0"/>
              <a:t>Инструктаж персонала</a:t>
            </a:r>
          </a:p>
          <a:p>
            <a:r>
              <a:rPr lang="ru-RU" dirty="0"/>
              <a:t>Проведение регулярных бесед и инструктажей с сотрудниками</a:t>
            </a:r>
          </a:p>
        </p:txBody>
      </p:sp>
    </p:spTree>
    <p:extLst>
      <p:ext uri="{BB962C8B-B14F-4D97-AF65-F5344CB8AC3E}">
        <p14:creationId xmlns:p14="http://schemas.microsoft.com/office/powerpoint/2010/main" val="686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8C080-9DDE-46AA-9907-F1DE902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44FCC-4E9F-46BF-B0CF-1CD09ABD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61" y="171141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лабораторной работы были выявлены все возможные угрозы и их источники информационной безопасности в </a:t>
            </a:r>
            <a:r>
              <a:rPr lang="ru-RU" sz="2400" dirty="0" err="1"/>
              <a:t>event</a:t>
            </a:r>
            <a:r>
              <a:rPr lang="ru-RU" sz="2400" dirty="0"/>
              <a:t>-компании, а также проанализированы и оценены собранные данные.</a:t>
            </a:r>
          </a:p>
          <a:p>
            <a:pPr marL="0" indent="0">
              <a:buNone/>
            </a:pPr>
            <a:r>
              <a:rPr lang="ru-RU" sz="2400" dirty="0"/>
              <a:t>На основании этого была разработана концепция и основные элементы политики безопасности для </a:t>
            </a:r>
            <a:r>
              <a:rPr lang="ru-RU" sz="2400" dirty="0" err="1"/>
              <a:t>event</a:t>
            </a:r>
            <a:r>
              <a:rPr lang="ru-RU" sz="2400" dirty="0"/>
              <a:t>-компании.</a:t>
            </a:r>
          </a:p>
          <a:p>
            <a:pPr marL="0" indent="0">
              <a:buNone/>
            </a:pPr>
            <a:r>
              <a:rPr lang="ru-RU" sz="2400" dirty="0"/>
              <a:t>Также были разработаны мероприятия по внедрению разработанной мной поли-тики безопасности на предприятии.</a:t>
            </a:r>
          </a:p>
        </p:txBody>
      </p:sp>
    </p:spTree>
    <p:extLst>
      <p:ext uri="{BB962C8B-B14F-4D97-AF65-F5344CB8AC3E}">
        <p14:creationId xmlns:p14="http://schemas.microsoft.com/office/powerpoint/2010/main" val="174707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B152D-4B08-4472-B1F6-4F807F79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2390274"/>
            <a:ext cx="9432757" cy="1973179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</a:t>
            </a:r>
            <a:br>
              <a:rPr lang="ru-RU" sz="5400" dirty="0"/>
            </a:br>
            <a:r>
              <a:rPr lang="ru-RU" sz="5400" dirty="0"/>
              <a:t>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309381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CDE45-3CEC-4BAF-8CB1-D8128C36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F0F6C8-FF81-48D8-9402-94BA8D1F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Каждой компании, ведущей свой бизнес, приходится работать с информацией везде и всегда, как при планировании долгосрочных стратегических задач, так и в повседневной офисной жизни. С бурным развитием науки и техники появилось множество методов и средств работы с информацией, иногда настолько сложных, что их применение, их адаптация к специфике конкретного предприятия и условиям, в которых оно сегодня находится, составляют уже отдельный класс задач.</a:t>
            </a:r>
          </a:p>
        </p:txBody>
      </p:sp>
    </p:spTree>
    <p:extLst>
      <p:ext uri="{BB962C8B-B14F-4D97-AF65-F5344CB8AC3E}">
        <p14:creationId xmlns:p14="http://schemas.microsoft.com/office/powerpoint/2010/main" val="9162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9AA42-026E-4236-9D61-AA3F5544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Объекты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EC2B7-07BD-4005-86EE-2CD1E858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коммерческая тайна самой </a:t>
            </a:r>
            <a:r>
              <a:rPr lang="ru-RU" sz="2400" dirty="0" err="1"/>
              <a:t>event</a:t>
            </a:r>
            <a:r>
              <a:rPr lang="ru-RU" sz="2400" dirty="0"/>
              <a:t>-компании, данные о ее договорах, финансовых взаимоотношениях, бухгалтерская информация;</a:t>
            </a:r>
          </a:p>
          <a:p>
            <a:r>
              <a:rPr lang="ru-RU" sz="2400" dirty="0"/>
              <a:t>конфиденциальность клиентов и партнеров организации;</a:t>
            </a:r>
          </a:p>
          <a:p>
            <a:r>
              <a:rPr lang="ru-RU" sz="2400" dirty="0"/>
              <a:t>персональные данные сотрудников компании, эта информация иногда включает номера телефонов, кредитных карт, домашние адреса;</a:t>
            </a:r>
          </a:p>
          <a:p>
            <a:r>
              <a:rPr lang="ru-RU" sz="2400" dirty="0"/>
              <a:t>места проведения мероприятий.</a:t>
            </a:r>
          </a:p>
        </p:txBody>
      </p:sp>
    </p:spTree>
    <p:extLst>
      <p:ext uri="{BB962C8B-B14F-4D97-AF65-F5344CB8AC3E}">
        <p14:creationId xmlns:p14="http://schemas.microsoft.com/office/powerpoint/2010/main" val="390963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8063E-704D-4117-AA50-4312DE92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Структура компании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C510543D-9B0C-465C-9ABF-3DC9D67636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4" y="1930400"/>
            <a:ext cx="7972926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716B2-EAE9-4DD1-B15D-42BCDF86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источники угроз информационным системам </a:t>
            </a:r>
            <a:r>
              <a:rPr lang="ru-RU" dirty="0" err="1"/>
              <a:t>event</a:t>
            </a:r>
            <a:r>
              <a:rPr lang="ru-RU" dirty="0"/>
              <a:t>-компании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1FCFC-06E9-4983-B53D-84AB4A84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нарушение целостности (искажение, подмена, уничтожение) информационных, программных и других ресурсов </a:t>
            </a:r>
            <a:r>
              <a:rPr lang="ru-RU" sz="2000" dirty="0" err="1"/>
              <a:t>event</a:t>
            </a:r>
            <a:r>
              <a:rPr lang="ru-RU" sz="2000" dirty="0"/>
              <a:t>-компании, а также фальсификация (подделка) документов;</a:t>
            </a:r>
          </a:p>
          <a:p>
            <a:r>
              <a:rPr lang="ru-RU" sz="2000" dirty="0"/>
              <a:t>разглашение, передача или утрата конфиденциальных данных (паролей, ключей шифрования, идентификационных карточек, пропусков и т.п.);</a:t>
            </a:r>
          </a:p>
          <a:p>
            <a:r>
              <a:rPr lang="ru-RU" sz="2000" dirty="0"/>
              <a:t>отключение или вывод из строя подсистем обеспечения функционирования вы-числительных систем (электропитания, охлаждения и вентиляции, линий связи и т.п.);</a:t>
            </a:r>
          </a:p>
          <a:p>
            <a:r>
              <a:rPr lang="ru-RU" sz="2000" dirty="0"/>
              <a:t>перехват данных, передаваемых по каналам связи, и их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936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C1A6A-571B-4320-B62C-E2E7AC16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Оценка рисков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2AADF-7C17-42C9-AA05-6BDBCD15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	Согласно статистике, все </a:t>
            </a:r>
            <a:r>
              <a:rPr lang="ru-RU" sz="2400" dirty="0" err="1"/>
              <a:t>event</a:t>
            </a:r>
            <a:r>
              <a:rPr lang="ru-RU" sz="2400" dirty="0"/>
              <a:t>-компании имеют незакрытые критические уязви-мости на ПК и серверах, половина – на сетевом оборудовании. 20% компаний не имеют даже минимальной системы защиты, 40% – уязвимы для действий инсайдеров, а 50% – не защищены от внешних угроз. Причинами являются отсутствие шифрования данных; реагирования на инциденты; неразграниченные права доступа; из всех средств защиты присутствуют лишь антивирус и слабые пароли.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9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9A8C3-5867-4472-8A7D-F29B522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Численная шкала для оценки ущерба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A70DF7-ECB3-4D17-9A2C-4C9B3CBE8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478146"/>
              </p:ext>
            </p:extLst>
          </p:nvPr>
        </p:nvGraphicFramePr>
        <p:xfrm>
          <a:off x="898359" y="1930401"/>
          <a:ext cx="8149388" cy="3844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693">
                  <a:extLst>
                    <a:ext uri="{9D8B030D-6E8A-4147-A177-3AD203B41FA5}">
                      <a16:colId xmlns:a16="http://schemas.microsoft.com/office/drawing/2014/main" val="1171496556"/>
                    </a:ext>
                  </a:extLst>
                </a:gridCol>
                <a:gridCol w="6821695">
                  <a:extLst>
                    <a:ext uri="{9D8B030D-6E8A-4147-A177-3AD203B41FA5}">
                      <a16:colId xmlns:a16="http://schemas.microsoft.com/office/drawing/2014/main" val="3857791248"/>
                    </a:ext>
                  </a:extLst>
                </a:gridCol>
              </a:tblGrid>
              <a:tr h="640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Величина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ущерба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91356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Раскрытие данных принесет ничтожно малый моральный и экономический ущерб компании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491891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Ущерб от атаки есть, но основные операции и положения затронуты не будут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502611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Значительные финансовые потери и потери доверия со стороны клиента, ощутимая часть которых уйдет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413911"/>
                  </a:ext>
                </a:extLst>
              </a:tr>
              <a:tr h="9694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Потери очень значительные, компания теряет свое положение на рынке на период до 3-ух лет. Для восстановления положения потребуются крупные финансовые займы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495404"/>
                  </a:ext>
                </a:extLst>
              </a:tr>
              <a:tr h="312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Компания прекращает существование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22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05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54534-7D05-4F00-BE22-C232357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 Вероятностно-временная шкала реализации НСД к информационным ресурсам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8168C18-98EB-492A-9FC4-6C712BC54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001691"/>
              </p:ext>
            </p:extLst>
          </p:nvPr>
        </p:nvGraphicFramePr>
        <p:xfrm>
          <a:off x="818146" y="2518612"/>
          <a:ext cx="8455855" cy="3593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1983">
                  <a:extLst>
                    <a:ext uri="{9D8B030D-6E8A-4147-A177-3AD203B41FA5}">
                      <a16:colId xmlns:a16="http://schemas.microsoft.com/office/drawing/2014/main" val="2913157720"/>
                    </a:ext>
                  </a:extLst>
                </a:gridCol>
                <a:gridCol w="5663872">
                  <a:extLst>
                    <a:ext uri="{9D8B030D-6E8A-4147-A177-3AD203B41FA5}">
                      <a16:colId xmlns:a16="http://schemas.microsoft.com/office/drawing/2014/main" val="2555242457"/>
                    </a:ext>
                  </a:extLst>
                </a:gridCol>
              </a:tblGrid>
              <a:tr h="915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 события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Средняя частота события (НСД)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120743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Данный вид атаки 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061079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Реже, чем раз в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27088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Около 1 раза в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34493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Около 1 раза в месяц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372572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Около 1 раза в неделю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803027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Практически ежедневно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79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43EA6-A5E3-4BBF-AF49-8AC51536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Оценка рисков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D447AF-05FB-4BD5-88D0-42775BD78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309331"/>
              </p:ext>
            </p:extLst>
          </p:nvPr>
        </p:nvGraphicFramePr>
        <p:xfrm>
          <a:off x="677334" y="1491916"/>
          <a:ext cx="8596668" cy="484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6242">
                  <a:extLst>
                    <a:ext uri="{9D8B030D-6E8A-4147-A177-3AD203B41FA5}">
                      <a16:colId xmlns:a16="http://schemas.microsoft.com/office/drawing/2014/main" val="67773718"/>
                    </a:ext>
                  </a:extLst>
                </a:gridCol>
                <a:gridCol w="864996">
                  <a:extLst>
                    <a:ext uri="{9D8B030D-6E8A-4147-A177-3AD203B41FA5}">
                      <a16:colId xmlns:a16="http://schemas.microsoft.com/office/drawing/2014/main" val="1959307727"/>
                    </a:ext>
                  </a:extLst>
                </a:gridCol>
                <a:gridCol w="1579950">
                  <a:extLst>
                    <a:ext uri="{9D8B030D-6E8A-4147-A177-3AD203B41FA5}">
                      <a16:colId xmlns:a16="http://schemas.microsoft.com/office/drawing/2014/main" val="567906980"/>
                    </a:ext>
                  </a:extLst>
                </a:gridCol>
                <a:gridCol w="2005480">
                  <a:extLst>
                    <a:ext uri="{9D8B030D-6E8A-4147-A177-3AD203B41FA5}">
                      <a16:colId xmlns:a16="http://schemas.microsoft.com/office/drawing/2014/main" val="4001311227"/>
                    </a:ext>
                  </a:extLst>
                </a:gridCol>
              </a:tblGrid>
              <a:tr h="335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Атака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ln>
                            <a:noFill/>
                          </a:ln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Ущерб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ln>
                            <a:noFill/>
                          </a:ln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Вероятность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ln>
                            <a:noFill/>
                          </a:ln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Риск возникновения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1441097068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Нападения, кражи и проникновения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1752487904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Кража конфиденциальных данных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1,2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4144321207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100" kern="1200">
                          <a:effectLst/>
                        </a:rPr>
                        <a:t>Трояны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501218520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>
                          <a:effectLst/>
                        </a:rPr>
                        <a:t>Rootkit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272025729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Невнимательность сотрудников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691823246"/>
                  </a:ext>
                </a:extLst>
              </a:tr>
              <a:tr h="604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>
                          <a:effectLst/>
                        </a:rPr>
                        <a:t>IP </a:t>
                      </a:r>
                      <a:r>
                        <a:rPr lang="ru-RU" sz="1100" kern="1200">
                          <a:effectLst/>
                        </a:rPr>
                        <a:t>спуфинг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(получ. </a:t>
                      </a:r>
                      <a:r>
                        <a:rPr lang="en-US" sz="1100">
                          <a:effectLst/>
                        </a:rPr>
                        <a:t>IP </a:t>
                      </a:r>
                      <a:r>
                        <a:rPr lang="ru-RU" sz="1100">
                          <a:effectLst/>
                        </a:rPr>
                        <a:t>относящегося к компании)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4134459788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Фишинг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482132151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Пожар, сбой в подаче электроэнергии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305738178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Сбои и отказы техники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1,2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3311311938"/>
                  </a:ext>
                </a:extLst>
              </a:tr>
              <a:tr h="507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Невнимательность сотрудников по отношению к данным клиентов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1734445560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Невнимательность сотрудников к техническому оборудованию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1,5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198926025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Предоставление клиентами ошибочных данных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854229027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Природные катаклизмы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3186162986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Установка вредоносного ПО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>
                          <a:effectLst/>
                        </a:rPr>
                        <a:t>1,2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924121257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Фальсификация данных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>
                          <a:effectLst/>
                        </a:rPr>
                        <a:t>0,9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21415093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Саботаж и клевета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0,2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>
                          <a:effectLst/>
                        </a:rPr>
                        <a:t>0,6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027122898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Итого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effectLst/>
                        </a:rPr>
                        <a:t>1</a:t>
                      </a:r>
                      <a:r>
                        <a:rPr lang="en-US" sz="1100" kern="1200" dirty="0">
                          <a:effectLst/>
                        </a:rPr>
                        <a:t>3</a:t>
                      </a:r>
                      <a:r>
                        <a:rPr lang="ru-RU" sz="1100" kern="1200" dirty="0">
                          <a:effectLst/>
                        </a:rPr>
                        <a:t>,</a:t>
                      </a:r>
                      <a:r>
                        <a:rPr lang="en-US" sz="1100" kern="1200" dirty="0">
                          <a:effectLst/>
                        </a:rPr>
                        <a:t>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89" marR="51689" marT="0" marB="0" anchor="ctr"/>
                </a:tc>
                <a:extLst>
                  <a:ext uri="{0D108BD9-81ED-4DB2-BD59-A6C34878D82A}">
                    <a16:rowId xmlns:a16="http://schemas.microsoft.com/office/drawing/2014/main" val="253902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0967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690</Words>
  <Application>Microsoft Office PowerPoint</Application>
  <PresentationFormat>Широкоэкранный</PresentationFormat>
  <Paragraphs>140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Политика информационной безопасности event-компании</vt:lpstr>
      <vt:lpstr>Актуальность</vt:lpstr>
      <vt:lpstr>Объекты защиты</vt:lpstr>
      <vt:lpstr> Структура компании</vt:lpstr>
      <vt:lpstr>Основные источники угроз информационным системам event-компании</vt:lpstr>
      <vt:lpstr> Оценка рисков</vt:lpstr>
      <vt:lpstr> Численная шкала для оценки ущерба </vt:lpstr>
      <vt:lpstr> Вероятностно-временная шкала реализации НСД к информационным ресурсам </vt:lpstr>
      <vt:lpstr> Оценка рисков </vt:lpstr>
      <vt:lpstr>Основные методы обеспечения ИБ</vt:lpstr>
      <vt:lpstr> Вывод</vt:lpstr>
      <vt:lpstr>Спасибо за 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event-компании</dc:title>
  <dc:creator>Бай Игорь</dc:creator>
  <cp:lastModifiedBy>Бай Игорь</cp:lastModifiedBy>
  <cp:revision>2</cp:revision>
  <dcterms:created xsi:type="dcterms:W3CDTF">2023-02-21T05:32:36Z</dcterms:created>
  <dcterms:modified xsi:type="dcterms:W3CDTF">2023-02-21T05:44:10Z</dcterms:modified>
</cp:coreProperties>
</file>