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4D45E5"/>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9488" autoAdjust="0"/>
    <p:restoredTop sz="94660"/>
  </p:normalViewPr>
  <p:slideViewPr>
    <p:cSldViewPr>
      <p:cViewPr varScale="1">
        <p:scale>
          <a:sx n="82" d="100"/>
          <a:sy n="82" d="100"/>
        </p:scale>
        <p:origin x="671"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3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22" name="Holder 2"/>
          <p:cNvSpPr>
            <a:spLocks noGrp="1"/>
          </p:cNvSpPr>
          <p:nvPr>
            <p:ph type="ctrTitle"/>
          </p:nvPr>
        </p:nvSpPr>
        <p:spPr>
          <a:xfrm>
            <a:off x="660400" y="555307"/>
            <a:ext cx="2021205" cy="632460"/>
          </a:xfrm>
          <a:prstGeom prst="rect"/>
        </p:spPr>
        <p:txBody>
          <a:bodyPr bIns="0" lIns="0" rIns="0" tIns="0" wrap="square">
            <a:spAutoFit/>
          </a:bodyPr>
          <a:lstStyle>
            <a:lvl1pPr>
              <a:defRPr b="1" sz="3950" i="0">
                <a:solidFill>
                  <a:srgbClr val="1CACE3"/>
                </a:solidFill>
                <a:latin typeface="Arial" panose="020B0604020202020204"/>
                <a:cs typeface="Arial" panose="020B0604020202020204"/>
              </a:defRPr>
            </a:lvl1pPr>
          </a:lstStyle>
          <a:p/>
        </p:txBody>
      </p:sp>
      <p:sp>
        <p:nvSpPr>
          <p:cNvPr id="1048623" name="Holder 3"/>
          <p:cNvSpPr>
            <a:spLocks noGrp="1"/>
          </p:cNvSpPr>
          <p:nvPr>
            <p:ph type="subTitle" idx="4"/>
          </p:nvPr>
        </p:nvSpPr>
        <p:spPr>
          <a:xfrm>
            <a:off x="1828800" y="3840480"/>
            <a:ext cx="8534400" cy="1714500"/>
          </a:xfrm>
          <a:prstGeom prst="rect"/>
        </p:spPr>
        <p:txBody>
          <a:bodyPr bIns="0" lIns="0" rIns="0" tIns="0" wrap="square">
            <a:spAutoFit/>
          </a:bodyPr>
          <a:lstStyle>
            <a:lvl1pPr>
              <a:defRPr b="0" sz="2400" i="0">
                <a:solidFill>
                  <a:srgbClr val="0E0E0E"/>
                </a:solidFill>
                <a:latin typeface="Franklin Gothic Medium" panose="020B0603020102020204"/>
                <a:cs typeface="Franklin Gothic Medium" panose="020B0603020102020204"/>
              </a:defRPr>
            </a:lvl1pPr>
          </a:lstStyle>
          <a:p/>
        </p:txBody>
      </p:sp>
      <p:sp>
        <p:nvSpPr>
          <p:cNvPr id="104862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626"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3950" i="0">
                <a:solidFill>
                  <a:srgbClr val="1CACE3"/>
                </a:solidFill>
                <a:latin typeface="Arial" panose="020B0604020202020204"/>
                <a:cs typeface="Arial" panose="020B0604020202020204"/>
              </a:defRPr>
            </a:lvl1pPr>
          </a:lstStyle>
          <a:p/>
        </p:txBody>
      </p:sp>
      <p:sp>
        <p:nvSpPr>
          <p:cNvPr id="1048585" name="Holder 3"/>
          <p:cNvSpPr>
            <a:spLocks noGrp="1"/>
          </p:cNvSpPr>
          <p:nvPr>
            <p:ph type="body" idx="1"/>
          </p:nvPr>
        </p:nvSpPr>
        <p:spPr/>
        <p:txBody>
          <a:bodyPr bIns="0" lIns="0" rIns="0" tIns="0"/>
          <a:lstStyle>
            <a:lvl1pPr>
              <a:defRPr b="0" sz="2400" i="0">
                <a:solidFill>
                  <a:srgbClr val="0E0E0E"/>
                </a:solidFill>
                <a:latin typeface="Franklin Gothic Medium" panose="020B0603020102020204"/>
                <a:cs typeface="Franklin Gothic Medium" panose="020B0603020102020204"/>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3950" i="0">
                <a:solidFill>
                  <a:srgbClr val="1CACE3"/>
                </a:solidFill>
                <a:latin typeface="Arial" panose="020B0604020202020204"/>
                <a:cs typeface="Arial" panose="020B0604020202020204"/>
              </a:defRPr>
            </a:lvl1pPr>
          </a:lstStyle>
          <a:p/>
        </p:txBody>
      </p:sp>
      <p:sp>
        <p:nvSpPr>
          <p:cNvPr id="104860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0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611"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3950" i="0">
                <a:solidFill>
                  <a:srgbClr val="1CACE3"/>
                </a:solidFill>
                <a:latin typeface="Arial" panose="020B0604020202020204"/>
                <a:cs typeface="Arial" panose="020B0604020202020204"/>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3" name=""/>
        <p:cNvGrpSpPr/>
        <p:nvPr/>
      </p:nvGrpSpPr>
      <p:grpSpPr>
        <a:xfrm>
          <a:off x="0" y="0"/>
          <a:ext cx="0" cy="0"/>
          <a:chOff x="0" y="0"/>
          <a:chExt cx="0" cy="0"/>
        </a:xfrm>
      </p:grpSpPr>
      <p:sp>
        <p:nvSpPr>
          <p:cNvPr id="104862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629"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660400" y="555307"/>
            <a:ext cx="7279005" cy="632460"/>
          </a:xfrm>
          <a:prstGeom prst="rect"/>
        </p:spPr>
        <p:txBody>
          <a:bodyPr bIns="0" lIns="0" rIns="0" tIns="0" wrap="square">
            <a:spAutoFit/>
          </a:bodyPr>
          <a:lstStyle>
            <a:lvl1pPr>
              <a:defRPr b="1" sz="3950" i="0">
                <a:solidFill>
                  <a:srgbClr val="1CACE3"/>
                </a:solidFill>
                <a:latin typeface="Arial" panose="020B0604020202020204"/>
                <a:cs typeface="Arial" panose="020B0604020202020204"/>
              </a:defRPr>
            </a:lvl1pPr>
          </a:lstStyle>
          <a:p/>
        </p:txBody>
      </p:sp>
      <p:sp>
        <p:nvSpPr>
          <p:cNvPr id="1048580" name="Holder 3"/>
          <p:cNvSpPr>
            <a:spLocks noGrp="1"/>
          </p:cNvSpPr>
          <p:nvPr>
            <p:ph type="body" idx="1"/>
          </p:nvPr>
        </p:nvSpPr>
        <p:spPr>
          <a:xfrm>
            <a:off x="660400" y="2806128"/>
            <a:ext cx="10382885" cy="1628139"/>
          </a:xfrm>
          <a:prstGeom prst="rect"/>
        </p:spPr>
        <p:txBody>
          <a:bodyPr bIns="0" lIns="0" rIns="0" tIns="0" wrap="square">
            <a:spAutoFit/>
          </a:bodyPr>
          <a:lstStyle>
            <a:lvl1pPr>
              <a:defRPr b="0" sz="2400" i="0">
                <a:solidFill>
                  <a:srgbClr val="0E0E0E"/>
                </a:solidFill>
                <a:latin typeface="Franklin Gothic Medium" panose="020B0603020102020204"/>
                <a:cs typeface="Franklin Gothic Medium" panose="020B0603020102020204"/>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hyperlink" Target="https://github.com/Naviden/Sentiment-Analysis-in-Python" TargetMode="External"/><Relationship Id="rId2" Type="http://schemas.openxmlformats.org/officeDocument/2006/relationships/hyperlink" Target="https://www.geeksforgeeks.org/what-is-sentiment-" TargetMode="External"/><Relationship Id="rId3" Type="http://schemas.openxmlformats.org/officeDocument/2006/relationships/hyperlink" Target="https://www.ibm.com/topics/sentiment-analysis" TargetMode="External"/><Relationship Id="rId4" Type="http://schemas.openxmlformats.org/officeDocument/2006/relationships/hyperlink" Target="https://www.ibm.com/topics/artificial-intelligence" TargetMode="External"/><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2"/>
          <p:cNvSpPr txBox="1"/>
          <p:nvPr/>
        </p:nvSpPr>
        <p:spPr>
          <a:xfrm>
            <a:off x="3089910" y="1818640"/>
            <a:ext cx="7436485" cy="1480185"/>
          </a:xfrm>
          <a:prstGeom prst="rect"/>
          <a:solidFill>
            <a:schemeClr val="bg1"/>
          </a:solidFill>
        </p:spPr>
        <p:txBody>
          <a:bodyPr bIns="0" lIns="0" rIns="0" rtlCol="0" tIns="13335" vert="horz" wrap="square">
            <a:noAutofit/>
          </a:bodyPr>
          <a:p>
            <a:pPr marL="12700">
              <a:lnSpc>
                <a:spcPct val="100000"/>
              </a:lnSpc>
              <a:spcBef>
                <a:spcPts val="105"/>
              </a:spcBef>
            </a:pPr>
            <a:endParaRPr altLang="" sz="4400" lang="en-US">
              <a:solidFill>
                <a:schemeClr val="accent2">
                  <a:lumMod val="75000"/>
                </a:schemeClr>
              </a:solidFill>
              <a:latin typeface="Algerian" panose="04020705040A02060702" charset="0"/>
              <a:cs typeface="Algerian" panose="04020705040A02060702" charset="0"/>
            </a:endParaRPr>
          </a:p>
          <a:p>
            <a:pPr marL="12700">
              <a:lnSpc>
                <a:spcPct val="100000"/>
              </a:lnSpc>
              <a:spcBef>
                <a:spcPts val="105"/>
              </a:spcBef>
            </a:pPr>
            <a:r>
              <a:rPr altLang="" sz="4400" lang="en-US">
                <a:solidFill>
                  <a:schemeClr val="accent2">
                    <a:lumMod val="75000"/>
                  </a:schemeClr>
                </a:solidFill>
                <a:latin typeface="Arial Black" panose="020B0A04020102020204" charset="0"/>
                <a:cs typeface="Arial Black" panose="020B0A04020102020204" charset="0"/>
              </a:rPr>
              <a:t>SENTIMENT  ANALYSIS</a:t>
            </a:r>
          </a:p>
        </p:txBody>
      </p:sp>
      <p:sp>
        <p:nvSpPr>
          <p:cNvPr id="1048590" name="object 3"/>
          <p:cNvSpPr txBox="1">
            <a:spLocks noGrp="1"/>
          </p:cNvSpPr>
          <p:nvPr>
            <p:ph type="title"/>
          </p:nvPr>
        </p:nvSpPr>
        <p:spPr>
          <a:xfrm>
            <a:off x="3882135" y="1049655"/>
            <a:ext cx="4317365" cy="447040"/>
          </a:xfrm>
          <a:prstGeom prst="rect"/>
        </p:spPr>
        <p:txBody>
          <a:bodyPr bIns="0" lIns="0" rIns="0" rtlCol="0" tIns="16510" vert="horz" wrap="square">
            <a:spAutoFit/>
          </a:bodyPr>
          <a:p>
            <a:pPr marL="12700">
              <a:lnSpc>
                <a:spcPct val="100000"/>
              </a:lnSpc>
              <a:spcBef>
                <a:spcPts val="130"/>
              </a:spcBef>
            </a:pPr>
            <a:r>
              <a:rPr sz="2800" lang="en-US">
                <a:solidFill>
                  <a:schemeClr val="tx1"/>
                </a:solidFill>
                <a:latin typeface="Times New Roman" panose="02020603050405020304" charset="0"/>
                <a:cs typeface="Times New Roman" panose="02020603050405020304" charset="0"/>
              </a:rPr>
              <a:t>     CAPSTONE PROJECT</a:t>
            </a:r>
          </a:p>
        </p:txBody>
      </p:sp>
      <p:sp>
        <p:nvSpPr>
          <p:cNvPr id="1048591" name="object 4"/>
          <p:cNvSpPr txBox="1"/>
          <p:nvPr/>
        </p:nvSpPr>
        <p:spPr>
          <a:xfrm>
            <a:off x="447675" y="3769360"/>
            <a:ext cx="11296650" cy="2463800"/>
          </a:xfrm>
          <a:prstGeom prst="rect"/>
          <a:solidFill>
            <a:srgbClr val="465258"/>
          </a:solidFill>
        </p:spPr>
        <p:txBody>
          <a:bodyPr bIns="0" lIns="0" rIns="0" rtlCol="0" tIns="0" vert="horz" wrap="square">
            <a:noAutofit/>
          </a:bodyPr>
          <a:p>
            <a:pPr>
              <a:lnSpc>
                <a:spcPct val="100000"/>
              </a:lnSpc>
            </a:pPr>
            <a:endParaRPr dirty="0" sz="2000">
              <a:latin typeface="Times New Roman" panose="02020603050405020304"/>
              <a:cs typeface="Times New Roman" panose="02020603050405020304"/>
            </a:endParaRPr>
          </a:p>
          <a:p>
            <a:pPr>
              <a:lnSpc>
                <a:spcPct val="100000"/>
              </a:lnSpc>
            </a:pPr>
            <a:endParaRPr dirty="0" sz="2000">
              <a:latin typeface="Times New Roman" panose="02020603050405020304"/>
              <a:cs typeface="Times New Roman" panose="02020603050405020304"/>
            </a:endParaRPr>
          </a:p>
          <a:p>
            <a:pPr>
              <a:lnSpc>
                <a:spcPct val="100000"/>
              </a:lnSpc>
            </a:pPr>
            <a:r>
              <a:rPr altLang="" b="1" dirty="0" sz="2000" lang="en-US">
                <a:solidFill>
                  <a:srgbClr val="1382AC"/>
                </a:solidFill>
                <a:latin typeface="Arial" panose="020B0604020202020204"/>
                <a:cs typeface="Arial" panose="020B0604020202020204"/>
              </a:rPr>
              <a:t>                                        </a:t>
            </a:r>
            <a:r>
              <a:rPr b="1" dirty="0" sz="2000">
                <a:solidFill>
                  <a:srgbClr val="1382AC"/>
                </a:solidFill>
                <a:latin typeface="Arial" panose="020B0604020202020204"/>
                <a:cs typeface="Arial" panose="020B0604020202020204"/>
              </a:rPr>
              <a:t>Presented</a:t>
            </a:r>
            <a:r>
              <a:rPr b="1" dirty="0" sz="2000" spc="-90">
                <a:solidFill>
                  <a:srgbClr val="1382AC"/>
                </a:solidFill>
                <a:latin typeface="Arial" panose="020B0604020202020204"/>
                <a:cs typeface="Arial" panose="020B0604020202020204"/>
              </a:rPr>
              <a:t> </a:t>
            </a:r>
            <a:r>
              <a:rPr b="1" dirty="0" sz="2000" spc="-25">
                <a:solidFill>
                  <a:srgbClr val="1382AC"/>
                </a:solidFill>
                <a:latin typeface="Arial" panose="020B0604020202020204"/>
                <a:cs typeface="Arial" panose="020B0604020202020204"/>
              </a:rPr>
              <a:t>By</a:t>
            </a:r>
            <a:r>
              <a:rPr b="1" dirty="0" sz="2000" lang="en-IN" spc="-25">
                <a:solidFill>
                  <a:srgbClr val="1382AC"/>
                </a:solidFill>
                <a:latin typeface="Arial" panose="020B0604020202020204"/>
                <a:cs typeface="Arial" panose="020B0604020202020204"/>
              </a:rPr>
              <a:t> </a:t>
            </a:r>
            <a:r>
              <a:rPr b="1" dirty="0" sz="2000" spc="-25">
                <a:solidFill>
                  <a:srgbClr val="1382AC"/>
                </a:solidFill>
                <a:latin typeface="Arial" panose="020B0604020202020204"/>
                <a:cs typeface="Arial" panose="020B0604020202020204"/>
              </a:rPr>
              <a:t>:</a:t>
            </a:r>
            <a:endParaRPr dirty="0" sz="2000">
              <a:latin typeface="Arial" panose="020B0604020202020204"/>
              <a:cs typeface="Arial" panose="020B0604020202020204"/>
            </a:endParaRPr>
          </a:p>
          <a:p>
            <a:pPr marL="2763520">
              <a:lnSpc>
                <a:spcPct val="100000"/>
              </a:lnSpc>
              <a:spcBef>
                <a:spcPts val="5"/>
              </a:spcBef>
            </a:pPr>
            <a:r>
              <a:rPr b="1" dirty="0" sz="2000">
                <a:solidFill>
                  <a:srgbClr val="1382AC"/>
                </a:solidFill>
                <a:latin typeface="Arial" panose="020B0604020202020204"/>
                <a:cs typeface="Arial" panose="020B0604020202020204"/>
              </a:rPr>
              <a:t>1.</a:t>
            </a:r>
            <a:r>
              <a:rPr b="1" dirty="0" sz="2000" spc="5">
                <a:solidFill>
                  <a:srgbClr val="1382AC"/>
                </a:solidFill>
                <a:latin typeface="Arial" panose="020B0604020202020204"/>
                <a:cs typeface="Arial" panose="020B0604020202020204"/>
              </a:rPr>
              <a:t> </a:t>
            </a:r>
            <a:r>
              <a:rPr b="1" dirty="0" sz="2000">
                <a:solidFill>
                  <a:srgbClr val="1382AC"/>
                </a:solidFill>
                <a:latin typeface="Arial" panose="020B0604020202020204"/>
                <a:cs typeface="Arial" panose="020B0604020202020204"/>
              </a:rPr>
              <a:t>Student</a:t>
            </a:r>
            <a:r>
              <a:rPr b="1" dirty="0" sz="2000" spc="-25">
                <a:solidFill>
                  <a:srgbClr val="1382AC"/>
                </a:solidFill>
                <a:latin typeface="Arial" panose="020B0604020202020204"/>
                <a:cs typeface="Arial" panose="020B0604020202020204"/>
              </a:rPr>
              <a:t> </a:t>
            </a:r>
            <a:r>
              <a:rPr b="1" dirty="0" sz="2000" spc="-10">
                <a:solidFill>
                  <a:srgbClr val="1382AC"/>
                </a:solidFill>
                <a:latin typeface="Arial" panose="020B0604020202020204"/>
                <a:cs typeface="Arial" panose="020B0604020202020204"/>
              </a:rPr>
              <a:t>Name</a:t>
            </a:r>
            <a:r>
              <a:rPr b="1" dirty="0" sz="2000" lang="en-IN" spc="-10">
                <a:solidFill>
                  <a:srgbClr val="1382AC"/>
                </a:solidFill>
                <a:latin typeface="Arial" panose="020B0604020202020204"/>
                <a:cs typeface="Arial" panose="020B0604020202020204"/>
              </a:rPr>
              <a:t> </a:t>
            </a:r>
            <a:r>
              <a:rPr altLang="" b="1" dirty="0" sz="2000" lang="en-US" spc="-10">
                <a:solidFill>
                  <a:srgbClr val="1382AC"/>
                </a:solidFill>
                <a:latin typeface="Arial" panose="020B0604020202020204"/>
                <a:cs typeface="Arial" panose="020B0604020202020204"/>
              </a:rPr>
              <a:t>:</a:t>
            </a:r>
            <a:r>
              <a:rPr altLang="en-IN" b="1" dirty="0" sz="2000" lang="en-US" spc="-10">
                <a:solidFill>
                  <a:srgbClr val="1382AC"/>
                </a:solidFill>
                <a:latin typeface="Arial" panose="020B0604020202020204"/>
                <a:cs typeface="Arial" panose="020B0604020202020204"/>
              </a:rPr>
              <a:t> </a:t>
            </a:r>
            <a:r>
              <a:rPr altLang="en-IN" b="1" dirty="0" sz="2000" lang="en-US" spc="-10">
                <a:solidFill>
                  <a:srgbClr val="1382AC"/>
                </a:solidFill>
                <a:latin typeface="Arial" panose="020B0604020202020204"/>
                <a:cs typeface="Arial" panose="020B0604020202020204"/>
              </a:rPr>
              <a:t>Gudimella Lakshmi Sesha Gayathri</a:t>
            </a:r>
            <a:endParaRPr altLang="en-US" lang="zh-CN"/>
          </a:p>
          <a:p>
            <a:pPr marL="2763520">
              <a:lnSpc>
                <a:spcPct val="100000"/>
              </a:lnSpc>
              <a:spcBef>
                <a:spcPts val="5"/>
              </a:spcBef>
            </a:pPr>
            <a:r>
              <a:rPr altLang="" b="1" dirty="0" sz="2000" lang="en-US" spc="-10">
                <a:solidFill>
                  <a:srgbClr val="1382AC"/>
                </a:solidFill>
                <a:latin typeface="Arial" panose="020B0604020202020204"/>
                <a:cs typeface="Arial" panose="020B0604020202020204"/>
              </a:rPr>
              <a:t>2.College Name : Aditya College of Engineering,Surampalem</a:t>
            </a:r>
          </a:p>
          <a:p>
            <a:pPr marL="2763520">
              <a:lnSpc>
                <a:spcPct val="100000"/>
              </a:lnSpc>
              <a:spcBef>
                <a:spcPts val="5"/>
              </a:spcBef>
            </a:pPr>
            <a:r>
              <a:rPr altLang="" b="1" dirty="0" sz="2000" lang="en-US" spc="-10">
                <a:solidFill>
                  <a:srgbClr val="1382AC"/>
                </a:solidFill>
                <a:latin typeface="Arial" panose="020B0604020202020204"/>
                <a:cs typeface="Arial" panose="020B0604020202020204"/>
              </a:rPr>
              <a:t>3.Department : Electronics and Communication Engineering(ECE)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9" name="object 2"/>
          <p:cNvSpPr txBox="1">
            <a:spLocks noGrp="1"/>
          </p:cNvSpPr>
          <p:nvPr>
            <p:ph type="title"/>
          </p:nvPr>
        </p:nvSpPr>
        <p:spPr>
          <a:xfrm>
            <a:off x="660400" y="555307"/>
            <a:ext cx="7279005" cy="1232389"/>
          </a:xfrm>
          <a:prstGeom prst="rect"/>
        </p:spPr>
        <p:txBody>
          <a:bodyPr bIns="0" lIns="0" rIns="0" rtlCol="0" tIns="16510" vert="horz" wrap="square">
            <a:spAutoFit/>
          </a:bodyPr>
          <a:p>
            <a:pPr marL="12700">
              <a:lnSpc>
                <a:spcPct val="100000"/>
              </a:lnSpc>
              <a:spcBef>
                <a:spcPts val="130"/>
              </a:spcBef>
            </a:pPr>
            <a:r>
              <a:rPr dirty="0" spc="-10"/>
              <a:t>REFERENCES</a:t>
            </a:r>
            <a:br>
              <a:rPr dirty="0" lang="en-US" spc="-10"/>
            </a:br>
            <a:endParaRPr dirty="0" spc="-10"/>
          </a:p>
        </p:txBody>
      </p:sp>
      <p:sp>
        <p:nvSpPr>
          <p:cNvPr id="1048620" name="object 3"/>
          <p:cNvSpPr txBox="1">
            <a:spLocks noGrp="1"/>
          </p:cNvSpPr>
          <p:nvPr>
            <p:ph type="body" idx="1"/>
          </p:nvPr>
        </p:nvSpPr>
        <p:spPr>
          <a:xfrm>
            <a:off x="660400" y="1450855"/>
            <a:ext cx="10263451" cy="4215000"/>
          </a:xfrm>
          <a:prstGeom prst="rect"/>
        </p:spPr>
        <p:txBody>
          <a:bodyPr anchor="ctr" bIns="0" lIns="0" rIns="0" rtlCol="0" tIns="12700" vert="horz" wrap="square">
            <a:spAutoFit/>
          </a:bodyPr>
          <a:p>
            <a:pPr indent="-306070" marL="318135" marR="5080">
              <a:lnSpc>
                <a:spcPct val="110000"/>
              </a:lnSpc>
              <a:spcBef>
                <a:spcPts val="100"/>
              </a:spcBef>
              <a:buClr>
                <a:srgbClr val="1CACE3"/>
              </a:buClr>
              <a:buSzPct val="90000"/>
              <a:buFont typeface="Cambria" panose="02040503050406030204"/>
              <a:buChar char="◾"/>
              <a:tabLst>
                <a:tab algn="l" pos="318135"/>
              </a:tabLst>
            </a:pPr>
            <a:r>
              <a:rPr dirty="0" sz="2800" lang="en-US" spc="-10">
                <a:solidFill>
                  <a:schemeClr val="accent2"/>
                </a:solidFill>
              </a:rPr>
              <a:t>Online Sources </a:t>
            </a:r>
            <a:r>
              <a:rPr dirty="0" lang="en-US" spc="-10">
                <a:solidFill>
                  <a:schemeClr val="accent2"/>
                </a:solidFill>
              </a:rPr>
              <a:t>:</a:t>
            </a:r>
          </a:p>
          <a:p>
            <a:pPr indent="-342900" marL="354965" marR="5080">
              <a:lnSpc>
                <a:spcPct val="110000"/>
              </a:lnSpc>
              <a:spcBef>
                <a:spcPts val="100"/>
              </a:spcBef>
              <a:buClr>
                <a:srgbClr val="1CACE3"/>
              </a:buClr>
              <a:buSzPct val="90000"/>
              <a:buFont typeface="Wingdings" panose="05000000000000000000" pitchFamily="2" charset="2"/>
              <a:buChar char="Ø"/>
              <a:tabLst>
                <a:tab algn="l" pos="318135"/>
              </a:tabLst>
            </a:pPr>
            <a:r>
              <a:rPr dirty="0" lang="en-US" spc="-10"/>
              <a:t>Google </a:t>
            </a:r>
          </a:p>
          <a:p>
            <a:pPr indent="-342900" marL="354965" marR="5080">
              <a:lnSpc>
                <a:spcPct val="110000"/>
              </a:lnSpc>
              <a:spcBef>
                <a:spcPts val="100"/>
              </a:spcBef>
              <a:buClr>
                <a:srgbClr val="1CACE3"/>
              </a:buClr>
              <a:buSzPct val="90000"/>
              <a:buFont typeface="Wingdings" panose="05000000000000000000" pitchFamily="2" charset="2"/>
              <a:buChar char="Ø"/>
              <a:tabLst>
                <a:tab algn="l" pos="318135"/>
              </a:tabLst>
            </a:pPr>
            <a:r>
              <a:rPr dirty="0" lang="en-US" spc="-10"/>
              <a:t> </a:t>
            </a:r>
            <a:r>
              <a:rPr dirty="0" lang="en-US" spc="-10" err="1"/>
              <a:t>Chatgpt</a:t>
            </a:r>
            <a:endParaRPr dirty="0" lang="en-US" spc="-10"/>
          </a:p>
          <a:p>
            <a:pPr indent="-342900" marL="354965" marR="5080">
              <a:lnSpc>
                <a:spcPct val="110000"/>
              </a:lnSpc>
              <a:spcBef>
                <a:spcPts val="100"/>
              </a:spcBef>
              <a:buClr>
                <a:srgbClr val="1CACE3"/>
              </a:buClr>
              <a:buSzPct val="90000"/>
              <a:buFont typeface="Wingdings" panose="05000000000000000000" pitchFamily="2" charset="2"/>
              <a:buChar char="Ø"/>
              <a:tabLst>
                <a:tab algn="l" pos="318135"/>
              </a:tabLst>
            </a:pPr>
            <a:r>
              <a:rPr dirty="0" lang="en-US" spc="-10" err="1"/>
              <a:t>Github</a:t>
            </a:r>
            <a:r>
              <a:rPr dirty="0" lang="en-US" spc="-10"/>
              <a:t> :</a:t>
            </a:r>
            <a:r>
              <a:rPr dirty="0" lang="en-US" spc="-10">
                <a:solidFill>
                  <a:schemeClr val="tx2">
                    <a:lumMod val="60000"/>
                    <a:lumOff val="40000"/>
                  </a:schemeClr>
                </a:solidFill>
              </a:rPr>
              <a:t> </a:t>
            </a:r>
            <a:r>
              <a:rPr dirty="0" lang="en-US" spc="-10">
                <a:solidFill>
                  <a:schemeClr val="tx2">
                    <a:lumMod val="60000"/>
                    <a:lumOff val="40000"/>
                  </a:schemeClr>
                </a:solidFill>
                <a:hlinkClick r:id="rId1"/>
              </a:rPr>
              <a:t>https://github.com/Naviden/Sentiment-Analysis-in-Python</a:t>
            </a:r>
            <a:r>
              <a:rPr dirty="0" lang="en-US" spc="-10">
                <a:solidFill>
                  <a:schemeClr val="tx2">
                    <a:lumMod val="60000"/>
                    <a:lumOff val="40000"/>
                  </a:schemeClr>
                </a:solidFill>
              </a:rPr>
              <a:t> </a:t>
            </a:r>
            <a:r>
              <a:rPr dirty="0" lang="en-US" spc="-10"/>
              <a:t>   </a:t>
            </a:r>
          </a:p>
          <a:p>
            <a:pPr indent="-342900" marL="354965" marR="5080">
              <a:lnSpc>
                <a:spcPct val="110000"/>
              </a:lnSpc>
              <a:spcBef>
                <a:spcPts val="100"/>
              </a:spcBef>
              <a:buClr>
                <a:srgbClr val="1CACE3"/>
              </a:buClr>
              <a:buSzPct val="90000"/>
              <a:buFont typeface="Wingdings" panose="05000000000000000000" pitchFamily="2" charset="2"/>
              <a:buChar char="Ø"/>
              <a:tabLst>
                <a:tab algn="l" pos="318135"/>
              </a:tabLst>
            </a:pPr>
            <a:r>
              <a:rPr dirty="0" lang="en-US" spc="-10"/>
              <a:t> </a:t>
            </a:r>
            <a:r>
              <a:rPr dirty="0" lang="en-US" spc="-10" err="1"/>
              <a:t>Geeksforgeeks</a:t>
            </a:r>
            <a:r>
              <a:rPr dirty="0" lang="en-US" spc="-10"/>
              <a:t> : </a:t>
            </a:r>
            <a:r>
              <a:rPr dirty="0" lang="en-US" spc="-10">
                <a:solidFill>
                  <a:srgbClr val="4D45E5"/>
                </a:solidFill>
                <a:hlinkClick r:id="rId2"/>
              </a:rPr>
              <a:t>https://www.geeksforgeeks.org/what-is-sentiment-</a:t>
            </a:r>
            <a:r>
              <a:rPr dirty="0" lang="en-US" spc="-10">
                <a:solidFill>
                  <a:srgbClr val="4D45E5"/>
                </a:solidFill>
              </a:rPr>
              <a:t>      analysis/</a:t>
            </a:r>
          </a:p>
          <a:p>
            <a:pPr indent="-342900" marL="354965" marR="5080">
              <a:lnSpc>
                <a:spcPct val="110000"/>
              </a:lnSpc>
              <a:spcBef>
                <a:spcPts val="100"/>
              </a:spcBef>
              <a:buClr>
                <a:srgbClr val="1CACE3"/>
              </a:buClr>
              <a:buSzPct val="90000"/>
              <a:buFont typeface="Wingdings" panose="05000000000000000000" pitchFamily="2" charset="2"/>
              <a:buChar char="Ø"/>
              <a:tabLst>
                <a:tab algn="l" pos="318135"/>
              </a:tabLst>
            </a:pPr>
            <a:r>
              <a:rPr dirty="0" lang="en-US" spc="-10"/>
              <a:t> IBM Website : </a:t>
            </a:r>
            <a:r>
              <a:rPr dirty="0" lang="en-US" spc="-10">
                <a:solidFill>
                  <a:schemeClr val="tx2">
                    <a:lumMod val="60000"/>
                    <a:lumOff val="40000"/>
                  </a:schemeClr>
                </a:solidFill>
                <a:hlinkClick r:id="rId3"/>
              </a:rPr>
              <a:t>https://www.ibm.com/topics/sentiment-analysis</a:t>
            </a:r>
            <a:endParaRPr dirty="0" lang="en-US" spc="-10">
              <a:solidFill>
                <a:schemeClr val="tx2">
                  <a:lumMod val="60000"/>
                  <a:lumOff val="40000"/>
                </a:schemeClr>
              </a:solidFill>
            </a:endParaRPr>
          </a:p>
          <a:p>
            <a:pPr indent="-342900" marL="354965" marR="5080">
              <a:lnSpc>
                <a:spcPct val="110000"/>
              </a:lnSpc>
              <a:spcBef>
                <a:spcPts val="100"/>
              </a:spcBef>
              <a:buClr>
                <a:srgbClr val="1CACE3"/>
              </a:buClr>
              <a:buSzPct val="90000"/>
              <a:buFont typeface="Wingdings" panose="05000000000000000000" pitchFamily="2" charset="2"/>
              <a:buChar char="Ø"/>
              <a:tabLst>
                <a:tab algn="l" pos="318135"/>
              </a:tabLst>
            </a:pPr>
            <a:r>
              <a:rPr dirty="0" lang="en-US" spc="-10">
                <a:solidFill>
                  <a:schemeClr val="tx2">
                    <a:lumMod val="60000"/>
                    <a:lumOff val="40000"/>
                  </a:schemeClr>
                </a:solidFill>
              </a:rPr>
              <a:t> </a:t>
            </a:r>
            <a:r>
              <a:rPr dirty="0" lang="en-US" spc="-10">
                <a:solidFill>
                  <a:schemeClr val="tx1"/>
                </a:solidFill>
              </a:rPr>
              <a:t>Articles : </a:t>
            </a:r>
            <a:r>
              <a:rPr dirty="0" lang="en-US" spc="-10">
                <a:solidFill>
                  <a:schemeClr val="tx1"/>
                </a:solidFill>
                <a:hlinkClick r:id="rId4"/>
              </a:rPr>
              <a:t>https://www.</a:t>
            </a:r>
            <a:r>
              <a:rPr dirty="0" lang="en-US" spc="-10">
                <a:solidFill>
                  <a:schemeClr val="tx1"/>
                </a:solidFill>
                <a:hlinkClick r:id="rId4"/>
              </a:rPr>
              <a:t>ibm</a:t>
            </a:r>
            <a:r>
              <a:rPr dirty="0" lang="en-US" spc="-10">
                <a:solidFill>
                  <a:schemeClr val="tx1"/>
                </a:solidFill>
                <a:hlinkClick r:id="rId4"/>
              </a:rPr>
              <a:t>.com/topics/artificial-intelligence</a:t>
            </a:r>
            <a:endParaRPr dirty="0" lang="en-US" spc="-10">
              <a:solidFill>
                <a:schemeClr val="tx1"/>
              </a:solidFill>
            </a:endParaRPr>
          </a:p>
          <a:p>
            <a:pPr indent="-457200" marL="469265" marR="5080">
              <a:lnSpc>
                <a:spcPct val="110000"/>
              </a:lnSpc>
              <a:spcBef>
                <a:spcPts val="100"/>
              </a:spcBef>
              <a:buClr>
                <a:srgbClr val="1CACE3"/>
              </a:buClr>
              <a:buSzPct val="90000"/>
              <a:buFont typeface="Wingdings" panose="05000000000000000000" pitchFamily="2" charset="2"/>
              <a:buChar char="Ø"/>
              <a:tabLst>
                <a:tab algn="l" pos="318135"/>
              </a:tabLst>
            </a:pPr>
            <a:r>
              <a:rPr dirty="0" lang="en-US" spc="-10" err="1">
                <a:solidFill>
                  <a:schemeClr val="tx1"/>
                </a:solidFill>
              </a:rPr>
              <a:t>Youtube</a:t>
            </a:r>
            <a:endParaRPr dirty="0" lang="en-US" spc="-10">
              <a:solidFill>
                <a:schemeClr val="tx1"/>
              </a:solidFill>
            </a:endParaRPr>
          </a:p>
          <a:p>
            <a:pPr indent="-457200" marL="469265" marR="5080">
              <a:lnSpc>
                <a:spcPct val="110000"/>
              </a:lnSpc>
              <a:spcBef>
                <a:spcPts val="100"/>
              </a:spcBef>
              <a:buClr>
                <a:srgbClr val="1CACE3"/>
              </a:buClr>
              <a:buSzPct val="90000"/>
              <a:buFont typeface="Wingdings" panose="05000000000000000000" pitchFamily="2" charset="2"/>
              <a:buChar char="Ø"/>
              <a:tabLst>
                <a:tab algn="l" pos="318135"/>
              </a:tabLst>
            </a:pPr>
            <a:r>
              <a:rPr dirty="0" lang="en-US" spc="-10" err="1">
                <a:solidFill>
                  <a:schemeClr val="tx1"/>
                </a:solidFill>
              </a:rPr>
              <a:t>edureka</a:t>
            </a:r>
            <a:endParaRPr dirty="0" lang="en-US" spc="-1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1" name="object 2"/>
          <p:cNvSpPr txBox="1">
            <a:spLocks noGrp="1"/>
          </p:cNvSpPr>
          <p:nvPr>
            <p:ph type="title"/>
          </p:nvPr>
        </p:nvSpPr>
        <p:spPr>
          <a:xfrm>
            <a:off x="5049520" y="3602418"/>
            <a:ext cx="2127885" cy="448945"/>
          </a:xfrm>
          <a:prstGeom prst="rect"/>
        </p:spPr>
        <p:txBody>
          <a:bodyPr bIns="0" lIns="0" rIns="0" rtlCol="0" tIns="15875" vert="horz" wrap="square">
            <a:spAutoFit/>
          </a:bodyPr>
          <a:p>
            <a:pPr marL="12700">
              <a:lnSpc>
                <a:spcPct val="100000"/>
              </a:lnSpc>
              <a:spcBef>
                <a:spcPts val="125"/>
              </a:spcBef>
            </a:pPr>
            <a:r>
              <a:rPr dirty="0" sz="2750">
                <a:solidFill>
                  <a:srgbClr val="001F5F"/>
                </a:solidFill>
              </a:rPr>
              <a:t>THANK</a:t>
            </a:r>
            <a:r>
              <a:rPr dirty="0" sz="2750" spc="15">
                <a:solidFill>
                  <a:srgbClr val="001F5F"/>
                </a:solidFill>
              </a:rPr>
              <a:t> </a:t>
            </a:r>
            <a:r>
              <a:rPr dirty="0" sz="2750" spc="-25">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2" name="object 2"/>
          <p:cNvSpPr txBox="1">
            <a:spLocks noGrp="1"/>
          </p:cNvSpPr>
          <p:nvPr>
            <p:ph type="title"/>
          </p:nvPr>
        </p:nvSpPr>
        <p:spPr>
          <a:xfrm>
            <a:off x="929005" y="1391602"/>
            <a:ext cx="1584960" cy="448945"/>
          </a:xfrm>
          <a:prstGeom prst="rect"/>
        </p:spPr>
        <p:txBody>
          <a:bodyPr bIns="0" lIns="0" rIns="0" rtlCol="0" tIns="15875" vert="horz" wrap="square">
            <a:spAutoFit/>
          </a:bodyPr>
          <a:p>
            <a:pPr marL="12700">
              <a:lnSpc>
                <a:spcPct val="100000"/>
              </a:lnSpc>
              <a:spcBef>
                <a:spcPts val="125"/>
              </a:spcBef>
            </a:pPr>
            <a:r>
              <a:rPr dirty="0" sz="2750" spc="-10">
                <a:solidFill>
                  <a:srgbClr val="001F5F"/>
                </a:solidFill>
              </a:rPr>
              <a:t>OUTLINE</a:t>
            </a:r>
            <a:endParaRPr sz="2750"/>
          </a:p>
        </p:txBody>
      </p:sp>
      <p:sp>
        <p:nvSpPr>
          <p:cNvPr id="1048593" name="object 3"/>
          <p:cNvSpPr txBox="1"/>
          <p:nvPr/>
        </p:nvSpPr>
        <p:spPr>
          <a:xfrm>
            <a:off x="917575" y="1952988"/>
            <a:ext cx="6346825" cy="4104005"/>
          </a:xfrm>
          <a:prstGeom prst="rect"/>
        </p:spPr>
        <p:txBody>
          <a:bodyPr bIns="0" lIns="0" rIns="0" rtlCol="0" tIns="184785" vert="horz" wrap="square">
            <a:spAutoFit/>
          </a:bodyPr>
          <a:p>
            <a:pPr indent="-306070" marL="318770">
              <a:lnSpc>
                <a:spcPct val="100000"/>
              </a:lnSpc>
              <a:spcBef>
                <a:spcPts val="1455"/>
              </a:spcBef>
              <a:buClr>
                <a:srgbClr val="1CACE3"/>
              </a:buClr>
              <a:buSzPct val="93000"/>
              <a:buFont typeface="Cambria" panose="02040503050406030204"/>
              <a:buChar char="◾"/>
              <a:tabLst>
                <a:tab algn="l" pos="318770"/>
              </a:tabLst>
            </a:pPr>
            <a:r>
              <a:rPr b="1" dirty="0" sz="2000">
                <a:solidFill>
                  <a:srgbClr val="404040"/>
                </a:solidFill>
                <a:latin typeface="Arial" panose="020B0604020202020204"/>
                <a:cs typeface="Arial" panose="020B0604020202020204"/>
              </a:rPr>
              <a:t>Problem</a:t>
            </a:r>
            <a:r>
              <a:rPr b="1" dirty="0" sz="2000" spc="-65">
                <a:solidFill>
                  <a:srgbClr val="404040"/>
                </a:solidFill>
                <a:latin typeface="Arial" panose="020B0604020202020204"/>
                <a:cs typeface="Arial" panose="020B0604020202020204"/>
              </a:rPr>
              <a:t> </a:t>
            </a:r>
            <a:r>
              <a:rPr b="1" dirty="0" sz="2000">
                <a:solidFill>
                  <a:srgbClr val="404040"/>
                </a:solidFill>
                <a:latin typeface="Arial" panose="020B0604020202020204"/>
                <a:cs typeface="Arial" panose="020B0604020202020204"/>
              </a:rPr>
              <a:t>Statement</a:t>
            </a:r>
            <a:r>
              <a:rPr b="1" dirty="0" sz="2000" spc="-30">
                <a:solidFill>
                  <a:srgbClr val="404040"/>
                </a:solidFill>
                <a:latin typeface="Arial" panose="020B0604020202020204"/>
                <a:cs typeface="Arial" panose="020B0604020202020204"/>
              </a:rPr>
              <a:t> </a:t>
            </a:r>
            <a:r>
              <a:rPr dirty="0" sz="2000">
                <a:solidFill>
                  <a:srgbClr val="404040"/>
                </a:solidFill>
                <a:latin typeface="Arial MT"/>
                <a:cs typeface="Arial MT"/>
              </a:rPr>
              <a:t>(Should</a:t>
            </a:r>
            <a:r>
              <a:rPr dirty="0" sz="2000" spc="-60">
                <a:solidFill>
                  <a:srgbClr val="404040"/>
                </a:solidFill>
                <a:latin typeface="Arial MT"/>
                <a:cs typeface="Arial MT"/>
              </a:rPr>
              <a:t> </a:t>
            </a:r>
            <a:r>
              <a:rPr dirty="0" sz="2000">
                <a:solidFill>
                  <a:srgbClr val="404040"/>
                </a:solidFill>
                <a:latin typeface="Arial MT"/>
                <a:cs typeface="Arial MT"/>
              </a:rPr>
              <a:t>not</a:t>
            </a:r>
            <a:r>
              <a:rPr dirty="0" sz="2000" spc="-20">
                <a:solidFill>
                  <a:srgbClr val="404040"/>
                </a:solidFill>
                <a:latin typeface="Arial MT"/>
                <a:cs typeface="Arial MT"/>
              </a:rPr>
              <a:t> </a:t>
            </a:r>
            <a:r>
              <a:rPr dirty="0" sz="2000">
                <a:solidFill>
                  <a:srgbClr val="404040"/>
                </a:solidFill>
                <a:latin typeface="Arial MT"/>
                <a:cs typeface="Arial MT"/>
              </a:rPr>
              <a:t>include</a:t>
            </a:r>
            <a:r>
              <a:rPr dirty="0" sz="2000" spc="-60">
                <a:solidFill>
                  <a:srgbClr val="404040"/>
                </a:solidFill>
                <a:latin typeface="Arial MT"/>
                <a:cs typeface="Arial MT"/>
              </a:rPr>
              <a:t> </a:t>
            </a:r>
            <a:r>
              <a:rPr dirty="0" sz="2000" spc="-10">
                <a:solidFill>
                  <a:srgbClr val="404040"/>
                </a:solidFill>
                <a:latin typeface="Arial MT"/>
                <a:cs typeface="Arial MT"/>
              </a:rPr>
              <a:t>solution)</a:t>
            </a:r>
            <a:endParaRPr sz="2000">
              <a:latin typeface="Arial MT"/>
              <a:cs typeface="Arial MT"/>
            </a:endParaRPr>
          </a:p>
          <a:p>
            <a:pPr indent="-306070" marL="318770">
              <a:lnSpc>
                <a:spcPct val="100000"/>
              </a:lnSpc>
              <a:spcBef>
                <a:spcPts val="1355"/>
              </a:spcBef>
              <a:buClr>
                <a:srgbClr val="1CACE3"/>
              </a:buClr>
              <a:buSzPct val="93000"/>
              <a:buFont typeface="Cambria" panose="02040503050406030204"/>
              <a:buChar char="◾"/>
              <a:tabLst>
                <a:tab algn="l" pos="318770"/>
              </a:tabLst>
            </a:pPr>
            <a:r>
              <a:rPr b="1" dirty="0" sz="2000">
                <a:solidFill>
                  <a:srgbClr val="404040"/>
                </a:solidFill>
                <a:latin typeface="Arial" panose="020B0604020202020204"/>
                <a:cs typeface="Arial" panose="020B0604020202020204"/>
              </a:rPr>
              <a:t>Proposed</a:t>
            </a:r>
            <a:r>
              <a:rPr b="1" dirty="0" sz="2000" spc="-10">
                <a:solidFill>
                  <a:srgbClr val="404040"/>
                </a:solidFill>
                <a:latin typeface="Arial" panose="020B0604020202020204"/>
                <a:cs typeface="Arial" panose="020B0604020202020204"/>
              </a:rPr>
              <a:t> System/Solution</a:t>
            </a:r>
            <a:endParaRPr sz="2000">
              <a:latin typeface="Arial" panose="020B0604020202020204"/>
              <a:cs typeface="Arial" panose="020B0604020202020204"/>
            </a:endParaRPr>
          </a:p>
          <a:p>
            <a:pPr indent="-306070" marL="318770">
              <a:lnSpc>
                <a:spcPct val="100000"/>
              </a:lnSpc>
              <a:spcBef>
                <a:spcPts val="1280"/>
              </a:spcBef>
              <a:buClr>
                <a:srgbClr val="1CACE3"/>
              </a:buClr>
              <a:buSzPct val="93000"/>
              <a:buFont typeface="Cambria" panose="02040503050406030204"/>
              <a:buChar char="◾"/>
              <a:tabLst>
                <a:tab algn="l" pos="318770"/>
              </a:tabLst>
            </a:pPr>
            <a:r>
              <a:rPr b="1" dirty="0" sz="2000">
                <a:solidFill>
                  <a:srgbClr val="404040"/>
                </a:solidFill>
                <a:latin typeface="Arial" panose="020B0604020202020204"/>
                <a:cs typeface="Arial" panose="020B0604020202020204"/>
              </a:rPr>
              <a:t>System</a:t>
            </a:r>
            <a:r>
              <a:rPr b="1" dirty="0" sz="2000" spc="-50">
                <a:solidFill>
                  <a:srgbClr val="404040"/>
                </a:solidFill>
                <a:latin typeface="Arial" panose="020B0604020202020204"/>
                <a:cs typeface="Arial" panose="020B0604020202020204"/>
              </a:rPr>
              <a:t> </a:t>
            </a:r>
            <a:r>
              <a:rPr b="1" dirty="0" sz="2000">
                <a:solidFill>
                  <a:srgbClr val="404040"/>
                </a:solidFill>
                <a:latin typeface="Arial" panose="020B0604020202020204"/>
                <a:cs typeface="Arial" panose="020B0604020202020204"/>
              </a:rPr>
              <a:t>Development</a:t>
            </a:r>
            <a:r>
              <a:rPr b="1" dirty="0" sz="2000" spc="-130">
                <a:solidFill>
                  <a:srgbClr val="404040"/>
                </a:solidFill>
                <a:latin typeface="Arial" panose="020B0604020202020204"/>
                <a:cs typeface="Arial" panose="020B0604020202020204"/>
              </a:rPr>
              <a:t> </a:t>
            </a:r>
            <a:r>
              <a:rPr b="1" dirty="0" sz="2000">
                <a:solidFill>
                  <a:srgbClr val="404040"/>
                </a:solidFill>
                <a:latin typeface="Arial" panose="020B0604020202020204"/>
                <a:cs typeface="Arial" panose="020B0604020202020204"/>
              </a:rPr>
              <a:t>Approach</a:t>
            </a:r>
            <a:r>
              <a:rPr b="1" dirty="0" sz="2000" spc="-50">
                <a:solidFill>
                  <a:srgbClr val="404040"/>
                </a:solidFill>
                <a:latin typeface="Arial" panose="020B0604020202020204"/>
                <a:cs typeface="Arial" panose="020B0604020202020204"/>
              </a:rPr>
              <a:t> </a:t>
            </a:r>
            <a:r>
              <a:rPr dirty="0" sz="2000" spc="-20">
                <a:solidFill>
                  <a:srgbClr val="404040"/>
                </a:solidFill>
                <a:latin typeface="Arial MT"/>
                <a:cs typeface="Arial MT"/>
              </a:rPr>
              <a:t>(Technology</a:t>
            </a:r>
            <a:r>
              <a:rPr dirty="0" sz="2000" spc="-100">
                <a:solidFill>
                  <a:srgbClr val="404040"/>
                </a:solidFill>
                <a:latin typeface="Arial MT"/>
                <a:cs typeface="Arial MT"/>
              </a:rPr>
              <a:t> </a:t>
            </a:r>
            <a:r>
              <a:rPr dirty="0" sz="2000" spc="-10">
                <a:solidFill>
                  <a:srgbClr val="404040"/>
                </a:solidFill>
                <a:latin typeface="Arial MT"/>
                <a:cs typeface="Arial MT"/>
              </a:rPr>
              <a:t>Used)</a:t>
            </a:r>
            <a:endParaRPr sz="2000">
              <a:latin typeface="Arial MT"/>
              <a:cs typeface="Arial MT"/>
            </a:endParaRPr>
          </a:p>
          <a:p>
            <a:pPr indent="-306070" marL="318770">
              <a:lnSpc>
                <a:spcPct val="100000"/>
              </a:lnSpc>
              <a:spcBef>
                <a:spcPts val="1355"/>
              </a:spcBef>
              <a:buClr>
                <a:srgbClr val="1CACE3"/>
              </a:buClr>
              <a:buSzPct val="93000"/>
              <a:buFont typeface="Cambria" panose="02040503050406030204"/>
              <a:buChar char="◾"/>
              <a:tabLst>
                <a:tab algn="l" pos="318770"/>
              </a:tabLst>
            </a:pPr>
            <a:r>
              <a:rPr b="1" dirty="0" sz="2000">
                <a:solidFill>
                  <a:srgbClr val="404040"/>
                </a:solidFill>
                <a:latin typeface="Arial" panose="020B0604020202020204"/>
                <a:cs typeface="Arial" panose="020B0604020202020204"/>
              </a:rPr>
              <a:t>Algorithm</a:t>
            </a:r>
            <a:r>
              <a:rPr b="1" dirty="0" sz="2000" spc="-60">
                <a:solidFill>
                  <a:srgbClr val="404040"/>
                </a:solidFill>
                <a:latin typeface="Arial" panose="020B0604020202020204"/>
                <a:cs typeface="Arial" panose="020B0604020202020204"/>
              </a:rPr>
              <a:t> </a:t>
            </a:r>
            <a:r>
              <a:rPr b="1" dirty="0" sz="2000">
                <a:solidFill>
                  <a:srgbClr val="404040"/>
                </a:solidFill>
                <a:latin typeface="Arial" panose="020B0604020202020204"/>
                <a:cs typeface="Arial" panose="020B0604020202020204"/>
              </a:rPr>
              <a:t>&amp;</a:t>
            </a:r>
            <a:r>
              <a:rPr b="1" dirty="0" sz="2000" spc="-25">
                <a:solidFill>
                  <a:srgbClr val="404040"/>
                </a:solidFill>
                <a:latin typeface="Arial" panose="020B0604020202020204"/>
                <a:cs typeface="Arial" panose="020B0604020202020204"/>
              </a:rPr>
              <a:t> </a:t>
            </a:r>
            <a:r>
              <a:rPr b="1" dirty="0" sz="2000" spc="-10">
                <a:solidFill>
                  <a:srgbClr val="404040"/>
                </a:solidFill>
                <a:latin typeface="Arial" panose="020B0604020202020204"/>
                <a:cs typeface="Arial" panose="020B0604020202020204"/>
              </a:rPr>
              <a:t>Deployment</a:t>
            </a:r>
            <a:endParaRPr sz="2000">
              <a:latin typeface="Arial" panose="020B0604020202020204"/>
              <a:cs typeface="Arial" panose="020B0604020202020204"/>
            </a:endParaRPr>
          </a:p>
          <a:p>
            <a:pPr indent="-306070" marL="318770">
              <a:lnSpc>
                <a:spcPct val="100000"/>
              </a:lnSpc>
              <a:spcBef>
                <a:spcPts val="1280"/>
              </a:spcBef>
              <a:buClr>
                <a:srgbClr val="1CACE3"/>
              </a:buClr>
              <a:buSzPct val="93000"/>
              <a:buFont typeface="Cambria" panose="02040503050406030204"/>
              <a:buChar char="◾"/>
              <a:tabLst>
                <a:tab algn="l" pos="318770"/>
              </a:tabLst>
            </a:pPr>
            <a:r>
              <a:rPr b="1" dirty="0" sz="2000" spc="-1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indent="-306070" marL="318770">
              <a:lnSpc>
                <a:spcPct val="100000"/>
              </a:lnSpc>
              <a:spcBef>
                <a:spcPts val="1355"/>
              </a:spcBef>
              <a:buClr>
                <a:srgbClr val="1CACE3"/>
              </a:buClr>
              <a:buSzPct val="93000"/>
              <a:buFont typeface="Cambria" panose="02040503050406030204"/>
              <a:buChar char="◾"/>
              <a:tabLst>
                <a:tab algn="l" pos="318770"/>
              </a:tabLst>
            </a:pPr>
            <a:r>
              <a:rPr b="1" dirty="0" sz="2000" spc="-1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indent="-306070" marL="318770">
              <a:lnSpc>
                <a:spcPct val="100000"/>
              </a:lnSpc>
              <a:spcBef>
                <a:spcPts val="1355"/>
              </a:spcBef>
              <a:buClr>
                <a:srgbClr val="1CACE3"/>
              </a:buClr>
              <a:buSzPct val="93000"/>
              <a:buFont typeface="Cambria" panose="02040503050406030204"/>
              <a:buChar char="◾"/>
              <a:tabLst>
                <a:tab algn="l" pos="318770"/>
              </a:tabLst>
            </a:pPr>
            <a:r>
              <a:rPr b="1" dirty="0" sz="2000">
                <a:solidFill>
                  <a:srgbClr val="404040"/>
                </a:solidFill>
                <a:latin typeface="Arial" panose="020B0604020202020204"/>
                <a:cs typeface="Arial" panose="020B0604020202020204"/>
              </a:rPr>
              <a:t>Future</a:t>
            </a:r>
            <a:r>
              <a:rPr b="1" dirty="0" sz="2000" spc="-65">
                <a:solidFill>
                  <a:srgbClr val="404040"/>
                </a:solidFill>
                <a:latin typeface="Arial" panose="020B0604020202020204"/>
                <a:cs typeface="Arial" panose="020B0604020202020204"/>
              </a:rPr>
              <a:t> </a:t>
            </a:r>
            <a:r>
              <a:rPr b="1" dirty="0" sz="2000" spc="-10">
                <a:solidFill>
                  <a:srgbClr val="404040"/>
                </a:solidFill>
                <a:latin typeface="Arial" panose="020B0604020202020204"/>
                <a:cs typeface="Arial" panose="020B0604020202020204"/>
              </a:rPr>
              <a:t>Scope</a:t>
            </a:r>
            <a:endParaRPr sz="2000">
              <a:latin typeface="Arial" panose="020B0604020202020204"/>
              <a:cs typeface="Arial" panose="020B0604020202020204"/>
            </a:endParaRPr>
          </a:p>
          <a:p>
            <a:pPr indent="-306070" marL="318770">
              <a:lnSpc>
                <a:spcPct val="100000"/>
              </a:lnSpc>
              <a:spcBef>
                <a:spcPts val="1280"/>
              </a:spcBef>
              <a:buClr>
                <a:srgbClr val="1CACE3"/>
              </a:buClr>
              <a:buSzPct val="93000"/>
              <a:buFont typeface="Cambria" panose="02040503050406030204"/>
              <a:buChar char="◾"/>
              <a:tabLst>
                <a:tab algn="l" pos="318770"/>
              </a:tabLst>
            </a:pPr>
            <a:r>
              <a:rPr b="1" dirty="0" sz="2000" spc="-1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2"/>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a:t>PROBLEM</a:t>
            </a:r>
            <a:r>
              <a:rPr dirty="0" spc="40"/>
              <a:t> </a:t>
            </a:r>
            <a:r>
              <a:rPr dirty="0" spc="-10"/>
              <a:t>STATEMENT</a:t>
            </a:r>
          </a:p>
        </p:txBody>
      </p:sp>
      <p:sp>
        <p:nvSpPr>
          <p:cNvPr id="1048599" name="object 3"/>
          <p:cNvSpPr txBox="1"/>
          <p:nvPr/>
        </p:nvSpPr>
        <p:spPr>
          <a:xfrm>
            <a:off x="954405" y="2514600"/>
            <a:ext cx="10867390" cy="1668662"/>
          </a:xfrm>
          <a:prstGeom prst="rect"/>
        </p:spPr>
        <p:txBody>
          <a:bodyPr bIns="0" lIns="0" rIns="0" rtlCol="0" tIns="35560" vert="horz" wrap="square">
            <a:spAutoFit/>
          </a:bodyPr>
          <a:p>
            <a:pPr indent="-342900" marL="355600" marR="365760">
              <a:lnSpc>
                <a:spcPct val="110000"/>
              </a:lnSpc>
              <a:spcBef>
                <a:spcPts val="280"/>
              </a:spcBef>
              <a:buFont typeface="Arial" panose="020B0604020202020204" pitchFamily="34" charset="0"/>
              <a:buChar char="•"/>
            </a:pPr>
            <a:r>
              <a:rPr altLang="" dirty="0" sz="2400" lang="en-US">
                <a:latin typeface="Franklin Gothic Medium" panose="020B0603020102020204"/>
                <a:cs typeface="Franklin Gothic Medium" panose="020B0603020102020204"/>
              </a:rPr>
              <a:t>Develop a sentiment analysis model to classify reviews as positive or negative.</a:t>
            </a:r>
          </a:p>
          <a:p>
            <a:pPr indent="-342900" marL="355600" marR="365760">
              <a:lnSpc>
                <a:spcPct val="110000"/>
              </a:lnSpc>
              <a:spcBef>
                <a:spcPts val="280"/>
              </a:spcBef>
              <a:buFont typeface="Arial" panose="020B0604020202020204" pitchFamily="34" charset="0"/>
              <a:buChar char="•"/>
            </a:pPr>
            <a:r>
              <a:rPr altLang="" dirty="0" sz="2400" lang="en-US">
                <a:latin typeface="Franklin Gothic Medium" panose="020B0603020102020204"/>
                <a:cs typeface="Franklin Gothic Medium" panose="020B0603020102020204"/>
              </a:rPr>
              <a:t>Preprocess the review text using techniques such as lowercasing , removing stop words and lemmatization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0" name="object 2"/>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a:t>PROPOSED</a:t>
            </a:r>
            <a:r>
              <a:rPr dirty="0" spc="85"/>
              <a:t> </a:t>
            </a:r>
            <a:r>
              <a:rPr dirty="0" spc="-10"/>
              <a:t>SOLUTION</a:t>
            </a:r>
          </a:p>
        </p:txBody>
      </p:sp>
      <p:sp>
        <p:nvSpPr>
          <p:cNvPr id="1048601" name="object 3"/>
          <p:cNvSpPr txBox="1"/>
          <p:nvPr/>
        </p:nvSpPr>
        <p:spPr>
          <a:xfrm>
            <a:off x="520700" y="1190561"/>
            <a:ext cx="11209655" cy="5830569"/>
          </a:xfrm>
          <a:prstGeom prst="rect"/>
        </p:spPr>
        <p:txBody>
          <a:bodyPr bIns="0" lIns="0" rIns="0" rtlCol="0" tIns="12700" vert="horz" wrap="square">
            <a:spAutoFit/>
          </a:bodyPr>
          <a:p>
            <a:pPr indent="-306070" marL="318135" marR="5080">
              <a:lnSpc>
                <a:spcPct val="110000"/>
              </a:lnSpc>
              <a:spcBef>
                <a:spcPts val="100"/>
              </a:spcBef>
              <a:buClr>
                <a:srgbClr val="1CACE3"/>
              </a:buClr>
              <a:buSzPct val="92000"/>
              <a:buFont typeface="Wingdings" panose="05000000000000000000" pitchFamily="2" charset="2"/>
              <a:buChar char="q"/>
              <a:tabLst>
                <a:tab algn="l" pos="318135"/>
              </a:tabLst>
            </a:pPr>
            <a:r>
              <a:rPr b="1" dirty="0" sz="1200">
                <a:solidFill>
                  <a:srgbClr val="404040"/>
                </a:solidFill>
                <a:latin typeface="Calibri" panose="020F0502020204030204"/>
                <a:cs typeface="Calibri" panose="020F0502020204030204"/>
              </a:rPr>
              <a:t>The</a:t>
            </a:r>
            <a:r>
              <a:rPr b="1" dirty="0" sz="1200" spc="-7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proposed</a:t>
            </a:r>
            <a:r>
              <a:rPr b="1" dirty="0" sz="1200" spc="-7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system</a:t>
            </a:r>
            <a:r>
              <a:rPr b="1" dirty="0" sz="1200" spc="-2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aims</a:t>
            </a:r>
            <a:r>
              <a:rPr b="1" dirty="0" sz="1200" spc="-3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to</a:t>
            </a:r>
            <a:r>
              <a:rPr b="1" dirty="0" sz="1200" spc="-45">
                <a:solidFill>
                  <a:srgbClr val="404040"/>
                </a:solidFill>
                <a:latin typeface="Calibri" panose="020F0502020204030204"/>
                <a:cs typeface="Calibri" panose="020F0502020204030204"/>
              </a:rPr>
              <a:t> </a:t>
            </a:r>
            <a:r>
              <a:rPr b="1" dirty="0" sz="1200" lang="en-US" spc="-45">
                <a:solidFill>
                  <a:srgbClr val="404040"/>
                </a:solidFill>
                <a:latin typeface="Calibri" panose="020F0502020204030204"/>
                <a:cs typeface="Calibri" panose="020F0502020204030204"/>
              </a:rPr>
              <a:t>analyze</a:t>
            </a:r>
            <a:r>
              <a:rPr b="1" dirty="0" sz="1200" spc="-2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the</a:t>
            </a:r>
            <a:r>
              <a:rPr b="1" dirty="0" sz="1200" lang="en-US">
                <a:solidFill>
                  <a:srgbClr val="404040"/>
                </a:solidFill>
                <a:latin typeface="Calibri" panose="020F0502020204030204"/>
                <a:cs typeface="Calibri" panose="020F0502020204030204"/>
              </a:rPr>
              <a:t> comments/reviews given by the customers and increase the effectiveness of the companies . It helps in customer feedback analysis , product reputation management , product development and innovation </a:t>
            </a:r>
            <a:r>
              <a:rPr b="1" dirty="0" sz="1200" lang="en-US" err="1">
                <a:solidFill>
                  <a:srgbClr val="404040"/>
                </a:solidFill>
                <a:latin typeface="Calibri" panose="020F0502020204030204"/>
                <a:cs typeface="Calibri" panose="020F0502020204030204"/>
              </a:rPr>
              <a:t>etc</a:t>
            </a:r>
            <a:r>
              <a:rPr b="1" dirty="0" sz="1200" lang="en-US">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a:t>
            </a:r>
            <a:r>
              <a:rPr b="0" dirty="0" sz="1200" i="0" lang="en-US">
                <a:solidFill>
                  <a:srgbClr val="273239"/>
                </a:solidFill>
                <a:effectLst/>
                <a:highlight>
                  <a:srgbClr val="FFFFFF"/>
                </a:highlight>
                <a:latin typeface="Nunito" panose="020F0502020204030204" pitchFamily="2" charset="0"/>
              </a:rPr>
              <a:t> </a:t>
            </a:r>
            <a:r>
              <a:rPr b="1" dirty="0" sz="1200">
                <a:solidFill>
                  <a:srgbClr val="404040"/>
                </a:solidFill>
                <a:latin typeface="Calibri" panose="020F0502020204030204"/>
                <a:cs typeface="Calibri" panose="020F0502020204030204"/>
              </a:rPr>
              <a:t>The</a:t>
            </a:r>
            <a:r>
              <a:rPr b="1" dirty="0" sz="1200" spc="-7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solution</a:t>
            </a:r>
            <a:r>
              <a:rPr b="1" dirty="0" sz="1200" spc="3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will</a:t>
            </a:r>
            <a:r>
              <a:rPr b="1" dirty="0" sz="1200" spc="-6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consist</a:t>
            </a:r>
            <a:r>
              <a:rPr b="1" dirty="0" sz="1200" spc="-3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of the following</a:t>
            </a:r>
            <a:r>
              <a:rPr b="1" dirty="0" sz="1200" spc="10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components:</a:t>
            </a:r>
            <a:endParaRPr dirty="0" sz="1200">
              <a:latin typeface="Calibri" panose="020F0502020204030204"/>
              <a:cs typeface="Calibri" panose="020F0502020204030204"/>
            </a:endParaRPr>
          </a:p>
          <a:p>
            <a:pPr indent="-171450" marL="184150">
              <a:lnSpc>
                <a:spcPct val="100000"/>
              </a:lnSpc>
              <a:spcBef>
                <a:spcPts val="1035"/>
              </a:spcBef>
              <a:buClr>
                <a:srgbClr val="1CACE3"/>
              </a:buClr>
              <a:buSzPct val="92000"/>
              <a:buFont typeface="Wingdings" panose="05000000000000000000" pitchFamily="2" charset="2"/>
              <a:buChar char="q"/>
              <a:tabLst>
                <a:tab algn="l" pos="318135"/>
              </a:tabLst>
            </a:pPr>
            <a:r>
              <a:rPr b="1" dirty="0" sz="1200" lang="en-IN">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Data</a:t>
            </a:r>
            <a:r>
              <a:rPr b="1" dirty="0" sz="1200" spc="-1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Collection:</a:t>
            </a:r>
            <a:r>
              <a:rPr b="1" dirty="0" sz="1200" lang="en-IN" spc="-10">
                <a:solidFill>
                  <a:srgbClr val="404040"/>
                </a:solidFill>
                <a:latin typeface="Calibri" panose="020F0502020204030204"/>
                <a:cs typeface="Calibri" panose="020F0502020204030204"/>
              </a:rPr>
              <a:t>       </a:t>
            </a:r>
            <a:endParaRPr dirty="0" sz="1200">
              <a:latin typeface="Calibri" panose="020F0502020204030204"/>
              <a:cs typeface="Calibri" panose="020F0502020204030204"/>
            </a:endParaRPr>
          </a:p>
          <a:p>
            <a:pPr indent="-305435" lvl="1" marL="642620">
              <a:lnSpc>
                <a:spcPct val="100000"/>
              </a:lnSpc>
              <a:spcBef>
                <a:spcPts val="965"/>
              </a:spcBef>
              <a:buClr>
                <a:srgbClr val="1CACE3"/>
              </a:buClr>
              <a:buSzPct val="92000"/>
              <a:buFont typeface="Wingdings" panose="05000000000000000000" pitchFamily="2" charset="2"/>
              <a:buChar char="Ø"/>
              <a:tabLst>
                <a:tab algn="l" pos="642620"/>
              </a:tabLst>
            </a:pPr>
            <a:r>
              <a:rPr b="1" dirty="0" sz="1200" lang="en-US" spc="-10">
                <a:solidFill>
                  <a:srgbClr val="404040"/>
                </a:solidFill>
                <a:latin typeface="Calibri" panose="020F0502020204030204"/>
                <a:cs typeface="Calibri" panose="020F0502020204030204"/>
              </a:rPr>
              <a:t> The data set consists of two columns </a:t>
            </a:r>
            <a:r>
              <a:rPr b="1" dirty="0" sz="1200" lang="en-US" spc="-10" err="1">
                <a:solidFill>
                  <a:srgbClr val="404040"/>
                </a:solidFill>
                <a:latin typeface="Calibri" panose="020F0502020204030204"/>
                <a:cs typeface="Calibri" panose="020F0502020204030204"/>
              </a:rPr>
              <a:t>i.e</a:t>
            </a:r>
            <a:r>
              <a:rPr b="1" dirty="0" sz="1200" lang="en-US" spc="-10">
                <a:solidFill>
                  <a:srgbClr val="404040"/>
                </a:solidFill>
                <a:latin typeface="Calibri" panose="020F0502020204030204"/>
                <a:cs typeface="Calibri" panose="020F0502020204030204"/>
              </a:rPr>
              <a:t>  , reviews and likes given by customers visiting the restaurant.</a:t>
            </a:r>
          </a:p>
          <a:p>
            <a:pPr algn="just" indent="-305435" lvl="1" marL="642620">
              <a:spcBef>
                <a:spcPts val="965"/>
              </a:spcBef>
              <a:buClr>
                <a:srgbClr val="1CACE3"/>
              </a:buClr>
              <a:buSzPct val="92000"/>
              <a:buFont typeface="Wingdings" panose="05000000000000000000" pitchFamily="2" charset="2"/>
              <a:buChar char="Ø"/>
              <a:tabLst>
                <a:tab algn="l" pos="642620"/>
              </a:tabLst>
            </a:pPr>
            <a:r>
              <a:rPr b="1" dirty="0" sz="1200" lang="en-US" spc="-10">
                <a:solidFill>
                  <a:srgbClr val="404040"/>
                </a:solidFill>
                <a:latin typeface="Calibri" panose="020F0502020204030204"/>
                <a:cs typeface="Calibri" panose="020F0502020204030204"/>
              </a:rPr>
              <a:t>The reviews can be collected from different social media platforms like Twitter , Instagram , Facebook or the apps designed by the specific organization.</a:t>
            </a:r>
            <a:endParaRPr dirty="0" sz="1200" lang="en-US">
              <a:latin typeface="Calibri" panose="020F0502020204030204"/>
              <a:cs typeface="Calibri" panose="020F0502020204030204"/>
            </a:endParaRPr>
          </a:p>
          <a:p>
            <a:pPr indent="-305435" marL="318135">
              <a:lnSpc>
                <a:spcPct val="100000"/>
              </a:lnSpc>
              <a:spcBef>
                <a:spcPts val="960"/>
              </a:spcBef>
              <a:buClr>
                <a:srgbClr val="1CACE3"/>
              </a:buClr>
              <a:buSzPct val="92000"/>
              <a:buFont typeface="Wingdings" panose="05000000000000000000" pitchFamily="2" charset="2"/>
              <a:buChar char="q"/>
              <a:tabLst>
                <a:tab algn="l" pos="318135"/>
              </a:tabLst>
            </a:pPr>
            <a:r>
              <a:rPr b="1" dirty="0" sz="1200">
                <a:solidFill>
                  <a:srgbClr val="404040"/>
                </a:solidFill>
                <a:latin typeface="Calibri" panose="020F0502020204030204"/>
                <a:cs typeface="Calibri" panose="020F0502020204030204"/>
              </a:rPr>
              <a:t>Data</a:t>
            </a:r>
            <a:r>
              <a:rPr b="1" dirty="0" sz="1200" spc="-1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Preprocessing:</a:t>
            </a:r>
            <a:endParaRPr dirty="0" sz="1200">
              <a:latin typeface="Calibri" panose="020F0502020204030204"/>
              <a:cs typeface="Calibri" panose="020F0502020204030204"/>
            </a:endParaRPr>
          </a:p>
          <a:p>
            <a:pPr indent="-305435" lvl="1" marL="642620">
              <a:lnSpc>
                <a:spcPct val="100000"/>
              </a:lnSpc>
              <a:spcBef>
                <a:spcPts val="965"/>
              </a:spcBef>
              <a:buClr>
                <a:srgbClr val="1CACE3"/>
              </a:buClr>
              <a:buSzPct val="92000"/>
              <a:buFont typeface="Wingdings" panose="05000000000000000000" pitchFamily="2" charset="2"/>
              <a:buChar char="Ø"/>
              <a:tabLst>
                <a:tab algn="l" pos="642620"/>
              </a:tabLst>
            </a:pPr>
            <a:r>
              <a:rPr b="1" dirty="0" sz="1200" lang="en-IN" spc="-10">
                <a:solidFill>
                  <a:srgbClr val="404040"/>
                </a:solidFill>
                <a:latin typeface="Calibri" panose="020F0502020204030204"/>
                <a:cs typeface="Calibri" panose="020F0502020204030204"/>
              </a:rPr>
              <a:t>This involves several steps including removing the punctuations , lowercasing the text , tokenization , stemming , lemmatizing  words , removing the stop words  , removing the numbers , normalization and removing html tags.</a:t>
            </a:r>
            <a:endParaRPr dirty="0" sz="1200" lang="en-IN">
              <a:latin typeface="Calibri" panose="020F0502020204030204"/>
              <a:cs typeface="Calibri" panose="020F0502020204030204"/>
            </a:endParaRPr>
          </a:p>
          <a:p>
            <a:pPr indent="-305435" marL="318135">
              <a:lnSpc>
                <a:spcPct val="100000"/>
              </a:lnSpc>
              <a:spcBef>
                <a:spcPts val="960"/>
              </a:spcBef>
              <a:buClr>
                <a:srgbClr val="1CACE3"/>
              </a:buClr>
              <a:buSzPct val="92000"/>
              <a:buFont typeface="Wingdings" panose="05000000000000000000" pitchFamily="2" charset="2"/>
              <a:buChar char="q"/>
              <a:tabLst>
                <a:tab algn="l" pos="318135"/>
              </a:tabLst>
            </a:pPr>
            <a:r>
              <a:rPr b="1" dirty="0" sz="1200" lang="en-IN">
                <a:solidFill>
                  <a:srgbClr val="404040"/>
                </a:solidFill>
                <a:latin typeface="Calibri" panose="020F0502020204030204"/>
                <a:cs typeface="Calibri" panose="020F0502020204030204"/>
              </a:rPr>
              <a:t>Machine</a:t>
            </a:r>
            <a:r>
              <a:rPr b="1" dirty="0" sz="1200" lang="en-IN" spc="-40">
                <a:solidFill>
                  <a:srgbClr val="404040"/>
                </a:solidFill>
                <a:latin typeface="Calibri" panose="020F0502020204030204"/>
                <a:cs typeface="Calibri" panose="020F0502020204030204"/>
              </a:rPr>
              <a:t> </a:t>
            </a:r>
            <a:r>
              <a:rPr b="1" dirty="0" sz="1200" lang="en-IN">
                <a:solidFill>
                  <a:srgbClr val="404040"/>
                </a:solidFill>
                <a:latin typeface="Calibri" panose="020F0502020204030204"/>
                <a:cs typeface="Calibri" panose="020F0502020204030204"/>
              </a:rPr>
              <a:t>Learning</a:t>
            </a:r>
            <a:r>
              <a:rPr b="1" dirty="0" sz="1200" lang="en-IN" spc="-5">
                <a:solidFill>
                  <a:srgbClr val="404040"/>
                </a:solidFill>
                <a:latin typeface="Calibri" panose="020F0502020204030204"/>
                <a:cs typeface="Calibri" panose="020F0502020204030204"/>
              </a:rPr>
              <a:t> </a:t>
            </a:r>
            <a:r>
              <a:rPr b="1" dirty="0" sz="1200" lang="en-IN" spc="-10">
                <a:solidFill>
                  <a:srgbClr val="404040"/>
                </a:solidFill>
                <a:latin typeface="Calibri" panose="020F0502020204030204"/>
                <a:cs typeface="Calibri" panose="020F0502020204030204"/>
              </a:rPr>
              <a:t>Algorithm:</a:t>
            </a:r>
            <a:endParaRPr dirty="0" sz="1200" lang="en-IN">
              <a:latin typeface="Calibri" panose="020F0502020204030204"/>
              <a:cs typeface="Calibri" panose="020F0502020204030204"/>
            </a:endParaRPr>
          </a:p>
          <a:p>
            <a:pPr indent="-305435" lvl="1" marL="642620">
              <a:lnSpc>
                <a:spcPct val="100000"/>
              </a:lnSpc>
              <a:spcBef>
                <a:spcPts val="965"/>
              </a:spcBef>
              <a:buClr>
                <a:srgbClr val="1CACE3"/>
              </a:buClr>
              <a:buSzPct val="92000"/>
              <a:buFont typeface="Wingdings" panose="05000000000000000000" pitchFamily="2" charset="2"/>
              <a:buChar char="Ø"/>
              <a:tabLst>
                <a:tab algn="l" pos="642620"/>
              </a:tabLst>
            </a:pPr>
            <a:r>
              <a:rPr b="1" dirty="0" sz="1200" lang="en-US">
                <a:solidFill>
                  <a:srgbClr val="404040"/>
                </a:solidFill>
                <a:latin typeface="Calibri" panose="020F0502020204030204"/>
                <a:cs typeface="Calibri" panose="020F0502020204030204"/>
              </a:rPr>
              <a:t> After the data is preprocessed and features are extracted , we use Machine Learning(ML) algorithm to make predictions or decisions based on the data</a:t>
            </a:r>
            <a:endParaRPr dirty="0" sz="1200">
              <a:latin typeface="Calibri" panose="020F0502020204030204"/>
              <a:cs typeface="Calibri" panose="020F0502020204030204"/>
            </a:endParaRPr>
          </a:p>
          <a:p>
            <a:pPr indent="-305435" lvl="1" marL="642620">
              <a:lnSpc>
                <a:spcPct val="100000"/>
              </a:lnSpc>
              <a:spcBef>
                <a:spcPts val="890"/>
              </a:spcBef>
              <a:buClr>
                <a:srgbClr val="1CACE3"/>
              </a:buClr>
              <a:buSzPct val="92000"/>
              <a:buFont typeface="Wingdings" panose="05000000000000000000" pitchFamily="2" charset="2"/>
              <a:buChar char="Ø"/>
              <a:tabLst>
                <a:tab algn="l" pos="642620"/>
              </a:tabLst>
            </a:pPr>
            <a:r>
              <a:rPr b="1" dirty="0" sz="1200" lang="en-US" spc="-10">
                <a:solidFill>
                  <a:srgbClr val="404040"/>
                </a:solidFill>
                <a:latin typeface="Calibri" panose="020F0502020204030204"/>
                <a:cs typeface="Calibri" panose="020F0502020204030204"/>
              </a:rPr>
              <a:t>The ML algorithm </a:t>
            </a:r>
            <a:r>
              <a:rPr b="1" dirty="0" sz="1200" lang="en-US" spc="-10">
                <a:solidFill>
                  <a:schemeClr val="accent2"/>
                </a:solidFill>
                <a:latin typeface="Calibri" panose="020F0502020204030204"/>
                <a:cs typeface="Calibri" panose="020F0502020204030204"/>
              </a:rPr>
              <a:t>NAÏVE BAYES </a:t>
            </a:r>
            <a:r>
              <a:rPr b="1" dirty="0" sz="1200" lang="en-US" spc="-10">
                <a:solidFill>
                  <a:srgbClr val="404040"/>
                </a:solidFill>
                <a:latin typeface="Calibri" panose="020F0502020204030204"/>
                <a:cs typeface="Calibri" panose="020F0502020204030204"/>
              </a:rPr>
              <a:t>is used as it works well with categorial data using Bayes Theorem with strong independent assumptions </a:t>
            </a:r>
            <a:r>
              <a:rPr b="1" dirty="0" sz="1200" spc="-10">
                <a:solidFill>
                  <a:srgbClr val="404040"/>
                </a:solidFill>
                <a:latin typeface="Calibri" panose="020F0502020204030204"/>
                <a:cs typeface="Calibri" panose="020F0502020204030204"/>
              </a:rPr>
              <a:t>.</a:t>
            </a:r>
            <a:endParaRPr dirty="0" sz="1200">
              <a:latin typeface="Calibri" panose="020F0502020204030204"/>
              <a:cs typeface="Calibri" panose="020F0502020204030204"/>
            </a:endParaRPr>
          </a:p>
          <a:p>
            <a:pPr indent="-305435" marL="318135">
              <a:lnSpc>
                <a:spcPct val="100000"/>
              </a:lnSpc>
              <a:spcBef>
                <a:spcPts val="960"/>
              </a:spcBef>
              <a:buClr>
                <a:srgbClr val="1CACE3"/>
              </a:buClr>
              <a:buSzPct val="92000"/>
              <a:buFont typeface="Wingdings" panose="05000000000000000000" pitchFamily="2" charset="2"/>
              <a:buChar char="q"/>
              <a:tabLst>
                <a:tab algn="l" pos="318135"/>
              </a:tabLst>
            </a:pPr>
            <a:r>
              <a:rPr b="1" dirty="0" sz="1200" spc="-10">
                <a:solidFill>
                  <a:srgbClr val="404040"/>
                </a:solidFill>
                <a:latin typeface="Calibri" panose="020F0502020204030204"/>
                <a:cs typeface="Calibri" panose="020F0502020204030204"/>
              </a:rPr>
              <a:t>Deployment:</a:t>
            </a:r>
            <a:endParaRPr dirty="0" sz="1200">
              <a:latin typeface="Calibri" panose="020F0502020204030204"/>
              <a:cs typeface="Calibri" panose="020F0502020204030204"/>
            </a:endParaRPr>
          </a:p>
          <a:p>
            <a:pPr indent="-305435" lvl="1" marL="642620">
              <a:lnSpc>
                <a:spcPct val="100000"/>
              </a:lnSpc>
              <a:spcBef>
                <a:spcPts val="890"/>
              </a:spcBef>
              <a:buClr>
                <a:srgbClr val="1CACE3"/>
              </a:buClr>
              <a:buSzPct val="92000"/>
              <a:buFont typeface="Wingdings" panose="05000000000000000000" pitchFamily="2" charset="2"/>
              <a:buChar char="Ø"/>
              <a:tabLst>
                <a:tab algn="l" pos="642620"/>
              </a:tabLst>
            </a:pPr>
            <a:r>
              <a:rPr b="1" dirty="0" sz="1200">
                <a:solidFill>
                  <a:srgbClr val="404040"/>
                </a:solidFill>
                <a:latin typeface="Calibri" panose="020F0502020204030204"/>
                <a:cs typeface="Calibri" panose="020F0502020204030204"/>
              </a:rPr>
              <a:t>Deploy </a:t>
            </a:r>
            <a:r>
              <a:rPr b="1" dirty="0" sz="1200" spc="-10">
                <a:solidFill>
                  <a:srgbClr val="404040"/>
                </a:solidFill>
                <a:latin typeface="Calibri" panose="020F0502020204030204"/>
                <a:cs typeface="Calibri" panose="020F0502020204030204"/>
              </a:rPr>
              <a:t>the</a:t>
            </a:r>
            <a:r>
              <a:rPr b="1" dirty="0" sz="1200" spc="-6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solution</a:t>
            </a:r>
            <a:r>
              <a:rPr b="1" dirty="0" sz="1200" spc="3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on</a:t>
            </a:r>
            <a:r>
              <a:rPr b="1" dirty="0" sz="1200" spc="3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a</a:t>
            </a:r>
            <a:r>
              <a:rPr b="1" dirty="0" sz="1200" spc="-5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scalable and</a:t>
            </a:r>
            <a:r>
              <a:rPr b="1" dirty="0" sz="1200" spc="30">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reliable</a:t>
            </a:r>
            <a:r>
              <a:rPr b="1" dirty="0" sz="1200" spc="-6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platform,</a:t>
            </a:r>
            <a:r>
              <a:rPr b="1" dirty="0" sz="1200" spc="-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considering</a:t>
            </a:r>
            <a:r>
              <a:rPr b="1" dirty="0" sz="1200" spc="-3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factors</a:t>
            </a:r>
            <a:r>
              <a:rPr b="1" dirty="0" sz="1200" spc="-25">
                <a:solidFill>
                  <a:srgbClr val="404040"/>
                </a:solidFill>
                <a:latin typeface="Calibri" panose="020F0502020204030204"/>
                <a:cs typeface="Calibri" panose="020F0502020204030204"/>
              </a:rPr>
              <a:t> </a:t>
            </a:r>
            <a:r>
              <a:rPr b="1" dirty="0" sz="1200" spc="-20">
                <a:solidFill>
                  <a:srgbClr val="404040"/>
                </a:solidFill>
                <a:latin typeface="Calibri" panose="020F0502020204030204"/>
                <a:cs typeface="Calibri" panose="020F0502020204030204"/>
              </a:rPr>
              <a:t>like</a:t>
            </a:r>
            <a:r>
              <a:rPr b="1" dirty="0" sz="1200" spc="-5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server</a:t>
            </a:r>
            <a:r>
              <a:rPr b="1" dirty="0" sz="1200" spc="-4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infrastructure,</a:t>
            </a:r>
            <a:r>
              <a:rPr b="1" dirty="0" sz="1200" spc="-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response time,</a:t>
            </a:r>
            <a:r>
              <a:rPr b="1" dirty="0" sz="1200" spc="-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and</a:t>
            </a:r>
            <a:r>
              <a:rPr b="1" dirty="0" sz="1200" spc="-3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user</a:t>
            </a:r>
            <a:r>
              <a:rPr b="1" dirty="0" sz="1200" spc="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accessibility.</a:t>
            </a:r>
            <a:endParaRPr dirty="0" sz="1200">
              <a:latin typeface="Calibri" panose="020F0502020204030204"/>
              <a:cs typeface="Calibri" panose="020F0502020204030204"/>
            </a:endParaRPr>
          </a:p>
          <a:p>
            <a:pPr indent="-305435" marL="318135">
              <a:lnSpc>
                <a:spcPct val="100000"/>
              </a:lnSpc>
              <a:spcBef>
                <a:spcPts val="960"/>
              </a:spcBef>
              <a:buClr>
                <a:srgbClr val="1CACE3"/>
              </a:buClr>
              <a:buSzPct val="92000"/>
              <a:buFont typeface="Wingdings" panose="05000000000000000000" pitchFamily="2" charset="2"/>
              <a:buChar char="q"/>
              <a:tabLst>
                <a:tab algn="l" pos="318135"/>
              </a:tabLst>
            </a:pPr>
            <a:r>
              <a:rPr b="1" dirty="0" sz="1200" spc="-10">
                <a:solidFill>
                  <a:srgbClr val="404040"/>
                </a:solidFill>
                <a:latin typeface="Calibri" panose="020F0502020204030204"/>
                <a:cs typeface="Calibri" panose="020F0502020204030204"/>
              </a:rPr>
              <a:t>Evaluation:</a:t>
            </a:r>
            <a:endParaRPr dirty="0" sz="1200">
              <a:latin typeface="Calibri" panose="020F0502020204030204"/>
              <a:cs typeface="Calibri" panose="020F0502020204030204"/>
            </a:endParaRPr>
          </a:p>
          <a:p>
            <a:pPr indent="-305435" lvl="1" marL="642620">
              <a:spcBef>
                <a:spcPts val="965"/>
              </a:spcBef>
              <a:buClr>
                <a:srgbClr val="1CACE3"/>
              </a:buClr>
              <a:buSzPct val="92000"/>
              <a:buFont typeface="Wingdings" panose="05000000000000000000" pitchFamily="2" charset="2"/>
              <a:buChar char="Ø"/>
              <a:tabLst>
                <a:tab algn="l" pos="642620"/>
              </a:tabLst>
            </a:pPr>
            <a:r>
              <a:rPr b="1" dirty="0" sz="1200">
                <a:solidFill>
                  <a:srgbClr val="404040"/>
                </a:solidFill>
                <a:latin typeface="Calibri" panose="020F0502020204030204"/>
                <a:cs typeface="Calibri" panose="020F0502020204030204"/>
              </a:rPr>
              <a:t>Assess</a:t>
            </a:r>
            <a:r>
              <a:rPr b="1" dirty="0" sz="1200" spc="-4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the</a:t>
            </a:r>
            <a:r>
              <a:rPr b="1" dirty="0" sz="1200" spc="-1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model's</a:t>
            </a:r>
            <a:r>
              <a:rPr b="1" dirty="0" sz="1200" spc="-40">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performance</a:t>
            </a:r>
            <a:r>
              <a:rPr b="1" dirty="0" sz="1200" spc="-1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using</a:t>
            </a:r>
            <a:r>
              <a:rPr b="1" dirty="0" sz="1200" spc="1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appropriate</a:t>
            </a:r>
            <a:r>
              <a:rPr b="1" dirty="0" sz="1200" spc="-2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metrics</a:t>
            </a:r>
            <a:r>
              <a:rPr b="1" dirty="0" sz="1200" spc="-3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such</a:t>
            </a:r>
            <a:r>
              <a:rPr b="1" dirty="0" sz="1200" spc="1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as</a:t>
            </a:r>
            <a:r>
              <a:rPr b="1" dirty="0" sz="1200" spc="-40">
                <a:solidFill>
                  <a:srgbClr val="404040"/>
                </a:solidFill>
                <a:latin typeface="Calibri" panose="020F0502020204030204"/>
                <a:cs typeface="Calibri" panose="020F0502020204030204"/>
              </a:rPr>
              <a:t> </a:t>
            </a:r>
            <a:r>
              <a:rPr b="1" dirty="0" sz="1200" lang="en-IN" spc="-40">
                <a:solidFill>
                  <a:srgbClr val="404040"/>
                </a:solidFill>
                <a:latin typeface="Calibri" panose="020F0502020204030204"/>
                <a:cs typeface="Calibri" panose="020F0502020204030204"/>
              </a:rPr>
              <a:t>Accuracy</a:t>
            </a:r>
            <a:r>
              <a:rPr b="1" dirty="0" sz="1200" spc="-20">
                <a:solidFill>
                  <a:srgbClr val="404040"/>
                </a:solidFill>
                <a:latin typeface="Calibri" panose="020F0502020204030204"/>
                <a:cs typeface="Calibri" panose="020F0502020204030204"/>
              </a:rPr>
              <a:t> </a:t>
            </a:r>
            <a:r>
              <a:rPr b="1" dirty="0" sz="1200" lang="en-IN" spc="-20">
                <a:solidFill>
                  <a:srgbClr val="404040"/>
                </a:solidFill>
                <a:latin typeface="Calibri" panose="020F0502020204030204"/>
                <a:cs typeface="Calibri" panose="020F0502020204030204"/>
              </a:rPr>
              <a:t>,</a:t>
            </a:r>
            <a:r>
              <a:rPr b="1" dirty="0" sz="1200" lang="en-US">
                <a:solidFill>
                  <a:srgbClr val="404040"/>
                </a:solidFill>
                <a:latin typeface="Calibri" panose="020F0502020204030204"/>
                <a:cs typeface="Calibri" panose="020F0502020204030204"/>
              </a:rPr>
              <a:t> Precision , Recall , Support , Macro , Weighted Averages</a:t>
            </a:r>
            <a:r>
              <a:rPr b="1" dirty="0" sz="1200" lang="en-US" spc="-5">
                <a:solidFill>
                  <a:srgbClr val="404040"/>
                </a:solidFill>
                <a:latin typeface="Calibri" panose="020F0502020204030204"/>
                <a:cs typeface="Calibri" panose="020F0502020204030204"/>
              </a:rPr>
              <a:t> </a:t>
            </a:r>
            <a:r>
              <a:rPr b="1" dirty="0" sz="1200" spc="65">
                <a:solidFill>
                  <a:srgbClr val="404040"/>
                </a:solidFill>
                <a:latin typeface="Calibri" panose="020F0502020204030204"/>
                <a:cs typeface="Calibri" panose="020F0502020204030204"/>
              </a:rPr>
              <a:t>or</a:t>
            </a:r>
            <a:r>
              <a:rPr b="1" dirty="0" sz="1200" spc="-6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other</a:t>
            </a:r>
            <a:r>
              <a:rPr b="1" dirty="0" sz="1200" spc="1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relevant</a:t>
            </a:r>
            <a:r>
              <a:rPr b="1" dirty="0" sz="1200" spc="-4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metrics.</a:t>
            </a:r>
            <a:endParaRPr dirty="0" sz="1200">
              <a:latin typeface="Calibri" panose="020F0502020204030204"/>
              <a:cs typeface="Calibri" panose="020F0502020204030204"/>
            </a:endParaRPr>
          </a:p>
          <a:p>
            <a:pPr indent="-305435" lvl="1" marL="642620">
              <a:lnSpc>
                <a:spcPct val="100000"/>
              </a:lnSpc>
              <a:spcBef>
                <a:spcPts val="890"/>
              </a:spcBef>
              <a:buClr>
                <a:srgbClr val="1CACE3"/>
              </a:buClr>
              <a:buSzPct val="92000"/>
              <a:buFont typeface="Wingdings" panose="05000000000000000000" pitchFamily="2" charset="2"/>
              <a:buChar char="Ø"/>
              <a:tabLst>
                <a:tab algn="l" pos="642620"/>
              </a:tabLst>
            </a:pPr>
            <a:r>
              <a:rPr b="1" dirty="0" sz="1200" spc="-10">
                <a:solidFill>
                  <a:srgbClr val="404040"/>
                </a:solidFill>
                <a:latin typeface="Calibri" panose="020F0502020204030204"/>
                <a:cs typeface="Calibri" panose="020F0502020204030204"/>
              </a:rPr>
              <a:t>Fine-</a:t>
            </a:r>
            <a:r>
              <a:rPr b="1" dirty="0" sz="1200">
                <a:solidFill>
                  <a:srgbClr val="404040"/>
                </a:solidFill>
                <a:latin typeface="Calibri" panose="020F0502020204030204"/>
                <a:cs typeface="Calibri" panose="020F0502020204030204"/>
              </a:rPr>
              <a:t>tune</a:t>
            </a:r>
            <a:r>
              <a:rPr b="1" dirty="0" sz="1200" lang="en-IN">
                <a:solidFill>
                  <a:srgbClr val="404040"/>
                </a:solidFill>
                <a:latin typeface="Calibri" panose="020F0502020204030204"/>
                <a:cs typeface="Calibri" panose="020F0502020204030204"/>
              </a:rPr>
              <a:t>d</a:t>
            </a:r>
            <a:r>
              <a:rPr b="1" dirty="0" sz="1200" spc="20">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the</a:t>
            </a:r>
            <a:r>
              <a:rPr b="1" dirty="0" sz="1200" spc="-5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model</a:t>
            </a:r>
            <a:r>
              <a:rPr b="1" dirty="0" sz="1200" spc="-4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based</a:t>
            </a:r>
            <a:r>
              <a:rPr b="1" dirty="0" sz="1200" spc="55">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on</a:t>
            </a:r>
            <a:r>
              <a:rPr b="1" dirty="0" sz="1200" spc="5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feedback</a:t>
            </a:r>
            <a:r>
              <a:rPr b="1" dirty="0" sz="1200" spc="-2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and</a:t>
            </a:r>
            <a:r>
              <a:rPr b="1" dirty="0" sz="1200" spc="-2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continuous</a:t>
            </a:r>
            <a:r>
              <a:rPr b="1" dirty="0" sz="1200" spc="-5">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monitoring</a:t>
            </a:r>
            <a:r>
              <a:rPr b="1" dirty="0" sz="1200" spc="-20">
                <a:solidFill>
                  <a:srgbClr val="404040"/>
                </a:solidFill>
                <a:latin typeface="Calibri" panose="020F0502020204030204"/>
                <a:cs typeface="Calibri" panose="020F0502020204030204"/>
              </a:rPr>
              <a:t> </a:t>
            </a:r>
            <a:r>
              <a:rPr b="1" dirty="0" sz="1200">
                <a:solidFill>
                  <a:srgbClr val="404040"/>
                </a:solidFill>
                <a:latin typeface="Calibri" panose="020F0502020204030204"/>
                <a:cs typeface="Calibri" panose="020F0502020204030204"/>
              </a:rPr>
              <a:t>of</a:t>
            </a:r>
            <a:r>
              <a:rPr b="1" dirty="0" sz="1200" spc="20">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prediction</a:t>
            </a:r>
            <a:r>
              <a:rPr b="1" dirty="0" sz="1200" spc="-20">
                <a:solidFill>
                  <a:srgbClr val="404040"/>
                </a:solidFill>
                <a:latin typeface="Calibri" panose="020F0502020204030204"/>
                <a:cs typeface="Calibri" panose="020F0502020204030204"/>
              </a:rPr>
              <a:t> </a:t>
            </a:r>
            <a:r>
              <a:rPr b="1" dirty="0" sz="1200" spc="-10">
                <a:solidFill>
                  <a:srgbClr val="404040"/>
                </a:solidFill>
                <a:latin typeface="Calibri" panose="020F0502020204030204"/>
                <a:cs typeface="Calibri" panose="020F0502020204030204"/>
              </a:rPr>
              <a:t>accuracy.</a:t>
            </a:r>
            <a:endParaRPr b="1" dirty="0" sz="1200" lang="en-IN">
              <a:latin typeface="Calibri" panose="020F0502020204030204"/>
              <a:cs typeface="Calibri" panose="020F0502020204030204"/>
            </a:endParaRPr>
          </a:p>
          <a:p>
            <a:pPr indent="-305435" lvl="1" marL="642620">
              <a:lnSpc>
                <a:spcPct val="100000"/>
              </a:lnSpc>
              <a:spcBef>
                <a:spcPts val="890"/>
              </a:spcBef>
              <a:buClr>
                <a:srgbClr val="1CACE3"/>
              </a:buClr>
              <a:buSzPct val="92000"/>
              <a:buFont typeface="Wingdings" panose="05000000000000000000" pitchFamily="2" charset="2"/>
              <a:buChar char="q"/>
              <a:tabLst>
                <a:tab algn="l" pos="642620"/>
              </a:tabLst>
            </a:pPr>
            <a:r>
              <a:rPr dirty="0" spc="-10">
                <a:solidFill>
                  <a:srgbClr val="404040"/>
                </a:solidFill>
                <a:latin typeface="Franklin Gothic Medium" panose="020B0603020102020204"/>
                <a:cs typeface="Franklin Gothic Medium" panose="020B0603020102020204"/>
              </a:rPr>
              <a:t>Result</a:t>
            </a:r>
            <a:r>
              <a:rPr dirty="0" sz="1200" spc="-10">
                <a:solidFill>
                  <a:srgbClr val="404040"/>
                </a:solidFill>
                <a:latin typeface="Franklin Gothic Medium" panose="020B0603020102020204"/>
                <a:cs typeface="Franklin Gothic Medium" panose="020B0603020102020204"/>
              </a:rPr>
              <a:t>:</a:t>
            </a:r>
            <a:r>
              <a:rPr dirty="0" sz="1200" lang="en-IN">
                <a:latin typeface="Franklin Gothic Medium" panose="020B0603020102020204"/>
                <a:cs typeface="Franklin Gothic Medium" panose="020B0603020102020204"/>
              </a:rPr>
              <a:t> The accuracy of the dataset used in the algorithm is </a:t>
            </a:r>
            <a:r>
              <a:rPr dirty="0" sz="1200" lang="en-IN">
                <a:solidFill>
                  <a:schemeClr val="accent2"/>
                </a:solidFill>
                <a:latin typeface="Franklin Gothic Medium" panose="020B0603020102020204"/>
                <a:cs typeface="Franklin Gothic Medium" panose="020B0603020102020204"/>
              </a:rPr>
              <a:t>0.8</a:t>
            </a:r>
            <a:endParaRPr dirty="0" sz="1200">
              <a:solidFill>
                <a:schemeClr val="accent2"/>
              </a:solidFill>
              <a:latin typeface="Franklin Gothic Medium" panose="020B0603020102020204"/>
              <a:cs typeface="Franklin Gothic Medium" panose="020B0603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2" name="object 2"/>
          <p:cNvSpPr txBox="1">
            <a:spLocks noGrp="1"/>
          </p:cNvSpPr>
          <p:nvPr>
            <p:ph type="title"/>
          </p:nvPr>
        </p:nvSpPr>
        <p:spPr>
          <a:xfrm>
            <a:off x="660400" y="555307"/>
            <a:ext cx="7279005" cy="509114"/>
          </a:xfrm>
          <a:prstGeom prst="rect"/>
        </p:spPr>
        <p:txBody>
          <a:bodyPr bIns="0" lIns="0" rIns="0" rtlCol="0" tIns="16510" vert="horz" wrap="square">
            <a:spAutoFit/>
          </a:bodyPr>
          <a:p>
            <a:pPr marL="12700">
              <a:lnSpc>
                <a:spcPct val="100000"/>
              </a:lnSpc>
              <a:spcBef>
                <a:spcPts val="130"/>
              </a:spcBef>
              <a:tabLst>
                <a:tab algn="l" pos="2363470"/>
              </a:tabLst>
            </a:pPr>
            <a:r>
              <a:rPr dirty="0" sz="3200" spc="-10"/>
              <a:t>SYSTEM</a:t>
            </a:r>
            <a:r>
              <a:rPr dirty="0" sz="3200" lang="en-IN" spc="-10"/>
              <a:t> </a:t>
            </a:r>
            <a:r>
              <a:rPr dirty="0" sz="3200" spc="-10"/>
              <a:t>APPROACH</a:t>
            </a:r>
          </a:p>
        </p:txBody>
      </p:sp>
      <p:sp>
        <p:nvSpPr>
          <p:cNvPr id="1048603" name="Text Placeholder 3"/>
          <p:cNvSpPr>
            <a:spLocks noGrp="1"/>
          </p:cNvSpPr>
          <p:nvPr>
            <p:ph type="body" idx="1"/>
          </p:nvPr>
        </p:nvSpPr>
        <p:spPr>
          <a:xfrm>
            <a:off x="660400" y="1143000"/>
            <a:ext cx="10382885" cy="5781930"/>
          </a:xfrm>
        </p:spPr>
        <p:txBody>
          <a:bodyPr/>
          <a:p>
            <a:pPr marL="12700" marR="5080">
              <a:lnSpc>
                <a:spcPct val="108000"/>
              </a:lnSpc>
              <a:spcBef>
                <a:spcPts val="100"/>
              </a:spcBef>
            </a:pPr>
            <a:r>
              <a:rPr dirty="0" sz="1400" lang="en-US">
                <a:solidFill>
                  <a:srgbClr val="0E0E0E"/>
                </a:solidFill>
                <a:latin typeface="Franklin Gothic Medium" panose="020B0603020102020204"/>
                <a:cs typeface="Franklin Gothic Medium" panose="020B0603020102020204"/>
              </a:rPr>
              <a:t>This </a:t>
            </a:r>
            <a:r>
              <a:rPr dirty="0" sz="1400" lang="en-US" spc="-30">
                <a:solidFill>
                  <a:srgbClr val="0E0E0E"/>
                </a:solidFill>
                <a:latin typeface="Franklin Gothic Medium" panose="020B0603020102020204"/>
                <a:cs typeface="Franklin Gothic Medium" panose="020B0603020102020204"/>
              </a:rPr>
              <a:t> </a:t>
            </a:r>
            <a:r>
              <a:rPr dirty="0" sz="1400" lang="en-US">
                <a:solidFill>
                  <a:srgbClr val="0E0E0E"/>
                </a:solidFill>
                <a:latin typeface="Franklin Gothic Medium" panose="020B0603020102020204"/>
                <a:cs typeface="Franklin Gothic Medium" panose="020B0603020102020204"/>
              </a:rPr>
              <a:t>section</a:t>
            </a:r>
            <a:r>
              <a:rPr dirty="0" sz="1400" lang="en-US" spc="-50">
                <a:solidFill>
                  <a:srgbClr val="0E0E0E"/>
                </a:solidFill>
                <a:latin typeface="Franklin Gothic Medium" panose="020B0603020102020204"/>
                <a:cs typeface="Franklin Gothic Medium" panose="020B0603020102020204"/>
              </a:rPr>
              <a:t> </a:t>
            </a:r>
            <a:r>
              <a:rPr dirty="0" sz="1400" lang="en-US" spc="-10">
                <a:solidFill>
                  <a:srgbClr val="0E0E0E"/>
                </a:solidFill>
                <a:latin typeface="Franklin Gothic Medium" panose="020B0603020102020204"/>
                <a:cs typeface="Franklin Gothic Medium" panose="020B0603020102020204"/>
              </a:rPr>
              <a:t>outlines</a:t>
            </a:r>
            <a:r>
              <a:rPr dirty="0" sz="1400" lang="en-US" spc="-65">
                <a:solidFill>
                  <a:srgbClr val="0E0E0E"/>
                </a:solidFill>
                <a:latin typeface="Franklin Gothic Medium" panose="020B0603020102020204"/>
                <a:cs typeface="Franklin Gothic Medium" panose="020B0603020102020204"/>
              </a:rPr>
              <a:t> </a:t>
            </a:r>
            <a:r>
              <a:rPr dirty="0" sz="1400" lang="en-US">
                <a:solidFill>
                  <a:srgbClr val="0E0E0E"/>
                </a:solidFill>
                <a:latin typeface="Franklin Gothic Medium" panose="020B0603020102020204"/>
                <a:cs typeface="Franklin Gothic Medium" panose="020B0603020102020204"/>
              </a:rPr>
              <a:t>the</a:t>
            </a:r>
            <a:r>
              <a:rPr dirty="0" sz="1400" lang="en-US" spc="-85">
                <a:solidFill>
                  <a:srgbClr val="0E0E0E"/>
                </a:solidFill>
                <a:latin typeface="Franklin Gothic Medium" panose="020B0603020102020204"/>
                <a:cs typeface="Franklin Gothic Medium" panose="020B0603020102020204"/>
              </a:rPr>
              <a:t> </a:t>
            </a:r>
            <a:r>
              <a:rPr dirty="0" sz="1400" lang="en-US" spc="-10">
                <a:solidFill>
                  <a:srgbClr val="0E0E0E"/>
                </a:solidFill>
                <a:latin typeface="Franklin Gothic Medium" panose="020B0603020102020204"/>
                <a:cs typeface="Franklin Gothic Medium" panose="020B0603020102020204"/>
              </a:rPr>
              <a:t>overall</a:t>
            </a:r>
            <a:r>
              <a:rPr dirty="0" sz="1400" lang="en-US" spc="-30">
                <a:solidFill>
                  <a:srgbClr val="0E0E0E"/>
                </a:solidFill>
                <a:latin typeface="Franklin Gothic Medium" panose="020B0603020102020204"/>
                <a:cs typeface="Franklin Gothic Medium" panose="020B0603020102020204"/>
              </a:rPr>
              <a:t> strategy</a:t>
            </a:r>
            <a:r>
              <a:rPr dirty="0" sz="1400" lang="en-US" spc="-50">
                <a:solidFill>
                  <a:srgbClr val="0E0E0E"/>
                </a:solidFill>
                <a:latin typeface="Franklin Gothic Medium" panose="020B0603020102020204"/>
                <a:cs typeface="Franklin Gothic Medium" panose="020B0603020102020204"/>
              </a:rPr>
              <a:t> </a:t>
            </a:r>
            <a:r>
              <a:rPr dirty="0" sz="1400" lang="en-US">
                <a:solidFill>
                  <a:srgbClr val="0E0E0E"/>
                </a:solidFill>
                <a:latin typeface="Franklin Gothic Medium" panose="020B0603020102020204"/>
                <a:cs typeface="Franklin Gothic Medium" panose="020B0603020102020204"/>
              </a:rPr>
              <a:t>and</a:t>
            </a:r>
            <a:r>
              <a:rPr dirty="0" sz="1400" lang="en-US" spc="-55">
                <a:solidFill>
                  <a:srgbClr val="0E0E0E"/>
                </a:solidFill>
                <a:latin typeface="Franklin Gothic Medium" panose="020B0603020102020204"/>
                <a:cs typeface="Franklin Gothic Medium" panose="020B0603020102020204"/>
              </a:rPr>
              <a:t> </a:t>
            </a:r>
            <a:r>
              <a:rPr dirty="0" sz="1400" lang="en-US" spc="-30">
                <a:solidFill>
                  <a:srgbClr val="0E0E0E"/>
                </a:solidFill>
                <a:latin typeface="Franklin Gothic Medium" panose="020B0603020102020204"/>
                <a:cs typeface="Franklin Gothic Medium" panose="020B0603020102020204"/>
              </a:rPr>
              <a:t>methodology</a:t>
            </a:r>
            <a:r>
              <a:rPr dirty="0" sz="1400" lang="en-US" spc="-55">
                <a:solidFill>
                  <a:srgbClr val="0E0E0E"/>
                </a:solidFill>
                <a:latin typeface="Franklin Gothic Medium" panose="020B0603020102020204"/>
                <a:cs typeface="Franklin Gothic Medium" panose="020B0603020102020204"/>
              </a:rPr>
              <a:t> </a:t>
            </a:r>
            <a:r>
              <a:rPr dirty="0" sz="1400" lang="en-US">
                <a:solidFill>
                  <a:srgbClr val="0E0E0E"/>
                </a:solidFill>
                <a:latin typeface="Franklin Gothic Medium" panose="020B0603020102020204"/>
                <a:cs typeface="Franklin Gothic Medium" panose="020B0603020102020204"/>
              </a:rPr>
              <a:t>for</a:t>
            </a:r>
            <a:r>
              <a:rPr dirty="0" sz="1400" lang="en-US" spc="-50">
                <a:solidFill>
                  <a:srgbClr val="0E0E0E"/>
                </a:solidFill>
                <a:latin typeface="Franklin Gothic Medium" panose="020B0603020102020204"/>
                <a:cs typeface="Franklin Gothic Medium" panose="020B0603020102020204"/>
              </a:rPr>
              <a:t> </a:t>
            </a:r>
            <a:r>
              <a:rPr dirty="0" sz="1400" lang="en-US" spc="-25">
                <a:solidFill>
                  <a:srgbClr val="0E0E0E"/>
                </a:solidFill>
                <a:latin typeface="Franklin Gothic Medium" panose="020B0603020102020204"/>
                <a:cs typeface="Franklin Gothic Medium" panose="020B0603020102020204"/>
              </a:rPr>
              <a:t>developing</a:t>
            </a:r>
            <a:r>
              <a:rPr dirty="0" sz="1400" lang="en-US" spc="-90">
                <a:solidFill>
                  <a:srgbClr val="0E0E0E"/>
                </a:solidFill>
                <a:latin typeface="Franklin Gothic Medium" panose="020B0603020102020204"/>
                <a:cs typeface="Franklin Gothic Medium" panose="020B0603020102020204"/>
              </a:rPr>
              <a:t> </a:t>
            </a:r>
            <a:r>
              <a:rPr dirty="0" sz="1400" lang="en-US">
                <a:solidFill>
                  <a:srgbClr val="0E0E0E"/>
                </a:solidFill>
                <a:latin typeface="Franklin Gothic Medium" panose="020B0603020102020204"/>
                <a:cs typeface="Franklin Gothic Medium" panose="020B0603020102020204"/>
              </a:rPr>
              <a:t>and</a:t>
            </a:r>
            <a:r>
              <a:rPr dirty="0" sz="1400" lang="en-US" spc="-55">
                <a:solidFill>
                  <a:srgbClr val="0E0E0E"/>
                </a:solidFill>
                <a:latin typeface="Franklin Gothic Medium" panose="020B0603020102020204"/>
                <a:cs typeface="Franklin Gothic Medium" panose="020B0603020102020204"/>
              </a:rPr>
              <a:t> </a:t>
            </a:r>
            <a:r>
              <a:rPr dirty="0" sz="1400" lang="en-US" spc="-10">
                <a:solidFill>
                  <a:srgbClr val="0E0E0E"/>
                </a:solidFill>
                <a:latin typeface="Franklin Gothic Medium" panose="020B0603020102020204"/>
                <a:cs typeface="Franklin Gothic Medium" panose="020B0603020102020204"/>
              </a:rPr>
              <a:t>implementing </a:t>
            </a:r>
            <a:r>
              <a:rPr dirty="0" sz="1400" lang="en-US">
                <a:solidFill>
                  <a:srgbClr val="0E0E0E"/>
                </a:solidFill>
                <a:latin typeface="Franklin Gothic Medium" panose="020B0603020102020204"/>
                <a:cs typeface="Franklin Gothic Medium" panose="020B0603020102020204"/>
              </a:rPr>
              <a:t>the </a:t>
            </a:r>
            <a:r>
              <a:rPr dirty="0" sz="1400" lang="en-US">
                <a:solidFill>
                  <a:schemeClr val="accent2"/>
                </a:solidFill>
                <a:latin typeface="Franklin Gothic Medium" panose="020B0603020102020204"/>
                <a:cs typeface="Franklin Gothic Medium" panose="020B0603020102020204"/>
              </a:rPr>
              <a:t>AI and ML</a:t>
            </a:r>
            <a:r>
              <a:rPr dirty="0" sz="1400" lang="en-US">
                <a:solidFill>
                  <a:srgbClr val="0E0E0E"/>
                </a:solidFill>
                <a:latin typeface="Franklin Gothic Medium" panose="020B0603020102020204"/>
                <a:cs typeface="Franklin Gothic Medium" panose="020B0603020102020204"/>
              </a:rPr>
              <a:t> project on </a:t>
            </a:r>
            <a:r>
              <a:rPr dirty="0" sz="1400" lang="en-US">
                <a:solidFill>
                  <a:schemeClr val="accent2"/>
                </a:solidFill>
                <a:latin typeface="Franklin Gothic Medium" panose="020B0603020102020204"/>
                <a:cs typeface="Franklin Gothic Medium" panose="020B0603020102020204"/>
              </a:rPr>
              <a:t>Sentiment Analysis</a:t>
            </a:r>
            <a:r>
              <a:rPr dirty="0" sz="1400" lang="en-US" spc="-10">
                <a:solidFill>
                  <a:srgbClr val="0E0E0E"/>
                </a:solidFill>
                <a:latin typeface="Franklin Gothic Medium" panose="020B0603020102020204"/>
                <a:cs typeface="Franklin Gothic Medium" panose="020B0603020102020204"/>
              </a:rPr>
              <a:t>.</a:t>
            </a:r>
            <a:r>
              <a:rPr dirty="0" sz="1400" lang="en-US" spc="-70">
                <a:solidFill>
                  <a:srgbClr val="0E0E0E"/>
                </a:solidFill>
                <a:latin typeface="Franklin Gothic Medium" panose="020B0603020102020204"/>
                <a:cs typeface="Franklin Gothic Medium" panose="020B0603020102020204"/>
              </a:rPr>
              <a:t> </a:t>
            </a:r>
            <a:endParaRPr dirty="0" sz="1400" lang="en-US">
              <a:latin typeface="Franklin Gothic Medium" panose="020B0603020102020204"/>
              <a:cs typeface="Franklin Gothic Medium" panose="020B0603020102020204"/>
            </a:endParaRPr>
          </a:p>
          <a:p>
            <a:pPr indent="-285750" marL="298450">
              <a:lnSpc>
                <a:spcPct val="100000"/>
              </a:lnSpc>
              <a:spcBef>
                <a:spcPts val="1295"/>
              </a:spcBef>
              <a:buClr>
                <a:schemeClr val="tx2">
                  <a:lumMod val="60000"/>
                  <a:lumOff val="40000"/>
                </a:schemeClr>
              </a:buClr>
              <a:buSzPct val="92000"/>
              <a:buFont typeface="Wingdings" panose="05000000000000000000" pitchFamily="2" charset="2"/>
              <a:buChar char="q"/>
              <a:tabLst>
                <a:tab algn="l" pos="318135"/>
              </a:tabLst>
            </a:pPr>
            <a:r>
              <a:rPr dirty="0" sz="1400" lang="en-US" spc="-25">
                <a:solidFill>
                  <a:srgbClr val="0E0E0E"/>
                </a:solidFill>
                <a:latin typeface="Franklin Gothic Medium" panose="020B0603020102020204"/>
                <a:cs typeface="Franklin Gothic Medium" panose="020B0603020102020204"/>
              </a:rPr>
              <a:t>System</a:t>
            </a:r>
            <a:r>
              <a:rPr dirty="0" sz="1400" lang="en-US" spc="-65">
                <a:solidFill>
                  <a:srgbClr val="0E0E0E"/>
                </a:solidFill>
                <a:latin typeface="Franklin Gothic Medium" panose="020B0603020102020204"/>
                <a:cs typeface="Franklin Gothic Medium" panose="020B0603020102020204"/>
              </a:rPr>
              <a:t> </a:t>
            </a:r>
            <a:r>
              <a:rPr dirty="0" sz="1400" lang="en-US" spc="-10">
                <a:solidFill>
                  <a:srgbClr val="0E0E0E"/>
                </a:solidFill>
                <a:latin typeface="Franklin Gothic Medium" panose="020B0603020102020204"/>
                <a:cs typeface="Franklin Gothic Medium" panose="020B0603020102020204"/>
              </a:rPr>
              <a:t>requirements</a:t>
            </a:r>
          </a:p>
          <a:p>
            <a:pPr indent="-305435" marL="318135">
              <a:lnSpc>
                <a:spcPct val="100000"/>
              </a:lnSpc>
              <a:spcBef>
                <a:spcPts val="1295"/>
              </a:spcBef>
              <a:buClr>
                <a:schemeClr val="tx2">
                  <a:lumMod val="40000"/>
                  <a:lumOff val="60000"/>
                </a:schemeClr>
              </a:buClr>
              <a:buSzPct val="92000"/>
              <a:buFont typeface="Wingdings" panose="05000000000000000000" pitchFamily="2" charset="2"/>
              <a:buChar char="Ø"/>
              <a:tabLst>
                <a:tab algn="l" pos="318135"/>
              </a:tabLst>
            </a:pPr>
            <a:r>
              <a:rPr dirty="0" sz="1400" lang="en-US"/>
              <a:t>Hardware Requirements:</a:t>
            </a:r>
          </a:p>
          <a:p>
            <a:pPr indent="-342900" marL="355600">
              <a:lnSpc>
                <a:spcPct val="100000"/>
              </a:lnSpc>
              <a:spcBef>
                <a:spcPts val="1295"/>
              </a:spcBef>
              <a:buClr>
                <a:schemeClr val="tx2">
                  <a:lumMod val="40000"/>
                  <a:lumOff val="60000"/>
                </a:schemeClr>
              </a:buClr>
              <a:buSzPct val="92000"/>
              <a:buFont typeface="+mj-lt"/>
              <a:buAutoNum type="arabicPeriod"/>
              <a:tabLst>
                <a:tab algn="l" pos="318135"/>
              </a:tabLst>
            </a:pPr>
            <a:r>
              <a:rPr dirty="0" sz="1400" lang="en-US"/>
              <a:t>Core i5/i7 processor</a:t>
            </a:r>
          </a:p>
          <a:p>
            <a:pPr indent="-342900" marL="355600">
              <a:lnSpc>
                <a:spcPct val="100000"/>
              </a:lnSpc>
              <a:spcBef>
                <a:spcPts val="1295"/>
              </a:spcBef>
              <a:buClr>
                <a:srgbClr val="1CACE3"/>
              </a:buClr>
              <a:buSzPct val="92000"/>
              <a:buFont typeface="+mj-lt"/>
              <a:buAutoNum type="arabicPeriod"/>
              <a:tabLst>
                <a:tab algn="l" pos="318135"/>
              </a:tabLst>
            </a:pPr>
            <a:r>
              <a:rPr dirty="0" sz="1400" lang="en-US"/>
              <a:t>At least 8 GB RAM </a:t>
            </a:r>
          </a:p>
          <a:p>
            <a:pPr indent="-285750" marL="298450">
              <a:lnSpc>
                <a:spcPct val="100000"/>
              </a:lnSpc>
              <a:spcBef>
                <a:spcPts val="1295"/>
              </a:spcBef>
              <a:buClr>
                <a:srgbClr val="1CACE3"/>
              </a:buClr>
              <a:buSzPct val="92000"/>
              <a:buFont typeface="Wingdings" panose="05000000000000000000" pitchFamily="2" charset="2"/>
              <a:buChar char="Ø"/>
              <a:tabLst>
                <a:tab algn="l" pos="318135"/>
              </a:tabLst>
            </a:pPr>
            <a:r>
              <a:rPr dirty="0" sz="1400" lang="en-IN"/>
              <a:t>Software Requirements: </a:t>
            </a:r>
          </a:p>
          <a:p>
            <a:pPr indent="-342900" marL="355600">
              <a:lnSpc>
                <a:spcPct val="100000"/>
              </a:lnSpc>
              <a:spcBef>
                <a:spcPts val="1295"/>
              </a:spcBef>
              <a:buClr>
                <a:srgbClr val="1CACE3"/>
              </a:buClr>
              <a:buSzPct val="92000"/>
              <a:buFont typeface="+mj-lt"/>
              <a:buAutoNum type="arabicPeriod"/>
              <a:tabLst>
                <a:tab algn="l" pos="318135"/>
              </a:tabLst>
            </a:pPr>
            <a:r>
              <a:rPr dirty="0" sz="1400" lang="en-IN"/>
              <a:t> Python 3.x </a:t>
            </a:r>
          </a:p>
          <a:p>
            <a:pPr indent="-342900" marL="355600">
              <a:lnSpc>
                <a:spcPct val="100000"/>
              </a:lnSpc>
              <a:spcBef>
                <a:spcPts val="1295"/>
              </a:spcBef>
              <a:buClr>
                <a:srgbClr val="1CACE3"/>
              </a:buClr>
              <a:buSzPct val="92000"/>
              <a:buFont typeface="+mj-lt"/>
              <a:buAutoNum type="arabicPeriod"/>
              <a:tabLst>
                <a:tab algn="l" pos="318135"/>
              </a:tabLst>
            </a:pPr>
            <a:r>
              <a:rPr dirty="0" sz="1400" lang="en-IN"/>
              <a:t>Anaconda Distribution </a:t>
            </a:r>
          </a:p>
          <a:p>
            <a:pPr indent="-342900" marL="355600">
              <a:lnSpc>
                <a:spcPct val="100000"/>
              </a:lnSpc>
              <a:spcBef>
                <a:spcPts val="1295"/>
              </a:spcBef>
              <a:buClr>
                <a:srgbClr val="1CACE3"/>
              </a:buClr>
              <a:buSzPct val="92000"/>
              <a:buFont typeface="+mj-lt"/>
              <a:buAutoNum type="arabicPeriod"/>
              <a:tabLst>
                <a:tab algn="l" pos="318135"/>
              </a:tabLst>
            </a:pPr>
            <a:r>
              <a:rPr dirty="0" sz="1400" lang="en-IN"/>
              <a:t>NLTK Toolkit </a:t>
            </a:r>
          </a:p>
          <a:p>
            <a:pPr indent="-342900" marL="355600">
              <a:lnSpc>
                <a:spcPct val="100000"/>
              </a:lnSpc>
              <a:spcBef>
                <a:spcPts val="1295"/>
              </a:spcBef>
              <a:buClr>
                <a:srgbClr val="1CACE3"/>
              </a:buClr>
              <a:buSzPct val="92000"/>
              <a:buFont typeface="+mj-lt"/>
              <a:buAutoNum type="arabicPeriod"/>
              <a:tabLst>
                <a:tab algn="l" pos="318135"/>
              </a:tabLst>
            </a:pPr>
            <a:r>
              <a:rPr dirty="0" sz="1400" lang="en-IN"/>
              <a:t>UNIX/LINUX Operating System.</a:t>
            </a:r>
            <a:endParaRPr dirty="0" sz="1400" lang="en-US">
              <a:latin typeface="Franklin Gothic Medium" panose="020B0603020102020204"/>
              <a:cs typeface="Franklin Gothic Medium" panose="020B0603020102020204"/>
            </a:endParaRPr>
          </a:p>
          <a:p>
            <a:pPr indent="-305435" marL="318135">
              <a:lnSpc>
                <a:spcPct val="100000"/>
              </a:lnSpc>
              <a:spcBef>
                <a:spcPts val="1220"/>
              </a:spcBef>
              <a:buClr>
                <a:srgbClr val="1CACE3"/>
              </a:buClr>
              <a:buSzPct val="92000"/>
              <a:buFont typeface="Wingdings" panose="05000000000000000000" pitchFamily="2" charset="2"/>
              <a:buChar char="q"/>
              <a:tabLst>
                <a:tab algn="l" pos="318135"/>
              </a:tabLst>
            </a:pPr>
            <a:r>
              <a:rPr dirty="0" sz="1400" lang="en-US">
                <a:solidFill>
                  <a:srgbClr val="0E0E0E"/>
                </a:solidFill>
                <a:latin typeface="Franklin Gothic Medium" panose="020B0603020102020204"/>
                <a:cs typeface="Franklin Gothic Medium" panose="020B0603020102020204"/>
              </a:rPr>
              <a:t>Library</a:t>
            </a:r>
            <a:r>
              <a:rPr dirty="0" sz="1400" lang="en-US" spc="-75">
                <a:solidFill>
                  <a:srgbClr val="0E0E0E"/>
                </a:solidFill>
                <a:latin typeface="Franklin Gothic Medium" panose="020B0603020102020204"/>
                <a:cs typeface="Franklin Gothic Medium" panose="020B0603020102020204"/>
              </a:rPr>
              <a:t> </a:t>
            </a:r>
            <a:r>
              <a:rPr dirty="0" sz="1400" lang="en-US" spc="-10">
                <a:solidFill>
                  <a:srgbClr val="0E0E0E"/>
                </a:solidFill>
                <a:latin typeface="Franklin Gothic Medium" panose="020B0603020102020204"/>
                <a:cs typeface="Franklin Gothic Medium" panose="020B0603020102020204"/>
              </a:rPr>
              <a:t>required</a:t>
            </a:r>
            <a:r>
              <a:rPr dirty="0" sz="1400" lang="en-US" spc="-75">
                <a:solidFill>
                  <a:srgbClr val="0E0E0E"/>
                </a:solidFill>
                <a:latin typeface="Franklin Gothic Medium" panose="020B0603020102020204"/>
                <a:cs typeface="Franklin Gothic Medium" panose="020B0603020102020204"/>
              </a:rPr>
              <a:t> </a:t>
            </a:r>
            <a:r>
              <a:rPr dirty="0" sz="1400" lang="en-US">
                <a:solidFill>
                  <a:srgbClr val="0E0E0E"/>
                </a:solidFill>
                <a:latin typeface="Franklin Gothic Medium" panose="020B0603020102020204"/>
                <a:cs typeface="Franklin Gothic Medium" panose="020B0603020102020204"/>
              </a:rPr>
              <a:t>to</a:t>
            </a:r>
            <a:r>
              <a:rPr dirty="0" sz="1400" lang="en-US" spc="-110">
                <a:solidFill>
                  <a:srgbClr val="0E0E0E"/>
                </a:solidFill>
                <a:latin typeface="Franklin Gothic Medium" panose="020B0603020102020204"/>
                <a:cs typeface="Franklin Gothic Medium" panose="020B0603020102020204"/>
              </a:rPr>
              <a:t> </a:t>
            </a:r>
            <a:r>
              <a:rPr dirty="0" sz="1400" lang="en-US">
                <a:solidFill>
                  <a:srgbClr val="0E0E0E"/>
                </a:solidFill>
                <a:latin typeface="Franklin Gothic Medium" panose="020B0603020102020204"/>
                <a:cs typeface="Franklin Gothic Medium" panose="020B0603020102020204"/>
              </a:rPr>
              <a:t>build</a:t>
            </a:r>
            <a:r>
              <a:rPr dirty="0" sz="1400" lang="en-US" spc="-70">
                <a:solidFill>
                  <a:srgbClr val="0E0E0E"/>
                </a:solidFill>
                <a:latin typeface="Franklin Gothic Medium" panose="020B0603020102020204"/>
                <a:cs typeface="Franklin Gothic Medium" panose="020B0603020102020204"/>
              </a:rPr>
              <a:t> </a:t>
            </a:r>
            <a:r>
              <a:rPr dirty="0" sz="1400" lang="en-US">
                <a:solidFill>
                  <a:srgbClr val="0E0E0E"/>
                </a:solidFill>
                <a:latin typeface="Franklin Gothic Medium" panose="020B0603020102020204"/>
                <a:cs typeface="Franklin Gothic Medium" panose="020B0603020102020204"/>
              </a:rPr>
              <a:t>the</a:t>
            </a:r>
            <a:r>
              <a:rPr dirty="0" sz="1400" lang="en-US" spc="-45">
                <a:solidFill>
                  <a:srgbClr val="0E0E0E"/>
                </a:solidFill>
                <a:latin typeface="Franklin Gothic Medium" panose="020B0603020102020204"/>
                <a:cs typeface="Franklin Gothic Medium" panose="020B0603020102020204"/>
              </a:rPr>
              <a:t> </a:t>
            </a:r>
            <a:r>
              <a:rPr dirty="0" sz="1400" lang="en-US" spc="-10">
                <a:solidFill>
                  <a:srgbClr val="0E0E0E"/>
                </a:solidFill>
                <a:latin typeface="Franklin Gothic Medium" panose="020B0603020102020204"/>
                <a:cs typeface="Franklin Gothic Medium" panose="020B0603020102020204"/>
              </a:rPr>
              <a:t>model</a:t>
            </a:r>
          </a:p>
          <a:p>
            <a:pPr indent="-342900" marL="355600">
              <a:lnSpc>
                <a:spcPct val="100000"/>
              </a:lnSpc>
              <a:spcBef>
                <a:spcPts val="1295"/>
              </a:spcBef>
              <a:buClr>
                <a:srgbClr val="1CACE3"/>
              </a:buClr>
              <a:buSzPct val="92000"/>
              <a:buFont typeface="+mj-lt"/>
              <a:buAutoNum type="arabicPeriod"/>
              <a:tabLst>
                <a:tab algn="l" pos="318135"/>
              </a:tabLst>
            </a:pPr>
            <a:r>
              <a:rPr dirty="0" sz="1400" lang="en-IN"/>
              <a:t> pandas</a:t>
            </a:r>
          </a:p>
          <a:p>
            <a:pPr indent="-342900" marL="355600">
              <a:lnSpc>
                <a:spcPct val="100000"/>
              </a:lnSpc>
              <a:spcBef>
                <a:spcPts val="1295"/>
              </a:spcBef>
              <a:buClr>
                <a:srgbClr val="1CACE3"/>
              </a:buClr>
              <a:buSzPct val="92000"/>
              <a:buFont typeface="+mj-lt"/>
              <a:buAutoNum type="arabicPeriod"/>
              <a:tabLst>
                <a:tab algn="l" pos="318135"/>
              </a:tabLst>
            </a:pPr>
            <a:r>
              <a:rPr dirty="0" sz="1400" lang="en-IN"/>
              <a:t> </a:t>
            </a:r>
            <a:r>
              <a:rPr dirty="0" sz="1400" lang="en-IN" err="1"/>
              <a:t>nltk</a:t>
            </a:r>
            <a:r>
              <a:rPr dirty="0" sz="1400" lang="en-IN"/>
              <a:t> </a:t>
            </a:r>
          </a:p>
          <a:p>
            <a:pPr indent="-342900" marL="355600">
              <a:lnSpc>
                <a:spcPct val="100000"/>
              </a:lnSpc>
              <a:spcBef>
                <a:spcPts val="1295"/>
              </a:spcBef>
              <a:buClr>
                <a:srgbClr val="1CACE3"/>
              </a:buClr>
              <a:buSzPct val="92000"/>
              <a:buFont typeface="+mj-lt"/>
              <a:buAutoNum type="arabicPeriod"/>
              <a:tabLst>
                <a:tab algn="l" pos="318135"/>
              </a:tabLst>
            </a:pPr>
            <a:r>
              <a:rPr dirty="0" sz="1400" lang="en-IN"/>
              <a:t>seaborn and matplotlib</a:t>
            </a:r>
          </a:p>
          <a:p>
            <a:pPr indent="-342900" marL="355600">
              <a:lnSpc>
                <a:spcPct val="100000"/>
              </a:lnSpc>
              <a:spcBef>
                <a:spcPts val="1295"/>
              </a:spcBef>
              <a:buClr>
                <a:srgbClr val="1CACE3"/>
              </a:buClr>
              <a:buSzPct val="92000"/>
              <a:buFont typeface="+mj-lt"/>
              <a:buAutoNum type="arabicPeriod"/>
              <a:tabLst>
                <a:tab algn="l" pos="318135"/>
              </a:tabLst>
            </a:pPr>
            <a:r>
              <a:rPr dirty="0" sz="1400" lang="en-IN" err="1"/>
              <a:t>sklearn</a:t>
            </a:r>
            <a:endParaRPr dirty="0" sz="1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4" name="object 2"/>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a:t>ALGORITHM</a:t>
            </a:r>
            <a:r>
              <a:rPr dirty="0" spc="90"/>
              <a:t> </a:t>
            </a:r>
            <a:r>
              <a:rPr dirty="0"/>
              <a:t>&amp;</a:t>
            </a:r>
            <a:r>
              <a:rPr dirty="0" spc="15"/>
              <a:t> </a:t>
            </a:r>
            <a:r>
              <a:rPr dirty="0" spc="-10"/>
              <a:t>DEPLOYMENT</a:t>
            </a:r>
          </a:p>
        </p:txBody>
      </p:sp>
      <p:sp>
        <p:nvSpPr>
          <p:cNvPr id="1048605" name="object 3"/>
          <p:cNvSpPr txBox="1"/>
          <p:nvPr/>
        </p:nvSpPr>
        <p:spPr>
          <a:xfrm>
            <a:off x="660400" y="1368742"/>
            <a:ext cx="10767695" cy="5870574"/>
          </a:xfrm>
          <a:prstGeom prst="rect"/>
        </p:spPr>
        <p:txBody>
          <a:bodyPr bIns="0" lIns="0" rIns="0" rtlCol="0" tIns="12065" vert="horz" wrap="square">
            <a:spAutoFit/>
          </a:bodyPr>
          <a:p>
            <a:pPr indent="-306070" marL="318135" marR="272415">
              <a:lnSpc>
                <a:spcPct val="112000"/>
              </a:lnSpc>
              <a:spcBef>
                <a:spcPts val="95"/>
              </a:spcBef>
              <a:buClr>
                <a:srgbClr val="1CACE3"/>
              </a:buClr>
              <a:buSzPct val="89000"/>
              <a:buFont typeface="Wingdings" panose="05000000000000000000" pitchFamily="2" charset="2"/>
              <a:buChar char="q"/>
              <a:tabLst>
                <a:tab algn="l" pos="318135"/>
              </a:tabLst>
            </a:pPr>
            <a:r>
              <a:rPr dirty="0" sz="1400">
                <a:solidFill>
                  <a:srgbClr val="404040"/>
                </a:solidFill>
                <a:latin typeface="Franklin Gothic Medium" panose="020B0603020102020204"/>
                <a:cs typeface="Franklin Gothic Medium" panose="020B0603020102020204"/>
              </a:rPr>
              <a:t>In</a:t>
            </a:r>
            <a:r>
              <a:rPr dirty="0" sz="1400" spc="-85">
                <a:solidFill>
                  <a:srgbClr val="404040"/>
                </a:solidFill>
                <a:latin typeface="Franklin Gothic Medium" panose="020B0603020102020204"/>
                <a:cs typeface="Franklin Gothic Medium" panose="020B0603020102020204"/>
              </a:rPr>
              <a:t> </a:t>
            </a:r>
            <a:r>
              <a:rPr dirty="0" sz="1400">
                <a:solidFill>
                  <a:srgbClr val="404040"/>
                </a:solidFill>
                <a:latin typeface="Franklin Gothic Medium" panose="020B0603020102020204"/>
                <a:cs typeface="Franklin Gothic Medium" panose="020B0603020102020204"/>
              </a:rPr>
              <a:t>the</a:t>
            </a:r>
            <a:r>
              <a:rPr dirty="0" sz="1400" spc="-5">
                <a:solidFill>
                  <a:srgbClr val="404040"/>
                </a:solidFill>
                <a:latin typeface="Franklin Gothic Medium" panose="020B0603020102020204"/>
                <a:cs typeface="Franklin Gothic Medium" panose="020B0603020102020204"/>
              </a:rPr>
              <a:t> </a:t>
            </a:r>
            <a:r>
              <a:rPr dirty="0" sz="1400" spc="-40">
                <a:solidFill>
                  <a:srgbClr val="404040"/>
                </a:solidFill>
                <a:latin typeface="Franklin Gothic Medium" panose="020B0603020102020204"/>
                <a:cs typeface="Franklin Gothic Medium" panose="020B0603020102020204"/>
              </a:rPr>
              <a:t>Algorithm </a:t>
            </a:r>
            <a:r>
              <a:rPr dirty="0" sz="1400" spc="-10">
                <a:solidFill>
                  <a:srgbClr val="404040"/>
                </a:solidFill>
                <a:latin typeface="Franklin Gothic Medium" panose="020B0603020102020204"/>
                <a:cs typeface="Franklin Gothic Medium" panose="020B0603020102020204"/>
              </a:rPr>
              <a:t>section,</a:t>
            </a:r>
            <a:r>
              <a:rPr dirty="0" sz="1400" spc="-60">
                <a:solidFill>
                  <a:srgbClr val="404040"/>
                </a:solidFill>
                <a:latin typeface="Franklin Gothic Medium" panose="020B0603020102020204"/>
                <a:cs typeface="Franklin Gothic Medium" panose="020B0603020102020204"/>
              </a:rPr>
              <a:t> </a:t>
            </a:r>
            <a:r>
              <a:rPr dirty="0" sz="1400" spc="-5">
                <a:solidFill>
                  <a:srgbClr val="404040"/>
                </a:solidFill>
                <a:latin typeface="Franklin Gothic Medium" panose="020B0603020102020204"/>
                <a:cs typeface="Franklin Gothic Medium" panose="020B0603020102020204"/>
              </a:rPr>
              <a:t> </a:t>
            </a:r>
            <a:r>
              <a:rPr dirty="0" sz="1400">
                <a:solidFill>
                  <a:srgbClr val="404040"/>
                </a:solidFill>
                <a:latin typeface="Franklin Gothic Medium" panose="020B0603020102020204"/>
                <a:cs typeface="Franklin Gothic Medium" panose="020B0603020102020204"/>
              </a:rPr>
              <a:t>the</a:t>
            </a:r>
            <a:r>
              <a:rPr dirty="0" sz="1400" spc="-5">
                <a:solidFill>
                  <a:srgbClr val="404040"/>
                </a:solidFill>
                <a:latin typeface="Franklin Gothic Medium" panose="020B0603020102020204"/>
                <a:cs typeface="Franklin Gothic Medium" panose="020B0603020102020204"/>
              </a:rPr>
              <a:t> </a:t>
            </a:r>
            <a:r>
              <a:rPr dirty="0" sz="1400" spc="-25">
                <a:solidFill>
                  <a:srgbClr val="404040"/>
                </a:solidFill>
                <a:latin typeface="Franklin Gothic Medium" panose="020B0603020102020204"/>
                <a:cs typeface="Franklin Gothic Medium" panose="020B0603020102020204"/>
              </a:rPr>
              <a:t>machine</a:t>
            </a:r>
            <a:r>
              <a:rPr dirty="0" sz="1400" spc="-65">
                <a:solidFill>
                  <a:srgbClr val="404040"/>
                </a:solidFill>
                <a:latin typeface="Franklin Gothic Medium" panose="020B0603020102020204"/>
                <a:cs typeface="Franklin Gothic Medium" panose="020B0603020102020204"/>
              </a:rPr>
              <a:t> </a:t>
            </a:r>
            <a:r>
              <a:rPr dirty="0" sz="1400" spc="-10">
                <a:solidFill>
                  <a:srgbClr val="404040"/>
                </a:solidFill>
                <a:latin typeface="Franklin Gothic Medium" panose="020B0603020102020204"/>
                <a:cs typeface="Franklin Gothic Medium" panose="020B0603020102020204"/>
              </a:rPr>
              <a:t>learning</a:t>
            </a:r>
            <a:r>
              <a:rPr dirty="0" sz="1400" spc="-30">
                <a:solidFill>
                  <a:srgbClr val="404040"/>
                </a:solidFill>
                <a:latin typeface="Franklin Gothic Medium" panose="020B0603020102020204"/>
                <a:cs typeface="Franklin Gothic Medium" panose="020B0603020102020204"/>
              </a:rPr>
              <a:t> algorithm</a:t>
            </a:r>
            <a:r>
              <a:rPr dirty="0" sz="1400" spc="-40">
                <a:solidFill>
                  <a:srgbClr val="404040"/>
                </a:solidFill>
                <a:latin typeface="Franklin Gothic Medium" panose="020B0603020102020204"/>
                <a:cs typeface="Franklin Gothic Medium" panose="020B0603020102020204"/>
              </a:rPr>
              <a:t> </a:t>
            </a:r>
            <a:r>
              <a:rPr dirty="0" sz="1400" spc="-10">
                <a:solidFill>
                  <a:srgbClr val="404040"/>
                </a:solidFill>
                <a:latin typeface="Franklin Gothic Medium" panose="020B0603020102020204"/>
                <a:cs typeface="Franklin Gothic Medium" panose="020B0603020102020204"/>
              </a:rPr>
              <a:t>chosen</a:t>
            </a:r>
            <a:r>
              <a:rPr dirty="0" sz="1400" spc="-35">
                <a:solidFill>
                  <a:srgbClr val="404040"/>
                </a:solidFill>
                <a:latin typeface="Franklin Gothic Medium" panose="020B0603020102020204"/>
                <a:cs typeface="Franklin Gothic Medium" panose="020B0603020102020204"/>
              </a:rPr>
              <a:t> </a:t>
            </a:r>
            <a:r>
              <a:rPr dirty="0" sz="1400">
                <a:solidFill>
                  <a:srgbClr val="404040"/>
                </a:solidFill>
                <a:latin typeface="Franklin Gothic Medium" panose="020B0603020102020204"/>
                <a:cs typeface="Franklin Gothic Medium" panose="020B0603020102020204"/>
              </a:rPr>
              <a:t>for</a:t>
            </a:r>
            <a:r>
              <a:rPr dirty="0" sz="1400" lang="en-IN">
                <a:solidFill>
                  <a:srgbClr val="404040"/>
                </a:solidFill>
                <a:latin typeface="Franklin Gothic Medium" panose="020B0603020102020204"/>
                <a:cs typeface="Franklin Gothic Medium" panose="020B0603020102020204"/>
              </a:rPr>
              <a:t> sentiment analysis is </a:t>
            </a:r>
            <a:r>
              <a:rPr dirty="0" sz="1400" lang="en-IN">
                <a:solidFill>
                  <a:schemeClr val="accent2"/>
                </a:solidFill>
                <a:latin typeface="Franklin Gothic Medium" panose="020B0603020102020204"/>
                <a:cs typeface="Franklin Gothic Medium" panose="020B0603020102020204"/>
              </a:rPr>
              <a:t>Naïve Bayes</a:t>
            </a:r>
            <a:r>
              <a:rPr dirty="0" sz="1400">
                <a:solidFill>
                  <a:srgbClr val="404040"/>
                </a:solidFill>
                <a:latin typeface="Franklin Gothic Medium" panose="020B0603020102020204"/>
                <a:cs typeface="Franklin Gothic Medium" panose="020B0603020102020204"/>
              </a:rPr>
              <a:t>.</a:t>
            </a:r>
            <a:r>
              <a:rPr dirty="0" sz="1400" spc="10">
                <a:solidFill>
                  <a:srgbClr val="404040"/>
                </a:solidFill>
                <a:latin typeface="Franklin Gothic Medium" panose="020B0603020102020204"/>
                <a:cs typeface="Franklin Gothic Medium" panose="020B0603020102020204"/>
              </a:rPr>
              <a:t> </a:t>
            </a:r>
            <a:r>
              <a:rPr dirty="0" sz="1400" lang="en-IN" spc="10">
                <a:solidFill>
                  <a:srgbClr val="404040"/>
                </a:solidFill>
                <a:latin typeface="Franklin Gothic Medium" panose="020B0603020102020204"/>
                <a:cs typeface="Franklin Gothic Medium" panose="020B0603020102020204"/>
              </a:rPr>
              <a:t>T</a:t>
            </a:r>
            <a:r>
              <a:rPr dirty="0" sz="1400" lang="en-IN" spc="5">
                <a:solidFill>
                  <a:srgbClr val="404040"/>
                </a:solidFill>
                <a:latin typeface="Franklin Gothic Medium" panose="020B0603020102020204"/>
                <a:cs typeface="Franklin Gothic Medium" panose="020B0603020102020204"/>
              </a:rPr>
              <a:t>he</a:t>
            </a:r>
            <a:r>
              <a:rPr dirty="0" sz="1400" spc="-55">
                <a:solidFill>
                  <a:srgbClr val="404040"/>
                </a:solidFill>
                <a:latin typeface="Franklin Gothic Medium" panose="020B0603020102020204"/>
                <a:cs typeface="Franklin Gothic Medium" panose="020B0603020102020204"/>
              </a:rPr>
              <a:t> </a:t>
            </a:r>
            <a:r>
              <a:rPr dirty="0" sz="1400">
                <a:solidFill>
                  <a:srgbClr val="404040"/>
                </a:solidFill>
                <a:latin typeface="Franklin Gothic Medium" panose="020B0603020102020204"/>
                <a:cs typeface="Franklin Gothic Medium" panose="020B0603020102020204"/>
              </a:rPr>
              <a:t>structure</a:t>
            </a:r>
            <a:r>
              <a:rPr dirty="0" sz="1400" spc="-25">
                <a:solidFill>
                  <a:srgbClr val="404040"/>
                </a:solidFill>
                <a:latin typeface="Franklin Gothic Medium" panose="020B0603020102020204"/>
                <a:cs typeface="Franklin Gothic Medium" panose="020B0603020102020204"/>
              </a:rPr>
              <a:t> </a:t>
            </a:r>
            <a:r>
              <a:rPr dirty="0" sz="1400">
                <a:solidFill>
                  <a:srgbClr val="404040"/>
                </a:solidFill>
                <a:latin typeface="Franklin Gothic Medium" panose="020B0603020102020204"/>
                <a:cs typeface="Franklin Gothic Medium" panose="020B0603020102020204"/>
              </a:rPr>
              <a:t>for</a:t>
            </a:r>
            <a:r>
              <a:rPr dirty="0" sz="1400" spc="-20">
                <a:solidFill>
                  <a:srgbClr val="404040"/>
                </a:solidFill>
                <a:latin typeface="Franklin Gothic Medium" panose="020B0603020102020204"/>
                <a:cs typeface="Franklin Gothic Medium" panose="020B0603020102020204"/>
              </a:rPr>
              <a:t> </a:t>
            </a:r>
            <a:r>
              <a:rPr dirty="0" sz="1400" lang="en-IN" spc="-20">
                <a:solidFill>
                  <a:srgbClr val="404040"/>
                </a:solidFill>
                <a:latin typeface="Franklin Gothic Medium" panose="020B0603020102020204"/>
                <a:cs typeface="Franklin Gothic Medium" panose="020B0603020102020204"/>
              </a:rPr>
              <a:t>the</a:t>
            </a:r>
            <a:r>
              <a:rPr dirty="0" sz="1400" spc="-20">
                <a:solidFill>
                  <a:srgbClr val="404040"/>
                </a:solidFill>
                <a:latin typeface="Franklin Gothic Medium" panose="020B0603020102020204"/>
                <a:cs typeface="Franklin Gothic Medium" panose="020B0603020102020204"/>
              </a:rPr>
              <a:t> </a:t>
            </a:r>
            <a:r>
              <a:rPr dirty="0" sz="1400" spc="-10">
                <a:solidFill>
                  <a:srgbClr val="404040"/>
                </a:solidFill>
                <a:latin typeface="Franklin Gothic Medium" panose="020B0603020102020204"/>
                <a:cs typeface="Franklin Gothic Medium" panose="020B0603020102020204"/>
              </a:rPr>
              <a:t>section</a:t>
            </a:r>
            <a:r>
              <a:rPr dirty="0" sz="1400" lang="en-IN" spc="-10">
                <a:solidFill>
                  <a:srgbClr val="404040"/>
                </a:solidFill>
                <a:latin typeface="Franklin Gothic Medium" panose="020B0603020102020204"/>
                <a:cs typeface="Franklin Gothic Medium" panose="020B0603020102020204"/>
              </a:rPr>
              <a:t> is as follows:</a:t>
            </a:r>
            <a:endParaRPr dirty="0" sz="1400">
              <a:latin typeface="Franklin Gothic Medium" panose="020B0603020102020204"/>
              <a:cs typeface="Franklin Gothic Medium" panose="020B0603020102020204"/>
            </a:endParaRPr>
          </a:p>
          <a:p>
            <a:pPr indent="-305435" marL="318135">
              <a:lnSpc>
                <a:spcPct val="100000"/>
              </a:lnSpc>
              <a:spcBef>
                <a:spcPts val="1095"/>
              </a:spcBef>
              <a:buClr>
                <a:srgbClr val="1CACE3"/>
              </a:buClr>
              <a:buSzPct val="89000"/>
              <a:buFont typeface="Wingdings" panose="05000000000000000000" pitchFamily="2" charset="2"/>
              <a:buChar char="q"/>
              <a:tabLst>
                <a:tab algn="l" pos="318135"/>
              </a:tabLst>
            </a:pPr>
            <a:r>
              <a:rPr dirty="0" sz="1400" spc="-30">
                <a:solidFill>
                  <a:srgbClr val="404040"/>
                </a:solidFill>
                <a:latin typeface="Franklin Gothic Medium" panose="020B0603020102020204"/>
                <a:cs typeface="Franklin Gothic Medium" panose="020B0603020102020204"/>
              </a:rPr>
              <a:t>Algorithm</a:t>
            </a:r>
            <a:r>
              <a:rPr dirty="0" sz="1400" spc="-25">
                <a:solidFill>
                  <a:srgbClr val="404040"/>
                </a:solidFill>
                <a:latin typeface="Franklin Gothic Medium" panose="020B0603020102020204"/>
                <a:cs typeface="Franklin Gothic Medium" panose="020B0603020102020204"/>
              </a:rPr>
              <a:t> </a:t>
            </a:r>
            <a:r>
              <a:rPr dirty="0" sz="1400" spc="-10">
                <a:solidFill>
                  <a:srgbClr val="404040"/>
                </a:solidFill>
                <a:latin typeface="Franklin Gothic Medium" panose="020B0603020102020204"/>
                <a:cs typeface="Franklin Gothic Medium" panose="020B0603020102020204"/>
              </a:rPr>
              <a:t>Selection:</a:t>
            </a:r>
            <a:endParaRPr dirty="0" sz="1400">
              <a:latin typeface="Franklin Gothic Medium" panose="020B0603020102020204"/>
              <a:cs typeface="Franklin Gothic Medium" panose="020B0603020102020204"/>
            </a:endParaRPr>
          </a:p>
          <a:p>
            <a:pPr indent="-306070" lvl="1" marL="643255" marR="5080">
              <a:lnSpc>
                <a:spcPts val="1650"/>
              </a:lnSpc>
              <a:spcBef>
                <a:spcPts val="1180"/>
              </a:spcBef>
              <a:buClr>
                <a:srgbClr val="1CACE3"/>
              </a:buClr>
              <a:buSzPct val="89000"/>
              <a:buFont typeface="Wingdings" panose="05000000000000000000" pitchFamily="2" charset="2"/>
              <a:buChar char="Ø"/>
              <a:tabLst>
                <a:tab algn="l" pos="643255"/>
              </a:tabLst>
            </a:pPr>
            <a:r>
              <a:rPr dirty="0" sz="1400" lang="en-US" spc="-10">
                <a:solidFill>
                  <a:srgbClr val="404040"/>
                </a:solidFill>
                <a:latin typeface="Franklin Gothic Medium" panose="020B0603020102020204"/>
                <a:cs typeface="Franklin Gothic Medium" panose="020B0603020102020204"/>
              </a:rPr>
              <a:t>The Naïve Bayes algorithm is used because of it’s probabilistic approach that makes predictions based on evidence and prior probabilities. </a:t>
            </a:r>
            <a:r>
              <a:rPr b="0" dirty="0" sz="1400" i="0" lang="en-US">
                <a:solidFill>
                  <a:srgbClr val="242424"/>
                </a:solidFill>
                <a:effectLst/>
                <a:highlight>
                  <a:srgbClr val="FFFFFF"/>
                </a:highlight>
                <a:latin typeface="Franklin Gothic Medium" panose="020B0603020102020204" pitchFamily="34" charset="0"/>
              </a:rPr>
              <a:t>It is often used in text classification tasks because it is simple and efficient.</a:t>
            </a:r>
          </a:p>
          <a:p>
            <a:pPr indent="-306070" lvl="1" marL="643255" marR="5080">
              <a:lnSpc>
                <a:spcPts val="1650"/>
              </a:lnSpc>
              <a:spcBef>
                <a:spcPts val="1180"/>
              </a:spcBef>
              <a:buClr>
                <a:srgbClr val="1CACE3"/>
              </a:buClr>
              <a:buSzPct val="89000"/>
              <a:buFont typeface="Wingdings" panose="05000000000000000000" pitchFamily="2" charset="2"/>
              <a:buChar char="Ø"/>
              <a:tabLst>
                <a:tab algn="l" pos="643255"/>
              </a:tabLst>
            </a:pPr>
            <a:r>
              <a:rPr b="0" dirty="0" sz="1400" i="0" lang="en-US">
                <a:solidFill>
                  <a:srgbClr val="242424"/>
                </a:solidFill>
                <a:effectLst/>
                <a:highlight>
                  <a:srgbClr val="FFFFFF"/>
                </a:highlight>
                <a:latin typeface="Franklin Gothic Medium" panose="020B0603020102020204" pitchFamily="34" charset="0"/>
              </a:rPr>
              <a:t> It makes the assumption that the presence of a particular feature in a class is unrelated to the presence of other features in that class. This assumption is called class-conditional independence</a:t>
            </a:r>
            <a:r>
              <a:rPr b="0" dirty="0" sz="1400" i="0" lang="en-US" spc="-10">
                <a:solidFill>
                  <a:srgbClr val="404040"/>
                </a:solidFill>
                <a:effectLst/>
                <a:highlight>
                  <a:srgbClr val="FFFFFF"/>
                </a:highlight>
                <a:latin typeface="Franklin Gothic Medium" panose="020B0603020102020204" pitchFamily="34" charset="0"/>
              </a:rPr>
              <a:t>.</a:t>
            </a:r>
            <a:endParaRPr dirty="0" sz="1400" lang="en-US">
              <a:latin typeface="Franklin Gothic Medium" panose="020B0603020102020204"/>
              <a:cs typeface="Franklin Gothic Medium" panose="020B0603020102020204"/>
            </a:endParaRPr>
          </a:p>
          <a:p>
            <a:pPr indent="-305435" marL="318135">
              <a:lnSpc>
                <a:spcPct val="100000"/>
              </a:lnSpc>
              <a:spcBef>
                <a:spcPts val="975"/>
              </a:spcBef>
              <a:buClr>
                <a:srgbClr val="1CACE3"/>
              </a:buClr>
              <a:buSzPct val="89000"/>
              <a:buFont typeface="Wingdings" panose="05000000000000000000" pitchFamily="2" charset="2"/>
              <a:buChar char="q"/>
              <a:tabLst>
                <a:tab algn="l" pos="318135"/>
              </a:tabLst>
            </a:pPr>
            <a:r>
              <a:rPr dirty="0" sz="1400" lang="en-US" spc="-10">
                <a:solidFill>
                  <a:srgbClr val="404040"/>
                </a:solidFill>
                <a:latin typeface="Franklin Gothic Medium" panose="020B0603020102020204"/>
                <a:cs typeface="Franklin Gothic Medium" panose="020B0603020102020204"/>
              </a:rPr>
              <a:t>Data</a:t>
            </a:r>
            <a:r>
              <a:rPr dirty="0" sz="1400" lang="en-US" spc="-70">
                <a:solidFill>
                  <a:srgbClr val="404040"/>
                </a:solidFill>
                <a:latin typeface="Franklin Gothic Medium" panose="020B0603020102020204"/>
                <a:cs typeface="Franklin Gothic Medium" panose="020B0603020102020204"/>
              </a:rPr>
              <a:t> </a:t>
            </a:r>
            <a:r>
              <a:rPr dirty="0" sz="1400" lang="en-US" spc="-10">
                <a:solidFill>
                  <a:srgbClr val="404040"/>
                </a:solidFill>
                <a:latin typeface="Franklin Gothic Medium" panose="020B0603020102020204"/>
                <a:cs typeface="Franklin Gothic Medium" panose="020B0603020102020204"/>
              </a:rPr>
              <a:t>Input:</a:t>
            </a:r>
            <a:endParaRPr dirty="0" sz="1400" lang="en-US">
              <a:latin typeface="Franklin Gothic Medium" panose="020B0603020102020204"/>
              <a:cs typeface="Franklin Gothic Medium" panose="020B0603020102020204"/>
            </a:endParaRPr>
          </a:p>
          <a:p>
            <a:pPr indent="-306070" lvl="1" marL="643255" marR="37465">
              <a:lnSpc>
                <a:spcPct val="103000"/>
              </a:lnSpc>
              <a:spcBef>
                <a:spcPts val="975"/>
              </a:spcBef>
              <a:buClr>
                <a:srgbClr val="1CACE3"/>
              </a:buClr>
              <a:buSzPct val="89000"/>
              <a:buFont typeface="Wingdings" panose="05000000000000000000" pitchFamily="2" charset="2"/>
              <a:buChar char="Ø"/>
              <a:tabLst>
                <a:tab algn="l" pos="643255"/>
              </a:tabLst>
            </a:pPr>
            <a:r>
              <a:rPr dirty="0" sz="1400" lang="en-IN" spc="-10">
                <a:solidFill>
                  <a:srgbClr val="404040"/>
                </a:solidFill>
                <a:latin typeface="Franklin Gothic Medium" panose="020B0603020102020204"/>
                <a:cs typeface="Franklin Gothic Medium" panose="020B0603020102020204"/>
              </a:rPr>
              <a:t>The dataset consists of reviews and likes column </a:t>
            </a:r>
            <a:r>
              <a:rPr dirty="0" sz="1400" lang="en-IN" spc="-10">
                <a:solidFill>
                  <a:srgbClr val="404040"/>
                </a:solidFill>
                <a:latin typeface="Franklin Gothic Medium" panose="020B0603020102020204" pitchFamily="34" charset="0"/>
                <a:cs typeface="Franklin Gothic Medium" panose="020B0603020102020204"/>
              </a:rPr>
              <a:t>. </a:t>
            </a:r>
            <a:r>
              <a:rPr b="0" dirty="0" sz="1400" i="0" lang="en-US">
                <a:solidFill>
                  <a:srgbClr val="242424"/>
                </a:solidFill>
                <a:effectLst/>
                <a:highlight>
                  <a:srgbClr val="FFFFFF"/>
                </a:highlight>
                <a:latin typeface="Franklin Gothic Medium" panose="020B0603020102020204" pitchFamily="34" charset="0"/>
              </a:rPr>
              <a:t>Before using the </a:t>
            </a:r>
            <a:r>
              <a:rPr dirty="0" sz="1400" lang="en-US">
                <a:solidFill>
                  <a:srgbClr val="242424"/>
                </a:solidFill>
                <a:highlight>
                  <a:srgbClr val="FFFFFF"/>
                </a:highlight>
                <a:latin typeface="Franklin Gothic Medium" panose="020B0603020102020204" pitchFamily="34" charset="0"/>
              </a:rPr>
              <a:t>review</a:t>
            </a:r>
            <a:r>
              <a:rPr b="0" dirty="0" sz="1400" i="0" lang="en-US">
                <a:solidFill>
                  <a:srgbClr val="242424"/>
                </a:solidFill>
                <a:effectLst/>
                <a:highlight>
                  <a:srgbClr val="FFFFFF"/>
                </a:highlight>
                <a:latin typeface="Franklin Gothic Medium" panose="020B0603020102020204" pitchFamily="34" charset="0"/>
              </a:rPr>
              <a:t>s for training, it’s essential to preprocess them to remove noise and standardize the text . Some of the preprocessing steps are convert to lower case , remove punctuation , tokenization </a:t>
            </a:r>
            <a:r>
              <a:rPr b="1" dirty="0" sz="1400" i="0" lang="en-IN">
                <a:solidFill>
                  <a:srgbClr val="242424"/>
                </a:solidFill>
                <a:effectLst/>
                <a:highlight>
                  <a:srgbClr val="FFFFFF"/>
                </a:highlight>
                <a:latin typeface="source-serif-pro"/>
              </a:rPr>
              <a:t>etc..</a:t>
            </a:r>
            <a:endParaRPr dirty="0" sz="1400">
              <a:latin typeface="Franklin Gothic Medium" panose="020B0603020102020204" pitchFamily="34" charset="0"/>
              <a:cs typeface="Franklin Gothic Medium" panose="020B0603020102020204"/>
            </a:endParaRPr>
          </a:p>
          <a:p>
            <a:pPr indent="-305435" marL="318135">
              <a:lnSpc>
                <a:spcPct val="100000"/>
              </a:lnSpc>
              <a:spcBef>
                <a:spcPts val="950"/>
              </a:spcBef>
              <a:buClr>
                <a:srgbClr val="1CACE3"/>
              </a:buClr>
              <a:buSzPct val="89000"/>
              <a:buFont typeface="Wingdings" panose="05000000000000000000" pitchFamily="2" charset="2"/>
              <a:buChar char="q"/>
              <a:tabLst>
                <a:tab algn="l" pos="318135"/>
              </a:tabLst>
            </a:pPr>
            <a:r>
              <a:rPr dirty="0" sz="1400" spc="-20">
                <a:solidFill>
                  <a:srgbClr val="404040"/>
                </a:solidFill>
                <a:latin typeface="Franklin Gothic Medium" panose="020B0603020102020204"/>
                <a:cs typeface="Franklin Gothic Medium" panose="020B0603020102020204"/>
              </a:rPr>
              <a:t>Training</a:t>
            </a:r>
            <a:r>
              <a:rPr dirty="0" sz="1400" spc="-35">
                <a:solidFill>
                  <a:srgbClr val="404040"/>
                </a:solidFill>
                <a:latin typeface="Franklin Gothic Medium" panose="020B0603020102020204"/>
                <a:cs typeface="Franklin Gothic Medium" panose="020B0603020102020204"/>
              </a:rPr>
              <a:t> </a:t>
            </a:r>
            <a:r>
              <a:rPr dirty="0" sz="1400" spc="-10">
                <a:solidFill>
                  <a:srgbClr val="404040"/>
                </a:solidFill>
                <a:latin typeface="Franklin Gothic Medium" panose="020B0603020102020204"/>
                <a:cs typeface="Franklin Gothic Medium" panose="020B0603020102020204"/>
              </a:rPr>
              <a:t>Process:</a:t>
            </a:r>
            <a:endParaRPr dirty="0" sz="1400">
              <a:latin typeface="Franklin Gothic Medium" panose="020B0603020102020204"/>
              <a:cs typeface="Franklin Gothic Medium" panose="020B0603020102020204"/>
            </a:endParaRPr>
          </a:p>
          <a:p>
            <a:pPr indent="-306070" lvl="1" marL="643255" marR="92710">
              <a:lnSpc>
                <a:spcPts val="1650"/>
              </a:lnSpc>
              <a:spcBef>
                <a:spcPts val="1180"/>
              </a:spcBef>
              <a:buClr>
                <a:srgbClr val="1CACE3"/>
              </a:buClr>
              <a:buSzPct val="89000"/>
              <a:buFont typeface="Wingdings" panose="05000000000000000000" pitchFamily="2" charset="2"/>
              <a:buChar char="Ø"/>
              <a:tabLst>
                <a:tab algn="l" pos="643255"/>
              </a:tabLst>
            </a:pPr>
            <a:r>
              <a:rPr dirty="0" sz="1400" lang="en-US">
                <a:latin typeface="Franklin Gothic Medium" panose="020B0603020102020204" pitchFamily="34" charset="0"/>
              </a:rPr>
              <a:t>The main chunk of code that does the whole evaluation of sentimental analysis based on the preprocessed data is a part of training.</a:t>
            </a:r>
            <a:r>
              <a:rPr dirty="0" sz="1400" lang="en-US"/>
              <a:t> </a:t>
            </a:r>
            <a:endParaRPr dirty="0" sz="1400" lang="en-IN" spc="-10">
              <a:solidFill>
                <a:srgbClr val="404040"/>
              </a:solidFill>
              <a:latin typeface="Franklin Gothic Medium" panose="020B0603020102020204"/>
              <a:cs typeface="Franklin Gothic Medium" panose="020B0603020102020204"/>
            </a:endParaRPr>
          </a:p>
          <a:p>
            <a:pPr indent="-306070" lvl="1" marL="643255" marR="92710">
              <a:lnSpc>
                <a:spcPts val="1650"/>
              </a:lnSpc>
              <a:spcBef>
                <a:spcPts val="1180"/>
              </a:spcBef>
              <a:buClr>
                <a:srgbClr val="1CACE3"/>
              </a:buClr>
              <a:buSzPct val="89000"/>
              <a:buFont typeface="Wingdings" panose="05000000000000000000" pitchFamily="2" charset="2"/>
              <a:buChar char="Ø"/>
              <a:tabLst>
                <a:tab algn="l" pos="643255"/>
              </a:tabLst>
            </a:pPr>
            <a:r>
              <a:rPr dirty="0" sz="1400" lang="en-IN" spc="-10">
                <a:solidFill>
                  <a:srgbClr val="404040"/>
                </a:solidFill>
                <a:latin typeface="Franklin Gothic Medium" panose="020B0603020102020204"/>
                <a:cs typeface="Franklin Gothic Medium" panose="020B0603020102020204"/>
              </a:rPr>
              <a:t>The </a:t>
            </a:r>
            <a:r>
              <a:rPr dirty="0" sz="1400" lang="en-IN">
                <a:latin typeface="Franklin Gothic Medium" panose="020B0603020102020204" pitchFamily="34" charset="0"/>
              </a:rPr>
              <a:t>Navie Bayes</a:t>
            </a:r>
            <a:r>
              <a:rPr dirty="0" sz="1400" lang="en-IN" spc="-10">
                <a:solidFill>
                  <a:srgbClr val="404040"/>
                </a:solidFill>
                <a:latin typeface="Franklin Gothic Medium" panose="020B0603020102020204" pitchFamily="34" charset="0"/>
              </a:rPr>
              <a:t> </a:t>
            </a:r>
            <a:r>
              <a:rPr dirty="0" sz="1400" lang="en-US">
                <a:latin typeface="Franklin Gothic Medium" panose="020B0603020102020204" pitchFamily="34" charset="0"/>
              </a:rPr>
              <a:t>are applied on the dataset for evaluation of sentiments</a:t>
            </a:r>
            <a:r>
              <a:rPr dirty="0" sz="1400" lang="en-US"/>
              <a:t>.</a:t>
            </a:r>
            <a:endParaRPr dirty="0" sz="1400">
              <a:latin typeface="Franklin Gothic Medium" panose="020B0603020102020204"/>
              <a:cs typeface="Franklin Gothic Medium" panose="020B0603020102020204"/>
            </a:endParaRPr>
          </a:p>
          <a:p>
            <a:pPr indent="-305435" marL="318135">
              <a:lnSpc>
                <a:spcPct val="100000"/>
              </a:lnSpc>
              <a:spcBef>
                <a:spcPts val="900"/>
              </a:spcBef>
              <a:buClr>
                <a:srgbClr val="1CACE3"/>
              </a:buClr>
              <a:buSzPct val="89000"/>
              <a:buFont typeface="Wingdings" panose="05000000000000000000" pitchFamily="2" charset="2"/>
              <a:buChar char="q"/>
              <a:tabLst>
                <a:tab algn="l" pos="318135"/>
              </a:tabLst>
            </a:pPr>
            <a:r>
              <a:rPr dirty="0" sz="1400" spc="-10">
                <a:solidFill>
                  <a:srgbClr val="404040"/>
                </a:solidFill>
                <a:latin typeface="Franklin Gothic Medium" panose="020B0603020102020204"/>
                <a:cs typeface="Franklin Gothic Medium" panose="020B0603020102020204"/>
              </a:rPr>
              <a:t>Prediction</a:t>
            </a:r>
            <a:r>
              <a:rPr dirty="0" sz="1400" spc="-80">
                <a:solidFill>
                  <a:srgbClr val="404040"/>
                </a:solidFill>
                <a:latin typeface="Franklin Gothic Medium" panose="020B0603020102020204"/>
                <a:cs typeface="Franklin Gothic Medium" panose="020B0603020102020204"/>
              </a:rPr>
              <a:t> </a:t>
            </a:r>
            <a:r>
              <a:rPr dirty="0" sz="1400" spc="-10">
                <a:solidFill>
                  <a:srgbClr val="404040"/>
                </a:solidFill>
                <a:latin typeface="Franklin Gothic Medium" panose="020B0603020102020204"/>
                <a:cs typeface="Franklin Gothic Medium" panose="020B0603020102020204"/>
              </a:rPr>
              <a:t>Process:</a:t>
            </a:r>
            <a:endParaRPr dirty="0" sz="1400">
              <a:latin typeface="Franklin Gothic Medium" panose="020B0603020102020204"/>
              <a:cs typeface="Franklin Gothic Medium" panose="020B0603020102020204"/>
            </a:endParaRPr>
          </a:p>
          <a:p>
            <a:pPr indent="-306070" lvl="1" marL="643255" marR="389255">
              <a:lnSpc>
                <a:spcPct val="103000"/>
              </a:lnSpc>
              <a:spcBef>
                <a:spcPts val="1050"/>
              </a:spcBef>
              <a:buClr>
                <a:srgbClr val="1CACE3"/>
              </a:buClr>
              <a:buSzPct val="89000"/>
              <a:buFont typeface="Wingdings" panose="05000000000000000000" pitchFamily="2" charset="2"/>
              <a:buChar char="Ø"/>
              <a:tabLst>
                <a:tab algn="l" pos="643255"/>
              </a:tabLst>
            </a:pPr>
            <a:r>
              <a:rPr dirty="0" sz="1400" lang="en-US">
                <a:latin typeface="Franklin Gothic Medium" panose="020B0603020102020204" pitchFamily="34" charset="0"/>
              </a:rPr>
              <a:t>Prediction of test data is done and Confusion Matrix of prediction is displayed. Total positive and negative reviews are counted</a:t>
            </a:r>
          </a:p>
          <a:p>
            <a:pPr indent="-306070" lvl="1" marL="643255" marR="389255">
              <a:lnSpc>
                <a:spcPct val="103000"/>
              </a:lnSpc>
              <a:spcBef>
                <a:spcPts val="1050"/>
              </a:spcBef>
              <a:buClr>
                <a:srgbClr val="1CACE3"/>
              </a:buClr>
              <a:buSzPct val="89000"/>
              <a:buFont typeface="Wingdings" panose="05000000000000000000" pitchFamily="2" charset="2"/>
              <a:buChar char="Ø"/>
              <a:tabLst>
                <a:tab algn="l" pos="643255"/>
              </a:tabLst>
            </a:pPr>
            <a:r>
              <a:rPr dirty="0" sz="1400" lang="en-US">
                <a:latin typeface="Franklin Gothic Medium" panose="020B0603020102020204" pitchFamily="34" charset="0"/>
              </a:rPr>
              <a:t> A review like sentence is taken as input on the console and if positive the console gives 1 as output and 0 for negative input.</a:t>
            </a:r>
            <a:endParaRPr dirty="0" sz="1400">
              <a:latin typeface="Franklin Gothic Medium" panose="020B0603020102020204" pitchFamily="34" charset="0"/>
              <a:cs typeface="Franklin Gothic Medium" panose="020B06030201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2" name="object 2"/>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pc="-10"/>
              <a:t>RESULT</a:t>
            </a:r>
          </a:p>
        </p:txBody>
      </p:sp>
      <p:sp>
        <p:nvSpPr>
          <p:cNvPr id="1048613" name="Text Placeholder 3"/>
          <p:cNvSpPr>
            <a:spLocks noGrp="1"/>
          </p:cNvSpPr>
          <p:nvPr>
            <p:ph sz="half" idx="2"/>
          </p:nvPr>
        </p:nvSpPr>
        <p:spPr>
          <a:xfrm>
            <a:off x="657157" y="5688237"/>
            <a:ext cx="5303520" cy="1151929"/>
          </a:xfrm>
        </p:spPr>
        <p:txBody>
          <a:bodyPr anchor="t"/>
          <a:p>
            <a:pPr indent="-342900" marL="342900">
              <a:buFont typeface="Arial" panose="020B0604020202020204" pitchFamily="34" charset="0"/>
              <a:buChar char="•"/>
            </a:pPr>
            <a:r>
              <a:rPr dirty="0" sz="2000" lang="en-US"/>
              <a:t>The above bar graphs shows the numbers of times the specific words are used in the reviews</a:t>
            </a:r>
            <a:endParaRPr dirty="0" sz="2000" lang="en-IN"/>
          </a:p>
        </p:txBody>
      </p:sp>
      <p:sp>
        <p:nvSpPr>
          <p:cNvPr id="1048614" name="Content Placeholder 8"/>
          <p:cNvSpPr>
            <a:spLocks noGrp="1"/>
          </p:cNvSpPr>
          <p:nvPr>
            <p:ph sz="half" idx="3"/>
          </p:nvPr>
        </p:nvSpPr>
        <p:spPr>
          <a:xfrm>
            <a:off x="6477000" y="5562601"/>
            <a:ext cx="5105400" cy="923330"/>
          </a:xfrm>
        </p:spPr>
        <p:txBody>
          <a:bodyPr anchor="t"/>
          <a:p>
            <a:pPr indent="-342900" marL="342900">
              <a:buFont typeface="Arial" panose="020B0604020202020204" pitchFamily="34" charset="0"/>
              <a:buChar char="•"/>
            </a:pPr>
            <a:r>
              <a:rPr dirty="0" sz="2000" lang="en-US"/>
              <a:t>The image indicates that the words such as </a:t>
            </a:r>
            <a:r>
              <a:rPr dirty="0" sz="2000" lang="en-US" err="1"/>
              <a:t>food,place</a:t>
            </a:r>
            <a:r>
              <a:rPr dirty="0" sz="2000" lang="en-US"/>
              <a:t> ,good are used in high frequency in the reviews given by customers</a:t>
            </a:r>
            <a:endParaRPr dirty="0" sz="20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6613207" y="1398527"/>
            <a:ext cx="4634865" cy="3993833"/>
          </a:xfrm>
          <a:prstGeom prst="rect"/>
        </p:spPr>
      </p:pic>
      <p:pic>
        <p:nvPicPr>
          <p:cNvPr id="2097154" name="Picture 7"/>
          <p:cNvPicPr>
            <a:picLocks noChangeAspect="1"/>
          </p:cNvPicPr>
          <p:nvPr/>
        </p:nvPicPr>
        <p:blipFill>
          <a:blip xmlns:r="http://schemas.openxmlformats.org/officeDocument/2006/relationships" r:embed="rId2"/>
          <a:stretch>
            <a:fillRect/>
          </a:stretch>
        </p:blipFill>
        <p:spPr>
          <a:xfrm>
            <a:off x="320517" y="1187767"/>
            <a:ext cx="5791200" cy="437483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5" name="object 2"/>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pc="-10"/>
              <a:t>CONCLUSION</a:t>
            </a:r>
          </a:p>
        </p:txBody>
      </p:sp>
      <p:sp>
        <p:nvSpPr>
          <p:cNvPr id="1048616" name="object 3"/>
          <p:cNvSpPr txBox="1"/>
          <p:nvPr/>
        </p:nvSpPr>
        <p:spPr>
          <a:xfrm>
            <a:off x="609600" y="1752601"/>
            <a:ext cx="10868025" cy="4519058"/>
          </a:xfrm>
          <a:prstGeom prst="rect"/>
        </p:spPr>
        <p:txBody>
          <a:bodyPr bIns="0" lIns="0" rIns="0" rtlCol="0" tIns="18415" vert="horz" wrap="square">
            <a:spAutoFit/>
          </a:bodyPr>
          <a:p>
            <a:pPr indent="-342900" marL="354965" marR="5080">
              <a:lnSpc>
                <a:spcPct val="111000"/>
              </a:lnSpc>
              <a:spcBef>
                <a:spcPts val="145"/>
              </a:spcBef>
              <a:buClr>
                <a:srgbClr val="1CACE3"/>
              </a:buClr>
              <a:buSzPct val="93000"/>
              <a:buFont typeface="Wingdings" panose="05000000000000000000" pitchFamily="2" charset="2"/>
              <a:buChar char="q"/>
              <a:tabLst>
                <a:tab algn="l" pos="318135"/>
              </a:tabLst>
            </a:pPr>
            <a:r>
              <a:rPr dirty="0" sz="2000" lang="en-US">
                <a:solidFill>
                  <a:srgbClr val="242424"/>
                </a:solidFill>
                <a:highlight>
                  <a:srgbClr val="FFFFFF"/>
                </a:highlight>
                <a:latin typeface="Franklin Gothic Medium" panose="020B0603020102020204" pitchFamily="34" charset="0"/>
              </a:rPr>
              <a:t>S</a:t>
            </a:r>
            <a:r>
              <a:rPr b="0" dirty="0" sz="2000" i="0" lang="en-US">
                <a:solidFill>
                  <a:srgbClr val="242424"/>
                </a:solidFill>
                <a:effectLst/>
                <a:highlight>
                  <a:srgbClr val="FFFFFF"/>
                </a:highlight>
                <a:latin typeface="Franklin Gothic Medium" panose="020B0603020102020204" pitchFamily="34" charset="0"/>
              </a:rPr>
              <a:t>entiment analysis is not just about words; it’s about understanding people, their desires, and their pain points. It’s about gaining a deeper understanding of your audience and building meaningful connections .</a:t>
            </a:r>
          </a:p>
          <a:p>
            <a:pPr indent="-342900" marL="354965" marR="5080">
              <a:lnSpc>
                <a:spcPct val="111000"/>
              </a:lnSpc>
              <a:spcBef>
                <a:spcPts val="145"/>
              </a:spcBef>
              <a:buClr>
                <a:srgbClr val="1CACE3"/>
              </a:buClr>
              <a:buSzPct val="93000"/>
              <a:buFont typeface="Wingdings" panose="05000000000000000000" pitchFamily="2" charset="2"/>
              <a:buChar char="q"/>
              <a:tabLst>
                <a:tab algn="l" pos="318135"/>
              </a:tabLst>
            </a:pPr>
            <a:r>
              <a:rPr dirty="0" sz="2000" lang="en-US">
                <a:solidFill>
                  <a:srgbClr val="242424"/>
                </a:solidFill>
                <a:highlight>
                  <a:srgbClr val="FFFFFF"/>
                </a:highlight>
                <a:latin typeface="Franklin Gothic Medium" panose="020B0603020102020204" pitchFamily="34" charset="0"/>
              </a:rPr>
              <a:t>Challenges:</a:t>
            </a:r>
            <a:endParaRPr dirty="0" sz="2000" lang="en-US">
              <a:solidFill>
                <a:srgbClr val="242424"/>
              </a:solidFill>
              <a:highlight>
                <a:srgbClr val="FFFFFF"/>
              </a:highlight>
              <a:latin typeface="source-serif-pro"/>
            </a:endParaRPr>
          </a:p>
          <a:p>
            <a:pPr marL="12065" marR="5080">
              <a:lnSpc>
                <a:spcPct val="111000"/>
              </a:lnSpc>
              <a:spcBef>
                <a:spcPts val="145"/>
              </a:spcBef>
              <a:buClr>
                <a:srgbClr val="1CACE3"/>
              </a:buClr>
              <a:buSzPct val="93000"/>
              <a:tabLst>
                <a:tab algn="l" pos="318135"/>
              </a:tabLst>
            </a:pPr>
            <a:r>
              <a:rPr dirty="0" sz="2000" lang="en-US">
                <a:solidFill>
                  <a:srgbClr val="242424"/>
                </a:solidFill>
                <a:highlight>
                  <a:srgbClr val="FFFFFF"/>
                </a:highlight>
                <a:latin typeface="source-serif-pro"/>
              </a:rPr>
              <a:t>        </a:t>
            </a:r>
            <a:r>
              <a:rPr dirty="0" sz="2000" lang="en-US">
                <a:solidFill>
                  <a:srgbClr val="000000"/>
                </a:solidFill>
                <a:highlight>
                  <a:srgbClr val="FFFFFF"/>
                </a:highlight>
                <a:latin typeface="Franklin Gothic Medium" panose="020B0603020102020204" pitchFamily="34" charset="0"/>
              </a:rPr>
              <a:t>T</a:t>
            </a:r>
            <a:r>
              <a:rPr b="0" dirty="0" sz="2000" i="0" lang="en-US">
                <a:solidFill>
                  <a:srgbClr val="000000"/>
                </a:solidFill>
                <a:effectLst/>
                <a:latin typeface="Franklin Gothic Medium" panose="020B0603020102020204" pitchFamily="34" charset="0"/>
              </a:rPr>
              <a:t>he sentiment analysis tools are primarily trained to categorize the words in one language, and     some sentiments may get lost in translation. This causes a significant problem, especially while    conducting sentiment analysis on non-English reviews or feedback</a:t>
            </a:r>
            <a:r>
              <a:rPr b="0" dirty="0" sz="2000" i="0" lang="en-US">
                <a:solidFill>
                  <a:srgbClr val="000000"/>
                </a:solidFill>
                <a:effectLst/>
                <a:latin typeface="__Work_Sans_5b7e72"/>
              </a:rPr>
              <a:t>.</a:t>
            </a:r>
          </a:p>
          <a:p>
            <a:pPr indent="-342900" marL="354965" marR="5080">
              <a:lnSpc>
                <a:spcPct val="111000"/>
              </a:lnSpc>
              <a:spcBef>
                <a:spcPts val="145"/>
              </a:spcBef>
              <a:buClr>
                <a:srgbClr val="1CACE3"/>
              </a:buClr>
              <a:buSzPct val="93000"/>
              <a:buFont typeface="Wingdings" panose="05000000000000000000" pitchFamily="2" charset="2"/>
              <a:buChar char="q"/>
              <a:tabLst>
                <a:tab algn="l" pos="318135"/>
              </a:tabLst>
            </a:pPr>
            <a:r>
              <a:rPr dirty="0" sz="2000" lang="en-US">
                <a:solidFill>
                  <a:srgbClr val="000000"/>
                </a:solidFill>
                <a:latin typeface="Franklin Gothic Medium" panose="020B0603020102020204" pitchFamily="34" charset="0"/>
              </a:rPr>
              <a:t>Importance</a:t>
            </a:r>
            <a:r>
              <a:rPr dirty="0" sz="2000" lang="en-US">
                <a:solidFill>
                  <a:srgbClr val="000000"/>
                </a:solidFill>
                <a:latin typeface="__Work_Sans_5b7e72"/>
              </a:rPr>
              <a:t>:</a:t>
            </a:r>
          </a:p>
          <a:p>
            <a:pPr marL="12065" marR="5080">
              <a:lnSpc>
                <a:spcPct val="111000"/>
              </a:lnSpc>
              <a:spcBef>
                <a:spcPts val="145"/>
              </a:spcBef>
              <a:buClr>
                <a:srgbClr val="1CACE3"/>
              </a:buClr>
              <a:buSzPct val="93000"/>
              <a:tabLst>
                <a:tab algn="l" pos="318135"/>
              </a:tabLst>
            </a:pPr>
            <a:r>
              <a:rPr dirty="0" sz="2000" lang="en-US">
                <a:solidFill>
                  <a:srgbClr val="000000"/>
                </a:solidFill>
                <a:latin typeface="__Work_Sans_5b7e72"/>
              </a:rPr>
              <a:t>       </a:t>
            </a:r>
            <a:r>
              <a:rPr b="0" dirty="0" sz="2000" i="0" lang="en-US">
                <a:solidFill>
                  <a:srgbClr val="161616"/>
                </a:solidFill>
                <a:effectLst/>
                <a:highlight>
                  <a:srgbClr val="FFFFFF"/>
                </a:highlight>
                <a:latin typeface="Franklin Gothic Medium" panose="020B0603020102020204" pitchFamily="34" charset="0"/>
              </a:rPr>
              <a:t>Sentiment analysis enables companies with vast troves of unstructured data to analyze and extract meaningful insights from it quickly and efficiently. With the amount of text generated by customers across digital channels, it’s easy for human teams to get overwhelmed with information</a:t>
            </a:r>
            <a:r>
              <a:rPr b="0" dirty="0" sz="2000" i="0" lang="en-US">
                <a:solidFill>
                  <a:srgbClr val="161616"/>
                </a:solidFill>
                <a:effectLst/>
                <a:highlight>
                  <a:srgbClr val="FFFFFF"/>
                </a:highlight>
                <a:latin typeface="IBM Plex Sans" panose="020F0502020204030204" pitchFamily="34" charset="0"/>
              </a:rPr>
              <a:t>.</a:t>
            </a:r>
            <a:endParaRPr dirty="0" sz="2000" lang="en-US">
              <a:solidFill>
                <a:srgbClr val="000000"/>
              </a:solidFill>
              <a:latin typeface="__Work_Sans_5b7e72"/>
            </a:endParaRPr>
          </a:p>
          <a:p>
            <a:pPr marL="12065" marR="5080">
              <a:lnSpc>
                <a:spcPct val="111000"/>
              </a:lnSpc>
              <a:spcBef>
                <a:spcPts val="145"/>
              </a:spcBef>
              <a:buClr>
                <a:srgbClr val="1CACE3"/>
              </a:buClr>
              <a:buSzPct val="93000"/>
              <a:tabLst>
                <a:tab algn="l" pos="318135"/>
              </a:tabLst>
            </a:pPr>
            <a:r>
              <a:rPr b="0" dirty="0" sz="2000" i="0" lang="en-US">
                <a:solidFill>
                  <a:srgbClr val="000000"/>
                </a:solidFill>
                <a:effectLst/>
                <a:latin typeface="__Work_Sans_5b7e72"/>
              </a:rPr>
              <a:t>     </a:t>
            </a:r>
          </a:p>
          <a:p>
            <a:pPr indent="-342900" marL="354965" marR="5080">
              <a:lnSpc>
                <a:spcPct val="111000"/>
              </a:lnSpc>
              <a:spcBef>
                <a:spcPts val="145"/>
              </a:spcBef>
              <a:buClr>
                <a:srgbClr val="1CACE3"/>
              </a:buClr>
              <a:buSzPct val="93000"/>
              <a:buFont typeface="Wingdings" panose="05000000000000000000" pitchFamily="2" charset="2"/>
              <a:buChar char="q"/>
              <a:tabLst>
                <a:tab algn="l" pos="318135"/>
              </a:tabLst>
            </a:pPr>
            <a:endParaRPr dirty="0" sz="2000" lang="en-US">
              <a:solidFill>
                <a:srgbClr val="000000"/>
              </a:solidFill>
              <a:highlight>
                <a:srgbClr val="FFFFFF"/>
              </a:highlight>
              <a:latin typeface="__Work_Sans_5b7e7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7" name="object 2"/>
          <p:cNvSpPr txBox="1"/>
          <p:nvPr/>
        </p:nvSpPr>
        <p:spPr>
          <a:xfrm>
            <a:off x="614997" y="1752601"/>
            <a:ext cx="10750233" cy="4146263"/>
          </a:xfrm>
          <a:prstGeom prst="rect"/>
        </p:spPr>
        <p:txBody>
          <a:bodyPr bIns="0" lIns="0" rIns="0" rtlCol="0" tIns="8890" vert="horz" wrap="square">
            <a:spAutoFit/>
          </a:bodyPr>
          <a:p>
            <a:pPr indent="-306070" marL="318135" marR="5080">
              <a:lnSpc>
                <a:spcPct val="111000"/>
              </a:lnSpc>
              <a:spcBef>
                <a:spcPts val="70"/>
              </a:spcBef>
              <a:buClr>
                <a:srgbClr val="1CACE3"/>
              </a:buClr>
              <a:buSzPct val="93000"/>
              <a:buFont typeface="Cambria" panose="02040503050406030204"/>
              <a:buChar char="◾"/>
              <a:tabLst>
                <a:tab algn="l" pos="318135"/>
              </a:tabLst>
            </a:pPr>
            <a:r>
              <a:rPr dirty="0" sz="2000" lang="en-US">
                <a:latin typeface="Franklin Gothic Medium" panose="020B0603020102020204"/>
                <a:cs typeface="Franklin Gothic Medium" panose="020B0603020102020204"/>
              </a:rPr>
              <a:t> With  increase in the customers , there is a need to improve the technology to provide better service and to increase the brand image.</a:t>
            </a:r>
          </a:p>
          <a:p>
            <a:pPr indent="-306070" marL="318135" marR="5080">
              <a:lnSpc>
                <a:spcPct val="111000"/>
              </a:lnSpc>
              <a:spcBef>
                <a:spcPts val="70"/>
              </a:spcBef>
              <a:buClr>
                <a:srgbClr val="1CACE3"/>
              </a:buClr>
              <a:buSzPct val="93000"/>
              <a:buFont typeface="Cambria" panose="02040503050406030204"/>
              <a:buChar char="◾"/>
              <a:tabLst>
                <a:tab algn="l" pos="318135"/>
              </a:tabLst>
            </a:pPr>
            <a:r>
              <a:rPr dirty="0" sz="2000" lang="en-US">
                <a:latin typeface="Franklin Gothic Medium" panose="020B0603020102020204"/>
                <a:cs typeface="Franklin Gothic Medium" panose="020B0603020102020204"/>
              </a:rPr>
              <a:t>The potential enhancement for the system is </a:t>
            </a:r>
            <a:r>
              <a:rPr dirty="0" sz="2000" lang="en-US">
                <a:solidFill>
                  <a:schemeClr val="accent2"/>
                </a:solidFill>
                <a:latin typeface="Franklin Gothic Medium" panose="020B0603020102020204"/>
                <a:cs typeface="Franklin Gothic Medium" panose="020B0603020102020204"/>
              </a:rPr>
              <a:t>the convergence of sentiment analysis with other AI pillars like image and voice recognition.</a:t>
            </a:r>
          </a:p>
          <a:p>
            <a:pPr indent="-306070" marL="318135" marR="5080">
              <a:lnSpc>
                <a:spcPct val="111000"/>
              </a:lnSpc>
              <a:spcBef>
                <a:spcPts val="70"/>
              </a:spcBef>
              <a:buClr>
                <a:srgbClr val="1CACE3"/>
              </a:buClr>
              <a:buSzPct val="93000"/>
              <a:buFont typeface="Cambria" panose="02040503050406030204"/>
              <a:buChar char="◾"/>
              <a:tabLst>
                <a:tab algn="l" pos="318135"/>
              </a:tabLst>
            </a:pPr>
            <a:r>
              <a:rPr dirty="0" sz="2000" lang="en-US">
                <a:latin typeface="Franklin Gothic Medium" panose="020B0603020102020204"/>
                <a:cs typeface="Franklin Gothic Medium" panose="020B0603020102020204"/>
              </a:rPr>
              <a:t> </a:t>
            </a:r>
            <a:r>
              <a:rPr b="0" dirty="0" sz="2000" i="0" lang="en-US">
                <a:solidFill>
                  <a:srgbClr val="161616"/>
                </a:solidFill>
                <a:effectLst/>
                <a:highlight>
                  <a:srgbClr val="FFFFFF"/>
                </a:highlight>
                <a:latin typeface="Franklin Gothic Medium" panose="020B0603020102020204" pitchFamily="34" charset="0"/>
              </a:rPr>
              <a:t>The future of sentiment analysis converges with </a:t>
            </a:r>
            <a:r>
              <a:rPr b="0" dirty="0" sz="2000" i="0" lang="en-US">
                <a:solidFill>
                  <a:schemeClr val="accent2"/>
                </a:solidFill>
                <a:effectLst/>
                <a:highlight>
                  <a:srgbClr val="FFFFFF"/>
                </a:highlight>
                <a:latin typeface="Franklin Gothic Medium" panose="020B0603020102020204" pitchFamily="34" charset="0"/>
              </a:rPr>
              <a:t>the trajectory of NLP technologies</a:t>
            </a:r>
            <a:r>
              <a:rPr b="0" dirty="0" sz="2000" i="0" lang="en-US">
                <a:solidFill>
                  <a:srgbClr val="161616"/>
                </a:solidFill>
                <a:effectLst/>
                <a:highlight>
                  <a:srgbClr val="FFFFFF"/>
                </a:highlight>
                <a:latin typeface="Franklin Gothic Medium" panose="020B0603020102020204" pitchFamily="34" charset="0"/>
              </a:rPr>
              <a:t>.</a:t>
            </a:r>
            <a:r>
              <a:rPr b="0" dirty="0" sz="2000" i="0" lang="en-IN">
                <a:solidFill>
                  <a:srgbClr val="161616"/>
                </a:solidFill>
                <a:effectLst/>
                <a:highlight>
                  <a:srgbClr val="FFFFFF"/>
                </a:highlight>
                <a:latin typeface="Poppins" panose="00000500000000000000" pitchFamily="2" charset="0"/>
              </a:rPr>
              <a:t> </a:t>
            </a:r>
            <a:r>
              <a:rPr b="0" dirty="0" sz="2000" i="0" lang="en-IN">
                <a:solidFill>
                  <a:srgbClr val="161616"/>
                </a:solidFill>
                <a:effectLst/>
                <a:highlight>
                  <a:srgbClr val="FFFFFF"/>
                </a:highlight>
                <a:latin typeface="Franklin Gothic Medium" panose="020B0603020102020204" pitchFamily="34" charset="0"/>
              </a:rPr>
              <a:t>Innovations in NLP amplify sentiment analysis capabilities</a:t>
            </a:r>
            <a:r>
              <a:rPr b="0" dirty="0" sz="2000" i="0" lang="en-IN">
                <a:solidFill>
                  <a:srgbClr val="161616"/>
                </a:solidFill>
                <a:effectLst/>
                <a:highlight>
                  <a:srgbClr val="FFFFFF"/>
                </a:highlight>
                <a:latin typeface="Poppins" panose="00000500000000000000" pitchFamily="2" charset="0"/>
              </a:rPr>
              <a:t>.</a:t>
            </a:r>
            <a:endParaRPr b="0" dirty="0" sz="2000" i="0" lang="en-US">
              <a:solidFill>
                <a:srgbClr val="161616"/>
              </a:solidFill>
              <a:effectLst/>
              <a:highlight>
                <a:srgbClr val="FFFFFF"/>
              </a:highlight>
              <a:latin typeface="Franklin Gothic Medium" panose="020B0603020102020204" pitchFamily="34" charset="0"/>
            </a:endParaRPr>
          </a:p>
          <a:p>
            <a:pPr indent="-306070" marL="318135" marR="5080">
              <a:lnSpc>
                <a:spcPct val="111000"/>
              </a:lnSpc>
              <a:spcBef>
                <a:spcPts val="70"/>
              </a:spcBef>
              <a:buClr>
                <a:srgbClr val="1CACE3"/>
              </a:buClr>
              <a:buSzPct val="93000"/>
              <a:buFont typeface="Cambria" panose="02040503050406030204"/>
              <a:buChar char="◾"/>
              <a:tabLst>
                <a:tab algn="l" pos="318135"/>
              </a:tabLst>
            </a:pPr>
            <a:r>
              <a:rPr dirty="0" sz="2000" lang="en-US">
                <a:solidFill>
                  <a:srgbClr val="161616"/>
                </a:solidFill>
                <a:highlight>
                  <a:srgbClr val="FFFFFF"/>
                </a:highlight>
                <a:latin typeface="Franklin Gothic Medium" panose="020B0603020102020204" pitchFamily="34" charset="0"/>
                <a:cs typeface="Franklin Gothic Medium" panose="020B0603020102020204"/>
              </a:rPr>
              <a:t> </a:t>
            </a:r>
            <a:r>
              <a:rPr b="0" dirty="0" sz="2000" i="0" lang="en-US">
                <a:solidFill>
                  <a:srgbClr val="161616"/>
                </a:solidFill>
                <a:effectLst/>
                <a:highlight>
                  <a:srgbClr val="FFFFFF"/>
                </a:highlight>
                <a:latin typeface="Franklin Gothic Medium" panose="020B0603020102020204" pitchFamily="34" charset="0"/>
              </a:rPr>
              <a:t>Transfer Learning, an exemplar of this synergy, empowers sentiment analysis models to be pre-trained on extensive text data and then fine-tuned for specific tasks, ensuring accuracy and reducing dependency on massive labeled datasets</a:t>
            </a:r>
            <a:r>
              <a:rPr b="0" dirty="0" sz="2000" i="0" lang="en-US">
                <a:solidFill>
                  <a:srgbClr val="161616"/>
                </a:solidFill>
                <a:effectLst/>
                <a:highlight>
                  <a:srgbClr val="FFFFFF"/>
                </a:highlight>
                <a:latin typeface="Poppins" panose="00000500000000000000" pitchFamily="2" charset="0"/>
              </a:rPr>
              <a:t>.</a:t>
            </a:r>
          </a:p>
          <a:p>
            <a:pPr indent="-306070" marL="318135" marR="5080">
              <a:lnSpc>
                <a:spcPct val="111000"/>
              </a:lnSpc>
              <a:spcBef>
                <a:spcPts val="70"/>
              </a:spcBef>
              <a:buClr>
                <a:srgbClr val="1CACE3"/>
              </a:buClr>
              <a:buSzPct val="93000"/>
              <a:buFont typeface="Cambria" panose="02040503050406030204"/>
              <a:buChar char="◾"/>
              <a:tabLst>
                <a:tab algn="l" pos="318135"/>
              </a:tabLst>
            </a:pPr>
            <a:r>
              <a:rPr dirty="0" sz="2000" lang="en-US">
                <a:solidFill>
                  <a:srgbClr val="161616"/>
                </a:solidFill>
                <a:highlight>
                  <a:srgbClr val="FFFFFF"/>
                </a:highlight>
                <a:latin typeface="Poppins" panose="00000500000000000000" pitchFamily="2" charset="0"/>
                <a:cs typeface="Franklin Gothic Medium" panose="020B0603020102020204"/>
              </a:rPr>
              <a:t> </a:t>
            </a:r>
            <a:r>
              <a:rPr dirty="0" sz="2000" lang="en-US">
                <a:solidFill>
                  <a:srgbClr val="161616"/>
                </a:solidFill>
                <a:highlight>
                  <a:srgbClr val="FFFFFF"/>
                </a:highlight>
                <a:latin typeface="Franklin Gothic Medium" panose="020B0603020102020204" pitchFamily="34" charset="0"/>
                <a:cs typeface="Franklin Gothic Medium" panose="020B0603020102020204"/>
              </a:rPr>
              <a:t>M</a:t>
            </a:r>
            <a:r>
              <a:rPr b="0" dirty="0" sz="2000" i="0" lang="en-US">
                <a:solidFill>
                  <a:srgbClr val="161616"/>
                </a:solidFill>
                <a:effectLst/>
                <a:highlight>
                  <a:srgbClr val="FFFFFF"/>
                </a:highlight>
                <a:latin typeface="Franklin Gothic Medium" panose="020B0603020102020204" pitchFamily="34" charset="0"/>
              </a:rPr>
              <a:t>odel </a:t>
            </a:r>
            <a:r>
              <a:rPr b="0" dirty="0" sz="2000" i="0" lang="en-US">
                <a:solidFill>
                  <a:schemeClr val="accent2"/>
                </a:solidFill>
                <a:effectLst/>
                <a:highlight>
                  <a:srgbClr val="FFFFFF"/>
                </a:highlight>
                <a:latin typeface="Franklin Gothic Medium" panose="020B0603020102020204" pitchFamily="34" charset="0"/>
              </a:rPr>
              <a:t>GPT-3</a:t>
            </a:r>
            <a:r>
              <a:rPr b="0" dirty="0" sz="2000" i="0" lang="en-US">
                <a:solidFill>
                  <a:srgbClr val="161616"/>
                </a:solidFill>
                <a:effectLst/>
                <a:highlight>
                  <a:srgbClr val="FFFFFF"/>
                </a:highlight>
                <a:latin typeface="Franklin Gothic Medium" panose="020B0603020102020204" pitchFamily="34" charset="0"/>
              </a:rPr>
              <a:t> helps with increase in the capacity for language generation and understanding reaches new heights .</a:t>
            </a:r>
          </a:p>
          <a:p>
            <a:pPr indent="-306070" marL="318135" marR="5080">
              <a:lnSpc>
                <a:spcPct val="111000"/>
              </a:lnSpc>
              <a:spcBef>
                <a:spcPts val="70"/>
              </a:spcBef>
              <a:buClr>
                <a:srgbClr val="1CACE3"/>
              </a:buClr>
              <a:buSzPct val="93000"/>
              <a:buFont typeface="Cambria" panose="02040503050406030204"/>
              <a:buChar char="◾"/>
              <a:tabLst>
                <a:tab algn="l" pos="318135"/>
              </a:tabLst>
            </a:pPr>
            <a:r>
              <a:rPr dirty="0" sz="2000" lang="en-US">
                <a:latin typeface="Franklin Gothic Medium" panose="020B0603020102020204"/>
                <a:cs typeface="Franklin Gothic Medium" panose="020B0603020102020204"/>
              </a:rPr>
              <a:t>Scale the system to cover multiple cities or regions for wider applicability</a:t>
            </a:r>
          </a:p>
        </p:txBody>
      </p:sp>
      <p:sp>
        <p:nvSpPr>
          <p:cNvPr id="1048618" name="object 3"/>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a:t>FUTURE</a:t>
            </a:r>
            <a:r>
              <a:rPr dirty="0" sz="3300" spc="-40"/>
              <a:t> </a:t>
            </a:r>
            <a:r>
              <a:rPr dirty="0" sz="3300" spc="-10"/>
              <a:t>SCOPE</a:t>
            </a:r>
            <a:endParaRPr sz="3300"/>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CAPSTONE PROJECT</dc:title>
  <dc:creator>2109119DI</dc:creator>
  <cp:lastModifiedBy>Anjana Desamsetty</cp:lastModifiedBy>
  <dcterms:created xsi:type="dcterms:W3CDTF">2024-06-18T20:02:26Z</dcterms:created>
  <dcterms:modified xsi:type="dcterms:W3CDTF">2024-06-24T05:52:00Z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2024-06-17T05:30:00Z</vt:filetime>
  </property>
  <property fmtid="{D5CDD505-2E9C-101B-9397-08002B2CF9AE}" pid="3" name="LastSaved">
    <vt:filetime>2024-06-19T05:30:00Z</vt:filetime>
  </property>
  <property fmtid="{D5CDD505-2E9C-101B-9397-08002B2CF9AE}" pid="4" name="ICV">
    <vt:lpwstr>450730fbc36f4ee2876a1661ee54e02e</vt:lpwstr>
  </property>
  <property fmtid="{D5CDD505-2E9C-101B-9397-08002B2CF9AE}" pid="5" name="KSOProductBuildVer">
    <vt:lpwstr>1033-12.2.0.17119</vt:lpwstr>
  </property>
</Properties>
</file>