
<file path=[Content_Types].xml><?xml version="1.0" encoding="utf-8"?>
<Types xmlns="http://schemas.openxmlformats.org/package/2006/content-types">
  <Default Extension="png" ContentType="image/png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>
      <p:cViewPr varScale="1">
        <p:scale>
          <a:sx n="70" d="100"/>
          <a:sy n="70" d="100"/>
        </p:scale>
        <p:origin x="-720" y="-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CEFE-F30D-480A-89FB-AC9ECEA6078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58539-7E5D-43EF-8A35-4ADE9374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58539-7E5D-43EF-8A35-4ADE93745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4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58539-7E5D-43EF-8A35-4ADE937450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0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5.png"/><Relationship Id="rId4" Type="http://schemas.microsoft.com/office/2017/06/relationships/model3d" Target="../media/model3d1.glb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microsoft.com/office/2017/06/relationships/model3d" Target="../media/model3d1.glb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5.png"/><Relationship Id="rId4" Type="http://schemas.microsoft.com/office/2017/06/relationships/model3d" Target="../media/model3d1.glb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667000" y="171079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57200" y="1867731"/>
            <a:ext cx="92964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3600" spc="15" dirty="0" smtClean="0"/>
              <a:t>        </a:t>
            </a:r>
            <a:r>
              <a:rPr lang="en-US" sz="3600" spc="15" dirty="0" err="1" smtClean="0"/>
              <a:t>Ratna</a:t>
            </a:r>
            <a:r>
              <a:rPr lang="en-US" sz="3600" spc="15" dirty="0" smtClean="0"/>
              <a:t> </a:t>
            </a:r>
            <a:r>
              <a:rPr lang="en-US" sz="3600" spc="15" dirty="0" err="1" smtClean="0"/>
              <a:t>Prasanna</a:t>
            </a:r>
            <a:r>
              <a:rPr lang="en-US" sz="3600" spc="15" dirty="0" smtClean="0"/>
              <a:t> </a:t>
            </a:r>
            <a:r>
              <a:rPr lang="en-US" sz="3600" spc="15" dirty="0" err="1" smtClean="0"/>
              <a:t>Sunkara</a:t>
            </a:r>
            <a:endParaRPr sz="36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5791200" y="2923733"/>
            <a:ext cx="3124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 PROJECT</a:t>
            </a:r>
            <a:endParaRPr sz="3200" b="1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6">
            <a:extLst>
              <a:ext uri="{FF2B5EF4-FFF2-40B4-BE49-F238E27FC236}">
                <a16:creationId xmlns:a16="http://schemas.microsoft.com/office/drawing/2014/main" xmlns="" id="{BF887047-AA70-A063-B302-572238751A8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3"/>
          <a:stretch/>
        </p:blipFill>
        <p:spPr>
          <a:xfrm>
            <a:off x="9193468" y="2895600"/>
            <a:ext cx="2981325" cy="3962400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10" name="3D Model 9" descr="v">
                <a:extLst>
                  <a:ext uri="{FF2B5EF4-FFF2-40B4-BE49-F238E27FC236}">
                    <a16:creationId xmlns:a16="http://schemas.microsoft.com/office/drawing/2014/main" id="{C1CCF03C-B8D3-49BC-1B0C-B047195B19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67628901"/>
                  </p:ext>
                </p:extLst>
              </p:nvPr>
            </p:nvGraphicFramePr>
            <p:xfrm>
              <a:off x="4205154" y="2019300"/>
              <a:ext cx="3781691" cy="3841624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781691" cy="3841624"/>
                    </a:xfrm>
                    <a:prstGeom prst="rect">
                      <a:avLst/>
                    </a:prstGeom>
                  </am3d:spPr>
                  <am3d:camera>
                    <am3d:pos x="0" y="0" z="64173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828893" d="1000000"/>
                    <am3d:preTrans dx="-1" dy="-18000000" dz="-2800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4178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v">
                <a:extLst>
                  <a:ext uri="{FF2B5EF4-FFF2-40B4-BE49-F238E27FC236}">
                    <a16:creationId xmlns:a16="http://schemas.microsoft.com/office/drawing/2014/main" xmlns="" id="{C1CCF03C-B8D3-49BC-1B0C-B047195B19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05154" y="2019300"/>
                <a:ext cx="3781691" cy="3841624"/>
              </a:xfrm>
              <a:prstGeom prst="rect">
                <a:avLst/>
              </a:prstGeom>
            </p:spPr>
          </p:pic>
        </mc:Fallback>
      </mc:AlternateContent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745976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B050"/>
                </a:solidFill>
              </a:rPr>
              <a:t>R</a:t>
            </a:r>
            <a:r>
              <a:rPr spc="-40" dirty="0">
                <a:solidFill>
                  <a:srgbClr val="00B050"/>
                </a:solidFill>
              </a:rPr>
              <a:t>E</a:t>
            </a:r>
            <a:r>
              <a:rPr spc="15" dirty="0">
                <a:solidFill>
                  <a:srgbClr val="00B050"/>
                </a:solidFill>
              </a:rPr>
              <a:t>S</a:t>
            </a:r>
            <a:r>
              <a:rPr spc="-30" dirty="0">
                <a:solidFill>
                  <a:srgbClr val="00B050"/>
                </a:solidFill>
              </a:rPr>
              <a:t>U</a:t>
            </a:r>
            <a:r>
              <a:rPr spc="-405" dirty="0">
                <a:solidFill>
                  <a:srgbClr val="00B050"/>
                </a:solidFill>
              </a:rPr>
              <a:t>L</a:t>
            </a:r>
            <a:r>
              <a:rPr dirty="0">
                <a:solidFill>
                  <a:srgbClr val="00B050"/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163280-C826-0BEC-5B9F-2C7C88441747}"/>
              </a:ext>
            </a:extLst>
          </p:cNvPr>
          <p:cNvSpPr txBox="1"/>
          <p:nvPr/>
        </p:nvSpPr>
        <p:spPr>
          <a:xfrm>
            <a:off x="838200" y="228206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Metrics on the effectiveness of the keylogger tool in detecting and preventing security incidents.    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Insights into user behavior patterns and potential insider threats.   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Recommendations for further improvements in security posture.    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Lessons learned from the project implementation and areas for future research or development.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23849" y="533400"/>
            <a:ext cx="8610601" cy="20479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spc="5" dirty="0">
                <a:solidFill>
                  <a:srgbClr val="00B050"/>
                </a:solidFill>
              </a:rPr>
              <a:t>KEY LOGGER </a:t>
            </a:r>
            <a:r>
              <a:rPr lang="en-US" sz="4400" spc="5" dirty="0" smtClean="0">
                <a:solidFill>
                  <a:srgbClr val="00B050"/>
                </a:solidFill>
              </a:rPr>
              <a:t/>
            </a:r>
            <a:br>
              <a:rPr lang="en-US" sz="4400" spc="5" dirty="0" smtClean="0">
                <a:solidFill>
                  <a:srgbClr val="00B050"/>
                </a:solidFill>
              </a:rPr>
            </a:br>
            <a:r>
              <a:rPr lang="en-US" sz="4400" spc="5" dirty="0">
                <a:solidFill>
                  <a:srgbClr val="00B050"/>
                </a:solidFill>
              </a:rPr>
              <a:t> </a:t>
            </a:r>
            <a:r>
              <a:rPr lang="en-US" sz="4400" spc="5" dirty="0" smtClean="0">
                <a:solidFill>
                  <a:srgbClr val="00B050"/>
                </a:solidFill>
              </a:rPr>
              <a:t>              AND </a:t>
            </a:r>
            <a:br>
              <a:rPr lang="en-US" sz="4400" spc="5" dirty="0" smtClean="0">
                <a:solidFill>
                  <a:srgbClr val="00B050"/>
                </a:solidFill>
              </a:rPr>
            </a:br>
            <a:r>
              <a:rPr lang="en-US" sz="4400" spc="5" dirty="0">
                <a:solidFill>
                  <a:srgbClr val="00B050"/>
                </a:solidFill>
              </a:rPr>
              <a:t> </a:t>
            </a:r>
            <a:r>
              <a:rPr lang="en-US" sz="4400" spc="5" dirty="0" smtClean="0">
                <a:solidFill>
                  <a:srgbClr val="00B050"/>
                </a:solidFill>
              </a:rPr>
              <a:t>                    SECURITY</a:t>
            </a:r>
            <a:endParaRPr sz="4400" dirty="0">
              <a:solidFill>
                <a:srgbClr val="00B050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218" y="2819400"/>
            <a:ext cx="5558463" cy="388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848032" y="261010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00B050"/>
                </a:solidFill>
              </a:rPr>
              <a:t>A</a:t>
            </a:r>
            <a:r>
              <a:rPr spc="-5" dirty="0">
                <a:solidFill>
                  <a:srgbClr val="00B050"/>
                </a:solidFill>
              </a:rPr>
              <a:t>G</a:t>
            </a:r>
            <a:r>
              <a:rPr spc="-35" dirty="0">
                <a:solidFill>
                  <a:srgbClr val="00B050"/>
                </a:solidFill>
              </a:rPr>
              <a:t>E</a:t>
            </a:r>
            <a:r>
              <a:rPr spc="15" dirty="0">
                <a:solidFill>
                  <a:srgbClr val="00B050"/>
                </a:solidFill>
              </a:rPr>
              <a:t>N</a:t>
            </a:r>
            <a:r>
              <a:rPr dirty="0">
                <a:solidFill>
                  <a:srgbClr val="00B050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24" name="3D Model 23" descr="v">
                <a:extLst>
                  <a:ext uri="{FF2B5EF4-FFF2-40B4-BE49-F238E27FC236}">
                    <a16:creationId xmlns:a16="http://schemas.microsoft.com/office/drawing/2014/main" id="{BAFF66DB-E732-2C5E-6AA6-F8E0D7C1F6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9129103"/>
                  </p:ext>
                </p:extLst>
              </p:nvPr>
            </p:nvGraphicFramePr>
            <p:xfrm>
              <a:off x="4205152" y="1508185"/>
              <a:ext cx="3781691" cy="3841624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3781691" cy="3841624"/>
                    </a:xfrm>
                    <a:prstGeom prst="rect">
                      <a:avLst/>
                    </a:prstGeom>
                  </am3d:spPr>
                  <am3d:camera>
                    <am3d:pos x="0" y="0" z="64173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828893" d="1000000"/>
                    <am3d:preTrans dx="-1" dy="-18000000" dz="-2800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54178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 Model 23" descr="v">
                <a:extLst>
                  <a:ext uri="{FF2B5EF4-FFF2-40B4-BE49-F238E27FC236}">
                    <a16:creationId xmlns:a16="http://schemas.microsoft.com/office/drawing/2014/main" xmlns="" id="{BAFF66DB-E732-2C5E-6AA6-F8E0D7C1F6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5152" y="1508185"/>
                <a:ext cx="3781691" cy="3841624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xmlns="" id="{65AD7B97-7797-343A-5808-3E83264A086F}"/>
              </a:ext>
            </a:extLst>
          </p:cNvPr>
          <p:cNvSpPr/>
          <p:nvPr/>
        </p:nvSpPr>
        <p:spPr>
          <a:xfrm>
            <a:off x="4618471" y="484395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D2AB3C32-B0A6-1EA0-0357-6731A9765A75}"/>
              </a:ext>
            </a:extLst>
          </p:cNvPr>
          <p:cNvSpPr/>
          <p:nvPr/>
        </p:nvSpPr>
        <p:spPr>
          <a:xfrm>
            <a:off x="4618471" y="416434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09100ED1-C0E6-21EF-90FF-4538D78426FB}"/>
              </a:ext>
            </a:extLst>
          </p:cNvPr>
          <p:cNvSpPr/>
          <p:nvPr/>
        </p:nvSpPr>
        <p:spPr>
          <a:xfrm>
            <a:off x="4618471" y="3504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46008E57-021F-D2EB-89AB-CF4054803B53}"/>
              </a:ext>
            </a:extLst>
          </p:cNvPr>
          <p:cNvSpPr/>
          <p:nvPr/>
        </p:nvSpPr>
        <p:spPr>
          <a:xfrm>
            <a:off x="4618471" y="282668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42A9E32A-88EE-B6AD-FBBE-EB3C02B71620}"/>
              </a:ext>
            </a:extLst>
          </p:cNvPr>
          <p:cNvSpPr/>
          <p:nvPr/>
        </p:nvSpPr>
        <p:spPr>
          <a:xfrm>
            <a:off x="4618471" y="21672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333C370C-1051-283C-6912-6CD132112F22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4803300" y="1229237"/>
            <a:ext cx="5671" cy="278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E87952FE-73B0-7518-4DFC-DDC1079C98C7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4808971" y="1888719"/>
            <a:ext cx="0" cy="278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FA786215-E405-F4CE-ED54-020110CA16D7}"/>
              </a:ext>
            </a:extLst>
          </p:cNvPr>
          <p:cNvCxnSpPr>
            <a:cxnSpLocks/>
            <a:stCxn id="32" idx="4"/>
            <a:endCxn id="31" idx="0"/>
          </p:cNvCxnSpPr>
          <p:nvPr/>
        </p:nvCxnSpPr>
        <p:spPr>
          <a:xfrm>
            <a:off x="4808971" y="2548201"/>
            <a:ext cx="0" cy="278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0263F7E1-0D79-652C-FA0B-C099A4AF8A15}"/>
              </a:ext>
            </a:extLst>
          </p:cNvPr>
          <p:cNvCxnSpPr>
            <a:cxnSpLocks/>
            <a:stCxn id="31" idx="4"/>
            <a:endCxn id="30" idx="0"/>
          </p:cNvCxnSpPr>
          <p:nvPr/>
        </p:nvCxnSpPr>
        <p:spPr>
          <a:xfrm>
            <a:off x="4808971" y="3207683"/>
            <a:ext cx="0" cy="29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4DF6127A-F6D9-8524-621D-C9730C866193}"/>
              </a:ext>
            </a:extLst>
          </p:cNvPr>
          <p:cNvCxnSpPr>
            <a:cxnSpLocks/>
            <a:stCxn id="30" idx="4"/>
            <a:endCxn id="29" idx="0"/>
          </p:cNvCxnSpPr>
          <p:nvPr/>
        </p:nvCxnSpPr>
        <p:spPr>
          <a:xfrm>
            <a:off x="4808971" y="3885396"/>
            <a:ext cx="0" cy="278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F0D54FB1-133B-D453-D0D7-F10A28B1272D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>
          <a:xfrm>
            <a:off x="4808971" y="4545344"/>
            <a:ext cx="0" cy="298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A16796E6-CB6D-DB22-6DAD-DEBB0BC697D7}"/>
              </a:ext>
            </a:extLst>
          </p:cNvPr>
          <p:cNvSpPr/>
          <p:nvPr/>
        </p:nvSpPr>
        <p:spPr>
          <a:xfrm>
            <a:off x="4612800" y="8482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B5DB6A22-F26B-87BE-BA3A-E565F9D4793C}"/>
              </a:ext>
            </a:extLst>
          </p:cNvPr>
          <p:cNvGrpSpPr/>
          <p:nvPr/>
        </p:nvGrpSpPr>
        <p:grpSpPr>
          <a:xfrm>
            <a:off x="4612800" y="1503471"/>
            <a:ext cx="420492" cy="385248"/>
            <a:chOff x="4612800" y="1503471"/>
            <a:chExt cx="420492" cy="38524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1C044002-A2C1-D3C3-4B8A-5CE8CAF8A1B1}"/>
                </a:ext>
              </a:extLst>
            </p:cNvPr>
            <p:cNvSpPr/>
            <p:nvPr/>
          </p:nvSpPr>
          <p:spPr>
            <a:xfrm>
              <a:off x="4618471" y="1507719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83ED80BB-2E31-41CC-07A2-FE24A04BB0C3}"/>
                </a:ext>
              </a:extLst>
            </p:cNvPr>
            <p:cNvSpPr txBox="1"/>
            <p:nvPr/>
          </p:nvSpPr>
          <p:spPr>
            <a:xfrm>
              <a:off x="4612800" y="1503471"/>
              <a:ext cx="420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CE48CED-521D-7853-B5B1-2778988DFD53}"/>
              </a:ext>
            </a:extLst>
          </p:cNvPr>
          <p:cNvSpPr txBox="1"/>
          <p:nvPr/>
        </p:nvSpPr>
        <p:spPr>
          <a:xfrm>
            <a:off x="5056622" y="848237"/>
            <a:ext cx="2267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BF59BB8-89A9-77EF-7078-0648B56237E6}"/>
              </a:ext>
            </a:extLst>
          </p:cNvPr>
          <p:cNvSpPr txBox="1"/>
          <p:nvPr/>
        </p:nvSpPr>
        <p:spPr>
          <a:xfrm>
            <a:off x="5056622" y="1507719"/>
            <a:ext cx="2267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Project overview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BAF0F18-A542-5DC8-E161-22D76A7AFDA7}"/>
              </a:ext>
            </a:extLst>
          </p:cNvPr>
          <p:cNvSpPr txBox="1"/>
          <p:nvPr/>
        </p:nvSpPr>
        <p:spPr>
          <a:xfrm>
            <a:off x="5056621" y="2167201"/>
            <a:ext cx="3172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Who are the end users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047C1C5-3353-4AFF-1890-DC2D2C06C893}"/>
              </a:ext>
            </a:extLst>
          </p:cNvPr>
          <p:cNvSpPr txBox="1"/>
          <p:nvPr/>
        </p:nvSpPr>
        <p:spPr>
          <a:xfrm>
            <a:off x="5056621" y="2826683"/>
            <a:ext cx="4320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Your solution and its value proposition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975159E5-6EB8-61A9-3EFF-74AC61ACE0BA}"/>
              </a:ext>
            </a:extLst>
          </p:cNvPr>
          <p:cNvSpPr txBox="1"/>
          <p:nvPr/>
        </p:nvSpPr>
        <p:spPr>
          <a:xfrm>
            <a:off x="5056621" y="3534006"/>
            <a:ext cx="2724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The wow in the solution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DD510E31-A978-970C-D495-AC84D712C7A4}"/>
              </a:ext>
            </a:extLst>
          </p:cNvPr>
          <p:cNvSpPr txBox="1"/>
          <p:nvPr/>
        </p:nvSpPr>
        <p:spPr>
          <a:xfrm>
            <a:off x="5029399" y="4176012"/>
            <a:ext cx="2267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Modelling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EAEBC46-104D-AD08-4D93-F652D8BCE7B3}"/>
              </a:ext>
            </a:extLst>
          </p:cNvPr>
          <p:cNvSpPr txBox="1"/>
          <p:nvPr/>
        </p:nvSpPr>
        <p:spPr>
          <a:xfrm>
            <a:off x="5056622" y="4851869"/>
            <a:ext cx="2267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Results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" y="3431601"/>
            <a:ext cx="2044429" cy="34263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14" name="3D Model 13" descr="v">
                <a:extLst>
                  <a:ext uri="{FF2B5EF4-FFF2-40B4-BE49-F238E27FC236}">
                    <a16:creationId xmlns:a16="http://schemas.microsoft.com/office/drawing/2014/main" id="{6F3A1FC7-6292-990A-BA66-7E5EAFE625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848344"/>
                  </p:ext>
                </p:extLst>
              </p:nvPr>
            </p:nvGraphicFramePr>
            <p:xfrm>
              <a:off x="4209784" y="2013437"/>
              <a:ext cx="3781691" cy="384162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781691" cy="3841624"/>
                    </a:xfrm>
                    <a:prstGeom prst="rect">
                      <a:avLst/>
                    </a:prstGeom>
                  </am3d:spPr>
                  <am3d:camera>
                    <am3d:pos x="0" y="0" z="64173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828893" d="1000000"/>
                    <am3d:preTrans dx="-1" dy="-18000000" dz="-2800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78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 descr="v">
                <a:extLst>
                  <a:ext uri="{FF2B5EF4-FFF2-40B4-BE49-F238E27FC236}">
                    <a16:creationId xmlns:a16="http://schemas.microsoft.com/office/drawing/2014/main" xmlns="" id="{6F3A1FC7-6292-990A-BA66-7E5EAFE625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9784" y="2013437"/>
                <a:ext cx="3781691" cy="3841624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object 2"/>
          <p:cNvGrpSpPr/>
          <p:nvPr/>
        </p:nvGrpSpPr>
        <p:grpSpPr>
          <a:xfrm>
            <a:off x="7848600" y="23622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scene3d>
              <a:camera prst="orthographicFront"/>
              <a:lightRig rig="threePt" dir="t"/>
            </a:scene3d>
            <a:sp3d>
              <a:bevelB w="101600" prst="riblet"/>
            </a:sp3d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scene3d>
              <a:camera prst="orthographicFront"/>
              <a:lightRig rig="threePt" dir="t"/>
            </a:scene3d>
            <a:sp3d>
              <a:bevelB w="101600" prst="riblet"/>
            </a:sp3d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B w="101600" prst="riblet"/>
            </a:sp3d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722077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00B050"/>
                </a:solidFill>
              </a:rPr>
              <a:t>P</a:t>
            </a:r>
            <a:r>
              <a:rPr sz="4250" spc="15" dirty="0">
                <a:solidFill>
                  <a:srgbClr val="00B050"/>
                </a:solidFill>
              </a:rPr>
              <a:t>ROB</a:t>
            </a:r>
            <a:r>
              <a:rPr sz="4250" spc="55" dirty="0">
                <a:solidFill>
                  <a:srgbClr val="00B050"/>
                </a:solidFill>
              </a:rPr>
              <a:t>L</a:t>
            </a:r>
            <a:r>
              <a:rPr sz="4250" spc="-20" dirty="0">
                <a:solidFill>
                  <a:srgbClr val="00B050"/>
                </a:solidFill>
              </a:rPr>
              <a:t>E</a:t>
            </a:r>
            <a:r>
              <a:rPr sz="4250" spc="20" dirty="0">
                <a:solidFill>
                  <a:srgbClr val="00B050"/>
                </a:solidFill>
              </a:rPr>
              <a:t>M</a:t>
            </a:r>
            <a:r>
              <a:rPr sz="4250" dirty="0">
                <a:solidFill>
                  <a:srgbClr val="00B050"/>
                </a:solidFill>
              </a:rPr>
              <a:t>	</a:t>
            </a:r>
            <a:r>
              <a:rPr sz="4250" spc="10" dirty="0">
                <a:solidFill>
                  <a:srgbClr val="00B050"/>
                </a:solidFill>
              </a:rPr>
              <a:t>S</a:t>
            </a:r>
            <a:r>
              <a:rPr sz="4250" spc="-370" dirty="0">
                <a:solidFill>
                  <a:srgbClr val="00B050"/>
                </a:solidFill>
              </a:rPr>
              <a:t>T</a:t>
            </a:r>
            <a:r>
              <a:rPr sz="4250" spc="-375" dirty="0">
                <a:solidFill>
                  <a:srgbClr val="00B050"/>
                </a:solidFill>
              </a:rPr>
              <a:t>A</a:t>
            </a:r>
            <a:r>
              <a:rPr sz="4250" spc="15" dirty="0">
                <a:solidFill>
                  <a:srgbClr val="00B050"/>
                </a:solidFill>
              </a:rPr>
              <a:t>T</a:t>
            </a:r>
            <a:r>
              <a:rPr sz="4250" spc="-10" dirty="0">
                <a:solidFill>
                  <a:srgbClr val="00B050"/>
                </a:solidFill>
              </a:rPr>
              <a:t>E</a:t>
            </a:r>
            <a:r>
              <a:rPr sz="4250" spc="-20" dirty="0">
                <a:solidFill>
                  <a:srgbClr val="00B050"/>
                </a:solidFill>
              </a:rPr>
              <a:t>ME</a:t>
            </a:r>
            <a:r>
              <a:rPr sz="4250" spc="10" dirty="0">
                <a:solidFill>
                  <a:srgbClr val="00B050"/>
                </a:solidFill>
              </a:rPr>
              <a:t>NT</a:t>
            </a:r>
            <a:endParaRPr sz="4250" dirty="0">
              <a:solidFill>
                <a:srgbClr val="00B050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A2C7302-AB04-973C-385E-0F80ED209AD9}"/>
              </a:ext>
            </a:extLst>
          </p:cNvPr>
          <p:cNvSpPr txBox="1"/>
          <p:nvPr/>
        </p:nvSpPr>
        <p:spPr>
          <a:xfrm>
            <a:off x="834072" y="2041423"/>
            <a:ext cx="5781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Increasing incidents of unauthorized access to sensitive information.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Lack of visibility into user activities leading to security breaches.    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Inability to detect and prevent insider threats.     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Challenges in monitoring and securing remote work environments.  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Need for compliance with data protection regulations.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12" name="3D Model 11" descr="v">
                <a:extLst>
                  <a:ext uri="{FF2B5EF4-FFF2-40B4-BE49-F238E27FC236}">
                    <a16:creationId xmlns:a16="http://schemas.microsoft.com/office/drawing/2014/main" id="{284DF8D4-9B0F-50F6-9A39-6BD5589D8B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8437226"/>
                  </p:ext>
                </p:extLst>
              </p:nvPr>
            </p:nvGraphicFramePr>
            <p:xfrm>
              <a:off x="4205154" y="2019300"/>
              <a:ext cx="3781691" cy="384162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781691" cy="3841624"/>
                    </a:xfrm>
                    <a:prstGeom prst="rect">
                      <a:avLst/>
                    </a:prstGeom>
                  </am3d:spPr>
                  <am3d:camera>
                    <am3d:pos x="0" y="0" z="64173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828893" d="1000000"/>
                    <am3d:preTrans dx="-1" dy="-18000000" dz="-2800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78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Model 11" descr="v">
                <a:extLst>
                  <a:ext uri="{FF2B5EF4-FFF2-40B4-BE49-F238E27FC236}">
                    <a16:creationId xmlns:a16="http://schemas.microsoft.com/office/drawing/2014/main" xmlns="" id="{284DF8D4-9B0F-50F6-9A39-6BD5589D8B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5154" y="2019300"/>
                <a:ext cx="3781691" cy="3841624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object 2"/>
          <p:cNvGrpSpPr/>
          <p:nvPr/>
        </p:nvGrpSpPr>
        <p:grpSpPr>
          <a:xfrm>
            <a:off x="7848600" y="1219200"/>
            <a:ext cx="4067175" cy="4947534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00B050"/>
                </a:solidFill>
              </a:rPr>
              <a:t>PROJECT</a:t>
            </a:r>
            <a:r>
              <a:rPr sz="4250" spc="5" dirty="0"/>
              <a:t>	</a:t>
            </a:r>
            <a:r>
              <a:rPr sz="4250" spc="-20" dirty="0">
                <a:solidFill>
                  <a:srgbClr val="00B050"/>
                </a:solidFill>
              </a:rPr>
              <a:t>OVERVIEW</a:t>
            </a:r>
            <a:endParaRPr sz="4250" dirty="0">
              <a:solidFill>
                <a:srgbClr val="00B050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3DE55ED-135E-C724-EB5C-970681C7C623}"/>
              </a:ext>
            </a:extLst>
          </p:cNvPr>
          <p:cNvSpPr txBox="1"/>
          <p:nvPr/>
        </p:nvSpPr>
        <p:spPr>
          <a:xfrm>
            <a:off x="838200" y="2209800"/>
            <a:ext cx="6172200" cy="386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u="sng" dirty="0"/>
              <a:t>Objectives:</a:t>
            </a:r>
            <a:r>
              <a:rPr lang="en-US" sz="2400" dirty="0"/>
              <a:t> Goals or outcomes the project aims to achieve.     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u="sng" dirty="0"/>
              <a:t>Scope:</a:t>
            </a:r>
            <a:r>
              <a:rPr lang="en-US" sz="2400" dirty="0"/>
              <a:t> Boundaries and limitations of the project.    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u="sng" dirty="0"/>
              <a:t>Deliverables:</a:t>
            </a:r>
            <a:r>
              <a:rPr lang="en-US" sz="2400" dirty="0"/>
              <a:t> Tangible results or products expected from the project.     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u="sng" dirty="0" smtClean="0"/>
              <a:t>Timeline:</a:t>
            </a:r>
            <a:r>
              <a:rPr lang="en-US" sz="2400" b="1" dirty="0" smtClean="0"/>
              <a:t> </a:t>
            </a:r>
            <a:r>
              <a:rPr lang="en-US" sz="2400" dirty="0" smtClean="0"/>
              <a:t>Estimated </a:t>
            </a:r>
            <a:r>
              <a:rPr lang="en-US" sz="2400" dirty="0"/>
              <a:t>duration and milestones of the project.     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u="sng" dirty="0"/>
              <a:t>Stakeholders:</a:t>
            </a:r>
            <a:r>
              <a:rPr lang="en-US" sz="2400" dirty="0"/>
              <a:t> Individuals or groups involved in the project and their roles.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Emoticon Angry Hold Handy Loudspeaker Mascot Stock Vector (Royalty Free)  1207401598 | Shutterstock">
            <a:extLst>
              <a:ext uri="{FF2B5EF4-FFF2-40B4-BE49-F238E27FC236}">
                <a16:creationId xmlns:a16="http://schemas.microsoft.com/office/drawing/2014/main" xmlns="" id="{3E3333C2-B1AB-0783-A055-7F34C14A0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0" b="7143"/>
          <a:stretch/>
        </p:blipFill>
        <p:spPr bwMode="auto">
          <a:xfrm>
            <a:off x="8454062" y="2819400"/>
            <a:ext cx="3737938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10" name="3D Model 9" descr="v">
                <a:extLst>
                  <a:ext uri="{FF2B5EF4-FFF2-40B4-BE49-F238E27FC236}">
                    <a16:creationId xmlns:a16="http://schemas.microsoft.com/office/drawing/2014/main" id="{F4CCC37F-8E9E-3846-2A26-2464089BD8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5057075"/>
                  </p:ext>
                </p:extLst>
              </p:nvPr>
            </p:nvGraphicFramePr>
            <p:xfrm>
              <a:off x="4205154" y="2019300"/>
              <a:ext cx="3781691" cy="3841624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781691" cy="3841624"/>
                    </a:xfrm>
                    <a:prstGeom prst="rect">
                      <a:avLst/>
                    </a:prstGeom>
                  </am3d:spPr>
                  <am3d:camera>
                    <am3d:pos x="0" y="0" z="64173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828893" d="1000000"/>
                    <am3d:preTrans dx="-1" dy="-18000000" dz="-2800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4178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v">
                <a:extLst>
                  <a:ext uri="{FF2B5EF4-FFF2-40B4-BE49-F238E27FC236}">
                    <a16:creationId xmlns:a16="http://schemas.microsoft.com/office/drawing/2014/main" xmlns="" id="{F4CCC37F-8E9E-3846-2A26-2464089BD8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05154" y="2019300"/>
                <a:ext cx="3781691" cy="384162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00B050"/>
                </a:solidFill>
              </a:rPr>
              <a:t>W</a:t>
            </a:r>
            <a:r>
              <a:rPr sz="3200" spc="-20" dirty="0">
                <a:solidFill>
                  <a:srgbClr val="00B050"/>
                </a:solidFill>
              </a:rPr>
              <a:t>H</a:t>
            </a:r>
            <a:r>
              <a:rPr sz="3200" spc="20" dirty="0">
                <a:solidFill>
                  <a:srgbClr val="00B050"/>
                </a:solidFill>
              </a:rPr>
              <a:t>O</a:t>
            </a:r>
            <a:r>
              <a:rPr sz="3200" spc="-235" dirty="0">
                <a:solidFill>
                  <a:srgbClr val="00B050"/>
                </a:solidFill>
              </a:rPr>
              <a:t> </a:t>
            </a:r>
            <a:r>
              <a:rPr sz="3200" spc="-10" dirty="0">
                <a:solidFill>
                  <a:srgbClr val="00B050"/>
                </a:solidFill>
              </a:rPr>
              <a:t>AR</a:t>
            </a:r>
            <a:r>
              <a:rPr sz="3200" spc="15" dirty="0">
                <a:solidFill>
                  <a:srgbClr val="00B050"/>
                </a:solidFill>
              </a:rPr>
              <a:t>E</a:t>
            </a:r>
            <a:r>
              <a:rPr sz="3200" spc="-35" dirty="0">
                <a:solidFill>
                  <a:srgbClr val="00B050"/>
                </a:solidFill>
              </a:rPr>
              <a:t> </a:t>
            </a:r>
            <a:r>
              <a:rPr sz="3200" spc="-10" dirty="0">
                <a:solidFill>
                  <a:srgbClr val="00B050"/>
                </a:solidFill>
              </a:rPr>
              <a:t>T</a:t>
            </a:r>
            <a:r>
              <a:rPr sz="3200" spc="-15" dirty="0">
                <a:solidFill>
                  <a:srgbClr val="00B050"/>
                </a:solidFill>
              </a:rPr>
              <a:t>H</a:t>
            </a:r>
            <a:r>
              <a:rPr sz="3200" spc="15" dirty="0">
                <a:solidFill>
                  <a:srgbClr val="00B050"/>
                </a:solidFill>
              </a:rPr>
              <a:t>E</a:t>
            </a:r>
            <a:r>
              <a:rPr sz="3200" spc="-35" dirty="0">
                <a:solidFill>
                  <a:srgbClr val="00B050"/>
                </a:solidFill>
              </a:rPr>
              <a:t> </a:t>
            </a:r>
            <a:r>
              <a:rPr sz="3200" spc="-20" dirty="0">
                <a:solidFill>
                  <a:srgbClr val="00B050"/>
                </a:solidFill>
              </a:rPr>
              <a:t>E</a:t>
            </a:r>
            <a:r>
              <a:rPr sz="3200" spc="30" dirty="0">
                <a:solidFill>
                  <a:srgbClr val="00B050"/>
                </a:solidFill>
              </a:rPr>
              <a:t>N</a:t>
            </a:r>
            <a:r>
              <a:rPr sz="3200" spc="15" dirty="0">
                <a:solidFill>
                  <a:srgbClr val="00B050"/>
                </a:solidFill>
              </a:rPr>
              <a:t>D</a:t>
            </a:r>
            <a:r>
              <a:rPr sz="3200" spc="-45" dirty="0">
                <a:solidFill>
                  <a:srgbClr val="00B050"/>
                </a:solidFill>
              </a:rPr>
              <a:t> </a:t>
            </a:r>
            <a:r>
              <a:rPr sz="3200" dirty="0">
                <a:solidFill>
                  <a:srgbClr val="00B050"/>
                </a:solidFill>
              </a:rPr>
              <a:t>U</a:t>
            </a:r>
            <a:r>
              <a:rPr sz="3200" spc="10" dirty="0">
                <a:solidFill>
                  <a:srgbClr val="00B050"/>
                </a:solidFill>
              </a:rPr>
              <a:t>S</a:t>
            </a:r>
            <a:r>
              <a:rPr sz="3200" spc="-25" dirty="0">
                <a:solidFill>
                  <a:srgbClr val="00B050"/>
                </a:solidFill>
              </a:rPr>
              <a:t>E</a:t>
            </a:r>
            <a:r>
              <a:rPr sz="3200" spc="-10" dirty="0">
                <a:solidFill>
                  <a:srgbClr val="00B050"/>
                </a:solidFill>
              </a:rPr>
              <a:t>R</a:t>
            </a:r>
            <a:r>
              <a:rPr sz="3200" spc="5" dirty="0">
                <a:solidFill>
                  <a:srgbClr val="00B050"/>
                </a:solidFill>
              </a:rPr>
              <a:t>S?</a:t>
            </a:r>
            <a:endParaRPr sz="3200" dirty="0">
              <a:solidFill>
                <a:srgbClr val="00B050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F260F8-2F4B-1EDF-ECBA-CFD514DD508A}"/>
              </a:ext>
            </a:extLst>
          </p:cNvPr>
          <p:cNvSpPr txBox="1"/>
          <p:nvPr/>
        </p:nvSpPr>
        <p:spPr>
          <a:xfrm>
            <a:off x="699452" y="2115562"/>
            <a:ext cx="63468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Employees of an organization who use secure systems for their work.  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Customers or clients whose data needs to be protected. 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Administrators responsible for managing and monitoring security systems.    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Regulatory bodies or auditors ensuring compliance with security standards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11" name="3D Model 10" descr="v">
                <a:extLst>
                  <a:ext uri="{FF2B5EF4-FFF2-40B4-BE49-F238E27FC236}">
                    <a16:creationId xmlns:a16="http://schemas.microsoft.com/office/drawing/2014/main" id="{AE7234B1-61EF-B706-5CCF-B7FC633C57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0463965"/>
                  </p:ext>
                </p:extLst>
              </p:nvPr>
            </p:nvGraphicFramePr>
            <p:xfrm>
              <a:off x="4205154" y="2057400"/>
              <a:ext cx="3781691" cy="384162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781691" cy="3841624"/>
                    </a:xfrm>
                    <a:prstGeom prst="rect">
                      <a:avLst/>
                    </a:prstGeom>
                  </am3d:spPr>
                  <am3d:camera>
                    <am3d:pos x="0" y="0" z="64173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828893" d="1000000"/>
                    <am3d:preTrans dx="-1" dy="-18000000" dz="-2800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78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v">
                <a:extLst>
                  <a:ext uri="{FF2B5EF4-FFF2-40B4-BE49-F238E27FC236}">
                    <a16:creationId xmlns:a16="http://schemas.microsoft.com/office/drawing/2014/main" xmlns="" id="{AE7234B1-61EF-B706-5CCF-B7FC633C57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5154" y="2057400"/>
                <a:ext cx="3781691" cy="3841624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object 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9200" y="1689725"/>
            <a:ext cx="3352800" cy="38862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 smtClean="0">
                <a:solidFill>
                  <a:srgbClr val="00B050"/>
                </a:solidFill>
              </a:rPr>
              <a:t>Y</a:t>
            </a:r>
            <a:r>
              <a:rPr sz="3600" spc="10" dirty="0" smtClean="0">
                <a:solidFill>
                  <a:srgbClr val="00B050"/>
                </a:solidFill>
              </a:rPr>
              <a:t>O</a:t>
            </a:r>
            <a:r>
              <a:rPr sz="3600" spc="25" dirty="0" smtClean="0">
                <a:solidFill>
                  <a:srgbClr val="00B050"/>
                </a:solidFill>
              </a:rPr>
              <a:t>U</a:t>
            </a:r>
            <a:r>
              <a:rPr sz="3600" dirty="0" smtClean="0">
                <a:solidFill>
                  <a:srgbClr val="00B050"/>
                </a:solidFill>
              </a:rPr>
              <a:t>R</a:t>
            </a:r>
            <a:r>
              <a:rPr sz="3600" spc="5" dirty="0" smtClean="0">
                <a:solidFill>
                  <a:srgbClr val="00B050"/>
                </a:solidFill>
              </a:rPr>
              <a:t> </a:t>
            </a:r>
            <a:r>
              <a:rPr sz="3600" spc="25" dirty="0" smtClean="0">
                <a:solidFill>
                  <a:srgbClr val="00B050"/>
                </a:solidFill>
              </a:rPr>
              <a:t>S</a:t>
            </a:r>
            <a:r>
              <a:rPr sz="3600" spc="10" dirty="0" smtClean="0">
                <a:solidFill>
                  <a:srgbClr val="00B050"/>
                </a:solidFill>
              </a:rPr>
              <a:t>O</a:t>
            </a:r>
            <a:r>
              <a:rPr sz="3600" spc="25" dirty="0" smtClean="0">
                <a:solidFill>
                  <a:srgbClr val="00B050"/>
                </a:solidFill>
              </a:rPr>
              <a:t>LU</a:t>
            </a:r>
            <a:r>
              <a:rPr sz="3600" spc="-35" dirty="0" smtClean="0">
                <a:solidFill>
                  <a:srgbClr val="00B050"/>
                </a:solidFill>
              </a:rPr>
              <a:t>T</a:t>
            </a:r>
            <a:r>
              <a:rPr sz="3600" spc="-30" dirty="0" smtClean="0">
                <a:solidFill>
                  <a:srgbClr val="00B050"/>
                </a:solidFill>
              </a:rPr>
              <a:t>I</a:t>
            </a:r>
            <a:r>
              <a:rPr sz="3600" spc="10" dirty="0" smtClean="0">
                <a:solidFill>
                  <a:srgbClr val="00B050"/>
                </a:solidFill>
              </a:rPr>
              <a:t>O</a:t>
            </a:r>
            <a:r>
              <a:rPr sz="3600" dirty="0" smtClean="0">
                <a:solidFill>
                  <a:srgbClr val="00B050"/>
                </a:solidFill>
              </a:rPr>
              <a:t>N</a:t>
            </a:r>
            <a:r>
              <a:rPr sz="3600" spc="-345" dirty="0" smtClean="0">
                <a:solidFill>
                  <a:srgbClr val="00B050"/>
                </a:solidFill>
              </a:rPr>
              <a:t> </a:t>
            </a:r>
            <a:r>
              <a:rPr sz="3600" spc="-35" dirty="0">
                <a:solidFill>
                  <a:srgbClr val="00B050"/>
                </a:solidFill>
              </a:rPr>
              <a:t>A</a:t>
            </a:r>
            <a:r>
              <a:rPr sz="3600" spc="-5" dirty="0">
                <a:solidFill>
                  <a:srgbClr val="00B050"/>
                </a:solidFill>
              </a:rPr>
              <a:t>N</a:t>
            </a:r>
            <a:r>
              <a:rPr sz="3600" dirty="0">
                <a:solidFill>
                  <a:srgbClr val="00B050"/>
                </a:solidFill>
              </a:rPr>
              <a:t>D</a:t>
            </a:r>
            <a:r>
              <a:rPr sz="3600" spc="35" dirty="0">
                <a:solidFill>
                  <a:srgbClr val="00B050"/>
                </a:solidFill>
              </a:rPr>
              <a:t> </a:t>
            </a:r>
            <a:r>
              <a:rPr sz="3600" spc="-30" dirty="0">
                <a:solidFill>
                  <a:srgbClr val="00B050"/>
                </a:solidFill>
              </a:rPr>
              <a:t>I</a:t>
            </a:r>
            <a:r>
              <a:rPr sz="3600" spc="-35" dirty="0">
                <a:solidFill>
                  <a:srgbClr val="00B050"/>
                </a:solidFill>
              </a:rPr>
              <a:t>T</a:t>
            </a:r>
            <a:r>
              <a:rPr sz="3600" dirty="0">
                <a:solidFill>
                  <a:srgbClr val="00B050"/>
                </a:solidFill>
              </a:rPr>
              <a:t>S</a:t>
            </a:r>
            <a:r>
              <a:rPr sz="3600" spc="60" dirty="0">
                <a:solidFill>
                  <a:srgbClr val="00B050"/>
                </a:solidFill>
              </a:rPr>
              <a:t> </a:t>
            </a:r>
            <a:r>
              <a:rPr sz="3600" spc="-295" dirty="0">
                <a:solidFill>
                  <a:srgbClr val="00B050"/>
                </a:solidFill>
              </a:rPr>
              <a:t>V</a:t>
            </a:r>
            <a:r>
              <a:rPr sz="3600" spc="-35" dirty="0">
                <a:solidFill>
                  <a:srgbClr val="00B050"/>
                </a:solidFill>
              </a:rPr>
              <a:t>A</a:t>
            </a:r>
            <a:r>
              <a:rPr sz="3600" spc="25" dirty="0">
                <a:solidFill>
                  <a:srgbClr val="00B050"/>
                </a:solidFill>
              </a:rPr>
              <a:t>LU</a:t>
            </a:r>
            <a:r>
              <a:rPr sz="3600" dirty="0">
                <a:solidFill>
                  <a:srgbClr val="00B050"/>
                </a:solidFill>
              </a:rPr>
              <a:t>E</a:t>
            </a:r>
            <a:r>
              <a:rPr sz="3600" spc="-65" dirty="0">
                <a:solidFill>
                  <a:srgbClr val="00B050"/>
                </a:solidFill>
              </a:rPr>
              <a:t> </a:t>
            </a:r>
            <a:r>
              <a:rPr sz="3600" spc="-15" dirty="0">
                <a:solidFill>
                  <a:srgbClr val="00B050"/>
                </a:solidFill>
              </a:rPr>
              <a:t>P</a:t>
            </a:r>
            <a:r>
              <a:rPr sz="3600" spc="-30" dirty="0">
                <a:solidFill>
                  <a:srgbClr val="00B050"/>
                </a:solidFill>
              </a:rPr>
              <a:t>R</a:t>
            </a:r>
            <a:r>
              <a:rPr sz="3600" spc="10" dirty="0">
                <a:solidFill>
                  <a:srgbClr val="00B050"/>
                </a:solidFill>
              </a:rPr>
              <a:t>O</a:t>
            </a:r>
            <a:r>
              <a:rPr sz="3600" spc="-15" dirty="0">
                <a:solidFill>
                  <a:srgbClr val="00B050"/>
                </a:solidFill>
              </a:rPr>
              <a:t>P</a:t>
            </a:r>
            <a:r>
              <a:rPr sz="3600" spc="10" dirty="0">
                <a:solidFill>
                  <a:srgbClr val="00B050"/>
                </a:solidFill>
              </a:rPr>
              <a:t>O</a:t>
            </a:r>
            <a:r>
              <a:rPr sz="3600" spc="25" dirty="0">
                <a:solidFill>
                  <a:srgbClr val="00B050"/>
                </a:solidFill>
              </a:rPr>
              <a:t>S</a:t>
            </a:r>
            <a:r>
              <a:rPr sz="3600" spc="-30" dirty="0">
                <a:solidFill>
                  <a:srgbClr val="00B050"/>
                </a:solidFill>
              </a:rPr>
              <a:t>I</a:t>
            </a:r>
            <a:r>
              <a:rPr sz="3600" spc="-35" dirty="0">
                <a:solidFill>
                  <a:srgbClr val="00B050"/>
                </a:solidFill>
              </a:rPr>
              <a:t>T</a:t>
            </a:r>
            <a:r>
              <a:rPr sz="3600" spc="-30" dirty="0">
                <a:solidFill>
                  <a:srgbClr val="00B050"/>
                </a:solidFill>
              </a:rPr>
              <a:t>I</a:t>
            </a:r>
            <a:r>
              <a:rPr sz="3600" spc="10" dirty="0">
                <a:solidFill>
                  <a:srgbClr val="00B050"/>
                </a:solidFill>
              </a:rPr>
              <a:t>O</a:t>
            </a:r>
            <a:r>
              <a:rPr sz="3600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F63713D-6DB0-DE63-904B-7A8C7A3C2ED0}"/>
              </a:ext>
            </a:extLst>
          </p:cNvPr>
          <p:cNvSpPr txBox="1"/>
          <p:nvPr/>
        </p:nvSpPr>
        <p:spPr>
          <a:xfrm>
            <a:off x="3657600" y="1689725"/>
            <a:ext cx="6486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Solution: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Implementation of a keylogger tool to monitor and track user activities.    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Implementation of access controls and encryption techniques to secure sensitive data.</a:t>
            </a:r>
          </a:p>
          <a:p>
            <a:endParaRPr lang="en-US" sz="2400" dirty="0"/>
          </a:p>
          <a:p>
            <a:r>
              <a:rPr lang="en-US" sz="2400" b="1" u="sng" dirty="0"/>
              <a:t>value proposition: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Enhanced security posture and reduced risk of data breaches.    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Improved visibility into user activities for better threat detection. 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10" name="3D Model 9" descr="v">
                <a:extLst>
                  <a:ext uri="{FF2B5EF4-FFF2-40B4-BE49-F238E27FC236}">
                    <a16:creationId xmlns:a16="http://schemas.microsoft.com/office/drawing/2014/main" id="{7C14056E-A60F-8C51-4DD5-ED90BEF63E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8526093"/>
                  </p:ext>
                </p:extLst>
              </p:nvPr>
            </p:nvGraphicFramePr>
            <p:xfrm>
              <a:off x="4205154" y="2022033"/>
              <a:ext cx="3781691" cy="384162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781691" cy="3841624"/>
                    </a:xfrm>
                    <a:prstGeom prst="rect">
                      <a:avLst/>
                    </a:prstGeom>
                  </am3d:spPr>
                  <am3d:camera>
                    <am3d:pos x="0" y="0" z="64173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828893" d="1000000"/>
                    <am3d:preTrans dx="-1" dy="-18000000" dz="-2800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78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v">
                <a:extLst>
                  <a:ext uri="{FF2B5EF4-FFF2-40B4-BE49-F238E27FC236}">
                    <a16:creationId xmlns:a16="http://schemas.microsoft.com/office/drawing/2014/main" xmlns="" id="{7C14056E-A60F-8C51-4DD5-ED90BEF63E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5154" y="2022033"/>
                <a:ext cx="3781691" cy="3841624"/>
              </a:xfrm>
              <a:prstGeom prst="rect">
                <a:avLst/>
              </a:prstGeom>
            </p:spPr>
          </p:pic>
        </mc:Fallback>
      </mc:AlternateContent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3"/>
          <a:stretch/>
        </p:blipFill>
        <p:spPr>
          <a:xfrm>
            <a:off x="-17145" y="2583099"/>
            <a:ext cx="2981325" cy="42749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715939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rgbClr val="00B050"/>
                </a:solidFill>
              </a:rPr>
              <a:t>THE</a:t>
            </a:r>
            <a:r>
              <a:rPr sz="4250" spc="20" dirty="0">
                <a:solidFill>
                  <a:srgbClr val="00B050"/>
                </a:solidFill>
              </a:rPr>
              <a:t> </a:t>
            </a:r>
            <a:r>
              <a:rPr sz="4250" spc="10" dirty="0">
                <a:solidFill>
                  <a:srgbClr val="00B050"/>
                </a:solidFill>
              </a:rPr>
              <a:t>WOW</a:t>
            </a:r>
            <a:r>
              <a:rPr sz="4250" spc="85" dirty="0">
                <a:solidFill>
                  <a:srgbClr val="00B050"/>
                </a:solidFill>
              </a:rPr>
              <a:t> </a:t>
            </a:r>
            <a:r>
              <a:rPr sz="4250" spc="10" dirty="0">
                <a:solidFill>
                  <a:srgbClr val="00B050"/>
                </a:solidFill>
              </a:rPr>
              <a:t>IN</a:t>
            </a:r>
            <a:r>
              <a:rPr sz="4250" spc="-5" dirty="0">
                <a:solidFill>
                  <a:srgbClr val="00B050"/>
                </a:solidFill>
              </a:rPr>
              <a:t> </a:t>
            </a:r>
            <a:r>
              <a:rPr sz="4250" spc="15" dirty="0">
                <a:solidFill>
                  <a:srgbClr val="00B050"/>
                </a:solidFill>
              </a:rPr>
              <a:t>YOUR</a:t>
            </a:r>
            <a:r>
              <a:rPr sz="4250" spc="-10" dirty="0">
                <a:solidFill>
                  <a:srgbClr val="00B050"/>
                </a:solidFill>
              </a:rPr>
              <a:t> </a:t>
            </a:r>
            <a:r>
              <a:rPr sz="4250" spc="20" dirty="0">
                <a:solidFill>
                  <a:srgbClr val="00B050"/>
                </a:solidFill>
              </a:rPr>
              <a:t>SOLUTION</a:t>
            </a:r>
            <a:endParaRPr sz="4250" dirty="0">
              <a:solidFill>
                <a:srgbClr val="00B05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92FE71-C3E1-14B0-9C31-633CC07AD7E3}"/>
              </a:ext>
            </a:extLst>
          </p:cNvPr>
          <p:cNvSpPr txBox="1"/>
          <p:nvPr/>
        </p:nvSpPr>
        <p:spPr>
          <a:xfrm>
            <a:off x="3192780" y="2419351"/>
            <a:ext cx="66179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Advanced machine learning algorithms for anomaly detection.     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User-friendly interface with customizable dashboards for security monitoring.    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Integration with threat intelligence feeds for proactive defense.    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Scalability and flexibility to adapt to evolving security threats.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ncil Mascot cartoon presenting isolated Stock Vector by ©canbedone  151768970">
            <a:extLst>
              <a:ext uri="{FF2B5EF4-FFF2-40B4-BE49-F238E27FC236}">
                <a16:creationId xmlns:a16="http://schemas.microsoft.com/office/drawing/2014/main" xmlns="" id="{0453FB35-5A00-0AFB-B062-704049D01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147" y="2362200"/>
            <a:ext cx="3332853" cy="444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11" name="3D Model 10" descr="v">
                <a:extLst>
                  <a:ext uri="{FF2B5EF4-FFF2-40B4-BE49-F238E27FC236}">
                    <a16:creationId xmlns:a16="http://schemas.microsoft.com/office/drawing/2014/main" id="{B82DA5E6-E65A-3D77-1EEF-3A4F1A81AC4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7196933"/>
                  </p:ext>
                </p:extLst>
              </p:nvPr>
            </p:nvGraphicFramePr>
            <p:xfrm>
              <a:off x="4205154" y="2019300"/>
              <a:ext cx="3781691" cy="384162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781691" cy="3841624"/>
                    </a:xfrm>
                    <a:prstGeom prst="rect">
                      <a:avLst/>
                    </a:prstGeom>
                  </am3d:spPr>
                  <am3d:camera>
                    <am3d:pos x="0" y="0" z="64173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828893" d="1000000"/>
                    <am3d:preTrans dx="-1" dy="-18000000" dz="-2800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4178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v">
                <a:extLst>
                  <a:ext uri="{FF2B5EF4-FFF2-40B4-BE49-F238E27FC236}">
                    <a16:creationId xmlns:a16="http://schemas.microsoft.com/office/drawing/2014/main" xmlns="" id="{B82DA5E6-E65A-3D77-1EEF-3A4F1A81AC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5154" y="2019300"/>
                <a:ext cx="3781691" cy="3841624"/>
              </a:xfrm>
              <a:prstGeom prst="rect">
                <a:avLst/>
              </a:prstGeom>
            </p:spPr>
          </p:pic>
        </mc:Fallback>
      </mc:AlternateContent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397734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rgbClr val="00B050"/>
                </a:solidFill>
                <a:latin typeface="Trebuchet MS"/>
                <a:cs typeface="Trebuchet MS"/>
              </a:rPr>
              <a:t>M</a:t>
            </a:r>
            <a:r>
              <a:rPr sz="4800" b="1" dirty="0">
                <a:solidFill>
                  <a:srgbClr val="00B050"/>
                </a:solidFill>
                <a:latin typeface="Trebuchet MS"/>
                <a:cs typeface="Trebuchet MS"/>
              </a:rPr>
              <a:t>O</a:t>
            </a:r>
            <a:r>
              <a:rPr sz="4800" b="1" spc="-15" dirty="0">
                <a:solidFill>
                  <a:srgbClr val="00B050"/>
                </a:solidFill>
                <a:latin typeface="Trebuchet MS"/>
                <a:cs typeface="Trebuchet MS"/>
              </a:rPr>
              <a:t>D</a:t>
            </a:r>
            <a:r>
              <a:rPr sz="4800" b="1" spc="-35" dirty="0">
                <a:solidFill>
                  <a:srgbClr val="00B050"/>
                </a:solidFill>
                <a:latin typeface="Trebuchet MS"/>
                <a:cs typeface="Trebuchet MS"/>
              </a:rPr>
              <a:t>E</a:t>
            </a:r>
            <a:r>
              <a:rPr sz="4800" b="1" spc="-30" dirty="0">
                <a:solidFill>
                  <a:srgbClr val="00B050"/>
                </a:solidFill>
                <a:latin typeface="Trebuchet MS"/>
                <a:cs typeface="Trebuchet MS"/>
              </a:rPr>
              <a:t>LL</a:t>
            </a:r>
            <a:r>
              <a:rPr sz="4800" b="1" spc="-5" dirty="0">
                <a:solidFill>
                  <a:srgbClr val="00B050"/>
                </a:solidFill>
                <a:latin typeface="Trebuchet MS"/>
                <a:cs typeface="Trebuchet MS"/>
              </a:rPr>
              <a:t>I</a:t>
            </a:r>
            <a:r>
              <a:rPr sz="4800" b="1" spc="30" dirty="0">
                <a:solidFill>
                  <a:srgbClr val="00B050"/>
                </a:solidFill>
                <a:latin typeface="Trebuchet MS"/>
                <a:cs typeface="Trebuchet MS"/>
              </a:rPr>
              <a:t>N</a:t>
            </a:r>
            <a:r>
              <a:rPr sz="4800" b="1" spc="5" dirty="0">
                <a:solidFill>
                  <a:srgbClr val="00B050"/>
                </a:solidFill>
                <a:latin typeface="Trebuchet MS"/>
                <a:cs typeface="Trebuchet MS"/>
              </a:rPr>
              <a:t>G</a:t>
            </a:r>
            <a:endParaRPr sz="4800" dirty="0">
              <a:solidFill>
                <a:srgbClr val="00B050"/>
              </a:solidFill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8DA1C82-D87A-24CE-C013-CA1D54828E6B}"/>
              </a:ext>
            </a:extLst>
          </p:cNvPr>
          <p:cNvSpPr txBox="1"/>
          <p:nvPr/>
        </p:nvSpPr>
        <p:spPr>
          <a:xfrm>
            <a:off x="609600" y="2019300"/>
            <a:ext cx="66071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Simulating different types of cyber attacks to assess the effectiveness of the keylogger tool in detecting and mitigating threats.     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Predictive modeling to anticipate future security risks and vulnerabilities.  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Scenario analysis to evaluate the impact of security incidents on business operations and reputation.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381</Words>
  <Application>Microsoft Office PowerPoint</Application>
  <PresentationFormat>Custom</PresentationFormat>
  <Paragraphs>62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      Ratna Prasanna Sunkara</vt:lpstr>
      <vt:lpstr>KEY LOGGER                 AND                       SECURITY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PrassuSai</dc:creator>
  <cp:lastModifiedBy>admin</cp:lastModifiedBy>
  <cp:revision>13</cp:revision>
  <dcterms:created xsi:type="dcterms:W3CDTF">2024-06-03T05:48:59Z</dcterms:created>
  <dcterms:modified xsi:type="dcterms:W3CDTF">2024-06-14T07:16:28Z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