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5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488" autoAdjust="0"/>
    <p:restoredTop sz="94660"/>
  </p:normalViewPr>
  <p:slideViewPr>
    <p:cSldViewPr>
      <p:cViewPr varScale="1">
        <p:scale>
          <a:sx n="68" d="100"/>
          <a:sy n="68" d="100"/>
        </p:scale>
        <p:origin x="-63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0400" y="555307"/>
            <a:ext cx="20212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60400" y="555307"/>
            <a:ext cx="72790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60400" y="2806128"/>
            <a:ext cx="10382885" cy="1628139"/>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7/16/2024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what-is-sentiment-" TargetMode="External"/><Relationship Id="rId2" Type="http://schemas.openxmlformats.org/officeDocument/2006/relationships/hyperlink" Target="https://github.com/Naviden/Sentiment-Analysis-in-Python" TargetMode="External"/><Relationship Id="rId1" Type="http://schemas.openxmlformats.org/officeDocument/2006/relationships/slideLayout" Target="../slideLayouts/slideLayout2.xml"/><Relationship Id="rId5" Type="http://schemas.openxmlformats.org/officeDocument/2006/relationships/hyperlink" Target="https://www.ibm.com/topics/artificial-intelligence" TargetMode="External"/><Relationship Id="rId4" Type="http://schemas.openxmlformats.org/officeDocument/2006/relationships/hyperlink" Target="https://www.ibm.com/topics/sentiment-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89910" y="1818640"/>
            <a:ext cx="7436485" cy="1480185"/>
          </a:xfrm>
          <a:prstGeom prst="rect">
            <a:avLst/>
          </a:prstGeom>
          <a:solidFill>
            <a:schemeClr val="bg1"/>
          </a:solidFill>
        </p:spPr>
        <p:txBody>
          <a:bodyPr vert="horz" wrap="square" lIns="0" tIns="13335" rIns="0" bIns="0" rtlCol="0">
            <a:noAutofit/>
          </a:bodyPr>
          <a:lstStyle/>
          <a:p>
            <a:pPr marL="12700">
              <a:lnSpc>
                <a:spcPct val="100000"/>
              </a:lnSpc>
              <a:spcBef>
                <a:spcPts val="105"/>
              </a:spcBef>
            </a:pPr>
            <a:endParaRPr lang="en-US" altLang="" sz="4400">
              <a:solidFill>
                <a:schemeClr val="accent2">
                  <a:lumMod val="75000"/>
                </a:schemeClr>
              </a:solidFill>
              <a:latin typeface="Algerian" panose="04020705040A02060702" charset="0"/>
              <a:cs typeface="Algerian" panose="04020705040A02060702" charset="0"/>
            </a:endParaRPr>
          </a:p>
          <a:p>
            <a:pPr marL="12700">
              <a:lnSpc>
                <a:spcPct val="100000"/>
              </a:lnSpc>
              <a:spcBef>
                <a:spcPts val="105"/>
              </a:spcBef>
            </a:pPr>
            <a:r>
              <a:rPr lang="en-US" altLang="" sz="4400">
                <a:solidFill>
                  <a:schemeClr val="accent2">
                    <a:lumMod val="75000"/>
                  </a:schemeClr>
                </a:solidFill>
                <a:latin typeface="Arial Black" panose="020B0A04020102020204" charset="0"/>
                <a:cs typeface="Arial Black" panose="020B0A04020102020204" charset="0"/>
              </a:rPr>
              <a:t>SENTIMENT  ANALYSIS</a:t>
            </a:r>
          </a:p>
        </p:txBody>
      </p:sp>
      <p:sp>
        <p:nvSpPr>
          <p:cNvPr id="3" name="object 3"/>
          <p:cNvSpPr txBox="1">
            <a:spLocks noGrp="1"/>
          </p:cNvSpPr>
          <p:nvPr>
            <p:ph type="title"/>
          </p:nvPr>
        </p:nvSpPr>
        <p:spPr>
          <a:xfrm>
            <a:off x="3882135" y="1049655"/>
            <a:ext cx="4317365" cy="447040"/>
          </a:xfrm>
          <a:prstGeom prst="rect">
            <a:avLst/>
          </a:prstGeom>
        </p:spPr>
        <p:txBody>
          <a:bodyPr vert="horz" wrap="square" lIns="0" tIns="16510" rIns="0" bIns="0" rtlCol="0">
            <a:spAutoFit/>
          </a:bodyPr>
          <a:lstStyle/>
          <a:p>
            <a:pPr marL="12700">
              <a:lnSpc>
                <a:spcPct val="100000"/>
              </a:lnSpc>
              <a:spcBef>
                <a:spcPts val="130"/>
              </a:spcBef>
            </a:pPr>
            <a:r>
              <a:rPr lang="en-US" sz="2800">
                <a:solidFill>
                  <a:schemeClr val="tx1"/>
                </a:solidFill>
                <a:latin typeface="Times New Roman" panose="02020603050405020304" charset="0"/>
                <a:cs typeface="Times New Roman" panose="02020603050405020304" charset="0"/>
              </a:rPr>
              <a:t>     CAPSTONE PROJECT</a:t>
            </a:r>
          </a:p>
        </p:txBody>
      </p:sp>
      <p:sp>
        <p:nvSpPr>
          <p:cNvPr id="4" name="object 4"/>
          <p:cNvSpPr txBox="1"/>
          <p:nvPr/>
        </p:nvSpPr>
        <p:spPr>
          <a:xfrm>
            <a:off x="447675" y="3769360"/>
            <a:ext cx="11296650" cy="2463800"/>
          </a:xfrm>
          <a:prstGeom prst="rect">
            <a:avLst/>
          </a:prstGeom>
          <a:solidFill>
            <a:srgbClr val="465258"/>
          </a:solidFill>
        </p:spPr>
        <p:txBody>
          <a:bodyPr vert="horz" wrap="square" lIns="0" tIns="0" rIns="0" bIns="0" rtlCol="0">
            <a:noAutofit/>
          </a:bodyPr>
          <a:lstStyle/>
          <a:p>
            <a:pPr>
              <a:lnSpc>
                <a:spcPct val="100000"/>
              </a:lnSpc>
            </a:pPr>
            <a:endParaRPr sz="2000" dirty="0">
              <a:solidFill>
                <a:schemeClr val="bg2"/>
              </a:solidFill>
              <a:latin typeface="Times New Roman" panose="02020603050405020304"/>
              <a:cs typeface="Times New Roman" panose="02020603050405020304"/>
            </a:endParaRPr>
          </a:p>
          <a:p>
            <a:pPr>
              <a:lnSpc>
                <a:spcPct val="100000"/>
              </a:lnSpc>
            </a:pPr>
            <a:endParaRPr sz="2000" dirty="0">
              <a:solidFill>
                <a:schemeClr val="bg2"/>
              </a:solidFill>
              <a:latin typeface="Times New Roman" panose="02020603050405020304"/>
              <a:cs typeface="Times New Roman" panose="02020603050405020304"/>
            </a:endParaRPr>
          </a:p>
          <a:p>
            <a:pPr>
              <a:lnSpc>
                <a:spcPct val="100000"/>
              </a:lnSpc>
            </a:pPr>
            <a:r>
              <a:rPr lang="en-US" altLang="" sz="2000" b="1" dirty="0">
                <a:solidFill>
                  <a:schemeClr val="bg2"/>
                </a:solidFill>
                <a:latin typeface="Arial" panose="020B0604020202020204"/>
                <a:cs typeface="Arial" panose="020B0604020202020204"/>
              </a:rPr>
              <a:t>                                        </a:t>
            </a:r>
            <a:r>
              <a:rPr sz="2000" b="1" dirty="0">
                <a:solidFill>
                  <a:schemeClr val="bg2"/>
                </a:solidFill>
                <a:latin typeface="Arial" panose="020B0604020202020204"/>
                <a:cs typeface="Arial" panose="020B0604020202020204"/>
              </a:rPr>
              <a:t>Presented</a:t>
            </a:r>
            <a:r>
              <a:rPr sz="2000" b="1" spc="-90" dirty="0">
                <a:solidFill>
                  <a:schemeClr val="bg2"/>
                </a:solidFill>
                <a:latin typeface="Arial" panose="020B0604020202020204"/>
                <a:cs typeface="Arial" panose="020B0604020202020204"/>
              </a:rPr>
              <a:t> </a:t>
            </a:r>
            <a:r>
              <a:rPr sz="2000" b="1" spc="-25" dirty="0">
                <a:solidFill>
                  <a:schemeClr val="bg2"/>
                </a:solidFill>
                <a:latin typeface="Arial" panose="020B0604020202020204"/>
                <a:cs typeface="Arial" panose="020B0604020202020204"/>
              </a:rPr>
              <a:t>By</a:t>
            </a:r>
            <a:r>
              <a:rPr lang="en-IN" sz="2000" b="1" spc="-25" dirty="0">
                <a:solidFill>
                  <a:schemeClr val="bg2"/>
                </a:solidFill>
                <a:latin typeface="Arial" panose="020B0604020202020204"/>
                <a:cs typeface="Arial" panose="020B0604020202020204"/>
              </a:rPr>
              <a:t> </a:t>
            </a:r>
            <a:r>
              <a:rPr sz="2000" b="1" spc="-25" dirty="0">
                <a:solidFill>
                  <a:schemeClr val="bg2"/>
                </a:solidFill>
                <a:latin typeface="Arial" panose="020B0604020202020204"/>
                <a:cs typeface="Arial" panose="020B0604020202020204"/>
              </a:rPr>
              <a:t>:</a:t>
            </a:r>
            <a:endParaRPr sz="2000" dirty="0">
              <a:solidFill>
                <a:schemeClr val="bg2"/>
              </a:solidFill>
              <a:latin typeface="Arial" panose="020B0604020202020204"/>
              <a:cs typeface="Arial" panose="020B0604020202020204"/>
            </a:endParaRPr>
          </a:p>
          <a:p>
            <a:pPr marL="2763520">
              <a:lnSpc>
                <a:spcPct val="100000"/>
              </a:lnSpc>
              <a:spcBef>
                <a:spcPts val="5"/>
              </a:spcBef>
            </a:pPr>
            <a:r>
              <a:rPr sz="2000" b="1" dirty="0">
                <a:solidFill>
                  <a:schemeClr val="bg2"/>
                </a:solidFill>
                <a:latin typeface="Arial" panose="020B0604020202020204"/>
                <a:cs typeface="Arial" panose="020B0604020202020204"/>
              </a:rPr>
              <a:t>1.</a:t>
            </a:r>
            <a:r>
              <a:rPr sz="2000" b="1" spc="5" dirty="0">
                <a:solidFill>
                  <a:schemeClr val="bg2"/>
                </a:solidFill>
                <a:latin typeface="Arial" panose="020B0604020202020204"/>
                <a:cs typeface="Arial" panose="020B0604020202020204"/>
              </a:rPr>
              <a:t> </a:t>
            </a:r>
            <a:r>
              <a:rPr sz="2000" b="1" dirty="0">
                <a:solidFill>
                  <a:schemeClr val="bg2"/>
                </a:solidFill>
                <a:latin typeface="Arial" panose="020B0604020202020204"/>
                <a:cs typeface="Arial" panose="020B0604020202020204"/>
              </a:rPr>
              <a:t>Student</a:t>
            </a:r>
            <a:r>
              <a:rPr sz="2000" b="1" spc="-25" dirty="0">
                <a:solidFill>
                  <a:schemeClr val="bg2"/>
                </a:solidFill>
                <a:latin typeface="Arial" panose="020B0604020202020204"/>
                <a:cs typeface="Arial" panose="020B0604020202020204"/>
              </a:rPr>
              <a:t> </a:t>
            </a:r>
            <a:r>
              <a:rPr sz="2000" b="1" spc="-10" dirty="0">
                <a:solidFill>
                  <a:schemeClr val="bg2"/>
                </a:solidFill>
                <a:latin typeface="Arial" panose="020B0604020202020204"/>
                <a:cs typeface="Arial" panose="020B0604020202020204"/>
              </a:rPr>
              <a:t>Name</a:t>
            </a:r>
            <a:r>
              <a:rPr lang="en-IN" sz="2000" b="1" spc="-10" dirty="0">
                <a:solidFill>
                  <a:schemeClr val="bg2"/>
                </a:solidFill>
                <a:latin typeface="Arial" panose="020B0604020202020204"/>
                <a:cs typeface="Arial" panose="020B0604020202020204"/>
              </a:rPr>
              <a:t> </a:t>
            </a:r>
            <a:r>
              <a:rPr lang="en-US" altLang="" sz="2000" b="1" spc="-10" dirty="0">
                <a:solidFill>
                  <a:schemeClr val="bg2"/>
                </a:solidFill>
                <a:latin typeface="Arial" panose="020B0604020202020204"/>
                <a:cs typeface="Arial" panose="020B0604020202020204"/>
              </a:rPr>
              <a:t>: </a:t>
            </a:r>
            <a:r>
              <a:rPr lang="en-US" altLang="" sz="2000" b="1" spc="-10" dirty="0" smtClean="0">
                <a:solidFill>
                  <a:schemeClr val="bg2"/>
                </a:solidFill>
                <a:latin typeface="Arial" panose="020B0604020202020204"/>
                <a:cs typeface="Arial" panose="020B0604020202020204"/>
              </a:rPr>
              <a:t>Siva </a:t>
            </a:r>
            <a:r>
              <a:rPr lang="en-US" altLang="" sz="2000" b="1" spc="-10" dirty="0" err="1" smtClean="0">
                <a:solidFill>
                  <a:schemeClr val="bg2"/>
                </a:solidFill>
                <a:latin typeface="Arial" panose="020B0604020202020204"/>
                <a:cs typeface="Arial" panose="020B0604020202020204"/>
              </a:rPr>
              <a:t>Sai</a:t>
            </a:r>
            <a:r>
              <a:rPr lang="en-US" altLang="" sz="2000" b="1" spc="-10" dirty="0" smtClean="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Amulya</a:t>
            </a:r>
            <a:r>
              <a:rPr lang="en-US" altLang="" sz="2000" b="1" spc="-10" dirty="0" smtClean="0">
                <a:solidFill>
                  <a:schemeClr val="bg2"/>
                </a:solidFill>
                <a:latin typeface="Arial" panose="020B0604020202020204"/>
                <a:cs typeface="Arial" panose="020B0604020202020204"/>
              </a:rPr>
              <a:t> </a:t>
            </a:r>
            <a:r>
              <a:rPr lang="en-US" altLang="" sz="2000" b="1" spc="-10" smtClean="0">
                <a:solidFill>
                  <a:schemeClr val="bg2"/>
                </a:solidFill>
                <a:latin typeface="Arial" panose="020B0604020202020204"/>
                <a:cs typeface="Arial" panose="020B0604020202020204"/>
              </a:rPr>
              <a:t>Prathi</a:t>
            </a:r>
            <a:endParaRPr lang="en-US" altLang="" sz="2000" b="1" spc="-10" dirty="0">
              <a:solidFill>
                <a:schemeClr val="bg2"/>
              </a:solidFill>
              <a:latin typeface="Arial" panose="020B0604020202020204"/>
              <a:cs typeface="Arial" panose="020B0604020202020204"/>
            </a:endParaRPr>
          </a:p>
          <a:p>
            <a:pPr marL="2763520">
              <a:lnSpc>
                <a:spcPct val="100000"/>
              </a:lnSpc>
              <a:spcBef>
                <a:spcPts val="5"/>
              </a:spcBef>
            </a:pPr>
            <a:r>
              <a:rPr lang="en-US" altLang="" sz="2000" b="1" spc="-10" dirty="0">
                <a:solidFill>
                  <a:schemeClr val="bg2"/>
                </a:solidFill>
                <a:latin typeface="Arial" panose="020B0604020202020204"/>
                <a:cs typeface="Arial" panose="020B0604020202020204"/>
              </a:rPr>
              <a:t>2.College Name : Aditya College of Engineering,Surampalem</a:t>
            </a:r>
          </a:p>
          <a:p>
            <a:pPr marL="2763520">
              <a:lnSpc>
                <a:spcPct val="100000"/>
              </a:lnSpc>
              <a:spcBef>
                <a:spcPts val="5"/>
              </a:spcBef>
            </a:pPr>
            <a:r>
              <a:rPr lang="en-US" altLang="" sz="2000" b="1" spc="-10" dirty="0">
                <a:solidFill>
                  <a:schemeClr val="bg2"/>
                </a:solidFill>
                <a:latin typeface="Arial" panose="020B0604020202020204"/>
                <a:cs typeface="Arial" panose="020B0604020202020204"/>
              </a:rPr>
              <a:t>3.Department : Electronics and Communication Engineering(ECE)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1232389"/>
          </a:xfrm>
          <a:prstGeom prst="rect">
            <a:avLst/>
          </a:prstGeom>
        </p:spPr>
        <p:txBody>
          <a:bodyPr vert="horz" wrap="square" lIns="0" tIns="16510" rIns="0" bIns="0" rtlCol="0">
            <a:spAutoFit/>
          </a:bodyPr>
          <a:lstStyle/>
          <a:p>
            <a:pPr marL="12700">
              <a:lnSpc>
                <a:spcPct val="100000"/>
              </a:lnSpc>
              <a:spcBef>
                <a:spcPts val="130"/>
              </a:spcBef>
            </a:pPr>
            <a:r>
              <a:rPr spc="-10" dirty="0"/>
              <a:t>REFERENCES</a:t>
            </a:r>
            <a:r>
              <a:rPr lang="en-US" spc="-10" dirty="0"/>
              <a:t/>
            </a:r>
            <a:br>
              <a:rPr lang="en-US" spc="-10" dirty="0"/>
            </a:br>
            <a:endParaRPr spc="-10" dirty="0"/>
          </a:p>
        </p:txBody>
      </p:sp>
      <p:sp>
        <p:nvSpPr>
          <p:cNvPr id="3" name="object 3"/>
          <p:cNvSpPr txBox="1">
            <a:spLocks noGrp="1"/>
          </p:cNvSpPr>
          <p:nvPr>
            <p:ph type="body" idx="1"/>
          </p:nvPr>
        </p:nvSpPr>
        <p:spPr>
          <a:xfrm>
            <a:off x="660400" y="1450855"/>
            <a:ext cx="10263451" cy="4215000"/>
          </a:xfrm>
          <a:prstGeom prst="rect">
            <a:avLst/>
          </a:prstGeom>
        </p:spPr>
        <p:txBody>
          <a:bodyPr vert="horz" wrap="square" lIns="0" tIns="12700" rIns="0" bIns="0" rtlCol="0" anchor="ctr">
            <a:spAutoFit/>
          </a:bodyPr>
          <a:lstStyle/>
          <a:p>
            <a:pPr marL="318135" marR="5080" indent="-306070">
              <a:lnSpc>
                <a:spcPct val="110000"/>
              </a:lnSpc>
              <a:spcBef>
                <a:spcPts val="100"/>
              </a:spcBef>
              <a:buClr>
                <a:srgbClr val="1CACE3"/>
              </a:buClr>
              <a:buSzPct val="90000"/>
              <a:buFont typeface="Cambria" panose="02040503050406030204"/>
              <a:buChar char="◾"/>
              <a:tabLst>
                <a:tab pos="318135" algn="l"/>
              </a:tabLst>
            </a:pPr>
            <a:r>
              <a:rPr lang="en-US" sz="2800" spc="-10" dirty="0">
                <a:solidFill>
                  <a:schemeClr val="accent2"/>
                </a:solidFill>
              </a:rPr>
              <a:t>Online Sources </a:t>
            </a:r>
            <a:r>
              <a:rPr lang="en-US" spc="-10" dirty="0">
                <a:solidFill>
                  <a:schemeClr val="accent2"/>
                </a:solidFill>
              </a:rPr>
              <a:t>:</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Google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Chatgpt</a:t>
            </a:r>
            <a:endParaRPr lang="en-US" spc="-10" dirty="0"/>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t>Github</a:t>
            </a:r>
            <a:r>
              <a:rPr lang="en-US" spc="-10" dirty="0"/>
              <a:t> :</a:t>
            </a:r>
            <a:r>
              <a:rPr lang="en-US" spc="-10" dirty="0">
                <a:solidFill>
                  <a:schemeClr val="tx2">
                    <a:lumMod val="60000"/>
                    <a:lumOff val="40000"/>
                  </a:schemeClr>
                </a:solidFill>
              </a:rPr>
              <a:t> </a:t>
            </a:r>
            <a:r>
              <a:rPr lang="en-US" spc="-10" dirty="0">
                <a:solidFill>
                  <a:schemeClr val="tx2">
                    <a:lumMod val="60000"/>
                    <a:lumOff val="40000"/>
                  </a:schemeClr>
                </a:solidFill>
                <a:hlinkClick r:id="rId2"/>
              </a:rPr>
              <a:t>https://github.com/Naviden/Sentiment-Analysis-in-Python</a:t>
            </a:r>
            <a:r>
              <a:rPr lang="en-US" spc="-10" dirty="0">
                <a:solidFill>
                  <a:schemeClr val="tx2">
                    <a:lumMod val="60000"/>
                    <a:lumOff val="40000"/>
                  </a:schemeClr>
                </a:solidFill>
              </a:rPr>
              <a:t> </a:t>
            </a:r>
            <a:r>
              <a:rPr lang="en-US" spc="-10" dirty="0"/>
              <a:t>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Geeksforgeeks</a:t>
            </a:r>
            <a:r>
              <a:rPr lang="en-US" spc="-10" dirty="0"/>
              <a:t> : </a:t>
            </a:r>
            <a:r>
              <a:rPr lang="en-US" spc="-10" dirty="0">
                <a:solidFill>
                  <a:srgbClr val="4D45E5"/>
                </a:solidFill>
                <a:hlinkClick r:id="rId3">
                  <a:extLst>
                    <a:ext uri="{A12FA001-AC4F-418D-AE19-62706E023703}">
                      <ahyp:hlinkClr xmlns:ahyp="http://schemas.microsoft.com/office/drawing/2018/hyperlinkcolor" xmlns="" val="tx"/>
                    </a:ext>
                  </a:extLst>
                </a:hlinkClick>
              </a:rPr>
              <a:t>https://www.geeksforgeeks.org/what-is-sentiment-</a:t>
            </a:r>
            <a:r>
              <a:rPr lang="en-US" spc="-10" dirty="0">
                <a:solidFill>
                  <a:srgbClr val="4D45E5"/>
                </a:solidFill>
              </a:rPr>
              <a:t>      analysis/</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IBM Website : </a:t>
            </a:r>
            <a:r>
              <a:rPr lang="en-US" spc="-10" dirty="0">
                <a:solidFill>
                  <a:schemeClr val="tx2">
                    <a:lumMod val="60000"/>
                    <a:lumOff val="40000"/>
                  </a:schemeClr>
                </a:solidFill>
                <a:hlinkClick r:id="rId4"/>
              </a:rPr>
              <a:t>https://www.ibm.com/topics/sentiment-analysis</a:t>
            </a:r>
            <a:endParaRPr lang="en-US" spc="-10" dirty="0">
              <a:solidFill>
                <a:schemeClr val="tx2">
                  <a:lumMod val="60000"/>
                  <a:lumOff val="40000"/>
                </a:schemeClr>
              </a:solidFill>
            </a:endParaRP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solidFill>
                  <a:schemeClr val="tx2">
                    <a:lumMod val="60000"/>
                    <a:lumOff val="40000"/>
                  </a:schemeClr>
                </a:solidFill>
              </a:rPr>
              <a:t> </a:t>
            </a:r>
            <a:r>
              <a:rPr lang="en-US" spc="-10" dirty="0">
                <a:solidFill>
                  <a:schemeClr val="tx1"/>
                </a:solidFill>
              </a:rPr>
              <a:t>Articles : </a:t>
            </a:r>
            <a:r>
              <a:rPr lang="en-US" spc="-10" dirty="0">
                <a:solidFill>
                  <a:schemeClr val="tx1"/>
                </a:solidFill>
                <a:hlinkClick r:id="rId5"/>
              </a:rPr>
              <a:t>https://www.ibm.com/topics/artificial-intelligence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Youtube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edureka</a:t>
            </a:r>
            <a:endParaRPr lang="en-US" spc="-1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9520"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84960"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6346825" cy="3813175"/>
          </a:xfrm>
          <a:prstGeom prst="rect">
            <a:avLst/>
          </a:prstGeom>
        </p:spPr>
        <p:txBody>
          <a:bodyPr vert="horz" wrap="square" lIns="0" tIns="184785" rIns="0" bIns="0" rtlCol="0">
            <a:spAutoFit/>
          </a:bodyPr>
          <a:lstStyle/>
          <a:p>
            <a:pPr marL="318770" indent="-306070">
              <a:lnSpc>
                <a:spcPct val="100000"/>
              </a:lnSpc>
              <a:spcBef>
                <a:spcPts val="14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Problem</a:t>
            </a:r>
            <a:r>
              <a:rPr sz="2000" b="1" spc="-65"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Statement</a:t>
            </a:r>
            <a:r>
              <a:rPr sz="2000" b="1" spc="-30" dirty="0">
                <a:solidFill>
                  <a:srgbClr val="404040"/>
                </a:solidFill>
                <a:latin typeface="Arial" panose="020B0604020202020204"/>
                <a:cs typeface="Arial" panose="020B0604020202020204"/>
              </a:rPr>
              <a:t> </a:t>
            </a:r>
            <a:r>
              <a:rPr sz="2000" dirty="0">
                <a:solidFill>
                  <a:srgbClr val="404040"/>
                </a:solidFill>
                <a:latin typeface="Arial MT"/>
                <a:cs typeface="Arial MT"/>
              </a:rPr>
              <a:t>(Should</a:t>
            </a:r>
            <a:r>
              <a:rPr sz="2000" spc="-60" dirty="0">
                <a:solidFill>
                  <a:srgbClr val="404040"/>
                </a:solidFill>
                <a:latin typeface="Arial MT"/>
                <a:cs typeface="Arial MT"/>
              </a:rPr>
              <a:t> </a:t>
            </a:r>
            <a:r>
              <a:rPr sz="2000" dirty="0">
                <a:solidFill>
                  <a:srgbClr val="404040"/>
                </a:solidFill>
                <a:latin typeface="Arial MT"/>
                <a:cs typeface="Arial MT"/>
              </a:rPr>
              <a:t>not</a:t>
            </a:r>
            <a:r>
              <a:rPr sz="2000" spc="-20" dirty="0">
                <a:solidFill>
                  <a:srgbClr val="404040"/>
                </a:solidFill>
                <a:latin typeface="Arial MT"/>
                <a:cs typeface="Arial MT"/>
              </a:rPr>
              <a:t> </a:t>
            </a:r>
            <a:r>
              <a:rPr sz="2000" dirty="0">
                <a:solidFill>
                  <a:srgbClr val="404040"/>
                </a:solidFill>
                <a:latin typeface="Arial MT"/>
                <a:cs typeface="Arial MT"/>
              </a:rPr>
              <a:t>include</a:t>
            </a:r>
            <a:r>
              <a:rPr sz="2000" spc="-60" dirty="0">
                <a:solidFill>
                  <a:srgbClr val="404040"/>
                </a:solidFill>
                <a:latin typeface="Arial MT"/>
                <a:cs typeface="Arial MT"/>
              </a:rPr>
              <a:t> </a:t>
            </a:r>
            <a:r>
              <a:rPr sz="2000" spc="-10" dirty="0">
                <a:solidFill>
                  <a:srgbClr val="404040"/>
                </a:solidFill>
                <a:latin typeface="Arial MT"/>
                <a:cs typeface="Arial MT"/>
              </a:rPr>
              <a:t>solution)</a:t>
            </a:r>
            <a:endParaRPr sz="200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Proposed</a:t>
            </a:r>
            <a:r>
              <a:rPr sz="2000" b="1" spc="-10" dirty="0">
                <a:solidFill>
                  <a:srgbClr val="404040"/>
                </a:solidFill>
                <a:latin typeface="Arial" panose="020B0604020202020204"/>
                <a:cs typeface="Arial" panose="020B0604020202020204"/>
              </a:rPr>
              <a:t> System/Solution</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System</a:t>
            </a:r>
            <a:r>
              <a:rPr sz="2000" b="1" spc="-5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Development</a:t>
            </a:r>
            <a:r>
              <a:rPr sz="2000" b="1" spc="-13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Approach</a:t>
            </a:r>
            <a:r>
              <a:rPr sz="2000" b="1" spc="-50" dirty="0">
                <a:solidFill>
                  <a:srgbClr val="404040"/>
                </a:solidFill>
                <a:latin typeface="Arial" panose="020B0604020202020204"/>
                <a:cs typeface="Arial" panose="020B0604020202020204"/>
              </a:rPr>
              <a:t> </a:t>
            </a:r>
            <a:r>
              <a:rPr sz="2000" spc="-20" dirty="0">
                <a:solidFill>
                  <a:srgbClr val="404040"/>
                </a:solidFill>
                <a:latin typeface="Arial MT"/>
                <a:cs typeface="Arial MT"/>
              </a:rPr>
              <a:t>(Technology</a:t>
            </a:r>
            <a:r>
              <a:rPr sz="2000" spc="-100" dirty="0">
                <a:solidFill>
                  <a:srgbClr val="404040"/>
                </a:solidFill>
                <a:latin typeface="Arial MT"/>
                <a:cs typeface="Arial MT"/>
              </a:rPr>
              <a:t> </a:t>
            </a:r>
            <a:r>
              <a:rPr sz="2000" spc="-10" dirty="0">
                <a:solidFill>
                  <a:srgbClr val="404040"/>
                </a:solidFill>
                <a:latin typeface="Arial MT"/>
                <a:cs typeface="Arial MT"/>
              </a:rPr>
              <a:t>Used)</a:t>
            </a:r>
            <a:endParaRPr sz="200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Algorithm</a:t>
            </a:r>
            <a:r>
              <a:rPr sz="2000" b="1" spc="-6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&amp;</a:t>
            </a:r>
            <a:r>
              <a:rPr sz="2000" b="1" spc="-2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Deployment</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Future</a:t>
            </a:r>
            <a:r>
              <a:rPr sz="2000" b="1" spc="-6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Scope</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PROBLEM</a:t>
            </a:r>
            <a:r>
              <a:rPr spc="40" dirty="0"/>
              <a:t> </a:t>
            </a:r>
            <a:r>
              <a:rPr spc="-10" dirty="0"/>
              <a:t>STATEMENT</a:t>
            </a:r>
          </a:p>
        </p:txBody>
      </p:sp>
      <p:sp>
        <p:nvSpPr>
          <p:cNvPr id="3" name="object 3"/>
          <p:cNvSpPr txBox="1"/>
          <p:nvPr/>
        </p:nvSpPr>
        <p:spPr>
          <a:xfrm>
            <a:off x="954405" y="2514600"/>
            <a:ext cx="10867390" cy="1668662"/>
          </a:xfrm>
          <a:prstGeom prst="rect">
            <a:avLst/>
          </a:prstGeom>
        </p:spPr>
        <p:txBody>
          <a:bodyPr vert="horz" wrap="square" lIns="0" tIns="35560" rIns="0" bIns="0" rtlCol="0">
            <a:spAutoFit/>
          </a:bodyPr>
          <a:lstStyle/>
          <a:p>
            <a:pPr marL="355600" marR="365760" indent="-342900">
              <a:lnSpc>
                <a:spcPct val="110000"/>
              </a:lnSpc>
              <a:spcBef>
                <a:spcPts val="280"/>
              </a:spcBef>
              <a:buFont typeface="Arial" panose="020B0604020202020204" pitchFamily="34" charset="0"/>
              <a:buChar char="•"/>
            </a:pPr>
            <a:r>
              <a:rPr lang="en-US" altLang="" sz="2400" dirty="0">
                <a:latin typeface="Franklin Gothic Medium" panose="020B0603020102020204"/>
                <a:cs typeface="Franklin Gothic Medium" panose="020B0603020102020204"/>
              </a:rPr>
              <a:t>Develop a sentiment analysis model to classify reviews as positive or negative.</a:t>
            </a:r>
          </a:p>
          <a:p>
            <a:pPr marL="355600" marR="365760" indent="-342900">
              <a:lnSpc>
                <a:spcPct val="110000"/>
              </a:lnSpc>
              <a:spcBef>
                <a:spcPts val="280"/>
              </a:spcBef>
              <a:buFont typeface="Arial" panose="020B0604020202020204" pitchFamily="34" charset="0"/>
              <a:buChar char="•"/>
            </a:pPr>
            <a:r>
              <a:rPr lang="en-US" altLang="" sz="2400" dirty="0">
                <a:latin typeface="Franklin Gothic Medium" panose="020B0603020102020204"/>
                <a:cs typeface="Franklin Gothic Medium" panose="020B0603020102020204"/>
              </a:rPr>
              <a:t>Preprocess the review text using techniques such as lowercasing , removing stop words and lemmatization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PROPOSED</a:t>
            </a:r>
            <a:r>
              <a:rPr spc="85" dirty="0"/>
              <a:t> </a:t>
            </a:r>
            <a:r>
              <a:rPr spc="-10" dirty="0"/>
              <a:t>SOLUTION</a:t>
            </a:r>
          </a:p>
        </p:txBody>
      </p:sp>
      <p:sp>
        <p:nvSpPr>
          <p:cNvPr id="3" name="object 3"/>
          <p:cNvSpPr txBox="1"/>
          <p:nvPr/>
        </p:nvSpPr>
        <p:spPr>
          <a:xfrm>
            <a:off x="520700" y="1190561"/>
            <a:ext cx="11209655" cy="5025478"/>
          </a:xfrm>
          <a:prstGeom prst="rect">
            <a:avLst/>
          </a:prstGeom>
        </p:spPr>
        <p:txBody>
          <a:bodyPr vert="horz" wrap="square" lIns="0" tIns="12700" rIns="0" bIns="0" rtlCol="0">
            <a:spAutoFit/>
          </a:bodyPr>
          <a:lstStyle/>
          <a:p>
            <a:pPr marL="318135" marR="5080" indent="-306070">
              <a:lnSpc>
                <a:spcPct val="110000"/>
              </a:lnSpc>
              <a:spcBef>
                <a:spcPts val="100"/>
              </a:spcBef>
              <a:buClr>
                <a:srgbClr val="1CACE3"/>
              </a:buClr>
              <a:buSzPct val="92000"/>
              <a:buFont typeface="Wingdings" panose="05000000000000000000" pitchFamily="2" charset="2"/>
              <a:buChar char="q"/>
              <a:tabLst>
                <a:tab pos="318135" algn="l"/>
              </a:tabLst>
            </a:pP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proposed</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system</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aims</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to</a:t>
            </a:r>
            <a:r>
              <a:rPr sz="1200" b="1" spc="-45" dirty="0">
                <a:solidFill>
                  <a:srgbClr val="404040"/>
                </a:solidFill>
                <a:latin typeface="Calibri" panose="020F0502020204030204"/>
                <a:cs typeface="Calibri" panose="020F0502020204030204"/>
              </a:rPr>
              <a:t> </a:t>
            </a:r>
            <a:r>
              <a:rPr lang="en-US" sz="1200" b="1" spc="-45" dirty="0">
                <a:solidFill>
                  <a:srgbClr val="404040"/>
                </a:solidFill>
                <a:latin typeface="Calibri" panose="020F0502020204030204"/>
                <a:cs typeface="Calibri" panose="020F0502020204030204"/>
              </a:rPr>
              <a:t>analyze</a:t>
            </a:r>
            <a:r>
              <a:rPr sz="1200" b="1" spc="-2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lang="en-US" sz="1200" b="1" dirty="0">
                <a:solidFill>
                  <a:srgbClr val="404040"/>
                </a:solidFill>
                <a:latin typeface="Calibri" panose="020F0502020204030204"/>
                <a:cs typeface="Calibri" panose="020F0502020204030204"/>
              </a:rPr>
              <a:t> comments/reviews given by the customers and increase the effectiveness of the companies . It helps in customer feedback analysis , product reputation management , product development and innovation </a:t>
            </a:r>
            <a:r>
              <a:rPr lang="en-US" sz="1200" b="1" dirty="0" err="1">
                <a:solidFill>
                  <a:srgbClr val="404040"/>
                </a:solidFill>
                <a:latin typeface="Calibri" panose="020F0502020204030204"/>
                <a:cs typeface="Calibri" panose="020F0502020204030204"/>
              </a:rPr>
              <a:t>etc</a:t>
            </a:r>
            <a:r>
              <a:rPr lang="en-US" sz="1200" b="1"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t>
            </a:r>
            <a:r>
              <a:rPr lang="en-US" sz="1200" b="0" i="0" dirty="0">
                <a:solidFill>
                  <a:srgbClr val="273239"/>
                </a:solidFill>
                <a:effectLst/>
                <a:highlight>
                  <a:srgbClr val="FFFFFF"/>
                </a:highlight>
                <a:latin typeface="Nunito" panose="020F0502020204030204" pitchFamily="2" charset="0"/>
              </a:rPr>
              <a:t> </a:t>
            </a: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will</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consist</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 the following</a:t>
            </a:r>
            <a:r>
              <a:rPr sz="1200" b="1" spc="10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components:</a:t>
            </a:r>
            <a:endParaRPr sz="1200" dirty="0">
              <a:latin typeface="Calibri" panose="020F0502020204030204"/>
              <a:cs typeface="Calibri" panose="020F0502020204030204"/>
            </a:endParaRPr>
          </a:p>
          <a:p>
            <a:pPr marL="184150" indent="-171450">
              <a:lnSpc>
                <a:spcPct val="100000"/>
              </a:lnSpc>
              <a:spcBef>
                <a:spcPts val="1035"/>
              </a:spcBef>
              <a:buClr>
                <a:srgbClr val="1CACE3"/>
              </a:buClr>
              <a:buSzPct val="92000"/>
              <a:buFont typeface="Wingdings" panose="05000000000000000000" pitchFamily="2" charset="2"/>
              <a:buChar char="q"/>
              <a:tabLst>
                <a:tab pos="318135" algn="l"/>
              </a:tabLst>
            </a:pPr>
            <a:r>
              <a:rPr lang="en-IN" sz="1200" b="1"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Collection:</a:t>
            </a:r>
            <a:r>
              <a:rPr lang="en-IN" sz="1200" b="1" spc="-10" dirty="0">
                <a:solidFill>
                  <a:srgbClr val="404040"/>
                </a:solidFill>
                <a:latin typeface="Calibri" panose="020F0502020204030204"/>
                <a:cs typeface="Calibri" panose="020F0502020204030204"/>
              </a:rPr>
              <a:t>       </a:t>
            </a:r>
            <a:endParaRPr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 The data set consists of two columns </a:t>
            </a:r>
            <a:r>
              <a:rPr lang="en-US" sz="1200" b="1" spc="-10" dirty="0" err="1">
                <a:solidFill>
                  <a:srgbClr val="404040"/>
                </a:solidFill>
                <a:latin typeface="Calibri" panose="020F0502020204030204"/>
                <a:cs typeface="Calibri" panose="020F0502020204030204"/>
              </a:rPr>
              <a:t>i.e</a:t>
            </a:r>
            <a:r>
              <a:rPr lang="en-US" sz="1200" b="1" spc="-10" dirty="0">
                <a:solidFill>
                  <a:srgbClr val="404040"/>
                </a:solidFill>
                <a:latin typeface="Calibri" panose="020F0502020204030204"/>
                <a:cs typeface="Calibri" panose="020F0502020204030204"/>
              </a:rPr>
              <a:t>  , reviews and likes given by customers visiting the restaurant.</a:t>
            </a:r>
          </a:p>
          <a:p>
            <a:pPr marL="642620" lvl="1" indent="-305435" algn="just">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reviews can be collected from different social media platforms like Twitter , Instagram , Facebook or the apps designed by the specific organization.</a:t>
            </a:r>
            <a:endParaRPr lang="en-US"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Preprocessing:</a:t>
            </a:r>
            <a:endParaRPr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IN" sz="1200" b="1" spc="-10" dirty="0">
                <a:solidFill>
                  <a:srgbClr val="404040"/>
                </a:solidFill>
                <a:latin typeface="Calibri" panose="020F0502020204030204"/>
                <a:cs typeface="Calibri" panose="020F0502020204030204"/>
              </a:rPr>
              <a:t>This involves several steps including removing the punctuations , lowercasing the text , tokenization , stemming , lemmatizing  words , removing the stop words  , removing the numbers , normalization and removing html tags.</a:t>
            </a:r>
            <a:endParaRPr lang="en-IN"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lang="en-IN" sz="1200" b="1" dirty="0">
                <a:solidFill>
                  <a:srgbClr val="404040"/>
                </a:solidFill>
                <a:latin typeface="Calibri" panose="020F0502020204030204"/>
                <a:cs typeface="Calibri" panose="020F0502020204030204"/>
              </a:rPr>
              <a:t>Machine</a:t>
            </a:r>
            <a:r>
              <a:rPr lang="en-IN" sz="1200" b="1" spc="-40" dirty="0">
                <a:solidFill>
                  <a:srgbClr val="404040"/>
                </a:solidFill>
                <a:latin typeface="Calibri" panose="020F0502020204030204"/>
                <a:cs typeface="Calibri" panose="020F0502020204030204"/>
              </a:rPr>
              <a:t> </a:t>
            </a:r>
            <a:r>
              <a:rPr lang="en-IN" sz="1200" b="1" dirty="0">
                <a:solidFill>
                  <a:srgbClr val="404040"/>
                </a:solidFill>
                <a:latin typeface="Calibri" panose="020F0502020204030204"/>
                <a:cs typeface="Calibri" panose="020F0502020204030204"/>
              </a:rPr>
              <a:t>Learning</a:t>
            </a:r>
            <a:r>
              <a:rPr lang="en-IN" sz="1200" b="1" spc="-5" dirty="0">
                <a:solidFill>
                  <a:srgbClr val="404040"/>
                </a:solidFill>
                <a:latin typeface="Calibri" panose="020F0502020204030204"/>
                <a:cs typeface="Calibri" panose="020F0502020204030204"/>
              </a:rPr>
              <a:t> </a:t>
            </a:r>
            <a:r>
              <a:rPr lang="en-IN" sz="1200" b="1" spc="-10" dirty="0">
                <a:solidFill>
                  <a:srgbClr val="404040"/>
                </a:solidFill>
                <a:latin typeface="Calibri" panose="020F0502020204030204"/>
                <a:cs typeface="Calibri" panose="020F0502020204030204"/>
              </a:rPr>
              <a:t>Algorithm:</a:t>
            </a:r>
            <a:endParaRPr lang="en-IN"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dirty="0">
                <a:solidFill>
                  <a:srgbClr val="404040"/>
                </a:solidFill>
                <a:latin typeface="Calibri" panose="020F0502020204030204"/>
                <a:cs typeface="Calibri" panose="020F0502020204030204"/>
              </a:rPr>
              <a:t> After the data is preprocessed and features are extracted , we use Machine Learning(ML) algorithm to make predictions or decisions based on the data</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ML algorithm </a:t>
            </a:r>
            <a:r>
              <a:rPr lang="en-US" sz="1200" b="1" spc="-10" dirty="0">
                <a:solidFill>
                  <a:schemeClr val="accent2"/>
                </a:solidFill>
                <a:latin typeface="Calibri" panose="020F0502020204030204"/>
                <a:cs typeface="Calibri" panose="020F0502020204030204"/>
              </a:rPr>
              <a:t>NAÏVE BAYES </a:t>
            </a:r>
            <a:r>
              <a:rPr lang="en-US" sz="1200" b="1" spc="-10" dirty="0">
                <a:solidFill>
                  <a:srgbClr val="404040"/>
                </a:solidFill>
                <a:latin typeface="Calibri" panose="020F0502020204030204"/>
                <a:cs typeface="Calibri" panose="020F0502020204030204"/>
              </a:rPr>
              <a:t>is used as it works well with categorial data using Bayes Theorem with strong independent assumptions </a:t>
            </a:r>
            <a:r>
              <a:rPr sz="1200" b="1" spc="-10" dirty="0">
                <a:solidFill>
                  <a:srgbClr val="404040"/>
                </a:solidFill>
                <a:latin typeface="Calibri" panose="020F0502020204030204"/>
                <a:cs typeface="Calibri" panose="020F0502020204030204"/>
              </a:rPr>
              <a:t>.</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spc="-10" dirty="0">
                <a:solidFill>
                  <a:srgbClr val="404040"/>
                </a:solidFill>
                <a:latin typeface="Calibri" panose="020F0502020204030204"/>
                <a:cs typeface="Calibri" panose="020F0502020204030204"/>
              </a:rPr>
              <a:t>Deployment:</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Deploy </a:t>
            </a:r>
            <a:r>
              <a:rPr sz="1200" b="1" spc="-10" dirty="0">
                <a:solidFill>
                  <a:srgbClr val="404040"/>
                </a:solidFill>
                <a:latin typeface="Calibri" panose="020F0502020204030204"/>
                <a:cs typeface="Calibri" panose="020F0502020204030204"/>
              </a:rPr>
              <a:t>the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scalable and</a:t>
            </a:r>
            <a:r>
              <a:rPr sz="1200" b="1" spc="3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reliable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platform,</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considering</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factors</a:t>
            </a:r>
            <a:r>
              <a:rPr sz="1200" b="1" spc="-25" dirty="0">
                <a:solidFill>
                  <a:srgbClr val="404040"/>
                </a:solidFill>
                <a:latin typeface="Calibri" panose="020F0502020204030204"/>
                <a:cs typeface="Calibri" panose="020F0502020204030204"/>
              </a:rPr>
              <a:t> </a:t>
            </a:r>
            <a:r>
              <a:rPr sz="1200" b="1" spc="-20" dirty="0">
                <a:solidFill>
                  <a:srgbClr val="404040"/>
                </a:solidFill>
                <a:latin typeface="Calibri" panose="020F0502020204030204"/>
                <a:cs typeface="Calibri" panose="020F0502020204030204"/>
              </a:rPr>
              <a:t>like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server</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infrastructure,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response time,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user</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accessibility.</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spc="-10" dirty="0">
                <a:solidFill>
                  <a:srgbClr val="404040"/>
                </a:solidFill>
                <a:latin typeface="Calibri" panose="020F0502020204030204"/>
                <a:cs typeface="Calibri" panose="020F0502020204030204"/>
              </a:rPr>
              <a:t>Evaluation:</a:t>
            </a:r>
            <a:endParaRPr sz="1200" dirty="0">
              <a:latin typeface="Calibri" panose="020F0502020204030204"/>
              <a:cs typeface="Calibri" panose="020F0502020204030204"/>
            </a:endParaRPr>
          </a:p>
          <a:p>
            <a:pPr marL="642620" lvl="1" indent="-305435">
              <a:spcBef>
                <a:spcPts val="965"/>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Assess</a:t>
            </a:r>
            <a:r>
              <a:rPr sz="1200" b="1" spc="-4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model's</a:t>
            </a:r>
            <a:r>
              <a:rPr sz="1200" b="1" spc="-4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performance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using</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appropriate</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metrics</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such</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as</a:t>
            </a:r>
            <a:r>
              <a:rPr sz="1200" b="1" spc="-40" dirty="0">
                <a:solidFill>
                  <a:srgbClr val="404040"/>
                </a:solidFill>
                <a:latin typeface="Calibri" panose="020F0502020204030204"/>
                <a:cs typeface="Calibri" panose="020F0502020204030204"/>
              </a:rPr>
              <a:t> </a:t>
            </a:r>
            <a:r>
              <a:rPr lang="en-IN" sz="1200" b="1" spc="-40" dirty="0">
                <a:solidFill>
                  <a:srgbClr val="404040"/>
                </a:solidFill>
                <a:latin typeface="Calibri" panose="020F0502020204030204"/>
                <a:cs typeface="Calibri" panose="020F0502020204030204"/>
              </a:rPr>
              <a:t>Accuracy</a:t>
            </a:r>
            <a:r>
              <a:rPr sz="1200" b="1" spc="-20" dirty="0">
                <a:solidFill>
                  <a:srgbClr val="404040"/>
                </a:solidFill>
                <a:latin typeface="Calibri" panose="020F0502020204030204"/>
                <a:cs typeface="Calibri" panose="020F0502020204030204"/>
              </a:rPr>
              <a:t> </a:t>
            </a:r>
            <a:r>
              <a:rPr lang="en-IN" sz="1200" b="1" spc="-20" dirty="0">
                <a:solidFill>
                  <a:srgbClr val="404040"/>
                </a:solidFill>
                <a:latin typeface="Calibri" panose="020F0502020204030204"/>
                <a:cs typeface="Calibri" panose="020F0502020204030204"/>
              </a:rPr>
              <a:t>,</a:t>
            </a:r>
            <a:r>
              <a:rPr lang="en-US" sz="1200" b="1" dirty="0">
                <a:solidFill>
                  <a:srgbClr val="404040"/>
                </a:solidFill>
                <a:latin typeface="Calibri" panose="020F0502020204030204"/>
                <a:cs typeface="Calibri" panose="020F0502020204030204"/>
              </a:rPr>
              <a:t> Precision , Recall , Support , Macro , Weighted Averages</a:t>
            </a:r>
            <a:r>
              <a:rPr lang="en-US" sz="1200" b="1" spc="-5" dirty="0">
                <a:solidFill>
                  <a:srgbClr val="404040"/>
                </a:solidFill>
                <a:latin typeface="Calibri" panose="020F0502020204030204"/>
                <a:cs typeface="Calibri" panose="020F0502020204030204"/>
              </a:rPr>
              <a:t> </a:t>
            </a:r>
            <a:r>
              <a:rPr sz="1200" b="1" spc="65" dirty="0">
                <a:solidFill>
                  <a:srgbClr val="404040"/>
                </a:solidFill>
                <a:latin typeface="Calibri" panose="020F0502020204030204"/>
                <a:cs typeface="Calibri" panose="020F0502020204030204"/>
              </a:rPr>
              <a:t>or</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other</a:t>
            </a:r>
            <a:r>
              <a:rPr sz="1200" b="1" spc="1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relevant</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metrics.</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spc="-10" dirty="0">
                <a:solidFill>
                  <a:srgbClr val="404040"/>
                </a:solidFill>
                <a:latin typeface="Calibri" panose="020F0502020204030204"/>
                <a:cs typeface="Calibri" panose="020F0502020204030204"/>
              </a:rPr>
              <a:t>Fine-</a:t>
            </a:r>
            <a:r>
              <a:rPr sz="1200" b="1" dirty="0">
                <a:solidFill>
                  <a:srgbClr val="404040"/>
                </a:solidFill>
                <a:latin typeface="Calibri" panose="020F0502020204030204"/>
                <a:cs typeface="Calibri" panose="020F0502020204030204"/>
              </a:rPr>
              <a:t>tune</a:t>
            </a:r>
            <a:r>
              <a:rPr lang="en-IN" sz="1200" b="1" dirty="0">
                <a:solidFill>
                  <a:srgbClr val="404040"/>
                </a:solidFill>
                <a:latin typeface="Calibri" panose="020F0502020204030204"/>
                <a:cs typeface="Calibri" panose="020F0502020204030204"/>
              </a:rPr>
              <a:t>d</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the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a:t>
            </a:r>
            <a:r>
              <a:rPr sz="1200" b="1" spc="-4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based</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5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feedback</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continuous</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monitoring</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prediction</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accuracy.</a:t>
            </a:r>
            <a:endParaRPr lang="en-IN" sz="1200" b="1"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q"/>
              <a:tabLst>
                <a:tab pos="642620" algn="l"/>
              </a:tabLst>
            </a:pPr>
            <a:r>
              <a:rPr spc="-10" dirty="0">
                <a:solidFill>
                  <a:srgbClr val="404040"/>
                </a:solidFill>
                <a:latin typeface="Franklin Gothic Medium" panose="020B0603020102020204"/>
                <a:cs typeface="Franklin Gothic Medium" panose="020B0603020102020204"/>
              </a:rPr>
              <a:t>Result</a:t>
            </a:r>
            <a:r>
              <a:rPr sz="1200" spc="-10" dirty="0">
                <a:solidFill>
                  <a:srgbClr val="404040"/>
                </a:solidFill>
                <a:latin typeface="Franklin Gothic Medium" panose="020B0603020102020204"/>
                <a:cs typeface="Franklin Gothic Medium" panose="020B0603020102020204"/>
              </a:rPr>
              <a:t>:</a:t>
            </a:r>
            <a:r>
              <a:rPr lang="en-IN" sz="1200" dirty="0">
                <a:latin typeface="Franklin Gothic Medium" panose="020B0603020102020204"/>
                <a:cs typeface="Franklin Gothic Medium" panose="020B0603020102020204"/>
              </a:rPr>
              <a:t> The accuracy of the dataset used in the algorithm is </a:t>
            </a:r>
            <a:r>
              <a:rPr lang="en-IN" sz="1200" dirty="0">
                <a:solidFill>
                  <a:schemeClr val="accent2"/>
                </a:solidFill>
                <a:latin typeface="Franklin Gothic Medium" panose="020B0603020102020204"/>
                <a:cs typeface="Franklin Gothic Medium" panose="020B0603020102020204"/>
              </a:rPr>
              <a:t>0.8</a:t>
            </a:r>
            <a:endParaRPr sz="1200" dirty="0">
              <a:solidFill>
                <a:schemeClr val="accent2"/>
              </a:solidFill>
              <a:latin typeface="Franklin Gothic Medium" panose="020B0603020102020204"/>
              <a:cs typeface="Franklin Gothic Medium" panose="020B06030201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509114"/>
          </a:xfrm>
          <a:prstGeom prst="rect">
            <a:avLst/>
          </a:prstGeom>
        </p:spPr>
        <p:txBody>
          <a:bodyPr vert="horz" wrap="square" lIns="0" tIns="16510" rIns="0" bIns="0" rtlCol="0">
            <a:spAutoFit/>
          </a:bodyPr>
          <a:lstStyle/>
          <a:p>
            <a:pPr marL="12700">
              <a:lnSpc>
                <a:spcPct val="100000"/>
              </a:lnSpc>
              <a:spcBef>
                <a:spcPts val="130"/>
              </a:spcBef>
              <a:tabLst>
                <a:tab pos="2363470" algn="l"/>
              </a:tabLst>
            </a:pPr>
            <a:r>
              <a:rPr sz="3200" spc="-10" dirty="0"/>
              <a:t>SYSTEM</a:t>
            </a:r>
            <a:r>
              <a:rPr lang="en-IN" sz="3200" spc="-10" dirty="0"/>
              <a:t> </a:t>
            </a:r>
            <a:r>
              <a:rPr sz="3200" spc="-10" dirty="0"/>
              <a:t>APPROACH</a:t>
            </a:r>
          </a:p>
        </p:txBody>
      </p:sp>
      <p:sp>
        <p:nvSpPr>
          <p:cNvPr id="4" name="Text Placeholder 3">
            <a:extLst>
              <a:ext uri="{FF2B5EF4-FFF2-40B4-BE49-F238E27FC236}">
                <a16:creationId xmlns:a16="http://schemas.microsoft.com/office/drawing/2014/main" xmlns="" id="{FF49558F-5BCA-8DA4-1C26-0BFC77DB89F0}"/>
              </a:ext>
            </a:extLst>
          </p:cNvPr>
          <p:cNvSpPr>
            <a:spLocks noGrp="1"/>
          </p:cNvSpPr>
          <p:nvPr>
            <p:ph type="body" idx="1"/>
          </p:nvPr>
        </p:nvSpPr>
        <p:spPr>
          <a:xfrm>
            <a:off x="660400" y="1143000"/>
            <a:ext cx="10382885" cy="5570051"/>
          </a:xfrm>
        </p:spPr>
        <p:txBody>
          <a:bodyPr/>
          <a:lstStyle/>
          <a:p>
            <a:pPr marL="12700" marR="5080">
              <a:lnSpc>
                <a:spcPct val="108000"/>
              </a:lnSpc>
              <a:spcBef>
                <a:spcPts val="100"/>
              </a:spcBef>
            </a:pPr>
            <a:r>
              <a:rPr lang="en-US" sz="1400" dirty="0">
                <a:solidFill>
                  <a:srgbClr val="0E0E0E"/>
                </a:solidFill>
                <a:latin typeface="Franklin Gothic Medium" panose="020B0603020102020204"/>
                <a:cs typeface="Franklin Gothic Medium" panose="020B0603020102020204"/>
              </a:rPr>
              <a:t>This </a:t>
            </a:r>
            <a:r>
              <a:rPr lang="en-US" sz="1400" spc="-3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section</a:t>
            </a:r>
            <a:r>
              <a:rPr lang="en-US" sz="1400" spc="-50"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outlines</a:t>
            </a:r>
            <a:r>
              <a:rPr lang="en-US" sz="1400" spc="-6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8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overall</a:t>
            </a:r>
            <a:r>
              <a:rPr lang="en-US" sz="1400" spc="-30" dirty="0">
                <a:solidFill>
                  <a:srgbClr val="0E0E0E"/>
                </a:solidFill>
                <a:latin typeface="Franklin Gothic Medium" panose="020B0603020102020204"/>
                <a:cs typeface="Franklin Gothic Medium" panose="020B0603020102020204"/>
              </a:rPr>
              <a:t> strategy</a:t>
            </a:r>
            <a:r>
              <a:rPr lang="en-US" sz="1400" spc="-5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30" dirty="0">
                <a:solidFill>
                  <a:srgbClr val="0E0E0E"/>
                </a:solidFill>
                <a:latin typeface="Franklin Gothic Medium" panose="020B0603020102020204"/>
                <a:cs typeface="Franklin Gothic Medium" panose="020B0603020102020204"/>
              </a:rPr>
              <a:t>methodology</a:t>
            </a:r>
            <a:r>
              <a:rPr lang="en-US" sz="1400" spc="-5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for</a:t>
            </a:r>
            <a:r>
              <a:rPr lang="en-US" sz="1400" spc="-50" dirty="0">
                <a:solidFill>
                  <a:srgbClr val="0E0E0E"/>
                </a:solidFill>
                <a:latin typeface="Franklin Gothic Medium" panose="020B0603020102020204"/>
                <a:cs typeface="Franklin Gothic Medium" panose="020B0603020102020204"/>
              </a:rPr>
              <a:t> </a:t>
            </a:r>
            <a:r>
              <a:rPr lang="en-US" sz="1400" spc="-25" dirty="0">
                <a:solidFill>
                  <a:srgbClr val="0E0E0E"/>
                </a:solidFill>
                <a:latin typeface="Franklin Gothic Medium" panose="020B0603020102020204"/>
                <a:cs typeface="Franklin Gothic Medium" panose="020B0603020102020204"/>
              </a:rPr>
              <a:t>developing</a:t>
            </a:r>
            <a:r>
              <a:rPr lang="en-US" sz="1400" spc="-9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implementing </a:t>
            </a:r>
            <a:r>
              <a:rPr lang="en-US" sz="1400" dirty="0">
                <a:solidFill>
                  <a:srgbClr val="0E0E0E"/>
                </a:solidFill>
                <a:latin typeface="Franklin Gothic Medium" panose="020B0603020102020204"/>
                <a:cs typeface="Franklin Gothic Medium" panose="020B0603020102020204"/>
              </a:rPr>
              <a:t>the </a:t>
            </a:r>
            <a:r>
              <a:rPr lang="en-US" sz="1400" dirty="0">
                <a:solidFill>
                  <a:schemeClr val="accent2"/>
                </a:solidFill>
                <a:latin typeface="Franklin Gothic Medium" panose="020B0603020102020204"/>
                <a:cs typeface="Franklin Gothic Medium" panose="020B0603020102020204"/>
              </a:rPr>
              <a:t>AI and ML</a:t>
            </a:r>
            <a:r>
              <a:rPr lang="en-US" sz="1400" dirty="0">
                <a:solidFill>
                  <a:srgbClr val="0E0E0E"/>
                </a:solidFill>
                <a:latin typeface="Franklin Gothic Medium" panose="020B0603020102020204"/>
                <a:cs typeface="Franklin Gothic Medium" panose="020B0603020102020204"/>
              </a:rPr>
              <a:t> project on </a:t>
            </a:r>
            <a:r>
              <a:rPr lang="en-US" sz="1400" dirty="0">
                <a:solidFill>
                  <a:schemeClr val="accent2"/>
                </a:solidFill>
                <a:latin typeface="Franklin Gothic Medium" panose="020B0603020102020204"/>
                <a:cs typeface="Franklin Gothic Medium" panose="020B0603020102020204"/>
              </a:rPr>
              <a:t>Sentiment Analysis</a:t>
            </a:r>
            <a:r>
              <a:rPr lang="en-US" sz="1400" spc="-10" dirty="0">
                <a:solidFill>
                  <a:srgbClr val="0E0E0E"/>
                </a:solidFill>
                <a:latin typeface="Franklin Gothic Medium" panose="020B0603020102020204"/>
                <a:cs typeface="Franklin Gothic Medium" panose="020B0603020102020204"/>
              </a:rPr>
              <a:t>.</a:t>
            </a:r>
            <a:r>
              <a:rPr lang="en-US" sz="1400" spc="-70" dirty="0">
                <a:solidFill>
                  <a:srgbClr val="0E0E0E"/>
                </a:solidFill>
                <a:latin typeface="Franklin Gothic Medium" panose="020B0603020102020204"/>
                <a:cs typeface="Franklin Gothic Medium" panose="020B0603020102020204"/>
              </a:rPr>
              <a:t> </a:t>
            </a:r>
            <a:endParaRPr lang="en-US" sz="1400" dirty="0">
              <a:latin typeface="Franklin Gothic Medium" panose="020B0603020102020204"/>
              <a:cs typeface="Franklin Gothic Medium" panose="020B0603020102020204"/>
            </a:endParaRPr>
          </a:p>
          <a:p>
            <a:pPr marL="298450" indent="-285750">
              <a:lnSpc>
                <a:spcPct val="100000"/>
              </a:lnSpc>
              <a:spcBef>
                <a:spcPts val="1295"/>
              </a:spcBef>
              <a:buClr>
                <a:schemeClr val="tx2">
                  <a:lumMod val="60000"/>
                  <a:lumOff val="40000"/>
                </a:schemeClr>
              </a:buClr>
              <a:buSzPct val="92000"/>
              <a:buFont typeface="Wingdings" panose="05000000000000000000" pitchFamily="2" charset="2"/>
              <a:buChar char="q"/>
              <a:tabLst>
                <a:tab pos="318135" algn="l"/>
              </a:tabLst>
            </a:pPr>
            <a:r>
              <a:rPr lang="en-US" sz="1400" spc="-25" dirty="0">
                <a:solidFill>
                  <a:srgbClr val="0E0E0E"/>
                </a:solidFill>
                <a:latin typeface="Franklin Gothic Medium" panose="020B0603020102020204"/>
                <a:cs typeface="Franklin Gothic Medium" panose="020B0603020102020204"/>
              </a:rPr>
              <a:t>System</a:t>
            </a:r>
            <a:r>
              <a:rPr lang="en-US" sz="1400" spc="-6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requirements</a:t>
            </a:r>
          </a:p>
          <a:p>
            <a:pPr marL="318135" indent="-305435">
              <a:lnSpc>
                <a:spcPct val="100000"/>
              </a:lnSpc>
              <a:spcBef>
                <a:spcPts val="1295"/>
              </a:spcBef>
              <a:buClr>
                <a:schemeClr val="tx2">
                  <a:lumMod val="40000"/>
                  <a:lumOff val="60000"/>
                </a:schemeClr>
              </a:buClr>
              <a:buSzPct val="92000"/>
              <a:buFont typeface="Wingdings" panose="05000000000000000000" pitchFamily="2" charset="2"/>
              <a:buChar char="Ø"/>
              <a:tabLst>
                <a:tab pos="318135" algn="l"/>
              </a:tabLst>
            </a:pPr>
            <a:r>
              <a:rPr lang="en-US" sz="1400" dirty="0"/>
              <a:t>Hardware Requirements:</a:t>
            </a:r>
          </a:p>
          <a:p>
            <a:pPr marL="355600" indent="-342900">
              <a:lnSpc>
                <a:spcPct val="100000"/>
              </a:lnSpc>
              <a:spcBef>
                <a:spcPts val="1295"/>
              </a:spcBef>
              <a:buClr>
                <a:schemeClr val="tx2">
                  <a:lumMod val="40000"/>
                  <a:lumOff val="60000"/>
                </a:schemeClr>
              </a:buClr>
              <a:buSzPct val="92000"/>
              <a:buFont typeface="+mj-lt"/>
              <a:buAutoNum type="arabicPeriod"/>
              <a:tabLst>
                <a:tab pos="318135" algn="l"/>
              </a:tabLst>
            </a:pPr>
            <a:r>
              <a:rPr lang="en-US" sz="1400" dirty="0"/>
              <a:t>Core i5/i7 processor</a:t>
            </a:r>
          </a:p>
          <a:p>
            <a:pPr marL="355600" indent="-342900">
              <a:lnSpc>
                <a:spcPct val="100000"/>
              </a:lnSpc>
              <a:spcBef>
                <a:spcPts val="1295"/>
              </a:spcBef>
              <a:buClr>
                <a:srgbClr val="1CACE3"/>
              </a:buClr>
              <a:buSzPct val="92000"/>
              <a:buFont typeface="+mj-lt"/>
              <a:buAutoNum type="arabicPeriod"/>
              <a:tabLst>
                <a:tab pos="318135" algn="l"/>
              </a:tabLst>
            </a:pPr>
            <a:r>
              <a:rPr lang="en-US" sz="1400" dirty="0"/>
              <a:t>At least 8 GB RAM </a:t>
            </a:r>
          </a:p>
          <a:p>
            <a:pPr marL="298450" indent="-285750">
              <a:lnSpc>
                <a:spcPct val="100000"/>
              </a:lnSpc>
              <a:spcBef>
                <a:spcPts val="1295"/>
              </a:spcBef>
              <a:buClr>
                <a:srgbClr val="1CACE3"/>
              </a:buClr>
              <a:buSzPct val="92000"/>
              <a:buFont typeface="Wingdings" panose="05000000000000000000" pitchFamily="2" charset="2"/>
              <a:buChar char="Ø"/>
              <a:tabLst>
                <a:tab pos="318135" algn="l"/>
              </a:tabLst>
            </a:pPr>
            <a:r>
              <a:rPr lang="en-IN" sz="1400" dirty="0"/>
              <a:t>Software Requirements: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Python 3.x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Anaconda Distribution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NLTK Toolkit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UNIX/LINUX Operating System.</a:t>
            </a:r>
            <a:endParaRPr lang="en-US" sz="1400" dirty="0">
              <a:latin typeface="Franklin Gothic Medium" panose="020B0603020102020204"/>
              <a:cs typeface="Franklin Gothic Medium" panose="020B0603020102020204"/>
            </a:endParaRPr>
          </a:p>
          <a:p>
            <a:pPr marL="318135" indent="-305435">
              <a:lnSpc>
                <a:spcPct val="100000"/>
              </a:lnSpc>
              <a:spcBef>
                <a:spcPts val="1220"/>
              </a:spcBef>
              <a:buClr>
                <a:srgbClr val="1CACE3"/>
              </a:buClr>
              <a:buSzPct val="92000"/>
              <a:buFont typeface="Wingdings" panose="05000000000000000000" pitchFamily="2" charset="2"/>
              <a:buChar char="q"/>
              <a:tabLst>
                <a:tab pos="318135" algn="l"/>
              </a:tabLst>
            </a:pPr>
            <a:r>
              <a:rPr lang="en-US" sz="1400" dirty="0">
                <a:solidFill>
                  <a:srgbClr val="0E0E0E"/>
                </a:solidFill>
                <a:latin typeface="Franklin Gothic Medium" panose="020B0603020102020204"/>
                <a:cs typeface="Franklin Gothic Medium" panose="020B0603020102020204"/>
              </a:rPr>
              <a:t>Library</a:t>
            </a:r>
            <a:r>
              <a:rPr lang="en-US" sz="1400" spc="-7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required</a:t>
            </a:r>
            <a:r>
              <a:rPr lang="en-US" sz="1400" spc="-7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to</a:t>
            </a:r>
            <a:r>
              <a:rPr lang="en-US" sz="1400" spc="-11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build</a:t>
            </a:r>
            <a:r>
              <a:rPr lang="en-US" sz="1400" spc="-7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4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model</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pandas</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a:t>
            </a:r>
            <a:r>
              <a:rPr lang="en-IN" sz="1400" dirty="0" err="1"/>
              <a:t>nltk</a:t>
            </a:r>
            <a:r>
              <a:rPr lang="en-IN" sz="1400" dirty="0"/>
              <a: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seaborn and matplotlib</a:t>
            </a:r>
          </a:p>
          <a:p>
            <a:pPr marL="355600" indent="-342900">
              <a:lnSpc>
                <a:spcPct val="100000"/>
              </a:lnSpc>
              <a:spcBef>
                <a:spcPts val="1295"/>
              </a:spcBef>
              <a:buClr>
                <a:srgbClr val="1CACE3"/>
              </a:buClr>
              <a:buSzPct val="92000"/>
              <a:buFont typeface="+mj-lt"/>
              <a:buAutoNum type="arabicPeriod"/>
              <a:tabLst>
                <a:tab pos="318135" algn="l"/>
              </a:tabLst>
            </a:pPr>
            <a:r>
              <a:rPr lang="en-IN" sz="1400" dirty="0" err="1"/>
              <a:t>sklearn</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ALGORITHM</a:t>
            </a:r>
            <a:r>
              <a:rPr spc="90" dirty="0"/>
              <a:t> </a:t>
            </a:r>
            <a:r>
              <a:rPr dirty="0"/>
              <a:t>&amp;</a:t>
            </a:r>
            <a:r>
              <a:rPr spc="15" dirty="0"/>
              <a:t> </a:t>
            </a:r>
            <a:r>
              <a:rPr spc="-10" dirty="0"/>
              <a:t>DEPLOYMENT</a:t>
            </a:r>
          </a:p>
        </p:txBody>
      </p:sp>
      <p:sp>
        <p:nvSpPr>
          <p:cNvPr id="3" name="object 3"/>
          <p:cNvSpPr txBox="1"/>
          <p:nvPr/>
        </p:nvSpPr>
        <p:spPr>
          <a:xfrm>
            <a:off x="660400" y="1368742"/>
            <a:ext cx="10767695" cy="5294976"/>
          </a:xfrm>
          <a:prstGeom prst="rect">
            <a:avLst/>
          </a:prstGeom>
        </p:spPr>
        <p:txBody>
          <a:bodyPr vert="horz" wrap="square" lIns="0" tIns="12065" rIns="0" bIns="0" rtlCol="0">
            <a:spAutoFit/>
          </a:bodyPr>
          <a:lstStyle/>
          <a:p>
            <a:pPr marL="318135" marR="272415" indent="-306070">
              <a:lnSpc>
                <a:spcPct val="112000"/>
              </a:lnSpc>
              <a:spcBef>
                <a:spcPts val="95"/>
              </a:spcBef>
              <a:buClr>
                <a:srgbClr val="1CACE3"/>
              </a:buClr>
              <a:buSzPct val="89000"/>
              <a:buFont typeface="Wingdings" panose="05000000000000000000" pitchFamily="2" charset="2"/>
              <a:buChar char="q"/>
              <a:tabLst>
                <a:tab pos="318135" algn="l"/>
              </a:tabLst>
            </a:pPr>
            <a:r>
              <a:rPr sz="1400" dirty="0">
                <a:solidFill>
                  <a:srgbClr val="404040"/>
                </a:solidFill>
                <a:latin typeface="Franklin Gothic Medium" panose="020B0603020102020204"/>
                <a:cs typeface="Franklin Gothic Medium" panose="020B0603020102020204"/>
              </a:rPr>
              <a:t>In</a:t>
            </a:r>
            <a:r>
              <a:rPr sz="1400" spc="-8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40" dirty="0">
                <a:solidFill>
                  <a:srgbClr val="404040"/>
                </a:solidFill>
                <a:latin typeface="Franklin Gothic Medium" panose="020B0603020102020204"/>
                <a:cs typeface="Franklin Gothic Medium" panose="020B0603020102020204"/>
              </a:rPr>
              <a:t>Algorithm </a:t>
            </a:r>
            <a:r>
              <a:rPr sz="1400" spc="-10" dirty="0">
                <a:solidFill>
                  <a:srgbClr val="404040"/>
                </a:solidFill>
                <a:latin typeface="Franklin Gothic Medium" panose="020B0603020102020204"/>
                <a:cs typeface="Franklin Gothic Medium" panose="020B0603020102020204"/>
              </a:rPr>
              <a:t>section,</a:t>
            </a:r>
            <a:r>
              <a:rPr sz="1400" spc="-60" dirty="0">
                <a:solidFill>
                  <a:srgbClr val="404040"/>
                </a:solidFill>
                <a:latin typeface="Franklin Gothic Medium" panose="020B0603020102020204"/>
                <a:cs typeface="Franklin Gothic Medium" panose="020B0603020102020204"/>
              </a:rPr>
              <a:t> </a:t>
            </a:r>
            <a:r>
              <a:rPr sz="1400" spc="-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25" dirty="0">
                <a:solidFill>
                  <a:srgbClr val="404040"/>
                </a:solidFill>
                <a:latin typeface="Franklin Gothic Medium" panose="020B0603020102020204"/>
                <a:cs typeface="Franklin Gothic Medium" panose="020B0603020102020204"/>
              </a:rPr>
              <a:t>machine</a:t>
            </a:r>
            <a:r>
              <a:rPr sz="1400" spc="-6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learning</a:t>
            </a:r>
            <a:r>
              <a:rPr sz="1400" spc="-30" dirty="0">
                <a:solidFill>
                  <a:srgbClr val="404040"/>
                </a:solidFill>
                <a:latin typeface="Franklin Gothic Medium" panose="020B0603020102020204"/>
                <a:cs typeface="Franklin Gothic Medium" panose="020B0603020102020204"/>
              </a:rPr>
              <a:t> algorithm</a:t>
            </a:r>
            <a:r>
              <a:rPr sz="1400" spc="-4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chosen</a:t>
            </a:r>
            <a:r>
              <a:rPr sz="1400" spc="-3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lang="en-IN" sz="1400" dirty="0">
                <a:solidFill>
                  <a:srgbClr val="404040"/>
                </a:solidFill>
                <a:latin typeface="Franklin Gothic Medium" panose="020B0603020102020204"/>
                <a:cs typeface="Franklin Gothic Medium" panose="020B0603020102020204"/>
              </a:rPr>
              <a:t> sentiment analysis is </a:t>
            </a:r>
            <a:r>
              <a:rPr lang="en-IN" sz="1400" dirty="0">
                <a:solidFill>
                  <a:schemeClr val="accent2"/>
                </a:solidFill>
                <a:latin typeface="Franklin Gothic Medium" panose="020B0603020102020204"/>
                <a:cs typeface="Franklin Gothic Medium" panose="020B0603020102020204"/>
              </a:rPr>
              <a:t>Naïve Bayes</a:t>
            </a:r>
            <a:r>
              <a:rPr sz="1400" dirty="0">
                <a:solidFill>
                  <a:srgbClr val="404040"/>
                </a:solidFill>
                <a:latin typeface="Franklin Gothic Medium" panose="020B0603020102020204"/>
                <a:cs typeface="Franklin Gothic Medium" panose="020B0603020102020204"/>
              </a:rPr>
              <a:t>.</a:t>
            </a:r>
            <a:r>
              <a:rPr sz="1400" spc="10" dirty="0">
                <a:solidFill>
                  <a:srgbClr val="404040"/>
                </a:solidFill>
                <a:latin typeface="Franklin Gothic Medium" panose="020B0603020102020204"/>
                <a:cs typeface="Franklin Gothic Medium" panose="020B0603020102020204"/>
              </a:rPr>
              <a:t> </a:t>
            </a:r>
            <a:r>
              <a:rPr lang="en-IN" sz="1400" spc="10" dirty="0">
                <a:solidFill>
                  <a:srgbClr val="404040"/>
                </a:solidFill>
                <a:latin typeface="Franklin Gothic Medium" panose="020B0603020102020204"/>
                <a:cs typeface="Franklin Gothic Medium" panose="020B0603020102020204"/>
              </a:rPr>
              <a:t>T</a:t>
            </a:r>
            <a:r>
              <a:rPr lang="en-IN" sz="1400" spc="5" dirty="0">
                <a:solidFill>
                  <a:srgbClr val="404040"/>
                </a:solidFill>
                <a:latin typeface="Franklin Gothic Medium" panose="020B0603020102020204"/>
                <a:cs typeface="Franklin Gothic Medium" panose="020B0603020102020204"/>
              </a:rPr>
              <a:t>he</a:t>
            </a:r>
            <a:r>
              <a:rPr sz="1400" spc="-5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structure</a:t>
            </a:r>
            <a:r>
              <a:rPr sz="1400" spc="-2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sz="1400" spc="-20" dirty="0">
                <a:solidFill>
                  <a:srgbClr val="404040"/>
                </a:solidFill>
                <a:latin typeface="Franklin Gothic Medium" panose="020B0603020102020204"/>
                <a:cs typeface="Franklin Gothic Medium" panose="020B0603020102020204"/>
              </a:rPr>
              <a:t> </a:t>
            </a:r>
            <a:r>
              <a:rPr lang="en-IN" sz="1400" spc="-20" dirty="0">
                <a:solidFill>
                  <a:srgbClr val="404040"/>
                </a:solidFill>
                <a:latin typeface="Franklin Gothic Medium" panose="020B0603020102020204"/>
                <a:cs typeface="Franklin Gothic Medium" panose="020B0603020102020204"/>
              </a:rPr>
              <a:t>the</a:t>
            </a:r>
            <a:r>
              <a:rPr sz="1400" spc="-2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section</a:t>
            </a:r>
            <a:r>
              <a:rPr lang="en-IN" sz="1400" spc="-10" dirty="0">
                <a:solidFill>
                  <a:srgbClr val="404040"/>
                </a:solidFill>
                <a:latin typeface="Franklin Gothic Medium" panose="020B0603020102020204"/>
                <a:cs typeface="Franklin Gothic Medium" panose="020B0603020102020204"/>
              </a:rPr>
              <a:t> is as follows:</a:t>
            </a:r>
            <a:endParaRPr sz="1400" dirty="0">
              <a:latin typeface="Franklin Gothic Medium" panose="020B0603020102020204"/>
              <a:cs typeface="Franklin Gothic Medium" panose="020B0603020102020204"/>
            </a:endParaRPr>
          </a:p>
          <a:p>
            <a:pPr marL="318135" indent="-305435">
              <a:lnSpc>
                <a:spcPct val="100000"/>
              </a:lnSpc>
              <a:spcBef>
                <a:spcPts val="1095"/>
              </a:spcBef>
              <a:buClr>
                <a:srgbClr val="1CACE3"/>
              </a:buClr>
              <a:buSzPct val="89000"/>
              <a:buFont typeface="Wingdings" panose="05000000000000000000" pitchFamily="2" charset="2"/>
              <a:buChar char="q"/>
              <a:tabLst>
                <a:tab pos="318135" algn="l"/>
              </a:tabLst>
            </a:pPr>
            <a:r>
              <a:rPr sz="1400" spc="-30" dirty="0">
                <a:solidFill>
                  <a:srgbClr val="404040"/>
                </a:solidFill>
                <a:latin typeface="Franklin Gothic Medium" panose="020B0603020102020204"/>
                <a:cs typeface="Franklin Gothic Medium" panose="020B0603020102020204"/>
              </a:rPr>
              <a:t>Algorithm</a:t>
            </a:r>
            <a:r>
              <a:rPr sz="1400" spc="-2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Selection:</a:t>
            </a:r>
            <a:endParaRPr sz="1400" dirty="0">
              <a:latin typeface="Franklin Gothic Medium" panose="020B0603020102020204"/>
              <a:cs typeface="Franklin Gothic Medium" panose="020B0603020102020204"/>
            </a:endParaRP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spc="-10" dirty="0">
                <a:solidFill>
                  <a:srgbClr val="404040"/>
                </a:solidFill>
                <a:latin typeface="Franklin Gothic Medium" panose="020B0603020102020204"/>
                <a:cs typeface="Franklin Gothic Medium" panose="020B0603020102020204"/>
              </a:rPr>
              <a:t>The Naïve Bayes algorithm is used because of it’s probabilistic approach that makes predictions based on evidence and prior probabilities. </a:t>
            </a:r>
            <a:r>
              <a:rPr lang="en-US" sz="1400" b="0" i="0" dirty="0">
                <a:solidFill>
                  <a:srgbClr val="242424"/>
                </a:solidFill>
                <a:effectLst/>
                <a:highlight>
                  <a:srgbClr val="FFFFFF"/>
                </a:highlight>
                <a:latin typeface="Franklin Gothic Medium" panose="020B0603020102020204" pitchFamily="34" charset="0"/>
              </a:rPr>
              <a:t>It is often used in text classification tasks because it is simple and efficient.</a:t>
            </a: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b="0" i="0" dirty="0">
                <a:solidFill>
                  <a:srgbClr val="242424"/>
                </a:solidFill>
                <a:effectLst/>
                <a:highlight>
                  <a:srgbClr val="FFFFFF"/>
                </a:highlight>
                <a:latin typeface="Franklin Gothic Medium" panose="020B0603020102020204" pitchFamily="34" charset="0"/>
              </a:rPr>
              <a:t> It makes the assumption that the presence of a particular feature in a class is unrelated to the presence of other features in that class. This assumption is called class-conditional independence</a:t>
            </a:r>
            <a:r>
              <a:rPr lang="en-US" sz="1400" b="0" i="0" spc="-10" dirty="0">
                <a:solidFill>
                  <a:srgbClr val="404040"/>
                </a:solidFill>
                <a:effectLst/>
                <a:highlight>
                  <a:srgbClr val="FFFFFF"/>
                </a:highlight>
                <a:latin typeface="Franklin Gothic Medium" panose="020B0603020102020204" pitchFamily="34" charset="0"/>
              </a:rPr>
              <a:t>.</a:t>
            </a:r>
            <a:endParaRPr lang="en-US" sz="1400" dirty="0">
              <a:latin typeface="Franklin Gothic Medium" panose="020B0603020102020204"/>
              <a:cs typeface="Franklin Gothic Medium" panose="020B0603020102020204"/>
            </a:endParaRPr>
          </a:p>
          <a:p>
            <a:pPr marL="318135" indent="-305435">
              <a:lnSpc>
                <a:spcPct val="100000"/>
              </a:lnSpc>
              <a:spcBef>
                <a:spcPts val="975"/>
              </a:spcBef>
              <a:buClr>
                <a:srgbClr val="1CACE3"/>
              </a:buClr>
              <a:buSzPct val="89000"/>
              <a:buFont typeface="Wingdings" panose="05000000000000000000" pitchFamily="2" charset="2"/>
              <a:buChar char="q"/>
              <a:tabLst>
                <a:tab pos="318135" algn="l"/>
              </a:tabLst>
            </a:pPr>
            <a:r>
              <a:rPr lang="en-US" sz="1400" spc="-10" dirty="0">
                <a:solidFill>
                  <a:srgbClr val="404040"/>
                </a:solidFill>
                <a:latin typeface="Franklin Gothic Medium" panose="020B0603020102020204"/>
                <a:cs typeface="Franklin Gothic Medium" panose="020B0603020102020204"/>
              </a:rPr>
              <a:t>Data</a:t>
            </a:r>
            <a:r>
              <a:rPr lang="en-US" sz="1400" spc="-70" dirty="0">
                <a:solidFill>
                  <a:srgbClr val="404040"/>
                </a:solidFill>
                <a:latin typeface="Franklin Gothic Medium" panose="020B0603020102020204"/>
                <a:cs typeface="Franklin Gothic Medium" panose="020B0603020102020204"/>
              </a:rPr>
              <a:t> </a:t>
            </a:r>
            <a:r>
              <a:rPr lang="en-US" sz="1400" spc="-10" dirty="0">
                <a:solidFill>
                  <a:srgbClr val="404040"/>
                </a:solidFill>
                <a:latin typeface="Franklin Gothic Medium" panose="020B0603020102020204"/>
                <a:cs typeface="Franklin Gothic Medium" panose="020B0603020102020204"/>
              </a:rPr>
              <a:t>Input:</a:t>
            </a:r>
            <a:endParaRPr lang="en-US" sz="1400" dirty="0">
              <a:latin typeface="Franklin Gothic Medium" panose="020B0603020102020204"/>
              <a:cs typeface="Franklin Gothic Medium" panose="020B0603020102020204"/>
            </a:endParaRPr>
          </a:p>
          <a:p>
            <a:pPr marL="643255" marR="37465" lvl="1" indent="-306070">
              <a:lnSpc>
                <a:spcPct val="103000"/>
              </a:lnSpc>
              <a:spcBef>
                <a:spcPts val="975"/>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dataset consists of reviews and likes column </a:t>
            </a:r>
            <a:r>
              <a:rPr lang="en-IN" sz="1400" spc="-10" dirty="0">
                <a:solidFill>
                  <a:srgbClr val="404040"/>
                </a:solidFill>
                <a:latin typeface="Franklin Gothic Medium" panose="020B0603020102020204" pitchFamily="34" charset="0"/>
                <a:cs typeface="Franklin Gothic Medium" panose="020B0603020102020204"/>
              </a:rPr>
              <a:t>. </a:t>
            </a:r>
            <a:r>
              <a:rPr lang="en-US" sz="1400" b="0" i="0" dirty="0">
                <a:solidFill>
                  <a:srgbClr val="242424"/>
                </a:solidFill>
                <a:effectLst/>
                <a:highlight>
                  <a:srgbClr val="FFFFFF"/>
                </a:highlight>
                <a:latin typeface="Franklin Gothic Medium" panose="020B0603020102020204" pitchFamily="34" charset="0"/>
              </a:rPr>
              <a:t>Before using the </a:t>
            </a:r>
            <a:r>
              <a:rPr lang="en-US" sz="1400" dirty="0">
                <a:solidFill>
                  <a:srgbClr val="242424"/>
                </a:solidFill>
                <a:highlight>
                  <a:srgbClr val="FFFFFF"/>
                </a:highlight>
                <a:latin typeface="Franklin Gothic Medium" panose="020B0603020102020204" pitchFamily="34" charset="0"/>
              </a:rPr>
              <a:t>review</a:t>
            </a:r>
            <a:r>
              <a:rPr lang="en-US" sz="1400" b="0" i="0" dirty="0">
                <a:solidFill>
                  <a:srgbClr val="242424"/>
                </a:solidFill>
                <a:effectLst/>
                <a:highlight>
                  <a:srgbClr val="FFFFFF"/>
                </a:highlight>
                <a:latin typeface="Franklin Gothic Medium" panose="020B0603020102020204" pitchFamily="34" charset="0"/>
              </a:rPr>
              <a:t>s for training, it’s essential to preprocess them to remove noise and standardize the text . Some of the preprocessing steps are convert to lower case , remove punctuation , tokenization </a:t>
            </a:r>
            <a:r>
              <a:rPr lang="en-IN" sz="1400" b="1" i="0" dirty="0">
                <a:solidFill>
                  <a:srgbClr val="242424"/>
                </a:solidFill>
                <a:effectLst/>
                <a:highlight>
                  <a:srgbClr val="FFFFFF"/>
                </a:highlight>
                <a:latin typeface="source-serif-pro"/>
              </a:rPr>
              <a:t>etc..</a:t>
            </a:r>
            <a:endParaRPr sz="1400" dirty="0">
              <a:latin typeface="Franklin Gothic Medium" panose="020B0603020102020204" pitchFamily="34" charset="0"/>
              <a:cs typeface="Franklin Gothic Medium" panose="020B0603020102020204"/>
            </a:endParaRPr>
          </a:p>
          <a:p>
            <a:pPr marL="318135" indent="-305435">
              <a:lnSpc>
                <a:spcPct val="100000"/>
              </a:lnSpc>
              <a:spcBef>
                <a:spcPts val="950"/>
              </a:spcBef>
              <a:buClr>
                <a:srgbClr val="1CACE3"/>
              </a:buClr>
              <a:buSzPct val="89000"/>
              <a:buFont typeface="Wingdings" panose="05000000000000000000" pitchFamily="2" charset="2"/>
              <a:buChar char="q"/>
              <a:tabLst>
                <a:tab pos="318135" algn="l"/>
              </a:tabLst>
            </a:pPr>
            <a:r>
              <a:rPr sz="1400" spc="-20" dirty="0">
                <a:solidFill>
                  <a:srgbClr val="404040"/>
                </a:solidFill>
                <a:latin typeface="Franklin Gothic Medium" panose="020B0603020102020204"/>
                <a:cs typeface="Franklin Gothic Medium" panose="020B0603020102020204"/>
              </a:rPr>
              <a:t>Training</a:t>
            </a:r>
            <a:r>
              <a:rPr sz="1400" spc="-3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The main chunk of code that does the whole evaluation of sentimental analysis based on the preprocessed data is a part of training.</a:t>
            </a:r>
            <a:r>
              <a:rPr lang="en-US" sz="1400" dirty="0"/>
              <a:t> </a:t>
            </a:r>
            <a:endParaRPr lang="en-IN" sz="1400" spc="-10" dirty="0">
              <a:solidFill>
                <a:srgbClr val="404040"/>
              </a:solidFill>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a:t>
            </a:r>
            <a:r>
              <a:rPr lang="en-IN" sz="1400" dirty="0">
                <a:latin typeface="Franklin Gothic Medium" panose="020B0603020102020204" pitchFamily="34" charset="0"/>
              </a:rPr>
              <a:t>Navie Bayes</a:t>
            </a:r>
            <a:r>
              <a:rPr lang="en-IN" sz="1400" spc="-10" dirty="0">
                <a:solidFill>
                  <a:srgbClr val="404040"/>
                </a:solidFill>
                <a:latin typeface="Franklin Gothic Medium" panose="020B0603020102020204" pitchFamily="34" charset="0"/>
              </a:rPr>
              <a:t> </a:t>
            </a:r>
            <a:r>
              <a:rPr lang="en-US" sz="1400" dirty="0">
                <a:latin typeface="Franklin Gothic Medium" panose="020B0603020102020204" pitchFamily="34" charset="0"/>
              </a:rPr>
              <a:t>are applied on the dataset for evaluation of sentiments</a:t>
            </a:r>
            <a:r>
              <a:rPr lang="en-US" sz="1400" dirty="0"/>
              <a:t>.</a:t>
            </a:r>
            <a:endParaRPr sz="1400" dirty="0">
              <a:latin typeface="Franklin Gothic Medium" panose="020B0603020102020204"/>
              <a:cs typeface="Franklin Gothic Medium" panose="020B0603020102020204"/>
            </a:endParaRPr>
          </a:p>
          <a:p>
            <a:pPr marL="318135" indent="-305435">
              <a:lnSpc>
                <a:spcPct val="100000"/>
              </a:lnSpc>
              <a:spcBef>
                <a:spcPts val="900"/>
              </a:spcBef>
              <a:buClr>
                <a:srgbClr val="1CACE3"/>
              </a:buClr>
              <a:buSzPct val="89000"/>
              <a:buFont typeface="Wingdings" panose="05000000000000000000" pitchFamily="2" charset="2"/>
              <a:buChar char="q"/>
              <a:tabLst>
                <a:tab pos="318135" algn="l"/>
              </a:tabLst>
            </a:pPr>
            <a:r>
              <a:rPr sz="1400" spc="-10" dirty="0">
                <a:solidFill>
                  <a:srgbClr val="404040"/>
                </a:solidFill>
                <a:latin typeface="Franklin Gothic Medium" panose="020B0603020102020204"/>
                <a:cs typeface="Franklin Gothic Medium" panose="020B0603020102020204"/>
              </a:rPr>
              <a:t>Prediction</a:t>
            </a:r>
            <a:r>
              <a:rPr sz="1400" spc="-8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Prediction of test data is done and Confusion Matrix of prediction is displayed. Total positive and negative reviews are counted</a:t>
            </a: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 A review like sentence is taken as input on the console and if positive the console gives 1 as output and 0 for negative input.</a:t>
            </a:r>
            <a:endParaRPr sz="1400" dirty="0">
              <a:latin typeface="Franklin Gothic Medium" panose="020B0603020102020204" pitchFamily="34" charset="0"/>
              <a:cs typeface="Franklin Gothic Medium" panose="020B06030201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RESULT</a:t>
            </a:r>
          </a:p>
        </p:txBody>
      </p:sp>
      <p:sp>
        <p:nvSpPr>
          <p:cNvPr id="4" name="Text Placeholder 3">
            <a:extLst>
              <a:ext uri="{FF2B5EF4-FFF2-40B4-BE49-F238E27FC236}">
                <a16:creationId xmlns:a16="http://schemas.microsoft.com/office/drawing/2014/main" xmlns="" id="{E9E7226B-B6F0-509B-7555-2E11CB84628D}"/>
              </a:ext>
            </a:extLst>
          </p:cNvPr>
          <p:cNvSpPr>
            <a:spLocks noGrp="1"/>
          </p:cNvSpPr>
          <p:nvPr>
            <p:ph sz="half" idx="2"/>
          </p:nvPr>
        </p:nvSpPr>
        <p:spPr>
          <a:xfrm>
            <a:off x="657157" y="5688237"/>
            <a:ext cx="5303520" cy="1151929"/>
          </a:xfrm>
        </p:spPr>
        <p:txBody>
          <a:bodyPr anchor="t"/>
          <a:lstStyle/>
          <a:p>
            <a:pPr marL="342900" indent="-342900">
              <a:buFont typeface="Arial" panose="020B0604020202020204" pitchFamily="34" charset="0"/>
              <a:buChar char="•"/>
            </a:pPr>
            <a:r>
              <a:rPr lang="en-US" sz="2000" dirty="0"/>
              <a:t>The above bar graphs shows the numbers of times the specific words are used in the reviews</a:t>
            </a:r>
            <a:endParaRPr lang="en-IN" sz="2000" dirty="0"/>
          </a:p>
        </p:txBody>
      </p:sp>
      <p:sp>
        <p:nvSpPr>
          <p:cNvPr id="9" name="Content Placeholder 8">
            <a:extLst>
              <a:ext uri="{FF2B5EF4-FFF2-40B4-BE49-F238E27FC236}">
                <a16:creationId xmlns:a16="http://schemas.microsoft.com/office/drawing/2014/main" xmlns="" id="{0B3F7A40-8A87-6EBE-7872-14B8C245C045}"/>
              </a:ext>
            </a:extLst>
          </p:cNvPr>
          <p:cNvSpPr>
            <a:spLocks noGrp="1"/>
          </p:cNvSpPr>
          <p:nvPr>
            <p:ph sz="half" idx="3"/>
          </p:nvPr>
        </p:nvSpPr>
        <p:spPr>
          <a:xfrm>
            <a:off x="6477000" y="5562601"/>
            <a:ext cx="5105400" cy="923330"/>
          </a:xfrm>
        </p:spPr>
        <p:txBody>
          <a:bodyPr anchor="t"/>
          <a:lstStyle/>
          <a:p>
            <a:pPr marL="342900" indent="-342900">
              <a:buFont typeface="Arial" panose="020B0604020202020204" pitchFamily="34" charset="0"/>
              <a:buChar char="•"/>
            </a:pPr>
            <a:r>
              <a:rPr lang="en-US" sz="2000" dirty="0"/>
              <a:t>The image indicates that the words such as </a:t>
            </a:r>
            <a:r>
              <a:rPr lang="en-US" sz="2000" dirty="0" err="1"/>
              <a:t>food,place</a:t>
            </a:r>
            <a:r>
              <a:rPr lang="en-US" sz="2000" dirty="0"/>
              <a:t> ,good are used in high frequency in the reviews given by customers</a:t>
            </a:r>
            <a:endParaRPr lang="en-IN" sz="2000" dirty="0"/>
          </a:p>
        </p:txBody>
      </p:sp>
      <p:pic>
        <p:nvPicPr>
          <p:cNvPr id="6" name="Picture 5">
            <a:extLst>
              <a:ext uri="{FF2B5EF4-FFF2-40B4-BE49-F238E27FC236}">
                <a16:creationId xmlns:a16="http://schemas.microsoft.com/office/drawing/2014/main" xmlns="" id="{0F9BE159-9B7F-3D6A-7F65-33ABC77B8E6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613207" y="1398527"/>
            <a:ext cx="4634865" cy="3993833"/>
          </a:xfrm>
          <a:prstGeom prst="rect">
            <a:avLst/>
          </a:prstGeom>
        </p:spPr>
      </p:pic>
      <p:pic>
        <p:nvPicPr>
          <p:cNvPr id="8" name="Picture 7">
            <a:extLst>
              <a:ext uri="{FF2B5EF4-FFF2-40B4-BE49-F238E27FC236}">
                <a16:creationId xmlns:a16="http://schemas.microsoft.com/office/drawing/2014/main" xmlns="" id="{B0CBE204-7BF8-B6B0-BE51-5B19A8F3450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0517" y="1187767"/>
            <a:ext cx="5791200" cy="43748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CONCLUSION</a:t>
            </a:r>
          </a:p>
        </p:txBody>
      </p:sp>
      <p:sp>
        <p:nvSpPr>
          <p:cNvPr id="3" name="object 3"/>
          <p:cNvSpPr txBox="1"/>
          <p:nvPr/>
        </p:nvSpPr>
        <p:spPr>
          <a:xfrm>
            <a:off x="609600" y="1752601"/>
            <a:ext cx="10868025" cy="4519058"/>
          </a:xfrm>
          <a:prstGeom prst="rect">
            <a:avLst/>
          </a:prstGeom>
        </p:spPr>
        <p:txBody>
          <a:bodyPr vert="horz" wrap="square" lIns="0" tIns="18415" rIns="0" bIns="0" rtlCol="0">
            <a:spAutoFit/>
          </a:bodyPr>
          <a:lstStyle/>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242424"/>
                </a:solidFill>
                <a:highlight>
                  <a:srgbClr val="FFFFFF"/>
                </a:highlight>
                <a:latin typeface="Franklin Gothic Medium" panose="020B0603020102020204" pitchFamily="34" charset="0"/>
              </a:rPr>
              <a:t>S</a:t>
            </a:r>
            <a:r>
              <a:rPr lang="en-US" sz="2000" b="0" i="0" dirty="0">
                <a:solidFill>
                  <a:srgbClr val="242424"/>
                </a:solidFill>
                <a:effectLst/>
                <a:highlight>
                  <a:srgbClr val="FFFFFF"/>
                </a:highlight>
                <a:latin typeface="Franklin Gothic Medium" panose="020B0603020102020204" pitchFamily="34" charset="0"/>
              </a:rPr>
              <a:t>entiment analysis is not just about words; it’s about understanding people, their desires, and their pain points. It’s about gaining a deeper understanding of your audience and building meaningful connections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smtClean="0">
                <a:solidFill>
                  <a:srgbClr val="242424"/>
                </a:solidFill>
                <a:highlight>
                  <a:srgbClr val="FFFFFF"/>
                </a:highlight>
                <a:latin typeface="Franklin Gothic Medium" panose="020B0603020102020204" pitchFamily="34" charset="0"/>
              </a:rPr>
              <a:t>Challenges:</a:t>
            </a:r>
            <a:endParaRPr lang="en-US" sz="2000" dirty="0">
              <a:solidFill>
                <a:srgbClr val="242424"/>
              </a:solidFill>
              <a:highlight>
                <a:srgbClr val="FFFFFF"/>
              </a:highlight>
              <a:latin typeface="source-serif-pro"/>
            </a:endParaRPr>
          </a:p>
          <a:p>
            <a:pPr marL="12065" marR="5080">
              <a:lnSpc>
                <a:spcPct val="111000"/>
              </a:lnSpc>
              <a:spcBef>
                <a:spcPts val="145"/>
              </a:spcBef>
              <a:buClr>
                <a:srgbClr val="1CACE3"/>
              </a:buClr>
              <a:buSzPct val="93000"/>
              <a:tabLst>
                <a:tab pos="318135" algn="l"/>
              </a:tabLst>
            </a:pPr>
            <a:r>
              <a:rPr lang="en-US" sz="2000" dirty="0">
                <a:solidFill>
                  <a:srgbClr val="242424"/>
                </a:solidFill>
                <a:highlight>
                  <a:srgbClr val="FFFFFF"/>
                </a:highlight>
                <a:latin typeface="source-serif-pro"/>
              </a:rPr>
              <a:t>        </a:t>
            </a:r>
            <a:r>
              <a:rPr lang="en-US" sz="2000" dirty="0">
                <a:solidFill>
                  <a:srgbClr val="000000"/>
                </a:solidFill>
                <a:highlight>
                  <a:srgbClr val="FFFFFF"/>
                </a:highlight>
                <a:latin typeface="Franklin Gothic Medium" panose="020B0603020102020204" pitchFamily="34" charset="0"/>
              </a:rPr>
              <a:t>T</a:t>
            </a:r>
            <a:r>
              <a:rPr lang="en-US" sz="2000" b="0" i="0" dirty="0">
                <a:solidFill>
                  <a:srgbClr val="000000"/>
                </a:solidFill>
                <a:effectLst/>
                <a:latin typeface="Franklin Gothic Medium" panose="020B0603020102020204" pitchFamily="34" charset="0"/>
              </a:rPr>
              <a:t>he sentiment analysis tools are primarily trained to categorize the words in one language, and     some sentiments may get lost in translation. This causes a significant problem, especially while    conducting sentiment analysis on non-English reviews or feedback</a:t>
            </a:r>
            <a:r>
              <a:rPr lang="en-US" sz="2000" b="0" i="0" dirty="0">
                <a:solidFill>
                  <a:srgbClr val="000000"/>
                </a:solidFill>
                <a:effectLst/>
                <a:latin typeface="__Work_Sans_5b7e72"/>
              </a:rPr>
              <a:t>.</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000000"/>
                </a:solidFill>
                <a:latin typeface="Franklin Gothic Medium" panose="020B0603020102020204" pitchFamily="34" charset="0"/>
              </a:rPr>
              <a:t>Importance</a:t>
            </a:r>
            <a:r>
              <a:rPr lang="en-US" sz="2000" dirty="0">
                <a:solidFill>
                  <a:srgbClr val="000000"/>
                </a:solidFill>
                <a:latin typeface="__Work_Sans_5b7e72"/>
              </a:rPr>
              <a:t>:</a:t>
            </a:r>
          </a:p>
          <a:p>
            <a:pPr marL="12065" marR="5080">
              <a:lnSpc>
                <a:spcPct val="111000"/>
              </a:lnSpc>
              <a:spcBef>
                <a:spcPts val="145"/>
              </a:spcBef>
              <a:buClr>
                <a:srgbClr val="1CACE3"/>
              </a:buClr>
              <a:buSzPct val="93000"/>
              <a:tabLst>
                <a:tab pos="318135" algn="l"/>
              </a:tabLst>
            </a:pPr>
            <a:r>
              <a:rPr lang="en-US" sz="2000" dirty="0">
                <a:solidFill>
                  <a:srgbClr val="000000"/>
                </a:solidFill>
                <a:latin typeface="__Work_Sans_5b7e72"/>
              </a:rPr>
              <a:t>       </a:t>
            </a:r>
            <a:r>
              <a:rPr lang="en-US" sz="2000" b="0" i="0" dirty="0">
                <a:solidFill>
                  <a:srgbClr val="161616"/>
                </a:solidFill>
                <a:effectLst/>
                <a:highlight>
                  <a:srgbClr val="FFFFFF"/>
                </a:highlight>
                <a:latin typeface="Franklin Gothic Medium" panose="020B0603020102020204" pitchFamily="34" charset="0"/>
              </a:rPr>
              <a:t>Sentiment analysis enables companies with vast troves of unstructured data to analyze and extract meaningful insights from it quickly and efficiently. With the amount of text generated by customers across digital channels, it’s easy for human teams to get overwhelmed with information</a:t>
            </a:r>
            <a:r>
              <a:rPr lang="en-US" sz="2000" b="0" i="0" dirty="0">
                <a:solidFill>
                  <a:srgbClr val="161616"/>
                </a:solidFill>
                <a:effectLst/>
                <a:highlight>
                  <a:srgbClr val="FFFFFF"/>
                </a:highlight>
                <a:latin typeface="IBM Plex Sans" panose="020F0502020204030204" pitchFamily="34" charset="0"/>
              </a:rPr>
              <a:t>.</a:t>
            </a:r>
            <a:endParaRPr lang="en-US" sz="2000" dirty="0">
              <a:solidFill>
                <a:srgbClr val="000000"/>
              </a:solidFill>
              <a:latin typeface="__Work_Sans_5b7e72"/>
            </a:endParaRPr>
          </a:p>
          <a:p>
            <a:pPr marL="12065" marR="5080">
              <a:lnSpc>
                <a:spcPct val="111000"/>
              </a:lnSpc>
              <a:spcBef>
                <a:spcPts val="145"/>
              </a:spcBef>
              <a:buClr>
                <a:srgbClr val="1CACE3"/>
              </a:buClr>
              <a:buSzPct val="93000"/>
              <a:tabLst>
                <a:tab pos="318135" algn="l"/>
              </a:tabLst>
            </a:pPr>
            <a:r>
              <a:rPr lang="en-US" sz="2000" b="0" i="0" dirty="0">
                <a:solidFill>
                  <a:srgbClr val="000000"/>
                </a:solidFill>
                <a:effectLst/>
                <a:latin typeface="__Work_Sans_5b7e72"/>
              </a:rPr>
              <a:t>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endParaRPr lang="en-US" sz="2000" dirty="0">
              <a:solidFill>
                <a:srgbClr val="000000"/>
              </a:solidFill>
              <a:highlight>
                <a:srgbClr val="FFFFFF"/>
              </a:highlight>
              <a:latin typeface="__Work_Sans_5b7e7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4997" y="1752601"/>
            <a:ext cx="10750233" cy="4146263"/>
          </a:xfrm>
          <a:prstGeom prst="rect">
            <a:avLst/>
          </a:prstGeom>
        </p:spPr>
        <p:txBody>
          <a:bodyPr vert="horz" wrap="square" lIns="0" tIns="8890" rIns="0" bIns="0" rtlCol="0">
            <a:spAutoFit/>
          </a:bodyPr>
          <a:lstStyle/>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With  increase in the customers , there is a need to improve the technology to provide better service and to increase the brand image.</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The potential enhancement for the system is </a:t>
            </a:r>
            <a:r>
              <a:rPr lang="en-US" sz="2000" dirty="0">
                <a:solidFill>
                  <a:schemeClr val="accent2"/>
                </a:solidFill>
                <a:latin typeface="Franklin Gothic Medium" panose="020B0603020102020204"/>
                <a:cs typeface="Franklin Gothic Medium" panose="020B0603020102020204"/>
              </a:rPr>
              <a:t>the convergence of sentiment analysis with other AI pillars like image and voice recognition.</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The future of sentiment analysis converges with </a:t>
            </a:r>
            <a:r>
              <a:rPr lang="en-US" sz="2000" b="0" i="0" dirty="0">
                <a:solidFill>
                  <a:schemeClr val="accent2"/>
                </a:solidFill>
                <a:effectLst/>
                <a:highlight>
                  <a:srgbClr val="FFFFFF"/>
                </a:highlight>
                <a:latin typeface="Franklin Gothic Medium" panose="020B0603020102020204" pitchFamily="34" charset="0"/>
              </a:rPr>
              <a:t>the trajectory of NLP technologies</a:t>
            </a:r>
            <a:r>
              <a:rPr lang="en-US" sz="2000" b="0" i="0" dirty="0">
                <a:solidFill>
                  <a:srgbClr val="161616"/>
                </a:solidFill>
                <a:effectLst/>
                <a:highlight>
                  <a:srgbClr val="FFFFFF"/>
                </a:highlight>
                <a:latin typeface="Franklin Gothic Medium" panose="020B0603020102020204" pitchFamily="34" charset="0"/>
              </a:rPr>
              <a:t>.</a:t>
            </a:r>
            <a:r>
              <a:rPr lang="en-IN" sz="2000" b="0" i="0" dirty="0">
                <a:solidFill>
                  <a:srgbClr val="161616"/>
                </a:solidFill>
                <a:effectLst/>
                <a:highlight>
                  <a:srgbClr val="FFFFFF"/>
                </a:highlight>
                <a:latin typeface="Poppins" panose="00000500000000000000" pitchFamily="2" charset="0"/>
              </a:rPr>
              <a:t> </a:t>
            </a:r>
            <a:r>
              <a:rPr lang="en-IN" sz="2000" b="0" i="0" dirty="0">
                <a:solidFill>
                  <a:srgbClr val="161616"/>
                </a:solidFill>
                <a:effectLst/>
                <a:highlight>
                  <a:srgbClr val="FFFFFF"/>
                </a:highlight>
                <a:latin typeface="Franklin Gothic Medium" panose="020B0603020102020204" pitchFamily="34" charset="0"/>
              </a:rPr>
              <a:t>Innovations in NLP amplify sentiment analysis capabilities</a:t>
            </a:r>
            <a:r>
              <a:rPr lang="en-IN" sz="2000" b="0" i="0" dirty="0">
                <a:solidFill>
                  <a:srgbClr val="161616"/>
                </a:solidFill>
                <a:effectLst/>
                <a:highlight>
                  <a:srgbClr val="FFFFFF"/>
                </a:highlight>
                <a:latin typeface="Poppins" panose="00000500000000000000" pitchFamily="2" charset="0"/>
              </a:rPr>
              <a:t>.</a:t>
            </a:r>
            <a:endParaRPr lang="en-US" sz="2000" b="0" i="0" dirty="0">
              <a:solidFill>
                <a:srgbClr val="161616"/>
              </a:solidFill>
              <a:effectLst/>
              <a:highlight>
                <a:srgbClr val="FFFFFF"/>
              </a:highlight>
              <a:latin typeface="Franklin Gothic Medium" panose="020B0603020102020204" pitchFamily="34" charset="0"/>
            </a:endParaRP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Franklin Gothic Medium" panose="020B0603020102020204" pitchFamily="34" charset="0"/>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Transfer Learning, an exemplar of this synergy, empowers sentiment analysis models to be pre-trained on extensive text data and then fine-tuned for specific tasks, ensuring accuracy and reducing dependency on massive labeled datasets</a:t>
            </a:r>
            <a:r>
              <a:rPr lang="en-US" sz="2000" b="0" i="0" dirty="0">
                <a:solidFill>
                  <a:srgbClr val="161616"/>
                </a:solidFill>
                <a:effectLst/>
                <a:highlight>
                  <a:srgbClr val="FFFFFF"/>
                </a:highlight>
                <a:latin typeface="Poppins" panose="00000500000000000000" pitchFamily="2" charset="0"/>
              </a:rPr>
              <a:t>.</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Poppins" panose="00000500000000000000" pitchFamily="2" charset="0"/>
                <a:cs typeface="Franklin Gothic Medium" panose="020B0603020102020204"/>
              </a:rPr>
              <a:t> </a:t>
            </a:r>
            <a:r>
              <a:rPr lang="en-US" sz="2000" dirty="0">
                <a:solidFill>
                  <a:srgbClr val="161616"/>
                </a:solidFill>
                <a:highlight>
                  <a:srgbClr val="FFFFFF"/>
                </a:highlight>
                <a:latin typeface="Franklin Gothic Medium" panose="020B0603020102020204" pitchFamily="34" charset="0"/>
                <a:cs typeface="Franklin Gothic Medium" panose="020B0603020102020204"/>
              </a:rPr>
              <a:t>M</a:t>
            </a:r>
            <a:r>
              <a:rPr lang="en-US" sz="2000" b="0" i="0" dirty="0">
                <a:solidFill>
                  <a:srgbClr val="161616"/>
                </a:solidFill>
                <a:effectLst/>
                <a:highlight>
                  <a:srgbClr val="FFFFFF"/>
                </a:highlight>
                <a:latin typeface="Franklin Gothic Medium" panose="020B0603020102020204" pitchFamily="34" charset="0"/>
              </a:rPr>
              <a:t>odel </a:t>
            </a:r>
            <a:r>
              <a:rPr lang="en-US" sz="2000" b="0" i="0" dirty="0">
                <a:solidFill>
                  <a:schemeClr val="accent2"/>
                </a:solidFill>
                <a:effectLst/>
                <a:highlight>
                  <a:srgbClr val="FFFFFF"/>
                </a:highlight>
                <a:latin typeface="Franklin Gothic Medium" panose="020B0603020102020204" pitchFamily="34" charset="0"/>
              </a:rPr>
              <a:t>GPT-3</a:t>
            </a:r>
            <a:r>
              <a:rPr lang="en-US" sz="2000" b="0" i="0" dirty="0">
                <a:solidFill>
                  <a:srgbClr val="161616"/>
                </a:solidFill>
                <a:effectLst/>
                <a:highlight>
                  <a:srgbClr val="FFFFFF"/>
                </a:highlight>
                <a:latin typeface="Franklin Gothic Medium" panose="020B0603020102020204" pitchFamily="34" charset="0"/>
              </a:rPr>
              <a:t> helps with increase in the capacity for language generation and understanding reaches new heights .</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Scale the system to cover multiple cities or regions for wider applicability</a:t>
            </a:r>
          </a:p>
        </p:txBody>
      </p:sp>
      <p:sp>
        <p:nvSpPr>
          <p:cNvPr id="3" name="object 3"/>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834</Words>
  <Application>Microsoft Office PowerPoint</Application>
  <PresentationFormat>Custom</PresentationFormat>
  <Paragraphs>94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CAPSTONE PROJECT</vt:lpstr>
      <vt:lpstr>OUTLINE</vt:lpstr>
      <vt:lpstr>PROBLEM STATEMENT</vt:lpstr>
      <vt:lpstr>PROPOSED SOLUTION</vt:lpstr>
      <vt:lpstr>SYSTEM APPROACH</vt:lpstr>
      <vt:lpstr>ALGORITHM &amp; DEPLOYMENT</vt:lpstr>
      <vt:lpstr>RESULT</vt:lpstr>
      <vt:lpstr>CONCLUSION</vt:lpstr>
      <vt:lpstr>FUTURE SCOPE</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dc:title>
  <dc:creator/>
  <cp:lastModifiedBy>dell</cp:lastModifiedBy>
  <cp:revision>15</cp:revision>
  <dcterms:created xsi:type="dcterms:W3CDTF">2024-06-19T07:02:26Z</dcterms:created>
  <dcterms:modified xsi:type="dcterms:W3CDTF">2024-07-16T16:46:40Z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2024-06-17T05:30:00Z</vt:filetime>
  </property>
  <property fmtid="{D5CDD505-2E9C-101B-9397-08002B2CF9AE}" pid="3" name="LastSaved">
    <vt:filetime>2024-06-19T05:30:00Z</vt:filetime>
  </property>
  <property fmtid="{D5CDD505-2E9C-101B-9397-08002B2CF9AE}" pid="4" name="ICV">
    <vt:lpwstr>D2C0400578754EA68A1CBCCD8F15FF9E_12</vt:lpwstr>
  </property>
  <property fmtid="{D5CDD505-2E9C-101B-9397-08002B2CF9AE}" pid="5" name="KSOProductBuildVer">
    <vt:lpwstr>1033-12.2.0.17119</vt:lpwstr>
  </property>
</Properties>
</file>