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67" r:id="rId2"/>
    <p:sldId id="268" r:id="rId3"/>
    <p:sldId id="258" r:id="rId4"/>
    <p:sldId id="272" r:id="rId5"/>
    <p:sldId id="273" r:id="rId6"/>
    <p:sldId id="260" r:id="rId7"/>
    <p:sldId id="261" r:id="rId8"/>
    <p:sldId id="262" r:id="rId9"/>
    <p:sldId id="263" r:id="rId10"/>
    <p:sldId id="264" r:id="rId11"/>
    <p:sldId id="274" r:id="rId12"/>
    <p:sldId id="277" r:id="rId13"/>
    <p:sldId id="266" r:id="rId14"/>
    <p:sldId id="276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88" d="100"/>
          <a:sy n="88" d="100"/>
        </p:scale>
        <p:origin x="66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e14d3824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e14d3824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2e57979b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2e57979b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08da77d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e08da77d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e08da77d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e08da77d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e08da77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e08da77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d6b80d8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d6b80d8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2e57979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2e57979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6b80d8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6b80d8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d6b80d8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d6b80d84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6b80d849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d6b80d849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2e57979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2e57979b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d6b80d8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d6b80d8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d6b80d84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d6b80d84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67175"/>
            <a:ext cx="8520600" cy="12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 Actions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625" y="4039025"/>
            <a:ext cx="31638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172"/>
              <a:buNone/>
            </a:pPr>
            <a:r>
              <a:rPr lang="es" sz="1450">
                <a:solidFill>
                  <a:schemeClr val="accent2"/>
                </a:solidFill>
              </a:rPr>
              <a:t>Darío Gutiérrez Mori (UO282435)</a:t>
            </a:r>
            <a:endParaRPr sz="145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172"/>
              <a:buNone/>
            </a:pPr>
            <a:r>
              <a:rPr lang="es" sz="1450">
                <a:solidFill>
                  <a:schemeClr val="accent2"/>
                </a:solidFill>
              </a:rPr>
              <a:t>Diego Villanueva Berros (UO283615)</a:t>
            </a:r>
            <a:endParaRPr sz="145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172"/>
              <a:buNone/>
            </a:pPr>
            <a:r>
              <a:rPr lang="es" sz="1450">
                <a:solidFill>
                  <a:schemeClr val="accent2"/>
                </a:solidFill>
              </a:rPr>
              <a:t>Diego Murias Suárez (UO290009)</a:t>
            </a:r>
            <a:endParaRPr sz="145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172"/>
              <a:buNone/>
            </a:pPr>
            <a:r>
              <a:rPr lang="es" sz="1450">
                <a:solidFill>
                  <a:schemeClr val="accent2"/>
                </a:solidFill>
              </a:rPr>
              <a:t>Jorge Cano Martínez (UO289845)</a:t>
            </a:r>
            <a:endParaRPr sz="1450">
              <a:solidFill>
                <a:schemeClr val="accent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75" y="1670950"/>
            <a:ext cx="2150025" cy="21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Ok but, where is the catch?</a:t>
            </a:r>
            <a:endParaRPr/>
          </a:p>
        </p:txBody>
      </p:sp>
      <p:pic>
        <p:nvPicPr>
          <p:cNvPr id="116" name="Google Shape;116;p21" descr="The Catch&quot; | Genshin Impact Wiki | Fand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400" y="2868900"/>
            <a:ext cx="2274600" cy="22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descr="The Catch&quot; | Genshin Impact Wiki | Fand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75" y="0"/>
            <a:ext cx="2409200" cy="24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25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(here it is :/)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00" y="1390075"/>
            <a:ext cx="4922800" cy="18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13" y="3407175"/>
            <a:ext cx="72675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705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 have around 50 hours so don’t worry!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75" y="1576800"/>
            <a:ext cx="6593035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ru"/>
      </p:transition>
    </mc:Choice>
    <mc:Fallback xmlns="">
      <p:transition spd="slow">
        <p:pull dir="r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2185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could I deploy my applications?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075"/>
            <a:ext cx="3638350" cy="36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275" y="2080275"/>
            <a:ext cx="1456974" cy="14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 descr="LOGO Oracle Data Cloud | Marketing Cube | Connected Capabilit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750" y="2811325"/>
            <a:ext cx="2895300" cy="28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6525" y="1810175"/>
            <a:ext cx="3539424" cy="185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698150" y="2719550"/>
            <a:ext cx="12135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solidFill>
                  <a:schemeClr val="dk1"/>
                </a:solidFill>
              </a:rPr>
              <a:t>OR</a:t>
            </a: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47ABE-907C-4357-F7B7-4ED8A2E0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" sz="3600" dirty="0"/>
              <a:t>How are actions defined?</a:t>
            </a:r>
            <a:endParaRPr lang="es-ES" sz="3600" dirty="0"/>
          </a:p>
        </p:txBody>
      </p:sp>
      <p:pic>
        <p:nvPicPr>
          <p:cNvPr id="3" name="Google Shape;147;p25">
            <a:extLst>
              <a:ext uri="{FF2B5EF4-FFF2-40B4-BE49-F238E27FC236}">
                <a16:creationId xmlns:a16="http://schemas.microsoft.com/office/drawing/2014/main" id="{9C24F81A-B74F-D5EF-BF81-4FF2BFB30D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075" y="1933075"/>
            <a:ext cx="4570801" cy="22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8;p25">
            <a:extLst>
              <a:ext uri="{FF2B5EF4-FFF2-40B4-BE49-F238E27FC236}">
                <a16:creationId xmlns:a16="http://schemas.microsoft.com/office/drawing/2014/main" id="{93D20820-1C8D-B3CE-D1C1-B9406691DC5B}"/>
              </a:ext>
            </a:extLst>
          </p:cNvPr>
          <p:cNvSpPr txBox="1"/>
          <p:nvPr/>
        </p:nvSpPr>
        <p:spPr>
          <a:xfrm>
            <a:off x="5592175" y="1349675"/>
            <a:ext cx="2863500" cy="3660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b="1" dirty="0">
                <a:solidFill>
                  <a:schemeClr val="accent2"/>
                </a:solidFill>
              </a:rPr>
              <a:t>build.yml</a:t>
            </a:r>
            <a:endParaRPr sz="85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name: Build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on: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push: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branches: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- master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pull_request: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types: [opened, synchronize, reopened]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jobs: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unit-tests: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runs-on: ubuntu-latest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steps: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- uses: actions/checkout@v4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    with: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      fetch-depth: 0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- uses: actions/setup-node@v4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with: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  node-version: 20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- run: npm --prefix users/authservice ci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- run: npm --prefix users/authservice test -- 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--coverage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- name: Analyze with SonarCloud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uses: sonarsource/sonarcloud-github-action@master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env: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  GITHUB_TOKEN: ${{ secrets.GITHUB_TOKEN }}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 dirty="0">
                <a:solidFill>
                  <a:schemeClr val="accent2"/>
                </a:solidFill>
              </a:rPr>
              <a:t>        SONAR_TOKEN: ${{ secrets.SONAR_TOKEN }}</a:t>
            </a:r>
            <a:endParaRPr sz="85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17326"/>
      </p:ext>
    </p:extLst>
  </p:cSld>
  <p:clrMapOvr>
    <a:masterClrMapping/>
  </p:clrMapOvr>
  <p:transition spd="slow">
    <p:plu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140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keywords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743625" y="1640300"/>
            <a:ext cx="74169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2"/>
                </a:solidFill>
              </a:rPr>
              <a:t>name: The identifier for your action</a:t>
            </a: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2"/>
                </a:solidFill>
              </a:rPr>
              <a:t>inputs: Data that will be used in runtime</a:t>
            </a: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2"/>
                </a:solidFill>
              </a:rPr>
              <a:t>outputs: Data that an actions sets. </a:t>
            </a:r>
            <a:r>
              <a:rPr lang="es" sz="1600" b="1" dirty="0">
                <a:solidFill>
                  <a:schemeClr val="accent2"/>
                </a:solidFill>
              </a:rPr>
              <a:t>Can be used by following actions</a:t>
            </a:r>
            <a:endParaRPr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2"/>
                </a:solidFill>
              </a:rPr>
              <a:t>runs: Specifies if it is a JavaScript, Docker or composite action.</a:t>
            </a: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2"/>
                </a:solidFill>
              </a:rPr>
              <a:t>jobs: What will be done</a:t>
            </a:r>
            <a:endParaRPr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5011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Actions Marketplace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875" y="1414950"/>
            <a:ext cx="2998645" cy="349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797275" y="2042650"/>
            <a:ext cx="33060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</a:rPr>
              <a:t>Someone has </a:t>
            </a:r>
            <a:r>
              <a:rPr lang="es" sz="1800" i="1">
                <a:solidFill>
                  <a:schemeClr val="accent2"/>
                </a:solidFill>
              </a:rPr>
              <a:t>probably </a:t>
            </a:r>
            <a:r>
              <a:rPr lang="es" sz="1800">
                <a:solidFill>
                  <a:schemeClr val="accent2"/>
                </a:solidFill>
              </a:rPr>
              <a:t>done that before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pic>
        <p:nvPicPr>
          <p:cNvPr id="168" name="Google Shape;168;p28" descr="51 Nice Thank You Memes With Ca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563" y="3048675"/>
            <a:ext cx="1754874" cy="17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5882525" y="3886425"/>
            <a:ext cx="2202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446375" y="336375"/>
            <a:ext cx="61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What are Github Actions?</a:t>
            </a:r>
            <a:endParaRPr sz="36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65275" y="1355650"/>
            <a:ext cx="79617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Customizable workflows that allow you to automate tasks within your GitHub repository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GitHub Actions serves as an ideal solution for CI and CD.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Configure workflows to automatically run tasks triggered by some events.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Automate unit tests, integration tests, artifact building, and more for seamless integration of code changes.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900" y="3084625"/>
            <a:ext cx="1539650" cy="15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75" y="2924428"/>
            <a:ext cx="6199576" cy="1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Continuous Integration</a:t>
            </a:r>
            <a:endParaRPr sz="362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514275" y="1331063"/>
            <a:ext cx="5737500" cy="13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CI is essential for efficient software development.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Without CI, code changes can lead to fragmentation and conflicts.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CI, enabled via GitHub Actions, automates workflows triggered by events.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include running tests and deploying the application.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Early bug detection reduces time and effort for fixes.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CI promotes collaboration and trust through automated testing.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38100" lvl="0" indent="-299085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s" sz="1200" dirty="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Recommending the use of dependabot</a:t>
            </a:r>
            <a:endParaRPr sz="1200" dirty="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l="3881" t="18600" r="3259" b="5325"/>
          <a:stretch/>
        </p:blipFill>
        <p:spPr>
          <a:xfrm>
            <a:off x="2550287" y="2999201"/>
            <a:ext cx="3665475" cy="18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F538-1EE3-FF80-66F5-A5176324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" sz="3600" dirty="0"/>
              <a:t>Continuous Deployment</a:t>
            </a:r>
            <a:endParaRPr lang="es-ES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0253E-4602-21EE-6627-1AE70B4D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3125"/>
            <a:ext cx="3999900" cy="3185749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800" dirty="0">
                <a:solidFill>
                  <a:schemeClr val="accent2"/>
                </a:solidFill>
              </a:rPr>
              <a:t>Workflows:</a:t>
            </a:r>
          </a:p>
          <a:p>
            <a:pPr marL="139700" indent="0" algn="just">
              <a:buNone/>
            </a:pPr>
            <a:r>
              <a:rPr lang="en-US" sz="1400" dirty="0">
                <a:solidFill>
                  <a:schemeClr val="accent2"/>
                </a:solidFill>
              </a:rPr>
              <a:t>Automated process that will run one or more jobs.</a:t>
            </a: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99BEE7-F8F3-A30D-68FC-95C3488633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383125"/>
            <a:ext cx="3999900" cy="3185750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800" dirty="0">
                <a:solidFill>
                  <a:schemeClr val="accent2"/>
                </a:solidFill>
              </a:rPr>
              <a:t>Jobs:</a:t>
            </a:r>
          </a:p>
          <a:p>
            <a:pPr marL="13970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Set of steps in a workflow that is executed on the same runner</a:t>
            </a:r>
            <a:endParaRPr lang="es-ES" dirty="0"/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64933D0-F709-6F7B-6932-8805D28C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79" y="2571750"/>
            <a:ext cx="6861842" cy="240164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C617239-D0B1-D630-DEEA-5BD29A81E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521" y="3895805"/>
            <a:ext cx="1063300" cy="9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8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1EC40-A793-C725-E9E0-751FDCE1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" sz="3600" dirty="0"/>
              <a:t>Continuous Deployment</a:t>
            </a:r>
            <a:endParaRPr lang="es-ES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B7D79-1A5B-C736-6342-4C07D3DEB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Events:</a:t>
            </a:r>
          </a:p>
          <a:p>
            <a:pPr marL="1397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sz="1400" dirty="0">
                <a:solidFill>
                  <a:schemeClr val="accent2"/>
                </a:solidFill>
              </a:rPr>
              <a:t> specific activity in a repository that triggers a workflow run.</a:t>
            </a:r>
          </a:p>
          <a:p>
            <a:pPr marL="139700" indent="0" algn="just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Pull request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Pushing a commit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Opening an issue</a:t>
            </a:r>
          </a:p>
          <a:p>
            <a:pPr algn="just"/>
            <a:endParaRPr lang="en-US" dirty="0">
              <a:solidFill>
                <a:schemeClr val="accent2"/>
              </a:solidFill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Basically, anything that can happen in the repo</a:t>
            </a:r>
          </a:p>
          <a:p>
            <a:pPr algn="just"/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A7E746-C933-0FB4-067E-97218ECF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384" y="3175377"/>
            <a:ext cx="1773297" cy="1631295"/>
          </a:xfrm>
          <a:prstGeom prst="rect">
            <a:avLst/>
          </a:prstGeom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6489E921-A2DF-C226-696C-1897BAC26A6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350" y="1635727"/>
            <a:ext cx="1539650" cy="153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96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Ok, but why should I care about this?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(and how do I use it in my projects)</a:t>
            </a:r>
            <a:endParaRPr/>
          </a:p>
        </p:txBody>
      </p:sp>
    </p:spTree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3865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practical example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38" y="1301375"/>
            <a:ext cx="7183131" cy="3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657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 had (and still have) to do: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0" y="1107500"/>
            <a:ext cx="3405724" cy="12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600" y="1002812"/>
            <a:ext cx="3211200" cy="17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763" y="2626900"/>
            <a:ext cx="4245874" cy="7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288" y="3649350"/>
            <a:ext cx="4176807" cy="12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9449" y="3038700"/>
            <a:ext cx="3092816" cy="198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>
            <a:stCxn id="93" idx="3"/>
            <a:endCxn id="94" idx="1"/>
          </p:cNvCxnSpPr>
          <p:nvPr/>
        </p:nvCxnSpPr>
        <p:spPr>
          <a:xfrm>
            <a:off x="3847524" y="1750088"/>
            <a:ext cx="896100" cy="12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9"/>
          <p:cNvCxnSpPr>
            <a:endCxn id="95" idx="0"/>
          </p:cNvCxnSpPr>
          <p:nvPr/>
        </p:nvCxnSpPr>
        <p:spPr>
          <a:xfrm flipH="1">
            <a:off x="2368700" y="2383300"/>
            <a:ext cx="2403000" cy="243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9"/>
          <p:cNvCxnSpPr>
            <a:stCxn id="95" idx="2"/>
            <a:endCxn id="96" idx="0"/>
          </p:cNvCxnSpPr>
          <p:nvPr/>
        </p:nvCxnSpPr>
        <p:spPr>
          <a:xfrm>
            <a:off x="2368700" y="3331050"/>
            <a:ext cx="0" cy="318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9"/>
          <p:cNvCxnSpPr>
            <a:stCxn id="96" idx="3"/>
            <a:endCxn id="97" idx="1"/>
          </p:cNvCxnSpPr>
          <p:nvPr/>
        </p:nvCxnSpPr>
        <p:spPr>
          <a:xfrm rot="10800000" flipH="1">
            <a:off x="4457095" y="4028838"/>
            <a:ext cx="672300" cy="263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212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But if I had Github actions setup…</a:t>
            </a:r>
            <a:endParaRPr dirty="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3725"/>
            <a:ext cx="8839198" cy="143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075" y="1163025"/>
            <a:ext cx="4825850" cy="162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>
            <a:cxnSpLocks/>
            <a:stCxn id="108" idx="2"/>
            <a:endCxn id="107" idx="0"/>
          </p:cNvCxnSpPr>
          <p:nvPr/>
        </p:nvCxnSpPr>
        <p:spPr>
          <a:xfrm flipH="1">
            <a:off x="4571999" y="2790850"/>
            <a:ext cx="1" cy="3728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0"/>
          <p:cNvSpPr txBox="1"/>
          <p:nvPr/>
        </p:nvSpPr>
        <p:spPr>
          <a:xfrm>
            <a:off x="3230700" y="4692225"/>
            <a:ext cx="2682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</a:rPr>
              <a:t>(and I would have tests!)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504</Words>
  <Application>Microsoft Office PowerPoint</Application>
  <PresentationFormat>Presentación en pantalla (16:9)</PresentationFormat>
  <Paragraphs>87</Paragraphs>
  <Slides>17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Dark</vt:lpstr>
      <vt:lpstr>Github Actions</vt:lpstr>
      <vt:lpstr>What are Github Actions?</vt:lpstr>
      <vt:lpstr>Continuous Integration</vt:lpstr>
      <vt:lpstr>Continuous Deployment</vt:lpstr>
      <vt:lpstr>Continuous Deployment</vt:lpstr>
      <vt:lpstr>Ok, but why should I care about this? (and how do I use it in my projects)</vt:lpstr>
      <vt:lpstr>A practical example</vt:lpstr>
      <vt:lpstr>What I had (and still have) to do:</vt:lpstr>
      <vt:lpstr>But if I had Github actions setup…</vt:lpstr>
      <vt:lpstr>Ok but, where is the catch?</vt:lpstr>
      <vt:lpstr>(here it is :/)</vt:lpstr>
      <vt:lpstr>you have around 50 hours so don’t worry!</vt:lpstr>
      <vt:lpstr>Where could I deploy my applications?</vt:lpstr>
      <vt:lpstr>How are actions defined?</vt:lpstr>
      <vt:lpstr>Some keywords</vt:lpstr>
      <vt:lpstr>Actions Marketplace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cp:lastModifiedBy>Jorge Cano Martínez</cp:lastModifiedBy>
  <cp:revision>7</cp:revision>
  <dcterms:modified xsi:type="dcterms:W3CDTF">2024-03-01T07:44:17Z</dcterms:modified>
</cp:coreProperties>
</file>