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5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9" r:id="rId18"/>
    <p:sldId id="277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4DEFF39-7938-4D31-9177-E6CC79D53A3C}">
          <p14:sldIdLst>
            <p14:sldId id="256"/>
          </p14:sldIdLst>
        </p14:section>
        <p14:section name="Introducción" id="{9504047D-0151-4839-8C45-639AEBBF47EA}">
          <p14:sldIdLst>
            <p14:sldId id="257"/>
            <p14:sldId id="265"/>
            <p14:sldId id="260"/>
            <p14:sldId id="261"/>
            <p14:sldId id="263"/>
            <p14:sldId id="264"/>
          </p14:sldIdLst>
        </p14:section>
        <p14:section name="N-tier Architectures" id="{C5B14EE3-E06D-415B-8B3B-4BBD6FC516C7}">
          <p14:sldIdLst>
            <p14:sldId id="266"/>
            <p14:sldId id="267"/>
            <p14:sldId id="268"/>
            <p14:sldId id="269"/>
          </p14:sldIdLst>
        </p14:section>
        <p14:section name="WebServers, WebContainers and AppServers" id="{32065FAA-7ECC-4EA4-9496-7D631A7F2715}">
          <p14:sldIdLst>
            <p14:sldId id="271"/>
            <p14:sldId id="272"/>
            <p14:sldId id="273"/>
            <p14:sldId id="274"/>
          </p14:sldIdLst>
        </p14:section>
        <p14:section name="SOA" id="{857EA126-D768-4A5E-9B62-AB6B64109EE6}">
          <p14:sldIdLst>
            <p14:sldId id="276"/>
            <p14:sldId id="279"/>
          </p14:sldIdLst>
        </p14:section>
        <p14:section name="MicroServices" id="{0B932C10-B4BB-481B-8EBB-8E5D9A8E901D}">
          <p14:sldIdLst>
            <p14:sldId id="277"/>
            <p14:sldId id="280"/>
          </p14:sldIdLst>
        </p14:section>
        <p14:section name="Final" id="{CB37178A-FEDA-4F2E-BD2B-4F4846AC6C6A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1BDB-C74C-413A-9285-664ECAB9BD98}" v="1230" dt="2023-04-20T17:05:30.911"/>
    <p1510:client id="{28F2D31D-DD2C-47B8-8AB3-E36CE13100DE}" v="599" dt="2023-04-20T14:08:55.191"/>
    <p1510:client id="{CA8D26EC-E0DB-4022-4DEA-EE0A0A799F54}" v="1" dt="2023-04-19T19:03:07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150" d="100"/>
          <a:sy n="150" d="100"/>
        </p:scale>
        <p:origin x="3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2B71F-DD54-4F12-83B6-F0546402D196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67F2-E351-4524-9B05-F8B98991D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10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piola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667F2-E351-4524-9B05-F8B98991D52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46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File </a:t>
            </a:r>
            <a:r>
              <a:rPr lang="es-ES" err="1"/>
              <a:t>of</a:t>
            </a:r>
            <a:r>
              <a:rPr lang="es-ES"/>
              <a:t> 3.4M </a:t>
            </a:r>
            <a:r>
              <a:rPr lang="es-ES" err="1"/>
              <a:t>lines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code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reached</a:t>
            </a:r>
            <a:r>
              <a:rPr lang="es-ES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667F2-E351-4524-9B05-F8B98991D52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25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They</a:t>
            </a:r>
            <a:r>
              <a:rPr lang="es-ES"/>
              <a:t> </a:t>
            </a:r>
            <a:r>
              <a:rPr lang="es-ES" err="1"/>
              <a:t>were</a:t>
            </a:r>
            <a:r>
              <a:rPr lang="es-ES"/>
              <a:t> </a:t>
            </a:r>
            <a:r>
              <a:rPr lang="es-ES" err="1"/>
              <a:t>hitting</a:t>
            </a:r>
            <a:r>
              <a:rPr lang="es-ES"/>
              <a:t> </a:t>
            </a:r>
            <a:r>
              <a:rPr lang="es-ES" err="1"/>
              <a:t>compiler</a:t>
            </a:r>
            <a:r>
              <a:rPr lang="es-ES"/>
              <a:t> </a:t>
            </a:r>
            <a:r>
              <a:rPr lang="es-ES" err="1"/>
              <a:t>limits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number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methods</a:t>
            </a:r>
            <a:r>
              <a:rPr lang="es-ES"/>
              <a:t> per </a:t>
            </a:r>
            <a:r>
              <a:rPr lang="es-ES" err="1"/>
              <a:t>class</a:t>
            </a:r>
            <a:r>
              <a:rPr lang="es-ES"/>
              <a:t>. Back </a:t>
            </a:r>
            <a:r>
              <a:rPr lang="es-ES" err="1"/>
              <a:t>then</a:t>
            </a:r>
            <a:r>
              <a:rPr lang="es-ES"/>
              <a:t>,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limit</a:t>
            </a:r>
            <a:r>
              <a:rPr lang="es-ES"/>
              <a:t> </a:t>
            </a:r>
            <a:r>
              <a:rPr lang="es-ES" err="1"/>
              <a:t>was</a:t>
            </a:r>
            <a:r>
              <a:rPr lang="es-ES"/>
              <a:t> 16K.</a:t>
            </a:r>
          </a:p>
          <a:p>
            <a:r>
              <a:rPr lang="es-ES" err="1"/>
              <a:t>One</a:t>
            </a:r>
            <a:r>
              <a:rPr lang="es-ES"/>
              <a:t> </a:t>
            </a:r>
            <a:r>
              <a:rPr lang="es-ES" err="1"/>
              <a:t>primary</a:t>
            </a:r>
            <a:r>
              <a:rPr lang="es-ES"/>
              <a:t> </a:t>
            </a:r>
            <a:r>
              <a:rPr lang="es-ES" err="1"/>
              <a:t>database</a:t>
            </a:r>
            <a:r>
              <a:rPr lang="es-ES"/>
              <a:t>, </a:t>
            </a:r>
            <a:r>
              <a:rPr lang="es-ES" err="1"/>
              <a:t>one</a:t>
            </a:r>
            <a:r>
              <a:rPr lang="es-ES"/>
              <a:t> </a:t>
            </a:r>
            <a:r>
              <a:rPr lang="es-ES" err="1"/>
              <a:t>backup</a:t>
            </a:r>
            <a:r>
              <a:rPr lang="es-ES"/>
              <a:t>. </a:t>
            </a:r>
            <a:r>
              <a:rPr lang="es-ES" err="1"/>
              <a:t>Evolved</a:t>
            </a:r>
            <a:r>
              <a:rPr lang="es-ES"/>
              <a:t> </a:t>
            </a:r>
            <a:r>
              <a:rPr lang="es-ES" err="1"/>
              <a:t>into</a:t>
            </a:r>
            <a:r>
              <a:rPr lang="es-ES"/>
              <a:t> </a:t>
            </a:r>
            <a:r>
              <a:rPr lang="es-ES" err="1"/>
              <a:t>domain-specific</a:t>
            </a:r>
            <a:r>
              <a:rPr lang="es-ES"/>
              <a:t> </a:t>
            </a:r>
            <a:r>
              <a:rPr lang="es-ES" err="1"/>
              <a:t>databases</a:t>
            </a:r>
            <a:r>
              <a:rPr lang="es-ES"/>
              <a:t> (</a:t>
            </a:r>
            <a:r>
              <a:rPr lang="es-ES" err="1"/>
              <a:t>several</a:t>
            </a:r>
            <a:r>
              <a:rPr lang="es-ES"/>
              <a:t> </a:t>
            </a:r>
            <a:r>
              <a:rPr lang="es-ES" err="1"/>
              <a:t>hundred</a:t>
            </a:r>
            <a:r>
              <a:rPr lang="es-ES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667F2-E351-4524-9B05-F8B98991D5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78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00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85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04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1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79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575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918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7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49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3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1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7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78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272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phonemod.net/microsoft-office-2019.html" TargetMode="External"/><Relationship Id="rId3" Type="http://schemas.openxmlformats.org/officeDocument/2006/relationships/image" Target="../media/image9.sv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hyperlink" Target="https://microsoftenonsolo.blogspot.com/2012/03/videolan-vlc-media-player.html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C4A76-A5EE-8252-8B37-32776ECCF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Software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12B0CE-46CB-DA14-EB6F-AB64E84E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97" y="4445454"/>
            <a:ext cx="7688263" cy="1333500"/>
          </a:xfrm>
        </p:spPr>
        <p:txBody>
          <a:bodyPr/>
          <a:lstStyle/>
          <a:p>
            <a:r>
              <a:rPr lang="es-ES" dirty="0"/>
              <a:t>Santiago Fernández Carballal</a:t>
            </a:r>
          </a:p>
          <a:p>
            <a:r>
              <a:rPr lang="es-ES" dirty="0"/>
              <a:t>Pedro Limeres Granado</a:t>
            </a:r>
          </a:p>
          <a:p>
            <a:r>
              <a:rPr lang="es-ES" dirty="0"/>
              <a:t>Mario Pérez Fernández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A3F1DC-4AD8-05AE-678F-30EF9431C863}"/>
              </a:ext>
            </a:extLst>
          </p:cNvPr>
          <p:cNvSpPr txBox="1"/>
          <p:nvPr/>
        </p:nvSpPr>
        <p:spPr>
          <a:xfrm>
            <a:off x="733196" y="3812721"/>
            <a:ext cx="76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Oviedo</a:t>
            </a:r>
          </a:p>
        </p:txBody>
      </p:sp>
    </p:spTree>
    <p:extLst>
      <p:ext uri="{BB962C8B-B14F-4D97-AF65-F5344CB8AC3E}">
        <p14:creationId xmlns:p14="http://schemas.microsoft.com/office/powerpoint/2010/main" val="39651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5561DC-4C2C-AE5B-70C0-9DF8017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tWO-tier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3153833" y="1117600"/>
            <a:ext cx="7251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Also known as Client-Server Application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Presentation is part of the client app, the Business and Database layer is part of the Server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r>
              <a:rPr lang="en-US" dirty="0"/>
              <a:t>Advantages: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Easy to maintain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Easy to make modifications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Quiet fast communication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r>
              <a:rPr lang="en-US" dirty="0"/>
              <a:t>Disadvantage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Performance decreases as the number of clients increase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937F46D-1A48-6243-9F46-DDE2630785BE}"/>
              </a:ext>
            </a:extLst>
          </p:cNvPr>
          <p:cNvGrpSpPr/>
          <p:nvPr/>
        </p:nvGrpSpPr>
        <p:grpSpPr>
          <a:xfrm>
            <a:off x="591462" y="1361428"/>
            <a:ext cx="2390010" cy="2097667"/>
            <a:chOff x="684213" y="2841479"/>
            <a:chExt cx="2390010" cy="2097667"/>
          </a:xfrm>
        </p:grpSpPr>
        <p:pic>
          <p:nvPicPr>
            <p:cNvPr id="3" name="Gráfico 2" descr="Base de datos con relleno sólido">
              <a:extLst>
                <a:ext uri="{FF2B5EF4-FFF2-40B4-BE49-F238E27FC236}">
                  <a16:creationId xmlns:a16="http://schemas.microsoft.com/office/drawing/2014/main" id="{3F13FA2C-98A6-1DE4-A329-9266BB6F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9218" y="4219146"/>
              <a:ext cx="720000" cy="720000"/>
            </a:xfrm>
            <a:prstGeom prst="rect">
              <a:avLst/>
            </a:prstGeom>
          </p:spPr>
        </p:pic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8D10E54-993B-94FE-54FF-87FB6C00658E}"/>
                </a:ext>
              </a:extLst>
            </p:cNvPr>
            <p:cNvGrpSpPr/>
            <p:nvPr/>
          </p:nvGrpSpPr>
          <p:grpSpPr>
            <a:xfrm>
              <a:off x="684213" y="2841479"/>
              <a:ext cx="2390010" cy="744194"/>
              <a:chOff x="684213" y="2841479"/>
              <a:chExt cx="2390010" cy="744194"/>
            </a:xfrm>
          </p:grpSpPr>
          <p:pic>
            <p:nvPicPr>
              <p:cNvPr id="8" name="Gráfico 7" descr="Ordenador con relleno sólido">
                <a:extLst>
                  <a:ext uri="{FF2B5EF4-FFF2-40B4-BE49-F238E27FC236}">
                    <a16:creationId xmlns:a16="http://schemas.microsoft.com/office/drawing/2014/main" id="{BF7C4293-8E28-C775-DA98-8E3DAE8AB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9218" y="286567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1" name="Gráfico 10" descr="Ordenador con relleno sólido">
                <a:extLst>
                  <a:ext uri="{FF2B5EF4-FFF2-40B4-BE49-F238E27FC236}">
                    <a16:creationId xmlns:a16="http://schemas.microsoft.com/office/drawing/2014/main" id="{913E9346-C80D-0E09-027D-CA5A8AC57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4213" y="284147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" name="Gráfico 14" descr="Ordenador con relleno sólido">
                <a:extLst>
                  <a:ext uri="{FF2B5EF4-FFF2-40B4-BE49-F238E27FC236}">
                    <a16:creationId xmlns:a16="http://schemas.microsoft.com/office/drawing/2014/main" id="{A7BA676D-BD36-E815-43A8-6F3F14681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4223" y="2865673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3DD0935F-C17A-18EC-0DD5-947052362FB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044213" y="3561479"/>
              <a:ext cx="606787" cy="743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DDBA267-9217-4496-C535-652BF1383E66}"/>
                </a:ext>
              </a:extLst>
            </p:cNvPr>
            <p:cNvCxnSpPr>
              <a:cxnSpLocks/>
              <a:stCxn id="8" idx="2"/>
              <a:endCxn id="3" idx="0"/>
            </p:cNvCxnSpPr>
            <p:nvPr/>
          </p:nvCxnSpPr>
          <p:spPr>
            <a:xfrm>
              <a:off x="1879218" y="3585673"/>
              <a:ext cx="0" cy="633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4C45715-D599-7E9B-4238-BCC4A2FE31E8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125133" y="3585673"/>
              <a:ext cx="589090" cy="71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AC6BCF6-79E5-BA7B-6F45-DF429AEA0604}"/>
              </a:ext>
            </a:extLst>
          </p:cNvPr>
          <p:cNvSpPr txBox="1"/>
          <p:nvPr/>
        </p:nvSpPr>
        <p:spPr>
          <a:xfrm>
            <a:off x="6870701" y="51604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Banking</a:t>
            </a:r>
            <a:r>
              <a:rPr lang="es-E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4141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5561DC-4C2C-AE5B-70C0-9DF8017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three-tier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3153833" y="1117600"/>
            <a:ext cx="7251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Also known as Web-based Application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Client handles Presentation, Applications layer is handled by the Application server and the Server System handles the Database layer.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r>
              <a:rPr lang="en-US" dirty="0"/>
              <a:t>Advantages: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Higher security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High scalability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r>
              <a:rPr lang="en-US" dirty="0"/>
              <a:t>Disadvantage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/>
              <a:t>Complex structure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5EB740F-CDFE-5988-9591-27CBC640994E}"/>
              </a:ext>
            </a:extLst>
          </p:cNvPr>
          <p:cNvGrpSpPr/>
          <p:nvPr/>
        </p:nvGrpSpPr>
        <p:grpSpPr>
          <a:xfrm>
            <a:off x="349614" y="1622560"/>
            <a:ext cx="2520586" cy="2406401"/>
            <a:chOff x="7063680" y="2817533"/>
            <a:chExt cx="2807116" cy="2702137"/>
          </a:xfrm>
        </p:grpSpPr>
        <p:pic>
          <p:nvPicPr>
            <p:cNvPr id="14" name="Gráfico 13" descr="Servidor con relleno sólido">
              <a:extLst>
                <a:ext uri="{FF2B5EF4-FFF2-40B4-BE49-F238E27FC236}">
                  <a16:creationId xmlns:a16="http://schemas.microsoft.com/office/drawing/2014/main" id="{543222A0-A76C-611A-8664-231F2DBED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28322" y="3827628"/>
              <a:ext cx="720000" cy="720000"/>
            </a:xfrm>
            <a:prstGeom prst="rect">
              <a:avLst/>
            </a:prstGeom>
          </p:spPr>
        </p:pic>
        <p:pic>
          <p:nvPicPr>
            <p:cNvPr id="16" name="Gráfico 15" descr="Ordenador con relleno sólido">
              <a:extLst>
                <a:ext uri="{FF2B5EF4-FFF2-40B4-BE49-F238E27FC236}">
                  <a16:creationId xmlns:a16="http://schemas.microsoft.com/office/drawing/2014/main" id="{7DC03F59-0DD1-B4C6-32E6-A3D5586D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63680" y="2817533"/>
              <a:ext cx="720000" cy="720000"/>
            </a:xfrm>
            <a:prstGeom prst="rect">
              <a:avLst/>
            </a:prstGeom>
          </p:spPr>
        </p:pic>
        <p:pic>
          <p:nvPicPr>
            <p:cNvPr id="17" name="Gráfico 16" descr="Ordenador con relleno sólido">
              <a:extLst>
                <a:ext uri="{FF2B5EF4-FFF2-40B4-BE49-F238E27FC236}">
                  <a16:creationId xmlns:a16="http://schemas.microsoft.com/office/drawing/2014/main" id="{E9112889-2F32-B45D-B011-3949E8A47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8322" y="2817533"/>
              <a:ext cx="720000" cy="720000"/>
            </a:xfrm>
            <a:prstGeom prst="rect">
              <a:avLst/>
            </a:prstGeom>
          </p:spPr>
        </p:pic>
        <p:pic>
          <p:nvPicPr>
            <p:cNvPr id="18" name="Gráfico 17" descr="Ordenador con relleno sólido">
              <a:extLst>
                <a:ext uri="{FF2B5EF4-FFF2-40B4-BE49-F238E27FC236}">
                  <a16:creationId xmlns:a16="http://schemas.microsoft.com/office/drawing/2014/main" id="{88A9CC1D-A627-DF0B-B0CC-C617AE1B7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0796" y="2817533"/>
              <a:ext cx="720000" cy="720000"/>
            </a:xfrm>
            <a:prstGeom prst="rect">
              <a:avLst/>
            </a:prstGeom>
          </p:spPr>
        </p:pic>
        <p:pic>
          <p:nvPicPr>
            <p:cNvPr id="19" name="Gráfico 18" descr="Base de datos con relleno sólido">
              <a:extLst>
                <a:ext uri="{FF2B5EF4-FFF2-40B4-BE49-F238E27FC236}">
                  <a16:creationId xmlns:a16="http://schemas.microsoft.com/office/drawing/2014/main" id="{25F65F3A-B235-2DE1-1E1D-96C579069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0344" y="4799670"/>
              <a:ext cx="720000" cy="720000"/>
            </a:xfrm>
            <a:prstGeom prst="rect">
              <a:avLst/>
            </a:prstGeom>
          </p:spPr>
        </p:pic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B8C71A15-CF4A-938D-6250-48700E2F152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423680" y="3537533"/>
              <a:ext cx="776287" cy="32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817F6890-32F6-C385-1466-40B2B29AE951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>
              <a:off x="8488322" y="3537533"/>
              <a:ext cx="0" cy="29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4BD53C1-2470-7200-10C7-3886B8BCA544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8790797" y="3537533"/>
              <a:ext cx="719999" cy="32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9F7EFC2D-130B-9A7A-5647-6ABA32CCB8A9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 flipH="1">
              <a:off x="8480344" y="4547628"/>
              <a:ext cx="7978" cy="252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A7343FE-DA2A-AE58-FB8B-85F1DD506242}"/>
              </a:ext>
            </a:extLst>
          </p:cNvPr>
          <p:cNvSpPr txBox="1"/>
          <p:nvPr/>
        </p:nvSpPr>
        <p:spPr>
          <a:xfrm>
            <a:off x="7010400" y="5156201"/>
            <a:ext cx="18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LoMap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01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AF49-2DCA-E204-89D3-91AF1E18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WebServers</a:t>
            </a:r>
            <a:r>
              <a:rPr lang="es-ES" dirty="0"/>
              <a:t>, </a:t>
            </a:r>
            <a:r>
              <a:rPr lang="es-ES" dirty="0" err="1"/>
              <a:t>Webcontainers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servers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3F87DDB-4385-29F9-F625-0844A3701C61}"/>
              </a:ext>
            </a:extLst>
          </p:cNvPr>
          <p:cNvSpPr txBox="1"/>
          <p:nvPr/>
        </p:nvSpPr>
        <p:spPr>
          <a:xfrm>
            <a:off x="1152329" y="5414293"/>
            <a:ext cx="1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Web Servers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B4B2882-B3B2-F209-28C1-562AC68A320E}"/>
              </a:ext>
            </a:extLst>
          </p:cNvPr>
          <p:cNvSpPr txBox="1"/>
          <p:nvPr/>
        </p:nvSpPr>
        <p:spPr>
          <a:xfrm>
            <a:off x="4214798" y="5414293"/>
            <a:ext cx="157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Web </a:t>
            </a:r>
            <a:r>
              <a:rPr lang="es-ES" dirty="0" err="1"/>
              <a:t>Containers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DD1AE88-9065-882A-96AA-3114808D7965}"/>
              </a:ext>
            </a:extLst>
          </p:cNvPr>
          <p:cNvSpPr txBox="1"/>
          <p:nvPr/>
        </p:nvSpPr>
        <p:spPr>
          <a:xfrm>
            <a:off x="7698805" y="5414293"/>
            <a:ext cx="157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Application</a:t>
            </a:r>
            <a:r>
              <a:rPr lang="es-ES" dirty="0"/>
              <a:t> Servers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BAECC80-378E-21B6-7ABC-11FC7CA102DB}"/>
              </a:ext>
            </a:extLst>
          </p:cNvPr>
          <p:cNvGrpSpPr/>
          <p:nvPr/>
        </p:nvGrpSpPr>
        <p:grpSpPr>
          <a:xfrm>
            <a:off x="1586741" y="3123267"/>
            <a:ext cx="1443071" cy="2144361"/>
            <a:chOff x="1586741" y="3123267"/>
            <a:chExt cx="1443071" cy="2144361"/>
          </a:xfrm>
        </p:grpSpPr>
        <p:pic>
          <p:nvPicPr>
            <p:cNvPr id="3" name="Gráfico 2" descr="Servidor con relleno sólido">
              <a:extLst>
                <a:ext uri="{FF2B5EF4-FFF2-40B4-BE49-F238E27FC236}">
                  <a16:creationId xmlns:a16="http://schemas.microsoft.com/office/drawing/2014/main" id="{01052903-BF81-8E0F-38C3-B941F2F3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741" y="4547628"/>
              <a:ext cx="720000" cy="720000"/>
            </a:xfrm>
            <a:prstGeom prst="rect">
              <a:avLst/>
            </a:prstGeom>
          </p:spPr>
        </p:pic>
        <p:pic>
          <p:nvPicPr>
            <p:cNvPr id="4" name="Gráfico 3" descr="Ordenador con relleno sólido">
              <a:extLst>
                <a:ext uri="{FF2B5EF4-FFF2-40B4-BE49-F238E27FC236}">
                  <a16:creationId xmlns:a16="http://schemas.microsoft.com/office/drawing/2014/main" id="{68E90B25-8C62-59D0-F72E-3F200AAD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6741" y="3123267"/>
              <a:ext cx="720000" cy="720000"/>
            </a:xfrm>
            <a:prstGeom prst="rect">
              <a:avLst/>
            </a:prstGeom>
          </p:spPr>
        </p:pic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CCDEE5B0-23A5-E654-791F-24850F37EBF5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1946741" y="3843267"/>
              <a:ext cx="0" cy="70436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2E1B787-430B-FC04-A750-CFF6794EA7B9}"/>
                </a:ext>
              </a:extLst>
            </p:cNvPr>
            <p:cNvSpPr txBox="1"/>
            <p:nvPr/>
          </p:nvSpPr>
          <p:spPr>
            <a:xfrm>
              <a:off x="1941846" y="3964614"/>
              <a:ext cx="108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HTTP </a:t>
              </a:r>
              <a:r>
                <a:rPr lang="es-ES" sz="1200" dirty="0" err="1"/>
                <a:t>Protocol</a:t>
              </a:r>
              <a:endParaRPr lang="es-ES" sz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DC3F1E5-707E-15A3-E2B7-8881D305B572}"/>
              </a:ext>
            </a:extLst>
          </p:cNvPr>
          <p:cNvGrpSpPr/>
          <p:nvPr/>
        </p:nvGrpSpPr>
        <p:grpSpPr>
          <a:xfrm>
            <a:off x="4603659" y="3191508"/>
            <a:ext cx="1443071" cy="2144361"/>
            <a:chOff x="1586741" y="3123267"/>
            <a:chExt cx="1443071" cy="2144361"/>
          </a:xfrm>
        </p:grpSpPr>
        <p:pic>
          <p:nvPicPr>
            <p:cNvPr id="18" name="Gráfico 17" descr="Servidor con relleno sólido">
              <a:extLst>
                <a:ext uri="{FF2B5EF4-FFF2-40B4-BE49-F238E27FC236}">
                  <a16:creationId xmlns:a16="http://schemas.microsoft.com/office/drawing/2014/main" id="{970F4402-9D01-3596-F866-4ACEA7DD7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741" y="4547628"/>
              <a:ext cx="720000" cy="720000"/>
            </a:xfrm>
            <a:prstGeom prst="rect">
              <a:avLst/>
            </a:prstGeom>
          </p:spPr>
        </p:pic>
        <p:pic>
          <p:nvPicPr>
            <p:cNvPr id="20" name="Gráfico 19" descr="Ordenador con relleno sólido">
              <a:extLst>
                <a:ext uri="{FF2B5EF4-FFF2-40B4-BE49-F238E27FC236}">
                  <a16:creationId xmlns:a16="http://schemas.microsoft.com/office/drawing/2014/main" id="{656BA8B6-D634-1067-B35D-47726FD00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6741" y="3123267"/>
              <a:ext cx="720000" cy="720000"/>
            </a:xfrm>
            <a:prstGeom prst="rect">
              <a:avLst/>
            </a:prstGeom>
          </p:spPr>
        </p:pic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303920F8-19EC-B234-9FA1-5D726C458AB3}"/>
                </a:ext>
              </a:extLst>
            </p:cNvPr>
            <p:cNvCxnSpPr>
              <a:stCxn id="20" idx="2"/>
              <a:endCxn id="18" idx="0"/>
            </p:cNvCxnSpPr>
            <p:nvPr/>
          </p:nvCxnSpPr>
          <p:spPr>
            <a:xfrm>
              <a:off x="1946741" y="3843267"/>
              <a:ext cx="0" cy="70436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B30989E-2F5C-AEDF-E637-80DF0A151105}"/>
                </a:ext>
              </a:extLst>
            </p:cNvPr>
            <p:cNvSpPr txBox="1"/>
            <p:nvPr/>
          </p:nvSpPr>
          <p:spPr>
            <a:xfrm>
              <a:off x="1941846" y="3964614"/>
              <a:ext cx="1087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HTTP, JSP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E8CC4490-CAAD-03AC-E219-01BBD3779CBE}"/>
              </a:ext>
            </a:extLst>
          </p:cNvPr>
          <p:cNvGrpSpPr/>
          <p:nvPr/>
        </p:nvGrpSpPr>
        <p:grpSpPr>
          <a:xfrm>
            <a:off x="7012442" y="3534234"/>
            <a:ext cx="3049153" cy="1441635"/>
            <a:chOff x="7012442" y="3534234"/>
            <a:chExt cx="3049153" cy="1441635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F26718A9-E752-D8AF-B35B-D536A537189B}"/>
                </a:ext>
              </a:extLst>
            </p:cNvPr>
            <p:cNvGrpSpPr/>
            <p:nvPr/>
          </p:nvGrpSpPr>
          <p:grpSpPr>
            <a:xfrm>
              <a:off x="7012442" y="3730177"/>
              <a:ext cx="3049153" cy="1245692"/>
              <a:chOff x="7228342" y="3102622"/>
              <a:chExt cx="3049153" cy="1245692"/>
            </a:xfrm>
          </p:grpSpPr>
          <p:pic>
            <p:nvPicPr>
              <p:cNvPr id="23" name="Gráfico 22" descr="Base de datos con relleno sólido">
                <a:extLst>
                  <a:ext uri="{FF2B5EF4-FFF2-40B4-BE49-F238E27FC236}">
                    <a16:creationId xmlns:a16="http://schemas.microsoft.com/office/drawing/2014/main" id="{D81CF3F6-938F-9D0C-1CC2-B2A851823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57495" y="310262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1" name="Gráfico 30" descr="Servidor con relleno sólido">
                <a:extLst>
                  <a:ext uri="{FF2B5EF4-FFF2-40B4-BE49-F238E27FC236}">
                    <a16:creationId xmlns:a16="http://schemas.microsoft.com/office/drawing/2014/main" id="{6C7507A4-4F0B-6CF2-9691-458C2C304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28342" y="362831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3" name="Gráfico 32" descr="Servidor con relleno sólido">
                <a:extLst>
                  <a:ext uri="{FF2B5EF4-FFF2-40B4-BE49-F238E27FC236}">
                    <a16:creationId xmlns:a16="http://schemas.microsoft.com/office/drawing/2014/main" id="{7DEFD1B6-43FB-2E16-6369-4C58C9257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37686" y="3554230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87A5F235-F246-0E31-6790-353C6B4CB2BA}"/>
                  </a:ext>
                </a:extLst>
              </p:cNvPr>
              <p:cNvCxnSpPr>
                <a:stCxn id="31" idx="3"/>
                <a:endCxn id="33" idx="1"/>
              </p:cNvCxnSpPr>
              <p:nvPr/>
            </p:nvCxnSpPr>
            <p:spPr>
              <a:xfrm flipV="1">
                <a:off x="7948342" y="3914230"/>
                <a:ext cx="489344" cy="7408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>
                <a:extLst>
                  <a:ext uri="{FF2B5EF4-FFF2-40B4-BE49-F238E27FC236}">
                    <a16:creationId xmlns:a16="http://schemas.microsoft.com/office/drawing/2014/main" id="{97DAE30B-1604-A675-749D-F30F683E4A48}"/>
                  </a:ext>
                </a:extLst>
              </p:cNvPr>
              <p:cNvCxnSpPr>
                <a:stCxn id="33" idx="3"/>
                <a:endCxn id="23" idx="1"/>
              </p:cNvCxnSpPr>
              <p:nvPr/>
            </p:nvCxnSpPr>
            <p:spPr>
              <a:xfrm flipV="1">
                <a:off x="9157686" y="3462622"/>
                <a:ext cx="399809" cy="45160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BF44433-6D78-E427-5B47-19F1CD567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8463" y="3333379"/>
                <a:ext cx="261676" cy="25411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0" name="Gráfico 69" descr="Engranajes con relleno sólido">
              <a:extLst>
                <a:ext uri="{FF2B5EF4-FFF2-40B4-BE49-F238E27FC236}">
                  <a16:creationId xmlns:a16="http://schemas.microsoft.com/office/drawing/2014/main" id="{462C6F0D-9488-B13F-95B5-E7FB9527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43626" y="3534234"/>
              <a:ext cx="618066" cy="618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376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5561DC-4C2C-AE5B-70C0-9DF8017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servers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770467" y="1117600"/>
            <a:ext cx="7158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 err="1"/>
              <a:t>Gigant</a:t>
            </a:r>
            <a:r>
              <a:rPr lang="en-US" dirty="0"/>
              <a:t> computer where the content of the web is stored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Store, process and deliver web pages to users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Web servers can run static content, as HTML, CSS, JS,…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The communication is done using the HTTP Protocol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7DFCDED-C3D6-4F95-93CA-F64071D44CC6}"/>
              </a:ext>
            </a:extLst>
          </p:cNvPr>
          <p:cNvGrpSpPr/>
          <p:nvPr/>
        </p:nvGrpSpPr>
        <p:grpSpPr>
          <a:xfrm>
            <a:off x="9155940" y="1595034"/>
            <a:ext cx="1893060" cy="2816100"/>
            <a:chOff x="1586741" y="3123267"/>
            <a:chExt cx="1443071" cy="2144361"/>
          </a:xfrm>
        </p:grpSpPr>
        <p:pic>
          <p:nvPicPr>
            <p:cNvPr id="3" name="Gráfico 2" descr="Servidor con relleno sólido">
              <a:extLst>
                <a:ext uri="{FF2B5EF4-FFF2-40B4-BE49-F238E27FC236}">
                  <a16:creationId xmlns:a16="http://schemas.microsoft.com/office/drawing/2014/main" id="{0A684069-2ED4-9A44-44CA-F8D1E43F4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741" y="4547628"/>
              <a:ext cx="720000" cy="720000"/>
            </a:xfrm>
            <a:prstGeom prst="rect">
              <a:avLst/>
            </a:prstGeom>
          </p:spPr>
        </p:pic>
        <p:pic>
          <p:nvPicPr>
            <p:cNvPr id="4" name="Gráfico 3" descr="Ordenador con relleno sólido">
              <a:extLst>
                <a:ext uri="{FF2B5EF4-FFF2-40B4-BE49-F238E27FC236}">
                  <a16:creationId xmlns:a16="http://schemas.microsoft.com/office/drawing/2014/main" id="{5059FE15-9718-4EFF-FF68-8F798CADA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6741" y="3123267"/>
              <a:ext cx="720000" cy="720000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06A2A639-04BA-7BAB-B564-421932140CC8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1946741" y="3843267"/>
              <a:ext cx="0" cy="70436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D3B4486-6499-1399-6AEC-1F7ADDCD6632}"/>
                </a:ext>
              </a:extLst>
            </p:cNvPr>
            <p:cNvSpPr txBox="1"/>
            <p:nvPr/>
          </p:nvSpPr>
          <p:spPr>
            <a:xfrm>
              <a:off x="1941846" y="3964614"/>
              <a:ext cx="108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HTTP </a:t>
              </a:r>
              <a:r>
                <a:rPr lang="es-ES" sz="1200" dirty="0" err="1"/>
                <a:t>Protocol</a:t>
              </a:r>
              <a:endParaRPr lang="es-ES" sz="1200" dirty="0"/>
            </a:p>
          </p:txBody>
        </p:sp>
      </p:grpSp>
      <p:pic>
        <p:nvPicPr>
          <p:cNvPr id="1026" name="Picture 2" descr="apache-logo-4 – PNG e Vetor - Download de Logo">
            <a:extLst>
              <a:ext uri="{FF2B5EF4-FFF2-40B4-BE49-F238E27FC236}">
                <a16:creationId xmlns:a16="http://schemas.microsoft.com/office/drawing/2014/main" id="{25EFA23C-51A0-2DB6-1AB5-8D73EC47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152364"/>
            <a:ext cx="2628896" cy="111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IIS Monitoring | Opsview">
            <a:extLst>
              <a:ext uri="{FF2B5EF4-FFF2-40B4-BE49-F238E27FC236}">
                <a16:creationId xmlns:a16="http://schemas.microsoft.com/office/drawing/2014/main" id="{CE871FC5-307A-1B71-8CE1-777E6BB5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37911" r="9644" b="37623"/>
          <a:stretch/>
        </p:blipFill>
        <p:spPr bwMode="auto">
          <a:xfrm>
            <a:off x="4246034" y="3255775"/>
            <a:ext cx="2764366" cy="83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5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5561DC-4C2C-AE5B-70C0-9DF8017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containers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770467" y="1117600"/>
            <a:ext cx="715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 err="1"/>
              <a:t>WebServer</a:t>
            </a:r>
            <a:r>
              <a:rPr lang="en-US" dirty="0"/>
              <a:t> + Dynamic content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 err="1"/>
              <a:t>WebContainers</a:t>
            </a:r>
            <a:r>
              <a:rPr lang="en-US" dirty="0"/>
              <a:t> are slower serving static content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Can run JSPs, Servlets, Enterprise Java Beans, …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Designed with higher </a:t>
            </a:r>
            <a:r>
              <a:rPr lang="en-US" dirty="0" err="1"/>
              <a:t>proccessment</a:t>
            </a:r>
            <a:r>
              <a:rPr lang="en-US" dirty="0"/>
              <a:t> capacity and higher memory resources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7DFCDED-C3D6-4F95-93CA-F64071D44CC6}"/>
              </a:ext>
            </a:extLst>
          </p:cNvPr>
          <p:cNvGrpSpPr/>
          <p:nvPr/>
        </p:nvGrpSpPr>
        <p:grpSpPr>
          <a:xfrm>
            <a:off x="9155940" y="1595034"/>
            <a:ext cx="1893060" cy="2816100"/>
            <a:chOff x="1586741" y="3123267"/>
            <a:chExt cx="1443071" cy="2144361"/>
          </a:xfrm>
        </p:grpSpPr>
        <p:pic>
          <p:nvPicPr>
            <p:cNvPr id="3" name="Gráfico 2" descr="Servidor con relleno sólido">
              <a:extLst>
                <a:ext uri="{FF2B5EF4-FFF2-40B4-BE49-F238E27FC236}">
                  <a16:creationId xmlns:a16="http://schemas.microsoft.com/office/drawing/2014/main" id="{0A684069-2ED4-9A44-44CA-F8D1E43F4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741" y="4547628"/>
              <a:ext cx="720000" cy="720000"/>
            </a:xfrm>
            <a:prstGeom prst="rect">
              <a:avLst/>
            </a:prstGeom>
          </p:spPr>
        </p:pic>
        <p:pic>
          <p:nvPicPr>
            <p:cNvPr id="4" name="Gráfico 3" descr="Ordenador con relleno sólido">
              <a:extLst>
                <a:ext uri="{FF2B5EF4-FFF2-40B4-BE49-F238E27FC236}">
                  <a16:creationId xmlns:a16="http://schemas.microsoft.com/office/drawing/2014/main" id="{5059FE15-9718-4EFF-FF68-8F798CADA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6741" y="3123267"/>
              <a:ext cx="720000" cy="720000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06A2A639-04BA-7BAB-B564-421932140CC8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1946741" y="3843267"/>
              <a:ext cx="0" cy="70436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D3B4486-6499-1399-6AEC-1F7ADDCD6632}"/>
                </a:ext>
              </a:extLst>
            </p:cNvPr>
            <p:cNvSpPr txBox="1"/>
            <p:nvPr/>
          </p:nvSpPr>
          <p:spPr>
            <a:xfrm>
              <a:off x="1941846" y="3964614"/>
              <a:ext cx="1087966" cy="21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HTTP, JSP</a:t>
              </a:r>
            </a:p>
          </p:txBody>
        </p:sp>
      </p:grpSp>
      <p:pic>
        <p:nvPicPr>
          <p:cNvPr id="2050" name="Picture 2" descr="Apache Tomcat – Logos Download">
            <a:extLst>
              <a:ext uri="{FF2B5EF4-FFF2-40B4-BE49-F238E27FC236}">
                <a16:creationId xmlns:a16="http://schemas.microsoft.com/office/drawing/2014/main" id="{99255C4C-5561-F2C7-5C31-CBE6125F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255775"/>
            <a:ext cx="2241404" cy="12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6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5561DC-4C2C-AE5B-70C0-9DF8017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server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770467" y="1117600"/>
            <a:ext cx="715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Specifically designed to run applications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Provides a platform for executing and managing apps.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Works in conjunction with other components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High maintenance costs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Very powerful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Highly scalability and availability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7B101F1-11F6-179A-3681-18306FD9B6D6}"/>
              </a:ext>
            </a:extLst>
          </p:cNvPr>
          <p:cNvGrpSpPr/>
          <p:nvPr/>
        </p:nvGrpSpPr>
        <p:grpSpPr>
          <a:xfrm>
            <a:off x="8278209" y="2179761"/>
            <a:ext cx="3380391" cy="1443973"/>
            <a:chOff x="7228342" y="3102622"/>
            <a:chExt cx="3049153" cy="1245692"/>
          </a:xfrm>
        </p:grpSpPr>
        <p:pic>
          <p:nvPicPr>
            <p:cNvPr id="8" name="Gráfico 7" descr="Base de datos con relleno sólido">
              <a:extLst>
                <a:ext uri="{FF2B5EF4-FFF2-40B4-BE49-F238E27FC236}">
                  <a16:creationId xmlns:a16="http://schemas.microsoft.com/office/drawing/2014/main" id="{9E0260DD-1E01-BBA5-9510-04EDC96A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495" y="3102622"/>
              <a:ext cx="720000" cy="720000"/>
            </a:xfrm>
            <a:prstGeom prst="rect">
              <a:avLst/>
            </a:prstGeom>
          </p:spPr>
        </p:pic>
        <p:pic>
          <p:nvPicPr>
            <p:cNvPr id="10" name="Gráfico 9" descr="Servidor con relleno sólido">
              <a:extLst>
                <a:ext uri="{FF2B5EF4-FFF2-40B4-BE49-F238E27FC236}">
                  <a16:creationId xmlns:a16="http://schemas.microsoft.com/office/drawing/2014/main" id="{2AAEC8DE-09CD-412F-EB70-8E501CD06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8342" y="3628314"/>
              <a:ext cx="720000" cy="720000"/>
            </a:xfrm>
            <a:prstGeom prst="rect">
              <a:avLst/>
            </a:prstGeom>
          </p:spPr>
        </p:pic>
        <p:pic>
          <p:nvPicPr>
            <p:cNvPr id="11" name="Gráfico 10" descr="Servidor con relleno sólido">
              <a:extLst>
                <a:ext uri="{FF2B5EF4-FFF2-40B4-BE49-F238E27FC236}">
                  <a16:creationId xmlns:a16="http://schemas.microsoft.com/office/drawing/2014/main" id="{26DD43B9-06A7-CC7F-0F5F-58E2536A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37686" y="3554230"/>
              <a:ext cx="720000" cy="720000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2B9F478-DCC6-4522-6D39-D69D4FCD492D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7948342" y="3914230"/>
              <a:ext cx="489344" cy="7408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6A33373-1340-7053-AB5D-878AD7BF8BD0}"/>
                </a:ext>
              </a:extLst>
            </p:cNvPr>
            <p:cNvCxnSpPr>
              <a:stCxn id="11" idx="3"/>
              <a:endCxn id="8" idx="1"/>
            </p:cNvCxnSpPr>
            <p:nvPr/>
          </p:nvCxnSpPr>
          <p:spPr>
            <a:xfrm flipV="1">
              <a:off x="9157686" y="3462622"/>
              <a:ext cx="399809" cy="45160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EADE3AC-287A-61DB-D996-A725367300A1}"/>
                </a:ext>
              </a:extLst>
            </p:cNvPr>
            <p:cNvCxnSpPr>
              <a:cxnSpLocks/>
            </p:cNvCxnSpPr>
            <p:nvPr/>
          </p:nvCxnSpPr>
          <p:spPr>
            <a:xfrm>
              <a:off x="8268463" y="3333379"/>
              <a:ext cx="261676" cy="25411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 descr="Oracle WebLogic Monitoring | Opsview">
            <a:extLst>
              <a:ext uri="{FF2B5EF4-FFF2-40B4-BE49-F238E27FC236}">
                <a16:creationId xmlns:a16="http://schemas.microsoft.com/office/drawing/2014/main" id="{46426B8D-A90E-3024-B5F0-DBC978219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35156" r="10216" b="35066"/>
          <a:stretch/>
        </p:blipFill>
        <p:spPr bwMode="auto">
          <a:xfrm>
            <a:off x="844017" y="3709076"/>
            <a:ext cx="2079218" cy="7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d Hat JBoss Enterprise Application Platform expansion pack 1.0 released - Red Hat Developer">
            <a:extLst>
              <a:ext uri="{FF2B5EF4-FFF2-40B4-BE49-F238E27FC236}">
                <a16:creationId xmlns:a16="http://schemas.microsoft.com/office/drawing/2014/main" id="{ED8C0252-59A8-A59B-1CCE-D89BBBC9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3623733"/>
            <a:ext cx="3585633" cy="105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 descr="Engranajes con relleno sólido">
            <a:extLst>
              <a:ext uri="{FF2B5EF4-FFF2-40B4-BE49-F238E27FC236}">
                <a16:creationId xmlns:a16="http://schemas.microsoft.com/office/drawing/2014/main" id="{B5F8C0D5-F9E0-7430-54D0-B3455DC12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080" y="2005350"/>
            <a:ext cx="618066" cy="6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AF49-2DCA-E204-89D3-91AF1E18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15651A9-9EAA-AB42-FEA0-E2C4076C39BC}"/>
              </a:ext>
            </a:extLst>
          </p:cNvPr>
          <p:cNvGrpSpPr/>
          <p:nvPr/>
        </p:nvGrpSpPr>
        <p:grpSpPr>
          <a:xfrm>
            <a:off x="2815167" y="2645834"/>
            <a:ext cx="4732866" cy="3005668"/>
            <a:chOff x="2815167" y="2645834"/>
            <a:chExt cx="4732866" cy="3005668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40468737-E6AF-6A49-FADB-7C8C652476BE}"/>
                </a:ext>
              </a:extLst>
            </p:cNvPr>
            <p:cNvSpPr/>
            <p:nvPr/>
          </p:nvSpPr>
          <p:spPr>
            <a:xfrm rot="16200000">
              <a:off x="3909486" y="3968749"/>
              <a:ext cx="3005668" cy="359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2BC35653-3BCF-A4EA-A9B9-357AD2DFF9FD}"/>
                </a:ext>
              </a:extLst>
            </p:cNvPr>
            <p:cNvSpPr/>
            <p:nvPr/>
          </p:nvSpPr>
          <p:spPr>
            <a:xfrm>
              <a:off x="6218767" y="2971800"/>
              <a:ext cx="1329266" cy="711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Service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8E72C57D-5AC2-7AC9-0EAF-191911CE7137}"/>
                </a:ext>
              </a:extLst>
            </p:cNvPr>
            <p:cNvSpPr/>
            <p:nvPr/>
          </p:nvSpPr>
          <p:spPr>
            <a:xfrm>
              <a:off x="6218767" y="4334933"/>
              <a:ext cx="1329266" cy="8170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Service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D6E1716-1CD8-CCE0-0F55-46A1AC0AC361}"/>
                </a:ext>
              </a:extLst>
            </p:cNvPr>
            <p:cNvSpPr/>
            <p:nvPr/>
          </p:nvSpPr>
          <p:spPr>
            <a:xfrm>
              <a:off x="2815167" y="3750733"/>
              <a:ext cx="1638305" cy="6307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CONSUMER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DA3E02D-BA2C-DA53-F004-BADC2705FBA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5592239" y="4605867"/>
              <a:ext cx="626528" cy="1375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49A85D72-6493-BA47-462E-5739166E3EA7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5592239" y="3327400"/>
              <a:ext cx="626528" cy="1354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9FD4EACA-BCE3-8D44-8742-FE7C5516F431}"/>
                </a:ext>
              </a:extLst>
            </p:cNvPr>
            <p:cNvCxnSpPr>
              <a:stCxn id="5" idx="0"/>
              <a:endCxn id="9" idx="3"/>
            </p:cNvCxnSpPr>
            <p:nvPr/>
          </p:nvCxnSpPr>
          <p:spPr>
            <a:xfrm flipH="1" flipV="1">
              <a:off x="4453472" y="4066117"/>
              <a:ext cx="778930" cy="8255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37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770467" y="1117600"/>
            <a:ext cx="71585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Service-orientation: modular, reusable, and loosely-coupled.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Services expose their functionality through standardized interfaces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Services define their contracts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Designed to be loosely coupled: they can be developed, deployed, and maintained independently.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Agile, reusable, standards-based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Simple development process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Improve the </a:t>
            </a:r>
            <a:r>
              <a:rPr lang="en-US" dirty="0" err="1"/>
              <a:t>maintability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B0F8A22-2595-2750-653C-54FE4C69731C}"/>
              </a:ext>
            </a:extLst>
          </p:cNvPr>
          <p:cNvGrpSpPr/>
          <p:nvPr/>
        </p:nvGrpSpPr>
        <p:grpSpPr>
          <a:xfrm>
            <a:off x="8157634" y="1490133"/>
            <a:ext cx="3234265" cy="2446868"/>
            <a:chOff x="2815167" y="2645834"/>
            <a:chExt cx="4732866" cy="3005668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2397F474-5353-362E-A86E-E4D0C09841E9}"/>
                </a:ext>
              </a:extLst>
            </p:cNvPr>
            <p:cNvSpPr/>
            <p:nvPr/>
          </p:nvSpPr>
          <p:spPr>
            <a:xfrm rot="16200000">
              <a:off x="3909486" y="3968749"/>
              <a:ext cx="3005668" cy="359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API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003819-EB5C-749E-4E7B-1D37DDC8BB42}"/>
                </a:ext>
              </a:extLst>
            </p:cNvPr>
            <p:cNvSpPr/>
            <p:nvPr/>
          </p:nvSpPr>
          <p:spPr>
            <a:xfrm>
              <a:off x="6218767" y="2971800"/>
              <a:ext cx="1329266" cy="711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Service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0A5F5F18-E919-B906-B6BD-34B2F9D0C0E4}"/>
                </a:ext>
              </a:extLst>
            </p:cNvPr>
            <p:cNvSpPr/>
            <p:nvPr/>
          </p:nvSpPr>
          <p:spPr>
            <a:xfrm>
              <a:off x="6218767" y="4334933"/>
              <a:ext cx="1329266" cy="8170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Service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3001B690-8776-8896-2212-478158479501}"/>
                </a:ext>
              </a:extLst>
            </p:cNvPr>
            <p:cNvSpPr/>
            <p:nvPr/>
          </p:nvSpPr>
          <p:spPr>
            <a:xfrm>
              <a:off x="2815167" y="3750733"/>
              <a:ext cx="1638305" cy="6307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CONSUMER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1FC9A6D-88D6-6BB7-F5E1-CE5534615AB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592239" y="4605867"/>
              <a:ext cx="626528" cy="1375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C92144A6-8BF8-01BD-0E6D-9CC5C8C704B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5592239" y="3327400"/>
              <a:ext cx="626528" cy="1354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DB889C25-AC7F-9E7F-6807-BCB1E4ADE418}"/>
                </a:ext>
              </a:extLst>
            </p:cNvPr>
            <p:cNvCxnSpPr>
              <a:stCxn id="8" idx="0"/>
              <a:endCxn id="12" idx="3"/>
            </p:cNvCxnSpPr>
            <p:nvPr/>
          </p:nvCxnSpPr>
          <p:spPr>
            <a:xfrm flipH="1" flipV="1">
              <a:off x="4453472" y="4066117"/>
              <a:ext cx="778930" cy="8255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BE0EECBB-F993-C19A-4D12-B69F72158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7" r="9967" b="4653"/>
          <a:stretch/>
        </p:blipFill>
        <p:spPr>
          <a:xfrm>
            <a:off x="6379416" y="3367365"/>
            <a:ext cx="1549617" cy="1553915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20F3F4D8-D5E8-0DC5-8DFF-535FF2F7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28" y="5090875"/>
            <a:ext cx="10058400" cy="899825"/>
          </a:xfrm>
        </p:spPr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98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AF49-2DCA-E204-89D3-91AF1E1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244600"/>
            <a:ext cx="10058400" cy="1464733"/>
          </a:xfrm>
        </p:spPr>
        <p:txBody>
          <a:bodyPr/>
          <a:lstStyle/>
          <a:p>
            <a:r>
              <a:rPr lang="es-ES" dirty="0" err="1"/>
              <a:t>Microservices</a:t>
            </a:r>
            <a:endParaRPr lang="es-ES" dirty="0"/>
          </a:p>
        </p:txBody>
      </p:sp>
      <p:pic>
        <p:nvPicPr>
          <p:cNvPr id="5122" name="Picture 2" descr="How to Benefit from Microservices Architecture Implementation - Aionys">
            <a:extLst>
              <a:ext uri="{FF2B5EF4-FFF2-40B4-BE49-F238E27FC236}">
                <a16:creationId xmlns:a16="http://schemas.microsoft.com/office/drawing/2014/main" id="{38D78737-C3AA-6346-C856-2AE21F83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526614"/>
            <a:ext cx="4755621" cy="47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1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770467" y="1117600"/>
            <a:ext cx="7158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Small independent services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Communication through well defined APIs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Each service performs a single business function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Developed, deployed and scaled independently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Designed to be fault-tolerant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Technology diversity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Fast time-to-market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High complexity managing multiple microservices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0F3F4D8-D5E8-0DC5-8DFF-535FF2F7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28" y="5090875"/>
            <a:ext cx="10058400" cy="899825"/>
          </a:xfrm>
        </p:spPr>
        <p:txBody>
          <a:bodyPr/>
          <a:lstStyle/>
          <a:p>
            <a:r>
              <a:rPr lang="es-ES" dirty="0" err="1"/>
              <a:t>Microservices</a:t>
            </a:r>
            <a:endParaRPr lang="es-ES" dirty="0"/>
          </a:p>
        </p:txBody>
      </p:sp>
      <p:pic>
        <p:nvPicPr>
          <p:cNvPr id="2" name="Picture 2" descr="How to Benefit from Microservices Architecture Implementation - Aionys">
            <a:extLst>
              <a:ext uri="{FF2B5EF4-FFF2-40B4-BE49-F238E27FC236}">
                <a16:creationId xmlns:a16="http://schemas.microsoft.com/office/drawing/2014/main" id="{49A5EB04-FB7D-392D-E587-D16A25D5C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68" y="960006"/>
            <a:ext cx="3145366" cy="31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ssign Orders to Retailers with JOOR">
            <a:extLst>
              <a:ext uri="{FF2B5EF4-FFF2-40B4-BE49-F238E27FC236}">
                <a16:creationId xmlns:a16="http://schemas.microsoft.com/office/drawing/2014/main" id="{6E3EE4A0-81EF-5220-C8F4-5DDB8046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65" y="4181443"/>
            <a:ext cx="3179233" cy="12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CF1FB2-4185-6A71-5A85-F0A6EDE7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53169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talk</a:t>
            </a:r>
            <a:r>
              <a:rPr lang="es-ES" dirty="0"/>
              <a:t> </a:t>
            </a:r>
            <a:r>
              <a:rPr lang="es-ES" dirty="0" err="1"/>
              <a:t>about</a:t>
            </a:r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4D190F4B-6B52-700A-AB0E-869A2552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95" y="2602881"/>
            <a:ext cx="7504926" cy="248530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Ebay’s</a:t>
            </a:r>
            <a:r>
              <a:rPr lang="en-US" dirty="0">
                <a:solidFill>
                  <a:schemeClr val="tx1"/>
                </a:solidFill>
              </a:rPr>
              <a:t> Architectural Evolution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N-tier architectures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Web Servers, Web Containers and Application Servers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Service Oriented Architectures (SOA)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63846-FC69-BBF8-D799-5D498852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67467"/>
            <a:ext cx="8534400" cy="1866900"/>
          </a:xfrm>
        </p:spPr>
        <p:txBody>
          <a:bodyPr/>
          <a:lstStyle/>
          <a:p>
            <a:pPr algn="ctr"/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7" name="Gráfico 6" descr="Ordenador con relleno sólido">
            <a:extLst>
              <a:ext uri="{FF2B5EF4-FFF2-40B4-BE49-F238E27FC236}">
                <a16:creationId xmlns:a16="http://schemas.microsoft.com/office/drawing/2014/main" id="{0B55D318-0EDE-3F29-B3C5-68B340CA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645" y="4034367"/>
            <a:ext cx="953108" cy="95310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1BDAEAF-098E-82C1-C3A4-D271C61F19E3}"/>
              </a:ext>
            </a:extLst>
          </p:cNvPr>
          <p:cNvGrpSpPr/>
          <p:nvPr/>
        </p:nvGrpSpPr>
        <p:grpSpPr>
          <a:xfrm>
            <a:off x="2895347" y="3957858"/>
            <a:ext cx="1260282" cy="1106126"/>
            <a:chOff x="684213" y="2841479"/>
            <a:chExt cx="2390010" cy="2097667"/>
          </a:xfrm>
        </p:grpSpPr>
        <p:pic>
          <p:nvPicPr>
            <p:cNvPr id="9" name="Gráfico 8" descr="Base de datos con relleno sólido">
              <a:extLst>
                <a:ext uri="{FF2B5EF4-FFF2-40B4-BE49-F238E27FC236}">
                  <a16:creationId xmlns:a16="http://schemas.microsoft.com/office/drawing/2014/main" id="{61275FC5-C47F-54B8-03CF-B6C3F4BAD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9218" y="4219146"/>
              <a:ext cx="720000" cy="720000"/>
            </a:xfrm>
            <a:prstGeom prst="rect">
              <a:avLst/>
            </a:prstGeom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37A6F04-974D-48A7-B9CE-A3E75FA1BF53}"/>
                </a:ext>
              </a:extLst>
            </p:cNvPr>
            <p:cNvGrpSpPr/>
            <p:nvPr/>
          </p:nvGrpSpPr>
          <p:grpSpPr>
            <a:xfrm>
              <a:off x="684213" y="2841479"/>
              <a:ext cx="2390010" cy="744194"/>
              <a:chOff x="684213" y="2841479"/>
              <a:chExt cx="2390010" cy="744194"/>
            </a:xfrm>
          </p:grpSpPr>
          <p:pic>
            <p:nvPicPr>
              <p:cNvPr id="14" name="Gráfico 13" descr="Ordenador con relleno sólido">
                <a:extLst>
                  <a:ext uri="{FF2B5EF4-FFF2-40B4-BE49-F238E27FC236}">
                    <a16:creationId xmlns:a16="http://schemas.microsoft.com/office/drawing/2014/main" id="{E3130EFC-4147-4348-CE8D-B3C86B448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19218" y="286567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" name="Gráfico 14" descr="Ordenador con relleno sólido">
                <a:extLst>
                  <a:ext uri="{FF2B5EF4-FFF2-40B4-BE49-F238E27FC236}">
                    <a16:creationId xmlns:a16="http://schemas.microsoft.com/office/drawing/2014/main" id="{F73A7633-EEF5-F944-4EBF-17FFA7C7C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4213" y="284147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" name="Gráfico 15" descr="Ordenador con relleno sólido">
                <a:extLst>
                  <a:ext uri="{FF2B5EF4-FFF2-40B4-BE49-F238E27FC236}">
                    <a16:creationId xmlns:a16="http://schemas.microsoft.com/office/drawing/2014/main" id="{D91A827F-32DF-CE34-A344-F279BBAD7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4223" y="2865673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708244F-B154-D9C6-D4EE-ADB487A048C8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044213" y="3561479"/>
              <a:ext cx="606787" cy="743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093494F9-B0AD-E32A-E938-98805CE0D645}"/>
                </a:ext>
              </a:extLst>
            </p:cNvPr>
            <p:cNvCxnSpPr>
              <a:cxnSpLocks/>
              <a:stCxn id="14" idx="2"/>
              <a:endCxn id="9" idx="0"/>
            </p:cNvCxnSpPr>
            <p:nvPr/>
          </p:nvCxnSpPr>
          <p:spPr>
            <a:xfrm>
              <a:off x="1879218" y="3585673"/>
              <a:ext cx="0" cy="633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AFEDC786-66FB-E331-D511-888FC5DEC15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2125133" y="3585673"/>
              <a:ext cx="589090" cy="71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95F6261-DD61-145D-0BDC-716A170A6320}"/>
              </a:ext>
            </a:extLst>
          </p:cNvPr>
          <p:cNvGrpSpPr/>
          <p:nvPr/>
        </p:nvGrpSpPr>
        <p:grpSpPr>
          <a:xfrm>
            <a:off x="4349675" y="4540015"/>
            <a:ext cx="3049153" cy="1441635"/>
            <a:chOff x="7012442" y="3534234"/>
            <a:chExt cx="3049153" cy="144163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707E81B-2DDB-8BFC-1536-CF292F4B5A12}"/>
                </a:ext>
              </a:extLst>
            </p:cNvPr>
            <p:cNvGrpSpPr/>
            <p:nvPr/>
          </p:nvGrpSpPr>
          <p:grpSpPr>
            <a:xfrm>
              <a:off x="7012442" y="3730177"/>
              <a:ext cx="3049153" cy="1245692"/>
              <a:chOff x="7228342" y="3102622"/>
              <a:chExt cx="3049153" cy="1245692"/>
            </a:xfrm>
          </p:grpSpPr>
          <p:pic>
            <p:nvPicPr>
              <p:cNvPr id="20" name="Gráfico 19" descr="Base de datos con relleno sólido">
                <a:extLst>
                  <a:ext uri="{FF2B5EF4-FFF2-40B4-BE49-F238E27FC236}">
                    <a16:creationId xmlns:a16="http://schemas.microsoft.com/office/drawing/2014/main" id="{3773AA62-5611-4ED5-D277-25790C62B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7495" y="310262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" name="Gráfico 20" descr="Servidor con relleno sólido">
                <a:extLst>
                  <a:ext uri="{FF2B5EF4-FFF2-40B4-BE49-F238E27FC236}">
                    <a16:creationId xmlns:a16="http://schemas.microsoft.com/office/drawing/2014/main" id="{126F7895-1CD6-8306-1A32-8F4B51530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28342" y="362831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" name="Gráfico 21" descr="Servidor con relleno sólido">
                <a:extLst>
                  <a:ext uri="{FF2B5EF4-FFF2-40B4-BE49-F238E27FC236}">
                    <a16:creationId xmlns:a16="http://schemas.microsoft.com/office/drawing/2014/main" id="{1569E125-A2B6-54A8-4A34-A5B6D113B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37686" y="3554230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FE74F562-B443-6048-3D2C-E0C20859C7B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 flipV="1">
                <a:off x="7948342" y="3914230"/>
                <a:ext cx="489344" cy="7408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00719625-B5CB-A046-62DE-9A1BD5A6A8F2}"/>
                  </a:ext>
                </a:extLst>
              </p:cNvPr>
              <p:cNvCxnSpPr>
                <a:stCxn id="22" idx="3"/>
                <a:endCxn id="20" idx="1"/>
              </p:cNvCxnSpPr>
              <p:nvPr/>
            </p:nvCxnSpPr>
            <p:spPr>
              <a:xfrm flipV="1">
                <a:off x="9157686" y="3462622"/>
                <a:ext cx="399809" cy="45160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2166AE7F-C321-DB35-8FD2-E2EBC9DEC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8463" y="3333379"/>
                <a:ext cx="261676" cy="25411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" name="Gráfico 18" descr="Engranajes con relleno sólido">
              <a:extLst>
                <a:ext uri="{FF2B5EF4-FFF2-40B4-BE49-F238E27FC236}">
                  <a16:creationId xmlns:a16="http://schemas.microsoft.com/office/drawing/2014/main" id="{19F96DFF-1F07-21B2-7B35-412CADE6A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43626" y="3534234"/>
              <a:ext cx="618066" cy="618066"/>
            </a:xfrm>
            <a:prstGeom prst="rect">
              <a:avLst/>
            </a:prstGeom>
          </p:spPr>
        </p:pic>
      </p:grpSp>
      <p:pic>
        <p:nvPicPr>
          <p:cNvPr id="26" name="Picture 2" descr="How to Benefit from Microservices Architecture Implementation - Aionys">
            <a:extLst>
              <a:ext uri="{FF2B5EF4-FFF2-40B4-BE49-F238E27FC236}">
                <a16:creationId xmlns:a16="http://schemas.microsoft.com/office/drawing/2014/main" id="{30AE3DCE-DDCB-15AE-7F21-2F76C2AA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704089"/>
            <a:ext cx="2312989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BCCFE1CD-0848-D2A2-DA7D-05E5171FECF7}"/>
              </a:ext>
            </a:extLst>
          </p:cNvPr>
          <p:cNvGrpSpPr/>
          <p:nvPr/>
        </p:nvGrpSpPr>
        <p:grpSpPr>
          <a:xfrm>
            <a:off x="7956603" y="3648262"/>
            <a:ext cx="1885722" cy="1426634"/>
            <a:chOff x="2815167" y="2645834"/>
            <a:chExt cx="4732866" cy="3005668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1AEDCE8-F407-47DC-6F45-D3B5066EC2BB}"/>
                </a:ext>
              </a:extLst>
            </p:cNvPr>
            <p:cNvSpPr/>
            <p:nvPr/>
          </p:nvSpPr>
          <p:spPr>
            <a:xfrm rot="16200000">
              <a:off x="3909486" y="3968749"/>
              <a:ext cx="3005668" cy="359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</a:rPr>
                <a:t>API</a:t>
              </a:r>
              <a:endParaRPr lang="es-E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3F692D13-6E57-793F-6117-9C760E654673}"/>
                </a:ext>
              </a:extLst>
            </p:cNvPr>
            <p:cNvSpPr/>
            <p:nvPr/>
          </p:nvSpPr>
          <p:spPr>
            <a:xfrm>
              <a:off x="6218767" y="2971800"/>
              <a:ext cx="1329266" cy="711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 err="1">
                  <a:solidFill>
                    <a:schemeClr val="tx1"/>
                  </a:solidFill>
                </a:rPr>
                <a:t>Service</a:t>
              </a:r>
              <a:endParaRPr lang="es-E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A90565B-96EB-5B44-EC16-21C570DFE9AC}"/>
                </a:ext>
              </a:extLst>
            </p:cNvPr>
            <p:cNvSpPr/>
            <p:nvPr/>
          </p:nvSpPr>
          <p:spPr>
            <a:xfrm>
              <a:off x="6218767" y="4334933"/>
              <a:ext cx="1329266" cy="8170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 err="1">
                  <a:solidFill>
                    <a:schemeClr val="tx1"/>
                  </a:solidFill>
                </a:rPr>
                <a:t>Service</a:t>
              </a:r>
              <a:endParaRPr lang="es-E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9CFC6CE8-D98F-19EC-07E3-863215E46FC5}"/>
                </a:ext>
              </a:extLst>
            </p:cNvPr>
            <p:cNvSpPr/>
            <p:nvPr/>
          </p:nvSpPr>
          <p:spPr>
            <a:xfrm>
              <a:off x="2815167" y="3750733"/>
              <a:ext cx="1638305" cy="6307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</a:rPr>
                <a:t>CONSUMER</a:t>
              </a:r>
              <a:endParaRPr lang="es-E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A0C2AEC6-842A-4D4B-F2DF-C04EADB6B248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5592239" y="4605867"/>
              <a:ext cx="626528" cy="1375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E9271F97-5B5D-96BA-B6A2-6F12800DEDCB}"/>
                </a:ext>
              </a:extLst>
            </p:cNvPr>
            <p:cNvCxnSpPr>
              <a:stCxn id="29" idx="1"/>
            </p:cNvCxnSpPr>
            <p:nvPr/>
          </p:nvCxnSpPr>
          <p:spPr>
            <a:xfrm flipH="1">
              <a:off x="5592239" y="3327400"/>
              <a:ext cx="626528" cy="1354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28DD1D49-E5BC-D7AC-005B-1FBE050ADB4A}"/>
                </a:ext>
              </a:extLst>
            </p:cNvPr>
            <p:cNvCxnSpPr>
              <a:stCxn id="28" idx="0"/>
              <a:endCxn id="31" idx="3"/>
            </p:cNvCxnSpPr>
            <p:nvPr/>
          </p:nvCxnSpPr>
          <p:spPr>
            <a:xfrm flipH="1" flipV="1">
              <a:off x="4453472" y="4066117"/>
              <a:ext cx="778930" cy="8255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301635E-BE3B-3FC5-50E4-77713F30DE8E}"/>
              </a:ext>
            </a:extLst>
          </p:cNvPr>
          <p:cNvGrpSpPr/>
          <p:nvPr/>
        </p:nvGrpSpPr>
        <p:grpSpPr>
          <a:xfrm>
            <a:off x="884645" y="600861"/>
            <a:ext cx="1797242" cy="1730030"/>
            <a:chOff x="7063680" y="2817533"/>
            <a:chExt cx="2807116" cy="2702137"/>
          </a:xfrm>
        </p:grpSpPr>
        <p:pic>
          <p:nvPicPr>
            <p:cNvPr id="36" name="Gráfico 35" descr="Servidor con relleno sólido">
              <a:extLst>
                <a:ext uri="{FF2B5EF4-FFF2-40B4-BE49-F238E27FC236}">
                  <a16:creationId xmlns:a16="http://schemas.microsoft.com/office/drawing/2014/main" id="{EC6D36B0-6EFD-E1D6-CA4B-84DDA91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8322" y="3827628"/>
              <a:ext cx="720000" cy="720000"/>
            </a:xfrm>
            <a:prstGeom prst="rect">
              <a:avLst/>
            </a:prstGeom>
          </p:spPr>
        </p:pic>
        <p:pic>
          <p:nvPicPr>
            <p:cNvPr id="37" name="Gráfico 36" descr="Ordenador con relleno sólido">
              <a:extLst>
                <a:ext uri="{FF2B5EF4-FFF2-40B4-BE49-F238E27FC236}">
                  <a16:creationId xmlns:a16="http://schemas.microsoft.com/office/drawing/2014/main" id="{3698E85C-17F8-5DD3-6B63-617DE929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63680" y="2817533"/>
              <a:ext cx="720000" cy="720000"/>
            </a:xfrm>
            <a:prstGeom prst="rect">
              <a:avLst/>
            </a:prstGeom>
          </p:spPr>
        </p:pic>
        <p:pic>
          <p:nvPicPr>
            <p:cNvPr id="38" name="Gráfico 37" descr="Ordenador con relleno sólido">
              <a:extLst>
                <a:ext uri="{FF2B5EF4-FFF2-40B4-BE49-F238E27FC236}">
                  <a16:creationId xmlns:a16="http://schemas.microsoft.com/office/drawing/2014/main" id="{6BDCA1A8-A8B6-46E4-C01B-8E15A5C1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28322" y="2817533"/>
              <a:ext cx="720000" cy="720000"/>
            </a:xfrm>
            <a:prstGeom prst="rect">
              <a:avLst/>
            </a:prstGeom>
          </p:spPr>
        </p:pic>
        <p:pic>
          <p:nvPicPr>
            <p:cNvPr id="39" name="Gráfico 38" descr="Ordenador con relleno sólido">
              <a:extLst>
                <a:ext uri="{FF2B5EF4-FFF2-40B4-BE49-F238E27FC236}">
                  <a16:creationId xmlns:a16="http://schemas.microsoft.com/office/drawing/2014/main" id="{45328277-98C8-5911-B46C-F6612BE0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0796" y="2817533"/>
              <a:ext cx="720000" cy="720000"/>
            </a:xfrm>
            <a:prstGeom prst="rect">
              <a:avLst/>
            </a:prstGeom>
          </p:spPr>
        </p:pic>
        <p:pic>
          <p:nvPicPr>
            <p:cNvPr id="40" name="Gráfico 39" descr="Base de datos con relleno sólido">
              <a:extLst>
                <a:ext uri="{FF2B5EF4-FFF2-40B4-BE49-F238E27FC236}">
                  <a16:creationId xmlns:a16="http://schemas.microsoft.com/office/drawing/2014/main" id="{2F7AF9B8-05AD-2E11-2F9C-78807774C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0344" y="4799670"/>
              <a:ext cx="720000" cy="720000"/>
            </a:xfrm>
            <a:prstGeom prst="rect">
              <a:avLst/>
            </a:prstGeom>
          </p:spPr>
        </p:pic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FF7DC670-16BB-0E6E-5871-B0A7F68FC866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7423680" y="3537533"/>
              <a:ext cx="776287" cy="32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859B399A-1216-BC81-F17A-0324FB12FD8A}"/>
                </a:ext>
              </a:extLst>
            </p:cNvPr>
            <p:cNvCxnSpPr>
              <a:cxnSpLocks/>
              <a:stCxn id="38" idx="2"/>
              <a:endCxn id="36" idx="0"/>
            </p:cNvCxnSpPr>
            <p:nvPr/>
          </p:nvCxnSpPr>
          <p:spPr>
            <a:xfrm>
              <a:off x="8488322" y="3537533"/>
              <a:ext cx="0" cy="29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E1234F42-BBD7-4589-734B-B8D1E8904412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8790797" y="3537533"/>
              <a:ext cx="719999" cy="32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94AB0081-3E3F-2417-CD5E-F59766714E10}"/>
                </a:ext>
              </a:extLst>
            </p:cNvPr>
            <p:cNvCxnSpPr>
              <a:stCxn id="36" idx="2"/>
              <a:endCxn id="40" idx="0"/>
            </p:cNvCxnSpPr>
            <p:nvPr/>
          </p:nvCxnSpPr>
          <p:spPr>
            <a:xfrm flipH="1">
              <a:off x="8480344" y="4547628"/>
              <a:ext cx="7978" cy="252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E4A729E-4566-0DD5-BD02-741C15BE2A6C}"/>
              </a:ext>
            </a:extLst>
          </p:cNvPr>
          <p:cNvGrpSpPr/>
          <p:nvPr/>
        </p:nvGrpSpPr>
        <p:grpSpPr>
          <a:xfrm>
            <a:off x="4864329" y="558924"/>
            <a:ext cx="1173735" cy="1746037"/>
            <a:chOff x="1586741" y="3123267"/>
            <a:chExt cx="1443071" cy="2144361"/>
          </a:xfrm>
        </p:grpSpPr>
        <p:pic>
          <p:nvPicPr>
            <p:cNvPr id="46" name="Gráfico 45" descr="Servidor con relleno sólido">
              <a:extLst>
                <a:ext uri="{FF2B5EF4-FFF2-40B4-BE49-F238E27FC236}">
                  <a16:creationId xmlns:a16="http://schemas.microsoft.com/office/drawing/2014/main" id="{89AA108F-2775-180B-45B1-4E975B798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6741" y="4547628"/>
              <a:ext cx="720000" cy="720000"/>
            </a:xfrm>
            <a:prstGeom prst="rect">
              <a:avLst/>
            </a:prstGeom>
          </p:spPr>
        </p:pic>
        <p:pic>
          <p:nvPicPr>
            <p:cNvPr id="47" name="Gráfico 46" descr="Ordenador con relleno sólido">
              <a:extLst>
                <a:ext uri="{FF2B5EF4-FFF2-40B4-BE49-F238E27FC236}">
                  <a16:creationId xmlns:a16="http://schemas.microsoft.com/office/drawing/2014/main" id="{0896B966-EECD-781B-D127-0A4EEF416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6741" y="3123267"/>
              <a:ext cx="720000" cy="720000"/>
            </a:xfrm>
            <a:prstGeom prst="rect">
              <a:avLst/>
            </a:prstGeom>
          </p:spPr>
        </p:pic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C3A8FDC3-F0BC-F1B1-82C4-FFFEB1A467B7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>
              <a:off x="1946741" y="3843267"/>
              <a:ext cx="0" cy="70436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36C0D595-03A6-DFBE-D480-C2106873BA4B}"/>
                </a:ext>
              </a:extLst>
            </p:cNvPr>
            <p:cNvSpPr txBox="1"/>
            <p:nvPr/>
          </p:nvSpPr>
          <p:spPr>
            <a:xfrm>
              <a:off x="1941846" y="3964614"/>
              <a:ext cx="1087966" cy="21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HTTP, JSP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63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CF1FB2-4185-6A71-5A85-F0A6EDE7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53169"/>
          </a:xfrm>
        </p:spPr>
        <p:txBody>
          <a:bodyPr/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radio podcast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E2551764-3941-257D-4E14-86DFC68BFDA6}"/>
              </a:ext>
            </a:extLst>
          </p:cNvPr>
          <p:cNvSpPr txBox="1">
            <a:spLocks/>
          </p:cNvSpPr>
          <p:nvPr/>
        </p:nvSpPr>
        <p:spPr>
          <a:xfrm>
            <a:off x="6289495" y="5552502"/>
            <a:ext cx="3050505" cy="9020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RANDY </a:t>
            </a:r>
            <a:r>
              <a:rPr lang="es-ES" dirty="0" err="1"/>
              <a:t>shoup</a:t>
            </a:r>
            <a:endParaRPr lang="es-ES" dirty="0"/>
          </a:p>
        </p:txBody>
      </p:sp>
      <p:pic>
        <p:nvPicPr>
          <p:cNvPr id="8" name="Imagen 7" descr="Un hombre con gafas de nieve en la montaña&#10;&#10;Descripción generada automáticamente con confianza media">
            <a:extLst>
              <a:ext uri="{FF2B5EF4-FFF2-40B4-BE49-F238E27FC236}">
                <a16:creationId xmlns:a16="http://schemas.microsoft.com/office/drawing/2014/main" id="{EA17373C-37B8-801B-AE4E-A482FC6A1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95" y="1938968"/>
            <a:ext cx="3050505" cy="3813131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4D190F4B-6B52-700A-AB0E-869A2552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95" y="2602881"/>
            <a:ext cx="5559105" cy="2485306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chemeClr val="tx1"/>
                </a:solidFill>
                <a:latin typeface="Abadi" panose="020B0604020202020204" pitchFamily="34" charset="0"/>
              </a:rPr>
              <a:t>- Chief Engineer and Distinguished Architect at eBay</a:t>
            </a:r>
          </a:p>
          <a:p>
            <a:r>
              <a:rPr lang="en-US" sz="2400">
                <a:solidFill>
                  <a:schemeClr val="tx1"/>
                </a:solidFill>
                <a:latin typeface="Abadi" panose="020B0604020202020204" pitchFamily="34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Vice-president of Engineering at </a:t>
            </a:r>
            <a:r>
              <a:rPr lang="en-US" sz="2400" dirty="0" err="1">
                <a:solidFill>
                  <a:schemeClr val="tx1"/>
                </a:solidFill>
                <a:latin typeface="Abadi" panose="020B0604020202020204" pitchFamily="34" charset="0"/>
              </a:rPr>
              <a:t>WeWork</a:t>
            </a:r>
            <a:endParaRPr lang="en-US" sz="240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badi" panose="020B0604020202020204" pitchFamily="34" charset="0"/>
              </a:rPr>
              <a:t>- Vice-president of Engineering at </a:t>
            </a:r>
            <a:r>
              <a:rPr lang="en-US" sz="2400" err="1">
                <a:solidFill>
                  <a:schemeClr val="tx1"/>
                </a:solidFill>
                <a:latin typeface="Abadi" panose="020B0604020202020204" pitchFamily="34" charset="0"/>
              </a:rPr>
              <a:t>Ebay</a:t>
            </a:r>
            <a:r>
              <a:rPr lang="en-US" sz="2400">
                <a:solidFill>
                  <a:schemeClr val="tx1"/>
                </a:solidFill>
                <a:latin typeface="Abadi" panose="020B0604020202020204" pitchFamily="34" charset="0"/>
              </a:rPr>
              <a:t> &amp;</a:t>
            </a:r>
          </a:p>
          <a:p>
            <a:r>
              <a:rPr lang="en-US" sz="2400">
                <a:solidFill>
                  <a:schemeClr val="tx1"/>
                </a:solidFill>
                <a:latin typeface="Abadi" panose="020B0604020202020204" pitchFamily="34" charset="0"/>
              </a:rPr>
              <a:t>  Chief Architect at </a:t>
            </a:r>
            <a:r>
              <a:rPr lang="en-US" sz="2400" err="1">
                <a:solidFill>
                  <a:schemeClr val="tx1"/>
                </a:solidFill>
                <a:latin typeface="Abadi" panose="020B0604020202020204" pitchFamily="34" charset="0"/>
              </a:rPr>
              <a:t>Ebay</a:t>
            </a:r>
            <a:r>
              <a:rPr lang="en-US" sz="2400">
                <a:solidFill>
                  <a:schemeClr val="tx1"/>
                </a:solidFill>
                <a:latin typeface="Abadi" panose="020B0604020202020204" pitchFamily="34" charset="0"/>
              </a:rPr>
              <a:t> (now)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596C3B-7412-9FEE-B175-9B1D61C41BD1}"/>
              </a:ext>
            </a:extLst>
          </p:cNvPr>
          <p:cNvCxnSpPr>
            <a:cxnSpLocks/>
          </p:cNvCxnSpPr>
          <p:nvPr/>
        </p:nvCxnSpPr>
        <p:spPr>
          <a:xfrm>
            <a:off x="333936" y="1270747"/>
            <a:ext cx="86100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563F98A-D4C1-AF75-4826-2A9F58BBA0BE}"/>
              </a:ext>
            </a:extLst>
          </p:cNvPr>
          <p:cNvSpPr/>
          <p:nvPr/>
        </p:nvSpPr>
        <p:spPr>
          <a:xfrm>
            <a:off x="991000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V1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4441E62-3EFE-E9D4-CB3C-1AD028708B31}"/>
              </a:ext>
            </a:extLst>
          </p:cNvPr>
          <p:cNvSpPr/>
          <p:nvPr/>
        </p:nvSpPr>
        <p:spPr>
          <a:xfrm>
            <a:off x="2642027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0313256-D453-A4D5-DC46-C5441BDF179E}"/>
              </a:ext>
            </a:extLst>
          </p:cNvPr>
          <p:cNvSpPr/>
          <p:nvPr/>
        </p:nvSpPr>
        <p:spPr>
          <a:xfrm>
            <a:off x="4293054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2E9D5A-1735-0089-FF90-9DE289745924}"/>
              </a:ext>
            </a:extLst>
          </p:cNvPr>
          <p:cNvSpPr/>
          <p:nvPr/>
        </p:nvSpPr>
        <p:spPr>
          <a:xfrm>
            <a:off x="5944081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2A46E73-DBD6-73D0-FBAF-750EE52E2F3C}"/>
              </a:ext>
            </a:extLst>
          </p:cNvPr>
          <p:cNvSpPr/>
          <p:nvPr/>
        </p:nvSpPr>
        <p:spPr>
          <a:xfrm>
            <a:off x="7595108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53C930-21A6-C95E-C8CE-D666CE9419B4}"/>
              </a:ext>
            </a:extLst>
          </p:cNvPr>
          <p:cNvSpPr txBox="1"/>
          <p:nvPr/>
        </p:nvSpPr>
        <p:spPr>
          <a:xfrm>
            <a:off x="1654508" y="2046681"/>
            <a:ext cx="679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>
                <a:latin typeface="+mj-lt"/>
              </a:rPr>
              <a:t>EBAY’s</a:t>
            </a:r>
            <a:r>
              <a:rPr lang="es-ES" sz="3200" dirty="0">
                <a:latin typeface="+mj-lt"/>
              </a:rPr>
              <a:t> </a:t>
            </a:r>
            <a:r>
              <a:rPr lang="es-ES" sz="3200" dirty="0" err="1">
                <a:latin typeface="+mj-lt"/>
              </a:rPr>
              <a:t>Architectural</a:t>
            </a:r>
            <a:r>
              <a:rPr lang="es-ES" sz="3200" dirty="0">
                <a:latin typeface="+mj-lt"/>
              </a:rPr>
              <a:t> </a:t>
            </a:r>
            <a:r>
              <a:rPr lang="es-ES" sz="3200" dirty="0" err="1">
                <a:latin typeface="+mj-lt"/>
              </a:rPr>
              <a:t>Evolution</a:t>
            </a:r>
            <a:endParaRPr lang="es-ES" sz="3200" dirty="0"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DA7787-4410-E900-208E-1005C2A0BC51}"/>
              </a:ext>
            </a:extLst>
          </p:cNvPr>
          <p:cNvSpPr txBox="1"/>
          <p:nvPr/>
        </p:nvSpPr>
        <p:spPr>
          <a:xfrm>
            <a:off x="1654508" y="2513406"/>
            <a:ext cx="679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+mj-lt"/>
              </a:rPr>
              <a:t>5 </a:t>
            </a:r>
            <a:r>
              <a:rPr lang="es-ES" sz="3200" dirty="0" err="1">
                <a:latin typeface="+mj-lt"/>
              </a:rPr>
              <a:t>Stage</a:t>
            </a:r>
            <a:r>
              <a:rPr lang="es-ES" sz="3200" dirty="0">
                <a:latin typeface="+mj-lt"/>
              </a:rPr>
              <a:t> </a:t>
            </a:r>
            <a:r>
              <a:rPr lang="es-ES" sz="3200" dirty="0" err="1">
                <a:latin typeface="+mj-lt"/>
              </a:rPr>
              <a:t>evolution</a:t>
            </a:r>
            <a:endParaRPr lang="es-ES" sz="3200" dirty="0">
              <a:latin typeface="+mj-l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A6386D5-29EE-700F-EA08-655AFD2FB44E}"/>
              </a:ext>
            </a:extLst>
          </p:cNvPr>
          <p:cNvSpPr txBox="1"/>
          <p:nvPr/>
        </p:nvSpPr>
        <p:spPr>
          <a:xfrm>
            <a:off x="1775797" y="3955989"/>
            <a:ext cx="729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latin typeface="+mj-lt"/>
              </a:rPr>
              <a:t>Randy </a:t>
            </a:r>
            <a:r>
              <a:rPr lang="es-ES" sz="1800" dirty="0" err="1">
                <a:latin typeface="+mj-lt"/>
              </a:rPr>
              <a:t>joined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the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middle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of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the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transition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from</a:t>
            </a:r>
            <a:r>
              <a:rPr lang="es-ES" sz="1800" dirty="0">
                <a:latin typeface="+mj-lt"/>
              </a:rPr>
              <a:t> V2 </a:t>
            </a:r>
            <a:r>
              <a:rPr lang="es-ES" sz="1800" dirty="0" err="1">
                <a:latin typeface="+mj-lt"/>
              </a:rPr>
              <a:t>to</a:t>
            </a:r>
            <a:r>
              <a:rPr lang="es-ES" sz="1800" dirty="0">
                <a:latin typeface="+mj-lt"/>
              </a:rPr>
              <a:t> V3</a:t>
            </a:r>
            <a:r>
              <a:rPr lang="es-ES" sz="1800">
                <a:latin typeface="+mj-lt"/>
              </a:rPr>
              <a:t> (2004)</a:t>
            </a:r>
            <a:endParaRPr lang="es-ES" sz="1800" dirty="0">
              <a:latin typeface="+mj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AE5AAD-785D-D46F-2EE1-0AE325420A32}"/>
              </a:ext>
            </a:extLst>
          </p:cNvPr>
          <p:cNvSpPr txBox="1"/>
          <p:nvPr/>
        </p:nvSpPr>
        <p:spPr>
          <a:xfrm>
            <a:off x="2510518" y="487407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NERD Project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EF289C-4DED-AB35-C925-9AF622EB9B11}"/>
              </a:ext>
            </a:extLst>
          </p:cNvPr>
          <p:cNvSpPr txBox="1"/>
          <p:nvPr/>
        </p:nvSpPr>
        <p:spPr>
          <a:xfrm>
            <a:off x="5050091" y="4874078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Microservice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8F0E06-5E6D-F672-E36F-E76E6BBD8AD6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4210022" y="5058744"/>
            <a:ext cx="8400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2467F3-27DC-AF62-B7E0-2C6D70463757}"/>
              </a:ext>
            </a:extLst>
          </p:cNvPr>
          <p:cNvCxnSpPr>
            <a:cxnSpLocks/>
          </p:cNvCxnSpPr>
          <p:nvPr/>
        </p:nvCxnSpPr>
        <p:spPr>
          <a:xfrm>
            <a:off x="1428029" y="1270747"/>
            <a:ext cx="72628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596C3B-7412-9FEE-B175-9B1D61C41BD1}"/>
              </a:ext>
            </a:extLst>
          </p:cNvPr>
          <p:cNvCxnSpPr>
            <a:cxnSpLocks/>
          </p:cNvCxnSpPr>
          <p:nvPr/>
        </p:nvCxnSpPr>
        <p:spPr>
          <a:xfrm>
            <a:off x="333936" y="1270747"/>
            <a:ext cx="94377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563F98A-D4C1-AF75-4826-2A9F58BBA0BE}"/>
              </a:ext>
            </a:extLst>
          </p:cNvPr>
          <p:cNvSpPr/>
          <p:nvPr/>
        </p:nvSpPr>
        <p:spPr>
          <a:xfrm>
            <a:off x="991000" y="1052232"/>
            <a:ext cx="437029" cy="4370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V1</a:t>
            </a:r>
          </a:p>
        </p:txBody>
      </p:sp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31918C5-81E8-2035-EC17-B6A6AFF4D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2" y="2231896"/>
            <a:ext cx="1612331" cy="49780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A4A568D-6F22-8813-0D71-E3E929817FE3}"/>
              </a:ext>
            </a:extLst>
          </p:cNvPr>
          <p:cNvSpPr txBox="1"/>
          <p:nvPr/>
        </p:nvSpPr>
        <p:spPr>
          <a:xfrm>
            <a:off x="356003" y="171786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Founder</a:t>
            </a:r>
            <a:r>
              <a:rPr lang="es-ES" dirty="0"/>
              <a:t> </a:t>
            </a:r>
            <a:r>
              <a:rPr lang="es-ES" dirty="0" err="1"/>
              <a:t>version</a:t>
            </a: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B86A14F-88D0-A639-F02A-49E4745E8574}"/>
              </a:ext>
            </a:extLst>
          </p:cNvPr>
          <p:cNvGrpSpPr/>
          <p:nvPr/>
        </p:nvGrpSpPr>
        <p:grpSpPr>
          <a:xfrm>
            <a:off x="316976" y="3005261"/>
            <a:ext cx="2026023" cy="971352"/>
            <a:chOff x="333936" y="3005261"/>
            <a:chExt cx="2026023" cy="971352"/>
          </a:xfrm>
        </p:grpSpPr>
        <p:pic>
          <p:nvPicPr>
            <p:cNvPr id="17" name="Imagen 16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68A78046-BC19-C59C-433A-29D45A43D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36" y="3005261"/>
              <a:ext cx="755276" cy="971352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08BAC48-643F-AAB8-917B-3D224A756BE1}"/>
                </a:ext>
              </a:extLst>
            </p:cNvPr>
            <p:cNvSpPr txBox="1"/>
            <p:nvPr/>
          </p:nvSpPr>
          <p:spPr>
            <a:xfrm>
              <a:off x="1089212" y="3053283"/>
              <a:ext cx="1270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Every</a:t>
              </a:r>
              <a:r>
                <a:rPr lang="es-ES" dirty="0"/>
                <a:t> </a:t>
              </a:r>
              <a:r>
                <a:rPr lang="es-ES" dirty="0" err="1"/>
                <a:t>item</a:t>
              </a:r>
              <a:r>
                <a:rPr lang="es-ES" dirty="0"/>
                <a:t> </a:t>
              </a:r>
              <a:r>
                <a:rPr lang="es-ES" dirty="0" err="1"/>
                <a:t>was</a:t>
              </a:r>
              <a:r>
                <a:rPr lang="es-ES" dirty="0"/>
                <a:t> a file</a:t>
              </a:r>
            </a:p>
          </p:txBody>
        </p:sp>
      </p:grp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C03E059-AAA1-BF87-C432-376E4B777393}"/>
              </a:ext>
            </a:extLst>
          </p:cNvPr>
          <p:cNvSpPr/>
          <p:nvPr/>
        </p:nvSpPr>
        <p:spPr>
          <a:xfrm>
            <a:off x="3079056" y="3304743"/>
            <a:ext cx="1642214" cy="5680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 </a:t>
            </a:r>
            <a:r>
              <a:rPr lang="es-ES" dirty="0" err="1"/>
              <a:t>escalability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B7B2E4-6050-A334-4A74-82F2A77ABE31}"/>
              </a:ext>
            </a:extLst>
          </p:cNvPr>
          <p:cNvSpPr txBox="1"/>
          <p:nvPr/>
        </p:nvSpPr>
        <p:spPr>
          <a:xfrm>
            <a:off x="435998" y="4142906"/>
            <a:ext cx="17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NERD Project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4441E62-3EFE-E9D4-CB3C-1AD028708B31}"/>
              </a:ext>
            </a:extLst>
          </p:cNvPr>
          <p:cNvSpPr/>
          <p:nvPr/>
        </p:nvSpPr>
        <p:spPr>
          <a:xfrm>
            <a:off x="2642027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0313256-D453-A4D5-DC46-C5441BDF179E}"/>
              </a:ext>
            </a:extLst>
          </p:cNvPr>
          <p:cNvSpPr/>
          <p:nvPr/>
        </p:nvSpPr>
        <p:spPr>
          <a:xfrm>
            <a:off x="4293054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2E9D5A-1735-0089-FF90-9DE289745924}"/>
              </a:ext>
            </a:extLst>
          </p:cNvPr>
          <p:cNvSpPr/>
          <p:nvPr/>
        </p:nvSpPr>
        <p:spPr>
          <a:xfrm>
            <a:off x="5944081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2A46E73-DBD6-73D0-FBAF-750EE52E2F3C}"/>
              </a:ext>
            </a:extLst>
          </p:cNvPr>
          <p:cNvSpPr/>
          <p:nvPr/>
        </p:nvSpPr>
        <p:spPr>
          <a:xfrm>
            <a:off x="7595108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196940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2467F3-27DC-AF62-B7E0-2C6D7046375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079056" y="1270747"/>
            <a:ext cx="56118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596C3B-7412-9FEE-B175-9B1D61C41BD1}"/>
              </a:ext>
            </a:extLst>
          </p:cNvPr>
          <p:cNvCxnSpPr>
            <a:cxnSpLocks/>
          </p:cNvCxnSpPr>
          <p:nvPr/>
        </p:nvCxnSpPr>
        <p:spPr>
          <a:xfrm>
            <a:off x="333936" y="1270747"/>
            <a:ext cx="94377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563F98A-D4C1-AF75-4826-2A9F58BBA0BE}"/>
              </a:ext>
            </a:extLst>
          </p:cNvPr>
          <p:cNvSpPr/>
          <p:nvPr/>
        </p:nvSpPr>
        <p:spPr>
          <a:xfrm>
            <a:off x="991000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A4A568D-6F22-8813-0D71-E3E929817FE3}"/>
              </a:ext>
            </a:extLst>
          </p:cNvPr>
          <p:cNvSpPr txBox="1"/>
          <p:nvPr/>
        </p:nvSpPr>
        <p:spPr>
          <a:xfrm>
            <a:off x="2283903" y="165199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Monolith</a:t>
            </a:r>
            <a:endParaRPr lang="es-E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4441E62-3EFE-E9D4-CB3C-1AD028708B31}"/>
              </a:ext>
            </a:extLst>
          </p:cNvPr>
          <p:cNvSpPr/>
          <p:nvPr/>
        </p:nvSpPr>
        <p:spPr>
          <a:xfrm>
            <a:off x="2642027" y="1052232"/>
            <a:ext cx="437029" cy="4370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0313256-D453-A4D5-DC46-C5441BDF179E}"/>
              </a:ext>
            </a:extLst>
          </p:cNvPr>
          <p:cNvSpPr/>
          <p:nvPr/>
        </p:nvSpPr>
        <p:spPr>
          <a:xfrm>
            <a:off x="4293054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2E9D5A-1735-0089-FF90-9DE289745924}"/>
              </a:ext>
            </a:extLst>
          </p:cNvPr>
          <p:cNvSpPr/>
          <p:nvPr/>
        </p:nvSpPr>
        <p:spPr>
          <a:xfrm>
            <a:off x="5944081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2A46E73-DBD6-73D0-FBAF-750EE52E2F3C}"/>
              </a:ext>
            </a:extLst>
          </p:cNvPr>
          <p:cNvSpPr/>
          <p:nvPr/>
        </p:nvSpPr>
        <p:spPr>
          <a:xfrm>
            <a:off x="7595108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V5</a:t>
            </a:r>
          </a:p>
        </p:txBody>
      </p:sp>
      <p:pic>
        <p:nvPicPr>
          <p:cNvPr id="8" name="Picture 2" descr="C++ - Wikipedia, la enciclopedia libre">
            <a:extLst>
              <a:ext uri="{FF2B5EF4-FFF2-40B4-BE49-F238E27FC236}">
                <a16:creationId xmlns:a16="http://schemas.microsoft.com/office/drawing/2014/main" id="{7AAF6102-D8DE-E047-C373-476F2A2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00" y="2184061"/>
            <a:ext cx="967882" cy="10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D007E53-64A9-2B19-A9FE-C86BBC46DDA6}"/>
              </a:ext>
            </a:extLst>
          </p:cNvPr>
          <p:cNvSpPr txBox="1"/>
          <p:nvPr/>
        </p:nvSpPr>
        <p:spPr>
          <a:xfrm>
            <a:off x="1519276" y="3429000"/>
            <a:ext cx="26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DLL </a:t>
            </a:r>
            <a:r>
              <a:rPr lang="es-ES" dirty="0" err="1"/>
              <a:t>of</a:t>
            </a:r>
            <a:r>
              <a:rPr lang="es-ES" dirty="0"/>
              <a:t> 3.4M </a:t>
            </a:r>
          </a:p>
          <a:p>
            <a:pPr algn="ctr"/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hitting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 </a:t>
            </a:r>
            <a:r>
              <a:rPr lang="es-ES" dirty="0" err="1"/>
              <a:t>limits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71B5D88-6312-CC39-2611-D58BCF98C3D0}"/>
              </a:ext>
            </a:extLst>
          </p:cNvPr>
          <p:cNvSpPr txBox="1"/>
          <p:nvPr/>
        </p:nvSpPr>
        <p:spPr>
          <a:xfrm>
            <a:off x="2141235" y="449928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Single </a:t>
            </a:r>
            <a:r>
              <a:rPr lang="es-ES" dirty="0" err="1"/>
              <a:t>class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97AECF-8EE5-FC97-948C-733507D81BF9}"/>
              </a:ext>
            </a:extLst>
          </p:cNvPr>
          <p:cNvSpPr txBox="1"/>
          <p:nvPr/>
        </p:nvSpPr>
        <p:spPr>
          <a:xfrm>
            <a:off x="1641021" y="5087900"/>
            <a:ext cx="243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Two</a:t>
            </a:r>
            <a:r>
              <a:rPr lang="es-ES" dirty="0"/>
              <a:t> “</a:t>
            </a:r>
            <a:r>
              <a:rPr lang="es-ES" dirty="0" err="1"/>
              <a:t>monster</a:t>
            </a:r>
            <a:r>
              <a:rPr lang="es-ES" dirty="0"/>
              <a:t>” </a:t>
            </a:r>
          </a:p>
          <a:p>
            <a:pPr algn="ctr"/>
            <a:r>
              <a:rPr lang="es-ES" dirty="0" err="1"/>
              <a:t>databases</a:t>
            </a:r>
            <a:endParaRPr lang="es-ES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484EF3C-6821-0DFD-DF31-94F63804F547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1428029" y="1270747"/>
            <a:ext cx="12139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CBA7BE-7CD3-4631-3AFC-24B8C5946051}"/>
              </a:ext>
            </a:extLst>
          </p:cNvPr>
          <p:cNvSpPr txBox="1"/>
          <p:nvPr/>
        </p:nvSpPr>
        <p:spPr>
          <a:xfrm>
            <a:off x="4780899" y="3567499"/>
            <a:ext cx="191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Transition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V3 </a:t>
            </a:r>
          </a:p>
          <a:p>
            <a:pPr algn="ctr"/>
            <a:r>
              <a:rPr lang="es-ES" dirty="0" err="1"/>
              <a:t>Started</a:t>
            </a:r>
            <a:r>
              <a:rPr lang="es-ES" dirty="0"/>
              <a:t> in 2002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174766-6BB1-D0B7-C7C0-94DCE2B6FF77}"/>
              </a:ext>
            </a:extLst>
          </p:cNvPr>
          <p:cNvSpPr txBox="1"/>
          <p:nvPr/>
        </p:nvSpPr>
        <p:spPr>
          <a:xfrm>
            <a:off x="2038643" y="64905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Engineering</a:t>
            </a:r>
            <a:r>
              <a:rPr lang="es-ES" dirty="0"/>
              <a:t>?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57D9BE6-BC56-BD44-254A-02DF6C4D0621}"/>
              </a:ext>
            </a:extLst>
          </p:cNvPr>
          <p:cNvSpPr/>
          <p:nvPr/>
        </p:nvSpPr>
        <p:spPr>
          <a:xfrm>
            <a:off x="4730083" y="4749821"/>
            <a:ext cx="2117863" cy="5680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Nearly</a:t>
            </a:r>
            <a:r>
              <a:rPr lang="es-ES" dirty="0"/>
              <a:t> imposible </a:t>
            </a:r>
            <a:r>
              <a:rPr lang="es-ES" dirty="0" err="1"/>
              <a:t>teamwork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95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2467F3-27DC-AF62-B7E0-2C6D7046375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730083" y="1270747"/>
            <a:ext cx="39607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596C3B-7412-9FEE-B175-9B1D61C41BD1}"/>
              </a:ext>
            </a:extLst>
          </p:cNvPr>
          <p:cNvCxnSpPr>
            <a:cxnSpLocks/>
          </p:cNvCxnSpPr>
          <p:nvPr/>
        </p:nvCxnSpPr>
        <p:spPr>
          <a:xfrm>
            <a:off x="333936" y="1270747"/>
            <a:ext cx="94377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563F98A-D4C1-AF75-4826-2A9F58BBA0BE}"/>
              </a:ext>
            </a:extLst>
          </p:cNvPr>
          <p:cNvSpPr/>
          <p:nvPr/>
        </p:nvSpPr>
        <p:spPr>
          <a:xfrm>
            <a:off x="991000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V1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4441E62-3EFE-E9D4-CB3C-1AD028708B31}"/>
              </a:ext>
            </a:extLst>
          </p:cNvPr>
          <p:cNvSpPr/>
          <p:nvPr/>
        </p:nvSpPr>
        <p:spPr>
          <a:xfrm>
            <a:off x="2642027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0313256-D453-A4D5-DC46-C5441BDF179E}"/>
              </a:ext>
            </a:extLst>
          </p:cNvPr>
          <p:cNvSpPr/>
          <p:nvPr/>
        </p:nvSpPr>
        <p:spPr>
          <a:xfrm>
            <a:off x="4293054" y="1052232"/>
            <a:ext cx="437029" cy="4370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2E9D5A-1735-0089-FF90-9DE289745924}"/>
              </a:ext>
            </a:extLst>
          </p:cNvPr>
          <p:cNvSpPr/>
          <p:nvPr/>
        </p:nvSpPr>
        <p:spPr>
          <a:xfrm>
            <a:off x="5944081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2A46E73-DBD6-73D0-FBAF-750EE52E2F3C}"/>
              </a:ext>
            </a:extLst>
          </p:cNvPr>
          <p:cNvSpPr/>
          <p:nvPr/>
        </p:nvSpPr>
        <p:spPr>
          <a:xfrm>
            <a:off x="7595108" y="1052232"/>
            <a:ext cx="437029" cy="437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/>
              <a:t>V5</a:t>
            </a:r>
          </a:p>
        </p:txBody>
      </p:sp>
      <p:pic>
        <p:nvPicPr>
          <p:cNvPr id="2052" name="Picture 4" descr="Java API y Ejemplos">
            <a:extLst>
              <a:ext uri="{FF2B5EF4-FFF2-40B4-BE49-F238E27FC236}">
                <a16:creationId xmlns:a16="http://schemas.microsoft.com/office/drawing/2014/main" id="{AC87A4EE-CC97-A1B4-DBDC-39BB7B454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17" y="1674058"/>
            <a:ext cx="1616101" cy="16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2E6C386-47E6-5B01-6395-E3975D366981}"/>
              </a:ext>
            </a:extLst>
          </p:cNvPr>
          <p:cNvSpPr txBox="1"/>
          <p:nvPr/>
        </p:nvSpPr>
        <p:spPr>
          <a:xfrm>
            <a:off x="3047064" y="3474956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220 “Mini </a:t>
            </a:r>
            <a:r>
              <a:rPr lang="es-ES" dirty="0" err="1"/>
              <a:t>applications</a:t>
            </a:r>
            <a:r>
              <a:rPr lang="es-ES" dirty="0"/>
              <a:t>”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microservices</a:t>
            </a:r>
            <a:r>
              <a:rPr lang="es-ES" dirty="0"/>
              <a:t>)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A67CBC6-D9FD-F304-59B5-19C3E7AC536A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1428029" y="1270747"/>
            <a:ext cx="12139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13B74C3-9251-20EE-3D9D-0BAC6E31C26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079056" y="1270747"/>
            <a:ext cx="12139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AE2A6C-3FD2-A830-E62B-2D2AB14E3AAE}"/>
              </a:ext>
            </a:extLst>
          </p:cNvPr>
          <p:cNvSpPr txBox="1"/>
          <p:nvPr/>
        </p:nvSpPr>
        <p:spPr>
          <a:xfrm>
            <a:off x="3047064" y="4848036"/>
            <a:ext cx="292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Domain-Specific</a:t>
            </a:r>
            <a:endParaRPr lang="es-ES" dirty="0"/>
          </a:p>
          <a:p>
            <a:pPr algn="ctr"/>
            <a:r>
              <a:rPr lang="es-ES" dirty="0" err="1"/>
              <a:t>Databases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V2)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F66188-5896-95E8-F2E0-726899A6E06A}"/>
              </a:ext>
            </a:extLst>
          </p:cNvPr>
          <p:cNvSpPr txBox="1"/>
          <p:nvPr/>
        </p:nvSpPr>
        <p:spPr>
          <a:xfrm>
            <a:off x="3293047" y="5922316"/>
            <a:ext cx="243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Monolithic</a:t>
            </a:r>
            <a:r>
              <a:rPr lang="es-ES" dirty="0"/>
              <a:t> Frontend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CD426B-BE40-AC0E-1027-06A9CC4F3191}"/>
              </a:ext>
            </a:extLst>
          </p:cNvPr>
          <p:cNvSpPr txBox="1"/>
          <p:nvPr/>
        </p:nvSpPr>
        <p:spPr>
          <a:xfrm>
            <a:off x="2817118" y="4306084"/>
            <a:ext cx="338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Verticaly</a:t>
            </a:r>
            <a:r>
              <a:rPr lang="es-ES" dirty="0"/>
              <a:t> </a:t>
            </a:r>
            <a:r>
              <a:rPr lang="es-ES" dirty="0" err="1"/>
              <a:t>sliced</a:t>
            </a:r>
            <a:r>
              <a:rPr lang="es-ES" dirty="0"/>
              <a:t> </a:t>
            </a:r>
            <a:r>
              <a:rPr lang="es-ES" dirty="0" err="1"/>
              <a:t>domains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0704FD-28B1-8421-97B7-C3582F382064}"/>
              </a:ext>
            </a:extLst>
          </p:cNvPr>
          <p:cNvSpPr txBox="1"/>
          <p:nvPr/>
        </p:nvSpPr>
        <p:spPr>
          <a:xfrm>
            <a:off x="6266089" y="371066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Domain-specific</a:t>
            </a:r>
            <a:r>
              <a:rPr lang="es-ES" dirty="0"/>
              <a:t> </a:t>
            </a:r>
            <a:r>
              <a:rPr lang="es-ES" dirty="0" err="1"/>
              <a:t>Teams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6D5F87A-8DB8-70FC-CEA1-3140568813AF}"/>
              </a:ext>
            </a:extLst>
          </p:cNvPr>
          <p:cNvSpPr/>
          <p:nvPr/>
        </p:nvSpPr>
        <p:spPr>
          <a:xfrm>
            <a:off x="6497827" y="4435811"/>
            <a:ext cx="2318053" cy="824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Difficult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trace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error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C4F7405-5F42-077D-37F0-947913CC36FF}"/>
              </a:ext>
            </a:extLst>
          </p:cNvPr>
          <p:cNvSpPr/>
          <p:nvPr/>
        </p:nvSpPr>
        <p:spPr>
          <a:xfrm>
            <a:off x="6652645" y="5675244"/>
            <a:ext cx="2008415" cy="6164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Central </a:t>
            </a:r>
            <a:r>
              <a:rPr lang="en-US" dirty="0"/>
              <a:t>logging</a:t>
            </a:r>
            <a:r>
              <a:rPr lang="es-ES" dirty="0"/>
              <a:t> </a:t>
            </a:r>
            <a:r>
              <a:rPr lang="en-US" dirty="0"/>
              <a:t>system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172A812-BEB2-9A33-BE2C-4E2C48F4DE2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656853" y="5260261"/>
            <a:ext cx="1" cy="414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C53CB3-4418-61F7-8847-74D24E45F82D}"/>
              </a:ext>
            </a:extLst>
          </p:cNvPr>
          <p:cNvSpPr txBox="1"/>
          <p:nvPr/>
        </p:nvSpPr>
        <p:spPr>
          <a:xfrm>
            <a:off x="4176032" y="716616"/>
            <a:ext cx="7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2002</a:t>
            </a:r>
          </a:p>
        </p:txBody>
      </p:sp>
    </p:spTree>
    <p:extLst>
      <p:ext uri="{BB962C8B-B14F-4D97-AF65-F5344CB8AC3E}">
        <p14:creationId xmlns:p14="http://schemas.microsoft.com/office/powerpoint/2010/main" val="398749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AF49-2DCA-E204-89D3-91AF1E18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N-</a:t>
            </a:r>
            <a:r>
              <a:rPr lang="es-ES" dirty="0" err="1"/>
              <a:t>Tier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BD2224E-0436-5AD8-8A12-06DFE0083F53}"/>
              </a:ext>
            </a:extLst>
          </p:cNvPr>
          <p:cNvGrpSpPr/>
          <p:nvPr/>
        </p:nvGrpSpPr>
        <p:grpSpPr>
          <a:xfrm>
            <a:off x="3801853" y="3246026"/>
            <a:ext cx="2390010" cy="2097667"/>
            <a:chOff x="684213" y="2841479"/>
            <a:chExt cx="2390010" cy="2097667"/>
          </a:xfrm>
        </p:grpSpPr>
        <p:pic>
          <p:nvPicPr>
            <p:cNvPr id="9" name="Gráfico 8" descr="Base de datos con relleno sólido">
              <a:extLst>
                <a:ext uri="{FF2B5EF4-FFF2-40B4-BE49-F238E27FC236}">
                  <a16:creationId xmlns:a16="http://schemas.microsoft.com/office/drawing/2014/main" id="{F51BCAC1-1B96-6798-CFD6-50B584EB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9218" y="4219146"/>
              <a:ext cx="720000" cy="720000"/>
            </a:xfrm>
            <a:prstGeom prst="rect">
              <a:avLst/>
            </a:prstGeom>
          </p:spPr>
        </p:pic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ED9C0FD0-7029-257C-9112-54B0E9657820}"/>
                </a:ext>
              </a:extLst>
            </p:cNvPr>
            <p:cNvGrpSpPr/>
            <p:nvPr/>
          </p:nvGrpSpPr>
          <p:grpSpPr>
            <a:xfrm>
              <a:off x="684213" y="2841479"/>
              <a:ext cx="2390010" cy="744194"/>
              <a:chOff x="684213" y="2841479"/>
              <a:chExt cx="2390010" cy="744194"/>
            </a:xfrm>
          </p:grpSpPr>
          <p:pic>
            <p:nvPicPr>
              <p:cNvPr id="11" name="Gráfico 10" descr="Ordenador con relleno sólido">
                <a:extLst>
                  <a:ext uri="{FF2B5EF4-FFF2-40B4-BE49-F238E27FC236}">
                    <a16:creationId xmlns:a16="http://schemas.microsoft.com/office/drawing/2014/main" id="{ECF4D619-0B1A-5245-0330-9B12969E4A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9218" y="286567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2" name="Gráfico 11" descr="Ordenador con relleno sólido">
                <a:extLst>
                  <a:ext uri="{FF2B5EF4-FFF2-40B4-BE49-F238E27FC236}">
                    <a16:creationId xmlns:a16="http://schemas.microsoft.com/office/drawing/2014/main" id="{4ACA5BCE-B7F0-A5B8-829A-AD3AF4A650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4213" y="284147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" name="Gráfico 12" descr="Ordenador con relleno sólido">
                <a:extLst>
                  <a:ext uri="{FF2B5EF4-FFF2-40B4-BE49-F238E27FC236}">
                    <a16:creationId xmlns:a16="http://schemas.microsoft.com/office/drawing/2014/main" id="{C2B5B1D3-A109-BB10-B630-42E810749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4223" y="2865673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0A80091A-D1AB-A685-3AD4-555133D3661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044213" y="3561479"/>
              <a:ext cx="606787" cy="743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65BEACC5-C06A-3D40-C542-E536A1505577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1879218" y="3585673"/>
              <a:ext cx="0" cy="633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F7EEB334-5330-EBD5-4DA5-2D6CEC4C9BCB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125133" y="3585673"/>
              <a:ext cx="589090" cy="71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Gráfico 24" descr="Ordenador con relleno sólido">
            <a:extLst>
              <a:ext uri="{FF2B5EF4-FFF2-40B4-BE49-F238E27FC236}">
                <a16:creationId xmlns:a16="http://schemas.microsoft.com/office/drawing/2014/main" id="{EE8AF87B-0F1C-FA92-FDE3-2849CA6FF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1045" y="3419926"/>
            <a:ext cx="1301602" cy="1301602"/>
          </a:xfrm>
          <a:prstGeom prst="rect">
            <a:avLst/>
          </a:prstGeom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C9F240BB-570B-1C35-2483-C4582D3E6EA4}"/>
              </a:ext>
            </a:extLst>
          </p:cNvPr>
          <p:cNvGrpSpPr/>
          <p:nvPr/>
        </p:nvGrpSpPr>
        <p:grpSpPr>
          <a:xfrm>
            <a:off x="7063680" y="2817533"/>
            <a:ext cx="2807116" cy="2702137"/>
            <a:chOff x="7063680" y="2817533"/>
            <a:chExt cx="2807116" cy="2702137"/>
          </a:xfrm>
        </p:grpSpPr>
        <p:pic>
          <p:nvPicPr>
            <p:cNvPr id="7" name="Gráfico 6" descr="Servidor con relleno sólido">
              <a:extLst>
                <a:ext uri="{FF2B5EF4-FFF2-40B4-BE49-F238E27FC236}">
                  <a16:creationId xmlns:a16="http://schemas.microsoft.com/office/drawing/2014/main" id="{F970E2AB-60B6-6074-49C7-67505753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8322" y="3827628"/>
              <a:ext cx="720000" cy="720000"/>
            </a:xfrm>
            <a:prstGeom prst="rect">
              <a:avLst/>
            </a:prstGeom>
          </p:spPr>
        </p:pic>
        <p:pic>
          <p:nvPicPr>
            <p:cNvPr id="28" name="Gráfico 27" descr="Ordenador con relleno sólido">
              <a:extLst>
                <a:ext uri="{FF2B5EF4-FFF2-40B4-BE49-F238E27FC236}">
                  <a16:creationId xmlns:a16="http://schemas.microsoft.com/office/drawing/2014/main" id="{97E4F196-B568-FF5C-BF3E-29AC59E35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63680" y="2817533"/>
              <a:ext cx="720000" cy="720000"/>
            </a:xfrm>
            <a:prstGeom prst="rect">
              <a:avLst/>
            </a:prstGeom>
          </p:spPr>
        </p:pic>
        <p:pic>
          <p:nvPicPr>
            <p:cNvPr id="29" name="Gráfico 28" descr="Ordenador con relleno sólido">
              <a:extLst>
                <a:ext uri="{FF2B5EF4-FFF2-40B4-BE49-F238E27FC236}">
                  <a16:creationId xmlns:a16="http://schemas.microsoft.com/office/drawing/2014/main" id="{71B2BF56-4A23-4B09-78E5-EE5CF40F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8322" y="2817533"/>
              <a:ext cx="720000" cy="720000"/>
            </a:xfrm>
            <a:prstGeom prst="rect">
              <a:avLst/>
            </a:prstGeom>
          </p:spPr>
        </p:pic>
        <p:pic>
          <p:nvPicPr>
            <p:cNvPr id="30" name="Gráfico 29" descr="Ordenador con relleno sólido">
              <a:extLst>
                <a:ext uri="{FF2B5EF4-FFF2-40B4-BE49-F238E27FC236}">
                  <a16:creationId xmlns:a16="http://schemas.microsoft.com/office/drawing/2014/main" id="{C5F8FB45-CF44-51FE-BB72-41E7DFF48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0796" y="2817533"/>
              <a:ext cx="720000" cy="720000"/>
            </a:xfrm>
            <a:prstGeom prst="rect">
              <a:avLst/>
            </a:prstGeom>
          </p:spPr>
        </p:pic>
        <p:pic>
          <p:nvPicPr>
            <p:cNvPr id="32" name="Gráfico 31" descr="Base de datos con relleno sólido">
              <a:extLst>
                <a:ext uri="{FF2B5EF4-FFF2-40B4-BE49-F238E27FC236}">
                  <a16:creationId xmlns:a16="http://schemas.microsoft.com/office/drawing/2014/main" id="{5C857098-B25E-910F-ABA1-C32ADD41E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20344" y="4799670"/>
              <a:ext cx="720000" cy="720000"/>
            </a:xfrm>
            <a:prstGeom prst="rect">
              <a:avLst/>
            </a:prstGeom>
          </p:spPr>
        </p:pic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80554E3-D614-F785-A57C-A4895FC7566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7423680" y="3537533"/>
              <a:ext cx="776287" cy="32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07FC2B44-4395-EE9A-C594-34DF71A67AFC}"/>
                </a:ext>
              </a:extLst>
            </p:cNvPr>
            <p:cNvCxnSpPr>
              <a:cxnSpLocks/>
              <a:stCxn id="29" idx="2"/>
              <a:endCxn id="7" idx="0"/>
            </p:cNvCxnSpPr>
            <p:nvPr/>
          </p:nvCxnSpPr>
          <p:spPr>
            <a:xfrm>
              <a:off x="8488322" y="3537533"/>
              <a:ext cx="0" cy="29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63DC4FB-FE84-40E9-7D86-8CD6BE91C67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8790797" y="3537533"/>
              <a:ext cx="719999" cy="32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EAEA100B-C8CD-16D4-F81E-E02B817E4F4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 flipH="1">
              <a:off x="8480344" y="4547628"/>
              <a:ext cx="7978" cy="252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3F87DDB-4385-29F9-F625-0844A3701C61}"/>
              </a:ext>
            </a:extLst>
          </p:cNvPr>
          <p:cNvSpPr txBox="1"/>
          <p:nvPr/>
        </p:nvSpPr>
        <p:spPr>
          <a:xfrm>
            <a:off x="1152329" y="5414293"/>
            <a:ext cx="157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One-tier</a:t>
            </a:r>
            <a:endParaRPr lang="es-ES" dirty="0"/>
          </a:p>
          <a:p>
            <a:pPr algn="ctr"/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B4B2882-B3B2-F209-28C1-562AC68A320E}"/>
              </a:ext>
            </a:extLst>
          </p:cNvPr>
          <p:cNvSpPr txBox="1"/>
          <p:nvPr/>
        </p:nvSpPr>
        <p:spPr>
          <a:xfrm>
            <a:off x="4214798" y="5414293"/>
            <a:ext cx="157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Two-tier</a:t>
            </a:r>
            <a:endParaRPr lang="es-ES" dirty="0"/>
          </a:p>
          <a:p>
            <a:pPr algn="ctr"/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DD1AE88-9065-882A-96AA-3114808D7965}"/>
              </a:ext>
            </a:extLst>
          </p:cNvPr>
          <p:cNvSpPr txBox="1"/>
          <p:nvPr/>
        </p:nvSpPr>
        <p:spPr>
          <a:xfrm>
            <a:off x="7698805" y="5414293"/>
            <a:ext cx="157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Three-tier</a:t>
            </a:r>
            <a:endParaRPr lang="es-ES" dirty="0"/>
          </a:p>
          <a:p>
            <a:pPr algn="ctr"/>
            <a:r>
              <a:rPr lang="es-ES" dirty="0" err="1"/>
              <a:t>Architecture</a:t>
            </a:r>
            <a:endParaRPr lang="es-ES" dirty="0"/>
          </a:p>
        </p:txBody>
      </p:sp>
      <p:pic>
        <p:nvPicPr>
          <p:cNvPr id="48" name="Gráfico 47" descr="Engranajes con relleno sólido">
            <a:extLst>
              <a:ext uri="{FF2B5EF4-FFF2-40B4-BE49-F238E27FC236}">
                <a16:creationId xmlns:a16="http://schemas.microsoft.com/office/drawing/2014/main" id="{4CB7EF6B-67D1-7FD5-2023-493A463ED9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5394" y="3751680"/>
            <a:ext cx="477079" cy="4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5561DC-4C2C-AE5B-70C0-9DF8017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One-tier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02233FC-DC58-38B8-8B41-0E320E5BDA1F}"/>
              </a:ext>
            </a:extLst>
          </p:cNvPr>
          <p:cNvGrpSpPr/>
          <p:nvPr/>
        </p:nvGrpSpPr>
        <p:grpSpPr>
          <a:xfrm>
            <a:off x="684212" y="1531784"/>
            <a:ext cx="1756955" cy="1756955"/>
            <a:chOff x="684212" y="2259992"/>
            <a:chExt cx="1756955" cy="1756955"/>
          </a:xfrm>
        </p:grpSpPr>
        <p:pic>
          <p:nvPicPr>
            <p:cNvPr id="10" name="Gráfico 9" descr="Ordenador con relleno sólido">
              <a:extLst>
                <a:ext uri="{FF2B5EF4-FFF2-40B4-BE49-F238E27FC236}">
                  <a16:creationId xmlns:a16="http://schemas.microsoft.com/office/drawing/2014/main" id="{70F5502B-F64F-151D-D0F0-B718213F7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212" y="2259992"/>
              <a:ext cx="1756955" cy="1756955"/>
            </a:xfrm>
            <a:prstGeom prst="rect">
              <a:avLst/>
            </a:prstGeom>
          </p:spPr>
        </p:pic>
        <p:pic>
          <p:nvPicPr>
            <p:cNvPr id="12" name="Gráfico 11" descr="Engranajes con relleno sólido">
              <a:extLst>
                <a:ext uri="{FF2B5EF4-FFF2-40B4-BE49-F238E27FC236}">
                  <a16:creationId xmlns:a16="http://schemas.microsoft.com/office/drawing/2014/main" id="{32E62016-4C7D-BDAF-D0BA-996A77D80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4256" y="2726267"/>
              <a:ext cx="618066" cy="618066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9D4AA3-E183-0195-81D2-7140DA2C56BE}"/>
              </a:ext>
            </a:extLst>
          </p:cNvPr>
          <p:cNvSpPr txBox="1"/>
          <p:nvPr/>
        </p:nvSpPr>
        <p:spPr>
          <a:xfrm>
            <a:off x="3153833" y="1117600"/>
            <a:ext cx="7251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Standalone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endParaRPr lang="es-E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are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app </a:t>
            </a:r>
            <a:r>
              <a:rPr lang="es-ES" dirty="0" err="1"/>
              <a:t>or</a:t>
            </a:r>
            <a:r>
              <a:rPr lang="es-ES" dirty="0"/>
              <a:t> server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s-ES" dirty="0"/>
          </a:p>
          <a:p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s-ES" dirty="0"/>
              <a:t>High </a:t>
            </a:r>
            <a:r>
              <a:rPr lang="es-ES" dirty="0" err="1"/>
              <a:t>effciency</a:t>
            </a:r>
            <a:endParaRPr lang="es-ES" dirty="0"/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s-ES" dirty="0"/>
              <a:t>Easy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endParaRPr lang="es-E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endParaRPr lang="es-ES" dirty="0"/>
          </a:p>
          <a:p>
            <a:r>
              <a:rPr lang="es-ES" dirty="0" err="1"/>
              <a:t>Disadvantage</a:t>
            </a:r>
            <a:endParaRPr lang="es-ES" dirty="0"/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s-ES" dirty="0"/>
              <a:t>No </a:t>
            </a: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remote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distributed</a:t>
            </a:r>
            <a:r>
              <a:rPr lang="es-ES" dirty="0"/>
              <a:t> Access </a:t>
            </a:r>
            <a:r>
              <a:rPr lang="es-ES" dirty="0" err="1"/>
              <a:t>to</a:t>
            </a:r>
            <a:r>
              <a:rPr lang="es-ES" dirty="0"/>
              <a:t> data</a:t>
            </a:r>
          </a:p>
        </p:txBody>
      </p:sp>
      <p:pic>
        <p:nvPicPr>
          <p:cNvPr id="16" name="Imagen 1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7796D91A-EC19-D9C1-90B9-BEF4BBA6088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1000" y1="18820" x2="32000" y2="29187"/>
                        <a14:foregroundMark x1="28917" y1="10207" x2="20167" y2="14354"/>
                        <a14:foregroundMark x1="20167" y1="14354" x2="19833" y2="31260"/>
                        <a14:foregroundMark x1="23333" y1="42265" x2="28917" y2="43860"/>
                        <a14:foregroundMark x1="24833" y1="43381" x2="19500" y2="40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6430" t="4294" r="64389" b="52850"/>
          <a:stretch/>
        </p:blipFill>
        <p:spPr>
          <a:xfrm>
            <a:off x="7667455" y="4934822"/>
            <a:ext cx="462573" cy="540000"/>
          </a:xfrm>
          <a:prstGeom prst="rect">
            <a:avLst/>
          </a:prstGeom>
        </p:spPr>
      </p:pic>
      <p:pic>
        <p:nvPicPr>
          <p:cNvPr id="25" name="Imagen 24" descr="Un dibujo de una botella&#10;&#10;Descripción generada automáticamente con confianza baja">
            <a:extLst>
              <a:ext uri="{FF2B5EF4-FFF2-40B4-BE49-F238E27FC236}">
                <a16:creationId xmlns:a16="http://schemas.microsoft.com/office/drawing/2014/main" id="{8AE9E522-33E7-8DB1-E821-EEF1B8451A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64157" y="4934822"/>
            <a:ext cx="47688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81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1321</TotalTime>
  <Words>612</Words>
  <Application>Microsoft Office PowerPoint</Application>
  <PresentationFormat>Panorámica</PresentationFormat>
  <Paragraphs>179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Century Gothic</vt:lpstr>
      <vt:lpstr>Wingdings 3</vt:lpstr>
      <vt:lpstr>Sector</vt:lpstr>
      <vt:lpstr>The evolution of a Software aRchitecture</vt:lpstr>
      <vt:lpstr>What we are going to talk about</vt:lpstr>
      <vt:lpstr>Software engineering radio podcast</vt:lpstr>
      <vt:lpstr>Presentación de PowerPoint</vt:lpstr>
      <vt:lpstr>Presentación de PowerPoint</vt:lpstr>
      <vt:lpstr>Presentación de PowerPoint</vt:lpstr>
      <vt:lpstr>Presentación de PowerPoint</vt:lpstr>
      <vt:lpstr>N-Tier Architectures</vt:lpstr>
      <vt:lpstr>One-tier architecture</vt:lpstr>
      <vt:lpstr>tWO-tier architecture</vt:lpstr>
      <vt:lpstr>three-tier architecture</vt:lpstr>
      <vt:lpstr>WebServers, Webcontainers and Application servers</vt:lpstr>
      <vt:lpstr>Web servers</vt:lpstr>
      <vt:lpstr>Web containers</vt:lpstr>
      <vt:lpstr>Application server</vt:lpstr>
      <vt:lpstr>Service oriented Architecture</vt:lpstr>
      <vt:lpstr>Service oriented Architecture</vt:lpstr>
      <vt:lpstr>Microservices</vt:lpstr>
      <vt:lpstr>Microservices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Mario Perez Fernandez</cp:lastModifiedBy>
  <cp:revision>3</cp:revision>
  <dcterms:created xsi:type="dcterms:W3CDTF">2012-07-30T22:48:03Z</dcterms:created>
  <dcterms:modified xsi:type="dcterms:W3CDTF">2023-04-20T17:06:36Z</dcterms:modified>
</cp:coreProperties>
</file>