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3" r:id="rId4"/>
  </p:sldMasterIdLst>
  <p:notesMasterIdLst>
    <p:notesMasterId r:id="rId33"/>
  </p:notesMasterIdLst>
  <p:handoutMasterIdLst>
    <p:handoutMasterId r:id="rId34"/>
  </p:handoutMasterIdLst>
  <p:sldIdLst>
    <p:sldId id="344" r:id="rId5"/>
    <p:sldId id="378" r:id="rId6"/>
    <p:sldId id="379" r:id="rId7"/>
    <p:sldId id="345" r:id="rId8"/>
    <p:sldId id="346" r:id="rId9"/>
    <p:sldId id="347" r:id="rId10"/>
    <p:sldId id="361" r:id="rId11"/>
    <p:sldId id="367" r:id="rId12"/>
    <p:sldId id="369" r:id="rId13"/>
    <p:sldId id="349" r:id="rId14"/>
    <p:sldId id="350" r:id="rId15"/>
    <p:sldId id="351" r:id="rId16"/>
    <p:sldId id="352" r:id="rId17"/>
    <p:sldId id="353" r:id="rId18"/>
    <p:sldId id="371" r:id="rId19"/>
    <p:sldId id="372" r:id="rId20"/>
    <p:sldId id="374" r:id="rId21"/>
    <p:sldId id="373" r:id="rId22"/>
    <p:sldId id="375" r:id="rId23"/>
    <p:sldId id="356" r:id="rId24"/>
    <p:sldId id="357" r:id="rId25"/>
    <p:sldId id="362" r:id="rId26"/>
    <p:sldId id="359" r:id="rId27"/>
    <p:sldId id="363" r:id="rId28"/>
    <p:sldId id="364" r:id="rId29"/>
    <p:sldId id="376" r:id="rId30"/>
    <p:sldId id="377" r:id="rId31"/>
    <p:sldId id="3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5" autoAdjust="0"/>
    <p:restoredTop sz="95928" autoAdjust="0"/>
  </p:normalViewPr>
  <p:slideViewPr>
    <p:cSldViewPr snapToGrid="0">
      <p:cViewPr varScale="1">
        <p:scale>
          <a:sx n="75" d="100"/>
          <a:sy n="75" d="100"/>
        </p:scale>
        <p:origin x="552" y="27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AD1F-7C7B-37B4-EA18-EF54B8AC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88305-F04D-2EFA-30FD-0D9AA54B1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6EAD-A5F4-F09D-CB38-DA0967BB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BBE7-CD4A-CC1A-FF9C-55967DC9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BA739-1E34-CAA0-975F-628CFF7A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8232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3313-3942-9F69-27CF-8E3D6DEC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3CF87-46DC-D201-DA3B-5179E0C23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4720-32FE-E388-203B-BA146665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263F-F17F-D73F-89BA-34570EB2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BE342-40D1-C241-50F8-7C9D7400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652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2BA3B-5F6B-6B97-F476-3C49AEBDF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B096-6A49-5368-E56A-54BAD5A7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AC37-BD89-14F5-9AD7-155B6F4E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6FA33-1760-F508-4226-5D4BC462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AB05B-EEF8-FF04-EABB-7508E431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318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69313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1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67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71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217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164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72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71B5-9737-DE57-385C-D9650C74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64B9-3408-18EB-FC78-4030C057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A3072-7FCF-2DC3-380D-3F6BD3F5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D4E7-14CD-8CE6-0B1A-3039E9EC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573BD-0659-E0B5-CD15-43C39181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1027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10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801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09355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EF26-A4E5-ECAB-166A-5AD2C0A0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81109-C438-EB7E-7865-E555D27C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3764-F3FD-1F16-2579-2E1A93C6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B10D-6C37-2953-CF90-08556958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01B4-90AA-95DE-8EAD-65F06EE0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1077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6AE8-FC60-92CC-85E3-D199FBBB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9C53-9170-B78B-5D9A-95BD62665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728A9-BCAC-485D-8F48-DEB69C1AB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BACEB-0B6D-E34E-5CFC-7FFC49A7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ABA22-899D-A4EB-E454-C66AC271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E2A2-9A1B-DCD2-AE7E-F64AB84FB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483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FAD3-717A-4CB0-7DE5-4DF99F2D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EC172-5BAB-4181-C7C7-F23E17D6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95897-37A0-7E7B-1279-389AB049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B1418-2CF3-F769-3187-F81D8F597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B9388-C4A1-59FC-F878-8CCE49FE1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431B5-24F7-DFAE-DFF6-2CE83FF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A81A1-84C9-229C-6567-2493A411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E943E-20C5-D151-D9D4-8D94545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8766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7B97-47F9-23FB-91F5-329B5DAA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A4E20-610C-9E16-4260-4D1B5472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5B12B-7466-01A0-2DC9-7E0A2B92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E48BB-AA39-A1C4-A51D-A2442221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5494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A54DB-A1DB-43E0-76C2-80FF708B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10EA1-DBA5-C030-BA51-F3724950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FB9EE-489F-646C-835E-1B9680C4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282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7AF3-0330-5818-BC74-186957CB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0C91-21BA-6BFE-25C2-6DDFA2B1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C0AC3-BA38-089B-26DD-B8C8586A0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F9960-CFB9-B3A4-3A3C-7B6E05D3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9F86-8126-5791-58AF-55DC3124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EA2C2-EA58-C4AB-0039-338ED904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5340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B93D-4123-1702-DEF8-B0EAB666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319C4-EFA6-159E-58E2-FFAB436E9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DB8E2-DF45-F65C-82B0-C04BA636B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A972-EC41-035B-D6F1-1B0CC710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2344B-FB8E-E654-E991-3CC8C915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BA5F-4F0E-DDFB-3A85-BE1B97E9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639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96F251-0B88-FD26-E90E-A36BD417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A4F1-DC58-CBCF-75AD-B5D603900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B047-2934-C1B6-74CD-FD489C67E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FB03-37E9-5C09-A691-4193531C9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3C00-5914-988C-1BC0-1099F0C0B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11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/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F60061C-360D-8CCC-100C-1A07A6ED05FE}"/>
              </a:ext>
            </a:extLst>
          </p:cNvPr>
          <p:cNvGrpSpPr/>
          <p:nvPr/>
        </p:nvGrpSpPr>
        <p:grpSpPr>
          <a:xfrm>
            <a:off x="1543844" y="768350"/>
            <a:ext cx="4679950" cy="1409700"/>
            <a:chOff x="615950" y="958850"/>
            <a:chExt cx="4679950" cy="14097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20FD979-2FB2-0DDF-5079-23F1FBC777F0}"/>
                </a:ext>
              </a:extLst>
            </p:cNvPr>
            <p:cNvSpPr/>
            <p:nvPr/>
          </p:nvSpPr>
          <p:spPr>
            <a:xfrm>
              <a:off x="615950" y="958850"/>
              <a:ext cx="4679950" cy="1409700"/>
            </a:xfrm>
            <a:prstGeom prst="roundRect">
              <a:avLst>
                <a:gd name="adj" fmla="val 13850"/>
              </a:avLst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92BFED-CAD9-4AD9-273D-98AFDB3EA6D7}"/>
                </a:ext>
              </a:extLst>
            </p:cNvPr>
            <p:cNvSpPr txBox="1"/>
            <p:nvPr/>
          </p:nvSpPr>
          <p:spPr>
            <a:xfrm>
              <a:off x="673100" y="1073150"/>
              <a:ext cx="45656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lgerian" panose="04020705040A02060702" pitchFamily="82" charset="0"/>
                </a:rPr>
                <a:t>Project Title: </a:t>
              </a:r>
              <a:r>
                <a:rPr lang="en-IN" b="1" dirty="0">
                  <a:solidFill>
                    <a:schemeClr val="accent6">
                      <a:lumMod val="25000"/>
                    </a:schemeClr>
                  </a:solidFill>
                  <a:latin typeface="Algerian" panose="04020705040A02060702" pitchFamily="82" charset="0"/>
                </a:rPr>
                <a:t>Email Spam Classifier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Slides: </a:t>
              </a:r>
              <a:r>
                <a:rPr lang="en-IN" b="1" dirty="0">
                  <a:solidFill>
                    <a:schemeClr val="accent6">
                      <a:lumMod val="25000"/>
                    </a:schemeClr>
                  </a:solidFill>
                  <a:latin typeface="Algerian" panose="04020705040A02060702" pitchFamily="82" charset="0"/>
                </a:rPr>
                <a:t>Project Overview and Result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Presented By: </a:t>
              </a:r>
              <a:r>
                <a:rPr lang="en-IN" b="1" dirty="0">
                  <a:solidFill>
                    <a:schemeClr val="accent6">
                      <a:lumMod val="25000"/>
                    </a:schemeClr>
                  </a:solidFill>
                  <a:latin typeface="Algerian" panose="04020705040A02060702" pitchFamily="82" charset="0"/>
                </a:rPr>
                <a:t>Group-32</a:t>
              </a:r>
            </a:p>
            <a:p>
              <a:r>
                <a:rPr lang="en-IN" b="1" dirty="0">
                  <a:latin typeface="Algerian" panose="04020705040A02060702" pitchFamily="82" charset="0"/>
                </a:rPr>
                <a:t>Date: 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4378BEA-34DE-B44F-C4A4-05A471941FAC}"/>
              </a:ext>
            </a:extLst>
          </p:cNvPr>
          <p:cNvSpPr/>
          <p:nvPr/>
        </p:nvSpPr>
        <p:spPr>
          <a:xfrm>
            <a:off x="7308850" y="2044878"/>
            <a:ext cx="4114800" cy="2279471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EA62E-41F9-11E3-9F13-9E40BCCCABD0}"/>
              </a:ext>
            </a:extLst>
          </p:cNvPr>
          <p:cNvSpPr txBox="1"/>
          <p:nvPr/>
        </p:nvSpPr>
        <p:spPr>
          <a:xfrm>
            <a:off x="7531100" y="2578100"/>
            <a:ext cx="381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1. </a:t>
            </a:r>
            <a:r>
              <a:rPr lang="en-IN" b="1" dirty="0" err="1">
                <a:latin typeface="Algerian" panose="04020705040A02060702" pitchFamily="82" charset="0"/>
              </a:rPr>
              <a:t>Sobhana</a:t>
            </a:r>
            <a:r>
              <a:rPr lang="en-IN" b="1" dirty="0">
                <a:latin typeface="Algerian" panose="04020705040A02060702" pitchFamily="82" charset="0"/>
              </a:rPr>
              <a:t> </a:t>
            </a:r>
            <a:r>
              <a:rPr lang="en-IN" b="1" dirty="0" err="1">
                <a:latin typeface="Algerian" panose="04020705040A02060702" pitchFamily="82" charset="0"/>
              </a:rPr>
              <a:t>verma</a:t>
            </a:r>
            <a:r>
              <a:rPr lang="en-IN" b="1" dirty="0">
                <a:latin typeface="Algerian" panose="04020705040A02060702" pitchFamily="82" charset="0"/>
              </a:rPr>
              <a:t> (MSD2306),</a:t>
            </a:r>
          </a:p>
          <a:p>
            <a:r>
              <a:rPr lang="en-IN" b="1" dirty="0">
                <a:latin typeface="Algerian" panose="04020705040A02060702" pitchFamily="82" charset="0"/>
              </a:rPr>
              <a:t>2. Kashish Chhabra (MSD2301), </a:t>
            </a:r>
          </a:p>
          <a:p>
            <a:r>
              <a:rPr lang="en-IN" b="1" dirty="0">
                <a:latin typeface="Algerian" panose="04020705040A02060702" pitchFamily="82" charset="0"/>
              </a:rPr>
              <a:t>3. Sahil Bhardwaj (MSD2309),</a:t>
            </a:r>
          </a:p>
          <a:p>
            <a:r>
              <a:rPr lang="en-IN" b="1" dirty="0">
                <a:latin typeface="Algerian" panose="04020705040A02060702" pitchFamily="82" charset="0"/>
              </a:rPr>
              <a:t>4. Ranjan Das (MSD23012).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AF1BE-1F63-4F18-2839-230F1241EC7F}"/>
              </a:ext>
            </a:extLst>
          </p:cNvPr>
          <p:cNvSpPr txBox="1"/>
          <p:nvPr/>
        </p:nvSpPr>
        <p:spPr>
          <a:xfrm>
            <a:off x="4645025" y="978112"/>
            <a:ext cx="290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25 Common Stop Words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75B892-5212-DDA8-1B8C-3DB335ED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82" y="1420351"/>
            <a:ext cx="8913845" cy="47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36D173-EFC4-61DF-A576-F5763D4D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435" y="1327501"/>
            <a:ext cx="7752915" cy="4949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FC9250-D729-E6B3-C4B5-A1212E986DCC}"/>
              </a:ext>
            </a:extLst>
          </p:cNvPr>
          <p:cNvSpPr txBox="1"/>
          <p:nvPr/>
        </p:nvSpPr>
        <p:spPr>
          <a:xfrm>
            <a:off x="2070536" y="818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25 Common Bi-grams</a:t>
            </a:r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DE43FF-3774-F352-046C-FD78FCF2C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179245"/>
            <a:ext cx="9620250" cy="48832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45B66A-1B8A-41CC-5386-902E02077AB1}"/>
              </a:ext>
            </a:extLst>
          </p:cNvPr>
          <p:cNvSpPr txBox="1"/>
          <p:nvPr/>
        </p:nvSpPr>
        <p:spPr>
          <a:xfrm>
            <a:off x="2051050" y="754350"/>
            <a:ext cx="326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25 Common Tri-grams</a:t>
            </a:r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D2033-603C-D27B-D88B-6FD0B38FF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49" y="922485"/>
            <a:ext cx="8651487" cy="5329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D19049-5B2B-E8CD-43E0-6D209E657A31}"/>
              </a:ext>
            </a:extLst>
          </p:cNvPr>
          <p:cNvSpPr txBox="1"/>
          <p:nvPr/>
        </p:nvSpPr>
        <p:spPr>
          <a:xfrm>
            <a:off x="2000250" y="553153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50 Frequent Words</a:t>
            </a:r>
          </a:p>
        </p:txBody>
      </p:sp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24F472-DBC9-CFAB-93DC-116E1154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146167"/>
            <a:ext cx="7848600" cy="5214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531531-BC42-247E-AB54-3774B6DD2732}"/>
              </a:ext>
            </a:extLst>
          </p:cNvPr>
          <p:cNvSpPr txBox="1"/>
          <p:nvPr/>
        </p:nvSpPr>
        <p:spPr>
          <a:xfrm>
            <a:off x="3740150" y="651422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20 Frequent Words by Category</a:t>
            </a:r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5097-DCA1-45C2-484E-3D3318E6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57" y="1195199"/>
            <a:ext cx="4467143" cy="754252"/>
          </a:xfrm>
        </p:spPr>
        <p:txBody>
          <a:bodyPr>
            <a:normAutofit/>
          </a:bodyPr>
          <a:lstStyle/>
          <a:p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Contextual Embedding with Word2Vec</a:t>
            </a:r>
            <a:endParaRPr lang="en-IN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6863-33B4-8720-2078-4C02D9EA9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20" y="2005012"/>
            <a:ext cx="9948230" cy="858838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generating 100-dimensional vectors.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Captures the semantic meaning of words, aiding in accurate classification.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6198A-01BF-42B7-37A2-3E440E88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AAC111-D0F7-ABB4-75C8-2EC47C89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20" y="2958722"/>
            <a:ext cx="1137475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9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4B2C86-35A2-D567-74F0-29F24538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75" y="3433244"/>
            <a:ext cx="4091250" cy="2565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67A1D-0EF2-8AF1-0331-51C5A669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750" y="647700"/>
            <a:ext cx="3460750" cy="534988"/>
          </a:xfrm>
        </p:spPr>
        <p:txBody>
          <a:bodyPr/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Handling Imbalanced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51F9-B94F-660E-6A71-C952F5A0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190625"/>
            <a:ext cx="7493000" cy="1711325"/>
          </a:xfrm>
        </p:spPr>
        <p:txBody>
          <a:bodyPr>
            <a:norm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Class imbalance common in spam classification.</a:t>
            </a:r>
          </a:p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Reduced non-spam emails to balance classes.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Duplicated spam emails.</a:t>
            </a:r>
          </a:p>
          <a:p>
            <a:pPr lvl="1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Created synthetic samples of spam emails for further balance.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82748-2E4E-F5DE-4C74-1985292A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39D65B-2F01-E688-751E-01021685C703}"/>
              </a:ext>
            </a:extLst>
          </p:cNvPr>
          <p:cNvSpPr/>
          <p:nvPr/>
        </p:nvSpPr>
        <p:spPr>
          <a:xfrm>
            <a:off x="698500" y="1123950"/>
            <a:ext cx="7645400" cy="1866900"/>
          </a:xfrm>
          <a:prstGeom prst="roundRect">
            <a:avLst>
              <a:gd name="adj" fmla="val 6123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23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B731-40AA-1106-1EA8-F3ABCC34C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733800" cy="93908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CC7B0C-52F0-31FA-EF3E-834C74DB7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27" y="3803173"/>
            <a:ext cx="6239746" cy="19147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E669-BC77-C693-197C-C9590DAB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4F5A0-4FC3-C4D9-078D-B1140A118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7" y="1778299"/>
            <a:ext cx="3067478" cy="1276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29C739-C7A7-7C6C-1383-83FE1302D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613" y="732634"/>
            <a:ext cx="2778712" cy="1143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7A18B6-09DE-EA1B-086B-7DBCD1646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613" y="2121334"/>
            <a:ext cx="3316586" cy="16290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7A0B51-0B60-D477-26D6-C8C97B4B0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9613" y="3926027"/>
            <a:ext cx="388674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F969-6667-0A63-867F-4B7C3915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92627"/>
            <a:ext cx="3416300" cy="82232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015ED8-4FF8-FC23-D4E6-8BEB2ECE6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519" y="1750430"/>
            <a:ext cx="5420481" cy="32008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77368-39CA-4D07-CEB3-8A546834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F300BE-651E-2B6E-61D7-E2450992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62" y="362253"/>
            <a:ext cx="3248478" cy="1247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4FBB48-C436-EA0C-C867-C2E7920F3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062" y="1910711"/>
            <a:ext cx="3829584" cy="1629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F3CE10-756C-CFB2-550E-880872930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062" y="3862013"/>
            <a:ext cx="430590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9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7461-FD51-DF8F-BB02-642CF4F3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784350" cy="89852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927914-1A35-9160-2212-3BE928EB2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12" y="1765537"/>
            <a:ext cx="6069737" cy="37851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52CB-CFDD-3FDD-6484-1179EB18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6417E-BFAE-D4B1-1421-80A9B449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195" y="568325"/>
            <a:ext cx="3010320" cy="1162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105F00-5578-8C7F-D85C-BC62309DE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195" y="1991001"/>
            <a:ext cx="3620005" cy="16671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5105DB-0DC1-70F0-654C-34A29AE1AA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195" y="3985864"/>
            <a:ext cx="3896269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5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5874B-A051-A494-FAED-A19A474BF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3057-0F3A-EA39-0253-ABD476BD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400" y="1958975"/>
            <a:ext cx="1651000" cy="600075"/>
          </a:xfrm>
        </p:spPr>
        <p:txBody>
          <a:bodyPr>
            <a:normAutofit/>
          </a:bodyPr>
          <a:lstStyle/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44CBC7-D55D-54F2-0FD9-CFD00D0FF20E}"/>
              </a:ext>
            </a:extLst>
          </p:cNvPr>
          <p:cNvGrpSpPr/>
          <p:nvPr/>
        </p:nvGrpSpPr>
        <p:grpSpPr>
          <a:xfrm>
            <a:off x="1003300" y="2559050"/>
            <a:ext cx="10020300" cy="1790700"/>
            <a:chOff x="1003300" y="2559050"/>
            <a:chExt cx="10020300" cy="1790700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D216E8B0-61AF-9620-750F-51F81CCB3F7F}"/>
                </a:ext>
              </a:extLst>
            </p:cNvPr>
            <p:cNvSpPr txBox="1">
              <a:spLocks/>
            </p:cNvSpPr>
            <p:nvPr/>
          </p:nvSpPr>
          <p:spPr>
            <a:xfrm>
              <a:off x="1085850" y="2559050"/>
              <a:ext cx="9937750" cy="172085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</a:t>
              </a:r>
              <a:r>
                <a: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Build a classifier that accurately distinguishes spam from non-spam emails.</a:t>
              </a:r>
            </a:p>
            <a:p>
              <a:pPr>
                <a:lnSpc>
                  <a:spcPct val="150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Datasets</a:t>
              </a:r>
              <a:r>
                <a: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Merged from multiple Kaggle sources.</a:t>
              </a:r>
            </a:p>
            <a:p>
              <a:pPr>
                <a:lnSpc>
                  <a:spcPct val="150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Methods Used</a:t>
              </a:r>
              <a:r>
                <a: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Text preprocessing, feature engineering, model training, and handling data imbalance.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A9E6D5E-1B02-4BDE-578B-DACC9027D7C2}"/>
                </a:ext>
              </a:extLst>
            </p:cNvPr>
            <p:cNvSpPr/>
            <p:nvPr/>
          </p:nvSpPr>
          <p:spPr>
            <a:xfrm>
              <a:off x="1003300" y="2559050"/>
              <a:ext cx="9975850" cy="1790700"/>
            </a:xfrm>
            <a:prstGeom prst="roundRect">
              <a:avLst>
                <a:gd name="adj" fmla="val 11348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247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5A62EE-34D3-43D1-35D0-69786B280E0D}"/>
              </a:ext>
            </a:extLst>
          </p:cNvPr>
          <p:cNvSpPr txBox="1"/>
          <p:nvPr/>
        </p:nvSpPr>
        <p:spPr>
          <a:xfrm>
            <a:off x="457200" y="469900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1: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6245C-72E0-423B-B816-38462D30F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049" y="584302"/>
            <a:ext cx="4052197" cy="7111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BDAB209-368F-0D85-5474-2097EC21C1C8}"/>
              </a:ext>
            </a:extLst>
          </p:cNvPr>
          <p:cNvGrpSpPr/>
          <p:nvPr/>
        </p:nvGrpSpPr>
        <p:grpSpPr>
          <a:xfrm>
            <a:off x="1965325" y="1702248"/>
            <a:ext cx="2028825" cy="970690"/>
            <a:chOff x="949325" y="1524200"/>
            <a:chExt cx="2028825" cy="970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9CBBC8-E282-B2F8-5306-521BD970E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325" y="1876059"/>
              <a:ext cx="2028825" cy="6188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FEEC05-F92E-7FD6-C15B-64B2F51F26F3}"/>
                </a:ext>
              </a:extLst>
            </p:cNvPr>
            <p:cNvSpPr txBox="1"/>
            <p:nvPr/>
          </p:nvSpPr>
          <p:spPr>
            <a:xfrm>
              <a:off x="949325" y="1524200"/>
              <a:ext cx="1530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F7F0E2-05D2-C872-AAF4-5D42DBE951F2}"/>
              </a:ext>
            </a:extLst>
          </p:cNvPr>
          <p:cNvGrpSpPr/>
          <p:nvPr/>
        </p:nvGrpSpPr>
        <p:grpSpPr>
          <a:xfrm>
            <a:off x="6835432" y="1639734"/>
            <a:ext cx="2426094" cy="1591019"/>
            <a:chOff x="8165707" y="1609380"/>
            <a:chExt cx="2426094" cy="15910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B14C6A-D6D8-D2EF-3089-8A10F2A8A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5707" y="1991464"/>
              <a:ext cx="2426094" cy="120893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C33280-6090-BA3E-3802-FB427474A4B7}"/>
                </a:ext>
              </a:extLst>
            </p:cNvPr>
            <p:cNvSpPr txBox="1"/>
            <p:nvPr/>
          </p:nvSpPr>
          <p:spPr>
            <a:xfrm>
              <a:off x="8166100" y="1609380"/>
              <a:ext cx="229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Matrix: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393EB7-78E6-D700-0460-731E7B771502}"/>
              </a:ext>
            </a:extLst>
          </p:cNvPr>
          <p:cNvGrpSpPr/>
          <p:nvPr/>
        </p:nvGrpSpPr>
        <p:grpSpPr>
          <a:xfrm>
            <a:off x="656139" y="3135990"/>
            <a:ext cx="6193422" cy="3137708"/>
            <a:chOff x="1619250" y="3052437"/>
            <a:chExt cx="6193422" cy="313770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F445C84-6699-FB15-EC86-EB97CA207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19250" y="3428119"/>
              <a:ext cx="6193422" cy="276202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E9EC8-438C-6F78-59FA-9B29BDFFA3B6}"/>
                </a:ext>
              </a:extLst>
            </p:cNvPr>
            <p:cNvSpPr txBox="1"/>
            <p:nvPr/>
          </p:nvSpPr>
          <p:spPr>
            <a:xfrm>
              <a:off x="1644650" y="3052437"/>
              <a:ext cx="260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Report: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7B81E5-7848-E89F-9A51-0F4B8DFAB062}"/>
              </a:ext>
            </a:extLst>
          </p:cNvPr>
          <p:cNvSpPr txBox="1"/>
          <p:nvPr/>
        </p:nvSpPr>
        <p:spPr>
          <a:xfrm>
            <a:off x="7324725" y="3511672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AUC-ROC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1DF54E-4DB5-5E0A-D2B8-F319F6ED3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3874898"/>
            <a:ext cx="3836704" cy="9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501A0-E2D1-18D2-2AF8-F030245D2294}"/>
              </a:ext>
            </a:extLst>
          </p:cNvPr>
          <p:cNvSpPr txBox="1"/>
          <p:nvPr/>
        </p:nvSpPr>
        <p:spPr>
          <a:xfrm>
            <a:off x="457200" y="469900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2: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01A916F-49A4-E14D-C59A-C96FD7A36F88}"/>
              </a:ext>
            </a:extLst>
          </p:cNvPr>
          <p:cNvGrpSpPr/>
          <p:nvPr/>
        </p:nvGrpSpPr>
        <p:grpSpPr>
          <a:xfrm>
            <a:off x="4387849" y="596900"/>
            <a:ext cx="4432301" cy="626513"/>
            <a:chOff x="2533650" y="584200"/>
            <a:chExt cx="2742893" cy="6413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E59E217-C9ED-7298-C93B-320B124731A2}"/>
                </a:ext>
              </a:extLst>
            </p:cNvPr>
            <p:cNvSpPr/>
            <p:nvPr/>
          </p:nvSpPr>
          <p:spPr>
            <a:xfrm>
              <a:off x="2533650" y="584200"/>
              <a:ext cx="2660650" cy="641350"/>
            </a:xfrm>
            <a:prstGeom prst="roundRect">
              <a:avLst>
                <a:gd name="adj" fmla="val 9736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F223F0-8293-9C62-9D97-7BE5BA145D8D}"/>
                </a:ext>
              </a:extLst>
            </p:cNvPr>
            <p:cNvSpPr txBox="1"/>
            <p:nvPr/>
          </p:nvSpPr>
          <p:spPr>
            <a:xfrm>
              <a:off x="2615893" y="608400"/>
              <a:ext cx="2660650" cy="535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 Classifier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125701-FE11-CC3A-4C6A-535E17433860}"/>
              </a:ext>
            </a:extLst>
          </p:cNvPr>
          <p:cNvGrpSpPr/>
          <p:nvPr/>
        </p:nvGrpSpPr>
        <p:grpSpPr>
          <a:xfrm>
            <a:off x="2023486" y="2911955"/>
            <a:ext cx="8259328" cy="3529641"/>
            <a:chOff x="1813936" y="1939516"/>
            <a:chExt cx="8259328" cy="35296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43430A-4693-8277-DF78-762A2D576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3936" y="2315942"/>
              <a:ext cx="8259328" cy="31532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E8E8A4-680F-3A5D-4E63-EEF05CA73F4B}"/>
                </a:ext>
              </a:extLst>
            </p:cNvPr>
            <p:cNvSpPr txBox="1"/>
            <p:nvPr/>
          </p:nvSpPr>
          <p:spPr>
            <a:xfrm>
              <a:off x="1816100" y="1939516"/>
              <a:ext cx="258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Report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7102D3-7F52-F670-182D-EFBF9417422B}"/>
              </a:ext>
            </a:extLst>
          </p:cNvPr>
          <p:cNvGrpSpPr/>
          <p:nvPr/>
        </p:nvGrpSpPr>
        <p:grpSpPr>
          <a:xfrm>
            <a:off x="7858125" y="1414570"/>
            <a:ext cx="2886075" cy="1611596"/>
            <a:chOff x="6753225" y="1414570"/>
            <a:chExt cx="2886075" cy="161159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6C7A23-0335-AF63-2BBD-71572367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9900" y="1730585"/>
              <a:ext cx="2705478" cy="12955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EFD694-EABE-767E-5AA6-504102011C96}"/>
                </a:ext>
              </a:extLst>
            </p:cNvPr>
            <p:cNvSpPr txBox="1"/>
            <p:nvPr/>
          </p:nvSpPr>
          <p:spPr>
            <a:xfrm>
              <a:off x="6753225" y="1414570"/>
              <a:ext cx="2886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Matrix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62C7BD-81A3-527F-6F08-F59935E4DD31}"/>
              </a:ext>
            </a:extLst>
          </p:cNvPr>
          <p:cNvGrpSpPr/>
          <p:nvPr/>
        </p:nvGrpSpPr>
        <p:grpSpPr>
          <a:xfrm>
            <a:off x="1451986" y="1404388"/>
            <a:ext cx="4329689" cy="1414781"/>
            <a:chOff x="709036" y="1404388"/>
            <a:chExt cx="4329689" cy="141478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67611FB-B9CC-1505-677C-452F62D99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9322" y="1783902"/>
              <a:ext cx="4299403" cy="103526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1E6AF0-ABEA-B3D8-11FE-59304BCF1EE7}"/>
                </a:ext>
              </a:extLst>
            </p:cNvPr>
            <p:cNvSpPr txBox="1"/>
            <p:nvPr/>
          </p:nvSpPr>
          <p:spPr>
            <a:xfrm>
              <a:off x="709036" y="1404388"/>
              <a:ext cx="312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ROC-AUC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528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DB7C92-F8A4-4D0C-7B3E-909B19601F59}"/>
              </a:ext>
            </a:extLst>
          </p:cNvPr>
          <p:cNvSpPr txBox="1"/>
          <p:nvPr/>
        </p:nvSpPr>
        <p:spPr>
          <a:xfrm>
            <a:off x="457200" y="469900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3: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CE047-DC81-A948-1072-9455D48E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0" y="542862"/>
            <a:ext cx="6335009" cy="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2F3DC1-3FD4-CB67-2E22-3782AC53962B}"/>
              </a:ext>
            </a:extLst>
          </p:cNvPr>
          <p:cNvSpPr txBox="1"/>
          <p:nvPr/>
        </p:nvSpPr>
        <p:spPr>
          <a:xfrm>
            <a:off x="428625" y="1566970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040766-090B-0DF0-7760-CB1C94F1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936302"/>
            <a:ext cx="2248214" cy="102884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1B88E-77C4-0C66-08F8-179E317E67A4}"/>
              </a:ext>
            </a:extLst>
          </p:cNvPr>
          <p:cNvGrpSpPr/>
          <p:nvPr/>
        </p:nvGrpSpPr>
        <p:grpSpPr>
          <a:xfrm>
            <a:off x="4124325" y="1452742"/>
            <a:ext cx="7539606" cy="3671770"/>
            <a:chOff x="4124325" y="2729092"/>
            <a:chExt cx="7539606" cy="367177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5AAD58-706D-56FE-85F0-283A27272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4325" y="3118819"/>
              <a:ext cx="7539606" cy="328204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202F-49F8-EFDD-2162-D496DB6411E1}"/>
                </a:ext>
              </a:extLst>
            </p:cNvPr>
            <p:cNvSpPr txBox="1"/>
            <p:nvPr/>
          </p:nvSpPr>
          <p:spPr>
            <a:xfrm>
              <a:off x="4206875" y="2729092"/>
              <a:ext cx="258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Report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633A45C-2B7A-FBB8-5565-88587E51B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35" y="5187249"/>
            <a:ext cx="4915369" cy="11278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E25004-4EAC-2CA7-2B08-6328F0C42AC5}"/>
              </a:ext>
            </a:extLst>
          </p:cNvPr>
          <p:cNvSpPr txBox="1"/>
          <p:nvPr/>
        </p:nvSpPr>
        <p:spPr>
          <a:xfrm>
            <a:off x="514350" y="4848077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ROC-AUC Score</a:t>
            </a:r>
          </a:p>
        </p:txBody>
      </p:sp>
    </p:spTree>
    <p:extLst>
      <p:ext uri="{BB962C8B-B14F-4D97-AF65-F5344CB8AC3E}">
        <p14:creationId xmlns:p14="http://schemas.microsoft.com/office/powerpoint/2010/main" val="64646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FDEC-97D0-A8FC-9BE8-2A189B5FE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0BEFCE-8723-0AAF-CDC3-83A83CDB0917}"/>
              </a:ext>
            </a:extLst>
          </p:cNvPr>
          <p:cNvSpPr txBox="1"/>
          <p:nvPr/>
        </p:nvSpPr>
        <p:spPr>
          <a:xfrm>
            <a:off x="457200" y="469900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4: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03901-3CFB-57F3-1FA6-99C76D02364F}"/>
              </a:ext>
            </a:extLst>
          </p:cNvPr>
          <p:cNvSpPr txBox="1"/>
          <p:nvPr/>
        </p:nvSpPr>
        <p:spPr>
          <a:xfrm>
            <a:off x="5980372" y="3632797"/>
            <a:ext cx="258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961B14-5F28-F2D2-A35B-26EA680F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72" y="4159954"/>
            <a:ext cx="5677692" cy="2166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FECA5F-0B85-5405-D222-C3837C0A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8950" y="2142649"/>
            <a:ext cx="2143424" cy="9716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7E035-08BB-CBE9-628A-BE02390F1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54" y="5591804"/>
            <a:ext cx="4210638" cy="69542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CB086AF-0D15-8806-A45D-B5DAED873FB0}"/>
              </a:ext>
            </a:extLst>
          </p:cNvPr>
          <p:cNvGrpSpPr/>
          <p:nvPr/>
        </p:nvGrpSpPr>
        <p:grpSpPr>
          <a:xfrm>
            <a:off x="5194300" y="635760"/>
            <a:ext cx="1803400" cy="619095"/>
            <a:chOff x="3079750" y="669955"/>
            <a:chExt cx="1803400" cy="61909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CC6048A-8A37-0B54-CDD4-950DA49DAECF}"/>
                </a:ext>
              </a:extLst>
            </p:cNvPr>
            <p:cNvSpPr/>
            <p:nvPr/>
          </p:nvSpPr>
          <p:spPr>
            <a:xfrm>
              <a:off x="3079750" y="669955"/>
              <a:ext cx="1803400" cy="619095"/>
            </a:xfrm>
            <a:prstGeom prst="roundRect">
              <a:avLst>
                <a:gd name="adj" fmla="val 9413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0F392F5-F652-C0E6-730D-3C5C3BBA20D9}"/>
                </a:ext>
              </a:extLst>
            </p:cNvPr>
            <p:cNvSpPr txBox="1"/>
            <p:nvPr/>
          </p:nvSpPr>
          <p:spPr>
            <a:xfrm>
              <a:off x="3298531" y="761893"/>
              <a:ext cx="1384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403F99-DA3D-09EB-B9A8-A38963D65D05}"/>
              </a:ext>
            </a:extLst>
          </p:cNvPr>
          <p:cNvSpPr txBox="1"/>
          <p:nvPr/>
        </p:nvSpPr>
        <p:spPr>
          <a:xfrm>
            <a:off x="9194474" y="164483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674BA-CAE0-3F4B-26DC-7201E8760C09}"/>
              </a:ext>
            </a:extLst>
          </p:cNvPr>
          <p:cNvSpPr txBox="1"/>
          <p:nvPr/>
        </p:nvSpPr>
        <p:spPr>
          <a:xfrm>
            <a:off x="624373" y="5058489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AUC-ROC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1926F-D1C0-93DB-47EE-924E038F8C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725"/>
          <a:stretch/>
        </p:blipFill>
        <p:spPr>
          <a:xfrm>
            <a:off x="546309" y="1665340"/>
            <a:ext cx="515578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8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03C4-9C08-9918-23A9-19D9CDAA4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8CD11-4E86-0CF4-24F1-8494C2EF852F}"/>
              </a:ext>
            </a:extLst>
          </p:cNvPr>
          <p:cNvSpPr txBox="1"/>
          <p:nvPr/>
        </p:nvSpPr>
        <p:spPr>
          <a:xfrm>
            <a:off x="457200" y="469900"/>
            <a:ext cx="142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5: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0DDAC-3E39-7586-B511-827421278481}"/>
              </a:ext>
            </a:extLst>
          </p:cNvPr>
          <p:cNvSpPr txBox="1"/>
          <p:nvPr/>
        </p:nvSpPr>
        <p:spPr>
          <a:xfrm>
            <a:off x="5583522" y="3458481"/>
            <a:ext cx="258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4392C4A-E4CF-202C-88BD-97794C43DFF5}"/>
              </a:ext>
            </a:extLst>
          </p:cNvPr>
          <p:cNvGrpSpPr/>
          <p:nvPr/>
        </p:nvGrpSpPr>
        <p:grpSpPr>
          <a:xfrm>
            <a:off x="5194300" y="483360"/>
            <a:ext cx="1803400" cy="619095"/>
            <a:chOff x="3079750" y="669955"/>
            <a:chExt cx="1803400" cy="61909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840889-90C3-D2DF-F292-107051C357C5}"/>
                </a:ext>
              </a:extLst>
            </p:cNvPr>
            <p:cNvSpPr/>
            <p:nvPr/>
          </p:nvSpPr>
          <p:spPr>
            <a:xfrm>
              <a:off x="3079750" y="669955"/>
              <a:ext cx="1803400" cy="619095"/>
            </a:xfrm>
            <a:prstGeom prst="roundRect">
              <a:avLst>
                <a:gd name="adj" fmla="val 9413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A76D8A-1DC2-DFDC-CBA7-DCCE1D85ECFE}"/>
                </a:ext>
              </a:extLst>
            </p:cNvPr>
            <p:cNvSpPr txBox="1"/>
            <p:nvPr/>
          </p:nvSpPr>
          <p:spPr>
            <a:xfrm>
              <a:off x="3289006" y="761893"/>
              <a:ext cx="1384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Stacking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656E82-EFE9-1D49-C168-8E4B202C21D5}"/>
              </a:ext>
            </a:extLst>
          </p:cNvPr>
          <p:cNvGrpSpPr/>
          <p:nvPr/>
        </p:nvGrpSpPr>
        <p:grpSpPr>
          <a:xfrm>
            <a:off x="5583522" y="1985146"/>
            <a:ext cx="5319255" cy="1278750"/>
            <a:chOff x="6347847" y="5003952"/>
            <a:chExt cx="5319255" cy="127875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E7F634-A573-9346-26A1-F4020F115CE2}"/>
                </a:ext>
              </a:extLst>
            </p:cNvPr>
            <p:cNvSpPr txBox="1"/>
            <p:nvPr/>
          </p:nvSpPr>
          <p:spPr>
            <a:xfrm>
              <a:off x="6347847" y="5003952"/>
              <a:ext cx="224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Confusion Matrix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055E46-125D-4F0F-94A5-C52C0DFC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7847" y="5391151"/>
              <a:ext cx="5319255" cy="891551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5E135E-B8F9-B410-D66A-ACA492E5F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522" y="3890864"/>
            <a:ext cx="6043487" cy="2284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1EA65-A648-A851-0053-470C8F589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1" y="2078751"/>
            <a:ext cx="4525006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93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2F5705-F429-1667-3603-11EE439E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219325"/>
            <a:ext cx="11068050" cy="241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975124-6C82-74E6-6F79-4CC4B6289594}"/>
              </a:ext>
            </a:extLst>
          </p:cNvPr>
          <p:cNvSpPr txBox="1"/>
          <p:nvPr/>
        </p:nvSpPr>
        <p:spPr>
          <a:xfrm>
            <a:off x="495300" y="1595534"/>
            <a:ext cx="284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Performance</a:t>
            </a:r>
          </a:p>
        </p:txBody>
      </p:sp>
    </p:spTree>
    <p:extLst>
      <p:ext uri="{BB962C8B-B14F-4D97-AF65-F5344CB8AC3E}">
        <p14:creationId xmlns:p14="http://schemas.microsoft.com/office/powerpoint/2010/main" val="408473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3546-41D5-9186-ED6B-86889138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288194"/>
            <a:ext cx="3014177" cy="621549"/>
          </a:xfrm>
        </p:spPr>
        <p:txBody>
          <a:bodyPr>
            <a:noAutofit/>
          </a:bodyPr>
          <a:lstStyle/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2B5F-6F68-AF5A-38A9-DD78EA75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03" y="1450181"/>
            <a:ext cx="4241297" cy="462837"/>
          </a:xfrm>
        </p:spPr>
        <p:txBody>
          <a:bodyPr/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Classifier.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85AB-1CB8-014A-075E-2E4D7B77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DCC25-46E8-A884-ED8E-77F95817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3" y="2094755"/>
            <a:ext cx="6418877" cy="2454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07145D-B69B-983A-A7DD-822D2C61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65" y="652387"/>
            <a:ext cx="2531039" cy="111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D1953D-EC7F-2A29-69F6-DEF9B874A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65" y="2085788"/>
            <a:ext cx="3134162" cy="1343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E5C406-0237-1641-BE0F-3DF648420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961" y="3747820"/>
            <a:ext cx="3734839" cy="2305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22424D-F57E-E89A-E0B4-70FE0200A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273" y="5232243"/>
            <a:ext cx="4410691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F2C4-77FB-6535-C662-84C7F2E2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7" y="1"/>
            <a:ext cx="2707173" cy="101327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AB6396-3BEE-7BE9-432A-F9A524BF6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27" y="1283575"/>
            <a:ext cx="7559351" cy="36732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33DE-2A38-FA1A-CE9F-08A7670D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D6392-DAAC-7E91-6582-74F585E2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27" y="5227140"/>
            <a:ext cx="10626012" cy="123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4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9BB55-5C1F-5587-7B61-4425A76E1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45528-06D7-495E-9511-C67E59C913C4}"/>
              </a:ext>
            </a:extLst>
          </p:cNvPr>
          <p:cNvSpPr txBox="1"/>
          <p:nvPr/>
        </p:nvSpPr>
        <p:spPr>
          <a:xfrm>
            <a:off x="1943100" y="2122775"/>
            <a:ext cx="83058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43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624D-E257-F911-2D5C-DD0311468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1B03A01-BACF-11EC-25D9-A91DC5B4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350" y="1231900"/>
            <a:ext cx="1905000" cy="638175"/>
          </a:xfrm>
        </p:spPr>
        <p:txBody>
          <a:bodyPr>
            <a:normAutofit/>
          </a:bodyPr>
          <a:lstStyle/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215DF-9173-6169-DF4B-ADF6AEE98D22}"/>
              </a:ext>
            </a:extLst>
          </p:cNvPr>
          <p:cNvSpPr txBox="1">
            <a:spLocks/>
          </p:cNvSpPr>
          <p:nvPr/>
        </p:nvSpPr>
        <p:spPr>
          <a:xfrm>
            <a:off x="1784350" y="2111375"/>
            <a:ext cx="6051550" cy="273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reliable, accurate classifier.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 and clean email text data.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 features to improve model performance.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class imbalance effectively.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multiple models and tune for optimal accuracy.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321E9F-E02D-2E89-49D3-33C8BFEFBE6E}"/>
              </a:ext>
            </a:extLst>
          </p:cNvPr>
          <p:cNvSpPr/>
          <p:nvPr/>
        </p:nvSpPr>
        <p:spPr>
          <a:xfrm>
            <a:off x="1600200" y="1860550"/>
            <a:ext cx="6451600" cy="3225800"/>
          </a:xfrm>
          <a:prstGeom prst="roundRect">
            <a:avLst>
              <a:gd name="adj" fmla="val 8006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8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1476740-A0E6-3554-1E1C-C2FEE0240999}"/>
              </a:ext>
            </a:extLst>
          </p:cNvPr>
          <p:cNvGrpSpPr/>
          <p:nvPr/>
        </p:nvGrpSpPr>
        <p:grpSpPr>
          <a:xfrm>
            <a:off x="445416" y="476128"/>
            <a:ext cx="6653883" cy="2969064"/>
            <a:chOff x="445416" y="476128"/>
            <a:chExt cx="6653883" cy="296906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246A26E-FB24-641F-65E0-A5A09645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200" y="1014186"/>
              <a:ext cx="6576099" cy="24310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05624C-3703-F8DB-CE50-070D51A7AA19}"/>
                </a:ext>
              </a:extLst>
            </p:cNvPr>
            <p:cNvSpPr txBox="1"/>
            <p:nvPr/>
          </p:nvSpPr>
          <p:spPr>
            <a:xfrm>
              <a:off x="445416" y="476128"/>
              <a:ext cx="3269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Kaggle Directory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37CF7F-AD62-A3D1-2D50-B1DB8AF42107}"/>
              </a:ext>
            </a:extLst>
          </p:cNvPr>
          <p:cNvGrpSpPr/>
          <p:nvPr/>
        </p:nvGrpSpPr>
        <p:grpSpPr>
          <a:xfrm>
            <a:off x="3714750" y="3364240"/>
            <a:ext cx="7874061" cy="1423659"/>
            <a:chOff x="3714750" y="3364240"/>
            <a:chExt cx="7874061" cy="142365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3D98E0-05EF-2D97-937A-A53C3BDB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4750" y="3895948"/>
              <a:ext cx="7874061" cy="89195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2848B71-8A95-9C42-0BE7-65AC187D1AA3}"/>
                </a:ext>
              </a:extLst>
            </p:cNvPr>
            <p:cNvSpPr txBox="1"/>
            <p:nvPr/>
          </p:nvSpPr>
          <p:spPr>
            <a:xfrm>
              <a:off x="8077261" y="3364240"/>
              <a:ext cx="35115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Download Datasets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B8CDE0-0FFD-1C68-C0EB-B9674A2E43A0}"/>
              </a:ext>
            </a:extLst>
          </p:cNvPr>
          <p:cNvGrpSpPr/>
          <p:nvPr/>
        </p:nvGrpSpPr>
        <p:grpSpPr>
          <a:xfrm>
            <a:off x="445416" y="4923165"/>
            <a:ext cx="6864651" cy="1462178"/>
            <a:chOff x="445416" y="4923165"/>
            <a:chExt cx="6864651" cy="146217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ABB751E-FF64-C13D-A130-E151C162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201" y="5448301"/>
              <a:ext cx="6786866" cy="93704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F15D2B-AC55-4CD8-4C4D-C10F053DC1D7}"/>
                </a:ext>
              </a:extLst>
            </p:cNvPr>
            <p:cNvSpPr txBox="1"/>
            <p:nvPr/>
          </p:nvSpPr>
          <p:spPr>
            <a:xfrm>
              <a:off x="445416" y="4923165"/>
              <a:ext cx="288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Unzip Datasets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3ACCDDDC-E796-37FE-B755-09F3999633BE}"/>
              </a:ext>
            </a:extLst>
          </p:cNvPr>
          <p:cNvSpPr/>
          <p:nvPr/>
        </p:nvSpPr>
        <p:spPr>
          <a:xfrm>
            <a:off x="7734300" y="999348"/>
            <a:ext cx="3333750" cy="183113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We performed the same process for all 4 datasets. 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31EB6F3-A21B-5245-3667-0DF759A5B714}"/>
              </a:ext>
            </a:extLst>
          </p:cNvPr>
          <p:cNvGrpSpPr/>
          <p:nvPr/>
        </p:nvGrpSpPr>
        <p:grpSpPr>
          <a:xfrm>
            <a:off x="6188853" y="592448"/>
            <a:ext cx="5609446" cy="1262680"/>
            <a:chOff x="6188853" y="592448"/>
            <a:chExt cx="5609446" cy="126268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0AF9E5F-F9B8-6D4E-A79F-7D9B47D87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8853" y="1115011"/>
              <a:ext cx="5607478" cy="7401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80F6B7-76B3-AAA8-78D6-5D772A9727A6}"/>
                </a:ext>
              </a:extLst>
            </p:cNvPr>
            <p:cNvSpPr txBox="1"/>
            <p:nvPr/>
          </p:nvSpPr>
          <p:spPr>
            <a:xfrm>
              <a:off x="8232158" y="592448"/>
              <a:ext cx="3566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Create Data Frame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4B7969-5FE7-43EA-8B58-8DAA5EC95341}"/>
              </a:ext>
            </a:extLst>
          </p:cNvPr>
          <p:cNvGrpSpPr/>
          <p:nvPr/>
        </p:nvGrpSpPr>
        <p:grpSpPr>
          <a:xfrm>
            <a:off x="396071" y="1795522"/>
            <a:ext cx="8361929" cy="2906511"/>
            <a:chOff x="396071" y="1814572"/>
            <a:chExt cx="8361929" cy="290651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83549E8-3523-31CD-D144-EB72F17A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071" y="2350718"/>
              <a:ext cx="8361929" cy="237036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E95363-B433-8E92-EFAC-E8EA2D96FF44}"/>
                </a:ext>
              </a:extLst>
            </p:cNvPr>
            <p:cNvSpPr txBox="1"/>
            <p:nvPr/>
          </p:nvSpPr>
          <p:spPr>
            <a:xfrm>
              <a:off x="400050" y="1814572"/>
              <a:ext cx="2101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Frame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25189F-BD13-BA78-FFAB-920C76BD375F}"/>
              </a:ext>
            </a:extLst>
          </p:cNvPr>
          <p:cNvGrpSpPr/>
          <p:nvPr/>
        </p:nvGrpSpPr>
        <p:grpSpPr>
          <a:xfrm>
            <a:off x="4552950" y="4888572"/>
            <a:ext cx="7242791" cy="1343015"/>
            <a:chOff x="4552950" y="5002872"/>
            <a:chExt cx="7242791" cy="134301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747123-7354-79BB-40D0-F0A9E92ED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52950" y="5532442"/>
              <a:ext cx="7242791" cy="81344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84F69F-703B-AC45-4BD5-1514DE7A2367}"/>
                </a:ext>
              </a:extLst>
            </p:cNvPr>
            <p:cNvSpPr txBox="1"/>
            <p:nvPr/>
          </p:nvSpPr>
          <p:spPr>
            <a:xfrm>
              <a:off x="9061852" y="5002872"/>
              <a:ext cx="27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Drop Column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4FCCFF-8C94-3ECF-8900-1D566DE6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1" y="873483"/>
            <a:ext cx="6940549" cy="583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2F98C-337D-968E-56E8-23A414938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0" y="3140074"/>
            <a:ext cx="6274478" cy="2721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343483-8418-ACE2-DA52-0B13C1B6D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25" y="3158469"/>
            <a:ext cx="1520100" cy="1173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E5296-CB55-E3AD-5065-C77B7065501C}"/>
              </a:ext>
            </a:extLst>
          </p:cNvPr>
          <p:cNvSpPr txBox="1"/>
          <p:nvPr/>
        </p:nvSpPr>
        <p:spPr>
          <a:xfrm>
            <a:off x="457200" y="374650"/>
            <a:ext cx="3441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Combined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AD56A-B36A-87F1-C75A-3F9F94EFE3E2}"/>
              </a:ext>
            </a:extLst>
          </p:cNvPr>
          <p:cNvSpPr txBox="1"/>
          <p:nvPr/>
        </p:nvSpPr>
        <p:spPr>
          <a:xfrm>
            <a:off x="9105900" y="2613025"/>
            <a:ext cx="25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Sample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4D282-7825-3DB1-6374-34C352369925}"/>
              </a:ext>
            </a:extLst>
          </p:cNvPr>
          <p:cNvSpPr txBox="1"/>
          <p:nvPr/>
        </p:nvSpPr>
        <p:spPr>
          <a:xfrm>
            <a:off x="501650" y="2625724"/>
            <a:ext cx="368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Shape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E2376-CC4B-506B-EE61-68AAEAEB3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16D0A-F8A1-B428-2D2A-F0A45752725B}"/>
              </a:ext>
            </a:extLst>
          </p:cNvPr>
          <p:cNvSpPr txBox="1"/>
          <p:nvPr/>
        </p:nvSpPr>
        <p:spPr>
          <a:xfrm>
            <a:off x="433631" y="395923"/>
            <a:ext cx="328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8BCDB1-2D4D-5140-D34E-BD905564C43E}"/>
              </a:ext>
            </a:extLst>
          </p:cNvPr>
          <p:cNvSpPr txBox="1"/>
          <p:nvPr/>
        </p:nvSpPr>
        <p:spPr>
          <a:xfrm>
            <a:off x="436136" y="4546600"/>
            <a:ext cx="223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8F86E1-7B40-B8B4-F841-50379BA10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6" y="5181599"/>
            <a:ext cx="7512050" cy="505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EBE564-CE1E-ACE4-4702-9563F648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5846431"/>
            <a:ext cx="5629755" cy="53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1B9CA-1641-F569-308F-8E5B8BA455E5}"/>
              </a:ext>
            </a:extLst>
          </p:cNvPr>
          <p:cNvSpPr txBox="1"/>
          <p:nvPr/>
        </p:nvSpPr>
        <p:spPr>
          <a:xfrm>
            <a:off x="447676" y="5238749"/>
            <a:ext cx="241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 Removal: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80442-3156-1823-F501-9F9D605E6298}"/>
              </a:ext>
            </a:extLst>
          </p:cNvPr>
          <p:cNvSpPr txBox="1"/>
          <p:nvPr/>
        </p:nvSpPr>
        <p:spPr>
          <a:xfrm>
            <a:off x="466725" y="590227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Newline Removal: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CC67C2-3FB5-2CEB-F225-5B6D5700333D}"/>
              </a:ext>
            </a:extLst>
          </p:cNvPr>
          <p:cNvGrpSpPr/>
          <p:nvPr/>
        </p:nvGrpSpPr>
        <p:grpSpPr>
          <a:xfrm>
            <a:off x="1495425" y="926049"/>
            <a:ext cx="7309210" cy="3228791"/>
            <a:chOff x="1495425" y="926049"/>
            <a:chExt cx="7309210" cy="32287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D2ADB1-40E0-B2FC-0B17-9970698252D2}"/>
                </a:ext>
              </a:extLst>
            </p:cNvPr>
            <p:cNvSpPr txBox="1"/>
            <p:nvPr/>
          </p:nvSpPr>
          <p:spPr>
            <a:xfrm>
              <a:off x="1564849" y="926049"/>
              <a:ext cx="7239786" cy="3076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Lower case conversion for consistency,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Whitespace and newline removal,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Removal of stopwords (keep essential ones like “not” and “but”),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Lemmatization for word consistency,</a:t>
              </a:r>
            </a:p>
            <a:p>
              <a:pPr marL="342900" indent="-342900">
                <a:lnSpc>
                  <a:spcPct val="200000"/>
                </a:lnSpc>
                <a:buFont typeface="+mj-lt"/>
                <a:buAutoNum type="arabicPeriod"/>
              </a:pP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Cleaning out URLs, email addresses, and HTML tags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D1C05E-65CB-AAAA-5309-912636A5B469}"/>
                </a:ext>
              </a:extLst>
            </p:cNvPr>
            <p:cNvSpPr/>
            <p:nvPr/>
          </p:nvSpPr>
          <p:spPr>
            <a:xfrm>
              <a:off x="1495425" y="1078548"/>
              <a:ext cx="7309210" cy="307629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4905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E411-28D6-445F-E7E9-1AD8685E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9024"/>
            <a:ext cx="2608470" cy="555625"/>
          </a:xfrm>
        </p:spPr>
        <p:txBody>
          <a:bodyPr/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Feature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AF021-5291-3D75-13C0-AD2ED3422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78001"/>
            <a:ext cx="6978650" cy="1561970"/>
          </a:xfrm>
        </p:spPr>
        <p:txBody>
          <a:bodyPr/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Before and after cleaning.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 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Measures text length before and after cleaning.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Total count before and after removal.</a:t>
            </a: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Punctuation 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Captures punctuation as a feature.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ED787-6B1F-48F1-9004-D79E49AA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18F04-369D-B516-3574-1412EC59693A}"/>
              </a:ext>
            </a:extLst>
          </p:cNvPr>
          <p:cNvGrpSpPr/>
          <p:nvPr/>
        </p:nvGrpSpPr>
        <p:grpSpPr>
          <a:xfrm>
            <a:off x="801537" y="3633042"/>
            <a:ext cx="2645133" cy="2678858"/>
            <a:chOff x="4562414" y="890844"/>
            <a:chExt cx="2645133" cy="26788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63CD71-7627-4572-9998-CD3DF3EBF45F}"/>
                </a:ext>
              </a:extLst>
            </p:cNvPr>
            <p:cNvSpPr txBox="1"/>
            <p:nvPr/>
          </p:nvSpPr>
          <p:spPr>
            <a:xfrm>
              <a:off x="4562414" y="890844"/>
              <a:ext cx="25590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Word Count Description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3EF270-CAB0-F57D-3D9E-461E76051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2414" y="1229398"/>
              <a:ext cx="2645133" cy="234030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A4AE4-04EC-96C8-737E-A291C8E08C87}"/>
              </a:ext>
            </a:extLst>
          </p:cNvPr>
          <p:cNvGrpSpPr/>
          <p:nvPr/>
        </p:nvGrpSpPr>
        <p:grpSpPr>
          <a:xfrm>
            <a:off x="4356876" y="3633043"/>
            <a:ext cx="2566629" cy="2678857"/>
            <a:chOff x="6050757" y="3684844"/>
            <a:chExt cx="2566629" cy="26788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F47699-F762-D408-054A-F1035A25126C}"/>
                </a:ext>
              </a:extLst>
            </p:cNvPr>
            <p:cNvSpPr txBox="1"/>
            <p:nvPr/>
          </p:nvSpPr>
          <p:spPr>
            <a:xfrm>
              <a:off x="6096000" y="3684844"/>
              <a:ext cx="2349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Character Description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5CF6695-2D04-791A-38D8-17AE6D1C6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0757" y="4023398"/>
              <a:ext cx="2566629" cy="234030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EACF0A-67DA-A2F8-E18B-189F681EAB6A}"/>
              </a:ext>
            </a:extLst>
          </p:cNvPr>
          <p:cNvGrpSpPr/>
          <p:nvPr/>
        </p:nvGrpSpPr>
        <p:grpSpPr>
          <a:xfrm>
            <a:off x="8035242" y="3677492"/>
            <a:ext cx="3539084" cy="2637487"/>
            <a:chOff x="7400761" y="3684845"/>
            <a:chExt cx="3539084" cy="263748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1A49D2D-A6C0-4F52-2D1D-AE0E18D63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00761" y="4050064"/>
              <a:ext cx="3355221" cy="22722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68BE9D-800C-6D28-34E5-F656B2DC78CA}"/>
                </a:ext>
              </a:extLst>
            </p:cNvPr>
            <p:cNvSpPr txBox="1"/>
            <p:nvPr/>
          </p:nvSpPr>
          <p:spPr>
            <a:xfrm>
              <a:off x="7490275" y="3684845"/>
              <a:ext cx="3449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Punctuation Character Description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C1F71F-892E-CF37-9315-497EFDB4AC88}"/>
              </a:ext>
            </a:extLst>
          </p:cNvPr>
          <p:cNvGrpSpPr/>
          <p:nvPr/>
        </p:nvGrpSpPr>
        <p:grpSpPr>
          <a:xfrm>
            <a:off x="8210101" y="450077"/>
            <a:ext cx="3278880" cy="2889893"/>
            <a:chOff x="640590" y="3491857"/>
            <a:chExt cx="3278880" cy="28898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5DE43-B99A-E194-386A-9B9D442F12BE}"/>
                </a:ext>
              </a:extLst>
            </p:cNvPr>
            <p:cNvSpPr txBox="1"/>
            <p:nvPr/>
          </p:nvSpPr>
          <p:spPr>
            <a:xfrm>
              <a:off x="640590" y="3491857"/>
              <a:ext cx="2988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Stopwords Description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81F220-B3E6-E647-2D65-B28822D2F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616" y="3830411"/>
              <a:ext cx="3267854" cy="2551339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F2479F-7E7F-59EF-46CB-9C957B1F15C5}"/>
              </a:ext>
            </a:extLst>
          </p:cNvPr>
          <p:cNvSpPr/>
          <p:nvPr/>
        </p:nvSpPr>
        <p:spPr>
          <a:xfrm>
            <a:off x="703019" y="1689100"/>
            <a:ext cx="7088431" cy="1739900"/>
          </a:xfrm>
          <a:prstGeom prst="roundRect">
            <a:avLst>
              <a:gd name="adj" fmla="val 8638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8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DAEAA-F181-BA9D-8C5B-CACA0EFB8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2950" y="2082798"/>
            <a:ext cx="5183188" cy="53748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 Distribution by Category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0B829-BE53-9CD9-0800-770CEA2D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212C2CE-C571-29B2-18E9-C999C284F8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5769"/>
          <a:stretch/>
        </p:blipFill>
        <p:spPr>
          <a:xfrm>
            <a:off x="6828198" y="2663683"/>
            <a:ext cx="5183188" cy="3024803"/>
          </a:xfr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B99106-E961-DC1D-95CD-38CEFE8A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6" y="2363287"/>
            <a:ext cx="5730805" cy="358110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C9F233-16CD-60F1-5F0F-F5D8A442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97" y="1873249"/>
            <a:ext cx="2613603" cy="45876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Words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6B3E0-06F3-332A-7026-77DD34C4CA80}"/>
              </a:ext>
            </a:extLst>
          </p:cNvPr>
          <p:cNvSpPr txBox="1"/>
          <p:nvPr/>
        </p:nvSpPr>
        <p:spPr>
          <a:xfrm>
            <a:off x="3600450" y="565150"/>
            <a:ext cx="499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7260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478</Words>
  <Application>Microsoft Office PowerPoint</Application>
  <PresentationFormat>Widescreen</PresentationFormat>
  <Paragraphs>120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Project Goals</vt:lpstr>
      <vt:lpstr>PowerPoint Presentation</vt:lpstr>
      <vt:lpstr>PowerPoint Presentation</vt:lpstr>
      <vt:lpstr>PowerPoint Presentation</vt:lpstr>
      <vt:lpstr>PowerPoint Presentation</vt:lpstr>
      <vt:lpstr> 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Contextual Embedding with Word2Vec</vt:lpstr>
      <vt:lpstr> Handling Imbalanced Data</vt:lpstr>
      <vt:lpstr>Undersampling</vt:lpstr>
      <vt:lpstr>Oversampling</vt:lpstr>
      <vt:lpstr>Smote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Hyperparameter Tuning</vt:lpstr>
      <vt:lpstr>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Ranjan Das</cp:lastModifiedBy>
  <cp:revision>15</cp:revision>
  <dcterms:created xsi:type="dcterms:W3CDTF">2024-02-15T19:21:17Z</dcterms:created>
  <dcterms:modified xsi:type="dcterms:W3CDTF">2024-11-07T13:18:12Z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