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29" r:id="rId8"/>
    <p:sldId id="302" r:id="rId9"/>
    <p:sldId id="340" r:id="rId10"/>
    <p:sldId id="339"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303A8-6416-4A33-A273-C4AE3BB11454}" v="367" dt="2024-07-21T13:41:51.979"/>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9" d="100"/>
          <a:sy n="89" d="100"/>
        </p:scale>
        <p:origin x="37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 Id="rId4" Type="http://schemas.openxmlformats.org/officeDocument/2006/relationships/hyperlink" Target="https://www.pngall.com/welcome-word-p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22RavuriSravani/Global-Olympic-Dataset-Diagnosis-using-Power-BI"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hyperlink" Target="https://pixabay.com/en/thank-you-letters-220427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822352" y="3655498"/>
            <a:ext cx="5900946" cy="1615242"/>
          </a:xfrm>
        </p:spPr>
        <p:txBody>
          <a:bodyPr>
            <a:noAutofit/>
          </a:bodyPr>
          <a:lstStyle/>
          <a:p>
            <a:r>
              <a:rPr lang="en-US" sz="1600" dirty="0">
                <a:solidFill>
                  <a:schemeClr val="accent5">
                    <a:lumMod val="50000"/>
                  </a:schemeClr>
                </a:solidFill>
              </a:rPr>
              <a:t>NAME	:	Ravuri Yasaswi Venkata Naga Sravani</a:t>
            </a:r>
          </a:p>
          <a:p>
            <a:r>
              <a:rPr lang="en-US" sz="1600" dirty="0">
                <a:solidFill>
                  <a:schemeClr val="accent5">
                    <a:lumMod val="50000"/>
                  </a:schemeClr>
                </a:solidFill>
              </a:rPr>
              <a:t>AICTE ID	:	</a:t>
            </a:r>
            <a:r>
              <a:rPr lang="en-IN" sz="1600" dirty="0">
                <a:solidFill>
                  <a:schemeClr val="accent5">
                    <a:lumMod val="50000"/>
                  </a:schemeClr>
                </a:solidFill>
              </a:rPr>
              <a:t>STU6464b4d2cdec61684321490</a:t>
            </a:r>
            <a:endParaRPr lang="en-US" sz="1600" dirty="0">
              <a:solidFill>
                <a:schemeClr val="accent5">
                  <a:lumMod val="50000"/>
                </a:schemeClr>
              </a:solidFill>
            </a:endParaRPr>
          </a:p>
          <a:p>
            <a:r>
              <a:rPr lang="en-US" sz="1600" dirty="0">
                <a:solidFill>
                  <a:schemeClr val="accent5">
                    <a:lumMod val="50000"/>
                  </a:schemeClr>
                </a:solidFill>
              </a:rPr>
              <a:t>COLLEGE	:	Shri Vishnu Engineering College for Women </a:t>
            </a:r>
            <a:endParaRPr lang="en-IN" sz="1600" dirty="0">
              <a:solidFill>
                <a:schemeClr val="accent5">
                  <a:lumMod val="50000"/>
                </a:schemeClr>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39751" y="2051126"/>
            <a:ext cx="6146234" cy="1485749"/>
          </a:xfrm>
        </p:spPr>
        <p:txBody>
          <a:bodyPr>
            <a:normAutofit/>
          </a:bodyPr>
          <a:lstStyle/>
          <a:p>
            <a:r>
              <a:rPr lang="en-GB" sz="3200" dirty="0">
                <a:solidFill>
                  <a:srgbClr val="7030A0"/>
                </a:solidFill>
              </a:rPr>
              <a:t>Global Olympic Dataset Diagnosis using Power BI</a:t>
            </a:r>
            <a:endParaRPr lang="en-IN" sz="3200" dirty="0">
              <a:solidFill>
                <a:srgbClr val="7030A0"/>
              </a:solidFill>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5" name="Picture 4">
            <a:extLst>
              <a:ext uri="{FF2B5EF4-FFF2-40B4-BE49-F238E27FC236}">
                <a16:creationId xmlns:a16="http://schemas.microsoft.com/office/drawing/2014/main" id="{7AE645A3-6B98-573E-C347-D7F7A51B8F5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63079" y="3574770"/>
            <a:ext cx="3578050" cy="996402"/>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How can we create an interactive Power BI dashboard that effectively visualizes Olympic Games data, enabling users to explore and analyze historical performance metrics, identify trends, and gain insights into athlete and country performances across different sports disciplines?</a:t>
            </a:r>
            <a:endParaRPr lang="en-IN" sz="1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482156" y="1085445"/>
            <a:ext cx="6995604" cy="790111"/>
          </a:xfrm>
        </p:spPr>
        <p:txBody>
          <a:bodyPr>
            <a:normAutofit/>
          </a:bodyPr>
          <a:lstStyle/>
          <a:p>
            <a:r>
              <a:rPr lang="en-US" sz="3200" dirty="0">
                <a:solidFill>
                  <a:srgbClr val="7030A0"/>
                </a:solidFill>
                <a:latin typeface="Times New Roman" panose="02020603050405020304" pitchFamily="18" charset="0"/>
                <a:cs typeface="Times New Roman" panose="02020603050405020304" pitchFamily="18" charset="0"/>
              </a:rPr>
              <a:t>PROBLEM  STATEMENT</a:t>
            </a:r>
            <a:endParaRPr lang="en-IN" sz="3200" dirty="0">
              <a:solidFill>
                <a:srgbClr val="7030A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82659" y="370650"/>
            <a:ext cx="4213284" cy="659693"/>
          </a:xfrm>
        </p:spPr>
        <p:txBody>
          <a:bodyPr>
            <a:noAutofit/>
          </a:bodyPr>
          <a:lstStyle/>
          <a:p>
            <a:r>
              <a:rPr lang="en-GB" sz="3200" dirty="0">
                <a:solidFill>
                  <a:srgbClr val="7030A0"/>
                </a:solidFill>
                <a:latin typeface="Times New Roman" panose="02020603050405020304" pitchFamily="18" charset="0"/>
                <a:cs typeface="Times New Roman" panose="02020603050405020304" pitchFamily="18" charset="0"/>
              </a:rPr>
              <a:t>Project Description</a:t>
            </a:r>
            <a:br>
              <a:rPr lang="en-GB" sz="2800" dirty="0">
                <a:solidFill>
                  <a:srgbClr val="7030A0"/>
                </a:solidFill>
              </a:rPr>
            </a:br>
            <a:r>
              <a:rPr lang="en-GB" sz="2800" dirty="0">
                <a:solidFill>
                  <a:srgbClr val="7030A0"/>
                </a:solidFill>
              </a:rPr>
              <a:t>	</a:t>
            </a:r>
            <a:br>
              <a:rPr lang="en-GB" sz="2800" dirty="0">
                <a:solidFill>
                  <a:srgbClr val="7030A0"/>
                </a:solidFill>
              </a:rPr>
            </a:br>
            <a:endParaRPr lang="en-IN" sz="2800" dirty="0">
              <a:solidFill>
                <a:srgbClr val="7030A0"/>
              </a:solidFill>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AD084497-7F6B-46D3-9306-2CC2C9FE9735}"/>
              </a:ext>
            </a:extLst>
          </p:cNvPr>
          <p:cNvSpPr txBox="1"/>
          <p:nvPr/>
        </p:nvSpPr>
        <p:spPr>
          <a:xfrm>
            <a:off x="781786" y="1247077"/>
            <a:ext cx="7818750"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repository features a cutting-edge Power BI dashboard designed to provide an immersive and interactive analysis of Olympic Games statistics.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Utilizing a wide array of chart types and applying numerous filters, users can delve into a wealth of historical data to discover top-performing countries and athletes, analyze the gender distribution of medals, and track yearly trends.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dashboard offers a comprehensive view across various sports disciplines, delivering valuable insights for sports analysts, enthusiasts, and professionals alike.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Explore and interact with the data to uncover patterns, trends, and key performance metrics in the world of Olympic sports.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483393" y="786304"/>
            <a:ext cx="5771461" cy="802641"/>
          </a:xfrm>
        </p:spPr>
        <p:txBody>
          <a:bodyPr>
            <a:normAutofit/>
          </a:bodyPr>
          <a:lstStyle/>
          <a:p>
            <a:r>
              <a:rPr lang="en-US" sz="3200" dirty="0">
                <a:solidFill>
                  <a:srgbClr val="7030A0"/>
                </a:solidFill>
                <a:latin typeface="Times New Roman" panose="02020603050405020304" pitchFamily="18" charset="0"/>
                <a:cs typeface="Times New Roman" panose="02020603050405020304" pitchFamily="18" charset="0"/>
              </a:rPr>
              <a:t>WHO ARE THE END USERS</a:t>
            </a:r>
            <a:endParaRPr lang="en-IN" sz="2000" dirty="0">
              <a:solidFill>
                <a:srgbClr val="7030A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19E9F0ED-4AFA-EB86-C1C4-79CE32C41984}"/>
              </a:ext>
            </a:extLst>
          </p:cNvPr>
          <p:cNvSpPr>
            <a:spLocks noGrp="1" noChangeArrowheads="1"/>
          </p:cNvSpPr>
          <p:nvPr>
            <p:ph type="body" sz="quarter" idx="12"/>
          </p:nvPr>
        </p:nvSpPr>
        <p:spPr bwMode="auto">
          <a:xfrm>
            <a:off x="1910620" y="1709714"/>
            <a:ext cx="53786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Sports Analysts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Coaches and Athletes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Sports Enthusiasts and Fans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Researchers and Academics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Journalists and Media Personnel</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Sports Organizations and Committees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Educational Institutions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43565" y="1386169"/>
            <a:ext cx="7436533" cy="3303342"/>
          </a:xfrm>
        </p:spPr>
        <p:txBody>
          <a:bodyPr>
            <a:noAutofit/>
          </a:bodyPr>
          <a:lstStyle/>
          <a:p>
            <a:pPr marL="914400" lvl="1" indent="-457200">
              <a:lnSpc>
                <a:spcPct val="150000"/>
              </a:lnSpc>
              <a:buFont typeface="+mj-lt"/>
              <a:buAutoNum type="arabicPeriod"/>
            </a:pPr>
            <a:r>
              <a:rPr lang="en-US" sz="2400" dirty="0">
                <a:solidFill>
                  <a:schemeClr val="accent5">
                    <a:lumMod val="50000"/>
                  </a:schemeClr>
                </a:solidFill>
              </a:rPr>
              <a:t>Power BI</a:t>
            </a:r>
          </a:p>
          <a:p>
            <a:pPr marL="914400" lvl="1" indent="-457200">
              <a:lnSpc>
                <a:spcPct val="150000"/>
              </a:lnSpc>
              <a:buFont typeface="+mj-lt"/>
              <a:buAutoNum type="arabicPeriod"/>
            </a:pPr>
            <a:r>
              <a:rPr lang="en-US" sz="2400" dirty="0">
                <a:solidFill>
                  <a:schemeClr val="accent5">
                    <a:lumMod val="50000"/>
                  </a:schemeClr>
                </a:solidFill>
              </a:rPr>
              <a:t>Data Source : Excel</a:t>
            </a:r>
          </a:p>
          <a:p>
            <a:pPr marL="914400" lvl="1" indent="-457200">
              <a:lnSpc>
                <a:spcPct val="150000"/>
              </a:lnSpc>
              <a:buFont typeface="+mj-lt"/>
              <a:buAutoNum type="arabicPeriod"/>
            </a:pPr>
            <a:r>
              <a:rPr lang="en-US" sz="2400" dirty="0">
                <a:solidFill>
                  <a:schemeClr val="accent5">
                    <a:lumMod val="50000"/>
                  </a:schemeClr>
                </a:solidFill>
              </a:rPr>
              <a:t>Transformation Tool : Power Query</a:t>
            </a:r>
          </a:p>
          <a:p>
            <a:pPr marL="914400" lvl="1" indent="-457200">
              <a:lnSpc>
                <a:spcPct val="150000"/>
              </a:lnSpc>
              <a:buFont typeface="+mj-lt"/>
              <a:buAutoNum type="arabicPeriod"/>
            </a:pPr>
            <a:r>
              <a:rPr lang="en-US" sz="2400" dirty="0">
                <a:solidFill>
                  <a:schemeClr val="accent5">
                    <a:lumMod val="50000"/>
                  </a:schemeClr>
                </a:solidFill>
              </a:rPr>
              <a:t>Power BI Custom Visuals</a:t>
            </a:r>
          </a:p>
          <a:p>
            <a:pPr marL="914400" lvl="1" indent="-457200">
              <a:lnSpc>
                <a:spcPct val="150000"/>
              </a:lnSpc>
              <a:buFont typeface="+mj-lt"/>
              <a:buAutoNum type="arabicPeriod"/>
            </a:pPr>
            <a:r>
              <a:rPr lang="en-US" sz="2400" dirty="0">
                <a:solidFill>
                  <a:schemeClr val="accent5">
                    <a:lumMod val="50000"/>
                  </a:schemeClr>
                </a:solidFill>
              </a:rPr>
              <a:t>Version Control : Git/GitHub</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sz="3600" dirty="0">
                <a:solidFill>
                  <a:srgbClr val="7030A0"/>
                </a:solidFill>
                <a:latin typeface="Times New Roman" panose="02020603050405020304" pitchFamily="18" charset="0"/>
                <a:cs typeface="Times New Roman" panose="02020603050405020304" pitchFamily="18" charset="0"/>
              </a:rPr>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82659" y="370650"/>
            <a:ext cx="7959084" cy="659693"/>
          </a:xfrm>
        </p:spPr>
        <p:txBody>
          <a:bodyPr>
            <a:noAutofit/>
          </a:bodyPr>
          <a:lstStyle/>
          <a:p>
            <a:r>
              <a:rPr lang="en-IN" sz="3200" dirty="0">
                <a:solidFill>
                  <a:srgbClr val="7030A0"/>
                </a:solidFill>
              </a:rPr>
              <a:t>DASHBOARD DEVELOPMENT PROCESS</a:t>
            </a: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AD084497-7F6B-46D3-9306-2CC2C9FE9735}"/>
              </a:ext>
            </a:extLst>
          </p:cNvPr>
          <p:cNvSpPr txBox="1"/>
          <p:nvPr/>
        </p:nvSpPr>
        <p:spPr>
          <a:xfrm>
            <a:off x="781786" y="1247077"/>
            <a:ext cx="7818750" cy="4401205"/>
          </a:xfrm>
          <a:prstGeom prst="rect">
            <a:avLst/>
          </a:prstGeom>
          <a:noFill/>
        </p:spPr>
        <p:txBody>
          <a:bodyPr wrap="square" rtlCol="0">
            <a:spAutoFit/>
          </a:bodyPr>
          <a:lstStyle/>
          <a:p>
            <a:r>
              <a:rPr lang="en-US" sz="2000" b="1" dirty="0">
                <a:solidFill>
                  <a:schemeClr val="accent5">
                    <a:lumMod val="50000"/>
                  </a:schemeClr>
                </a:solidFill>
              </a:rPr>
              <a:t>DATA LOADING &amp; CLEANING </a:t>
            </a:r>
          </a:p>
          <a:p>
            <a:endParaRPr lang="en-US" sz="2000" b="1" dirty="0">
              <a:solidFill>
                <a:schemeClr val="accent5">
                  <a:lumMod val="50000"/>
                </a:schemeClr>
              </a:solidFill>
            </a:endParaRPr>
          </a:p>
          <a:p>
            <a:pPr marL="800100" lvl="1" indent="-342900">
              <a:buFont typeface="Wingdings" panose="05000000000000000000" pitchFamily="2" charset="2"/>
              <a:buChar char="Ø"/>
            </a:pPr>
            <a:r>
              <a:rPr lang="en-US" sz="2000" dirty="0"/>
              <a:t>LOADING THE DATA </a:t>
            </a:r>
          </a:p>
          <a:p>
            <a:r>
              <a:rPr lang="en-US" sz="2000" dirty="0"/>
              <a:t>			Imported the dataset from Excel, covering Olympic Games statistics from 1972 to 2016 for both Summer and Winter </a:t>
            </a:r>
            <a:r>
              <a:rPr lang="en-US" sz="2000"/>
              <a:t>Olympics.</a:t>
            </a:r>
          </a:p>
          <a:p>
            <a:endParaRPr lang="en-US" sz="2000" dirty="0"/>
          </a:p>
          <a:p>
            <a:pPr marL="800100" lvl="1" indent="-342900">
              <a:buFont typeface="Wingdings" panose="05000000000000000000" pitchFamily="2" charset="2"/>
              <a:buChar char="Ø"/>
            </a:pPr>
            <a:r>
              <a:rPr lang="en-US" sz="2000" dirty="0"/>
              <a:t>DATA CLEANING </a:t>
            </a:r>
          </a:p>
          <a:p>
            <a:pPr marL="1714500" lvl="3" indent="-342900">
              <a:buFont typeface="Arial" panose="020B0604020202020204" pitchFamily="34" charset="0"/>
              <a:buChar char="•"/>
            </a:pPr>
            <a:r>
              <a:rPr lang="en-IN" sz="2000" dirty="0"/>
              <a:t>Removed Null Values </a:t>
            </a:r>
          </a:p>
          <a:p>
            <a:pPr marL="1714500" lvl="3" indent="-342900">
              <a:buFont typeface="Arial" panose="020B0604020202020204" pitchFamily="34" charset="0"/>
              <a:buChar char="•"/>
            </a:pPr>
            <a:r>
              <a:rPr lang="en-IN" sz="2000" dirty="0"/>
              <a:t>Eliminated Duplicated</a:t>
            </a:r>
          </a:p>
          <a:p>
            <a:pPr marL="1714500" lvl="3" indent="-342900">
              <a:buFont typeface="Arial" panose="020B0604020202020204" pitchFamily="34" charset="0"/>
              <a:buChar char="•"/>
            </a:pPr>
            <a:r>
              <a:rPr lang="en-IN" sz="2000" dirty="0"/>
              <a:t>Filtered out Unwanted Columns </a:t>
            </a:r>
          </a:p>
          <a:p>
            <a:endParaRPr lang="en-IN" sz="2000" dirty="0"/>
          </a:p>
          <a:p>
            <a:endParaRPr lang="en-IN" sz="2000" dirty="0"/>
          </a:p>
          <a:p>
            <a:endParaRPr lang="en-US" sz="2000" b="1" dirty="0">
              <a:solidFill>
                <a:schemeClr val="accent5">
                  <a:lumMod val="50000"/>
                </a:schemeClr>
              </a:solidFill>
            </a:endParaRPr>
          </a:p>
        </p:txBody>
      </p:sp>
    </p:spTree>
    <p:extLst>
      <p:ext uri="{BB962C8B-B14F-4D97-AF65-F5344CB8AC3E}">
        <p14:creationId xmlns:p14="http://schemas.microsoft.com/office/powerpoint/2010/main" val="158775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987395" y="632627"/>
            <a:ext cx="3597215" cy="477485"/>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b="0" u="sng" dirty="0">
                <a:solidFill>
                  <a:schemeClr val="accent5">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TAP HERE TO VIEW</a:t>
            </a:r>
            <a:endParaRPr lang="en-IN" sz="2000" b="0" u="sng"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E0577CA5-618A-B5D6-55CC-5DEA64DE8F04}"/>
              </a:ext>
            </a:extLst>
          </p:cNvPr>
          <p:cNvPicPr>
            <a:picLocks noChangeAspect="1"/>
          </p:cNvPicPr>
          <p:nvPr/>
        </p:nvPicPr>
        <p:blipFill>
          <a:blip r:embed="rId4"/>
          <a:stretch>
            <a:fillRect/>
          </a:stretch>
        </p:blipFill>
        <p:spPr>
          <a:xfrm>
            <a:off x="1442515" y="1275371"/>
            <a:ext cx="8242126" cy="4609042"/>
          </a:xfrm>
          <a:prstGeom prst="rect">
            <a:avLst/>
          </a:prstGeom>
        </p:spPr>
      </p:pic>
      <p:sp>
        <p:nvSpPr>
          <p:cNvPr id="2" name="TextBox 1">
            <a:extLst>
              <a:ext uri="{FF2B5EF4-FFF2-40B4-BE49-F238E27FC236}">
                <a16:creationId xmlns:a16="http://schemas.microsoft.com/office/drawing/2014/main" id="{B143EFEE-B60C-E12B-94F1-D166BDE49355}"/>
              </a:ext>
            </a:extLst>
          </p:cNvPr>
          <p:cNvSpPr txBox="1"/>
          <p:nvPr/>
        </p:nvSpPr>
        <p:spPr>
          <a:xfrm>
            <a:off x="675958" y="289560"/>
            <a:ext cx="1886088" cy="707886"/>
          </a:xfrm>
          <a:prstGeom prst="rect">
            <a:avLst/>
          </a:prstGeom>
          <a:noFill/>
        </p:spPr>
        <p:txBody>
          <a:bodyPr wrap="square" rtlCol="0">
            <a:spAutoFit/>
          </a:bodyPr>
          <a:lstStyle/>
          <a:p>
            <a:r>
              <a:rPr lang="en-IN" sz="4000" dirty="0">
                <a:solidFill>
                  <a:srgbClr val="7030A0"/>
                </a:solidFill>
              </a:rPr>
              <a:t>RESULT</a:t>
            </a:r>
            <a:endParaRPr lang="en-IN" sz="3200" dirty="0">
              <a:solidFill>
                <a:srgbClr val="7030A0"/>
              </a:solidFill>
            </a:endParaRP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5A8CA48A-A931-D7DD-8000-D007DE9515D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67001" y="193040"/>
            <a:ext cx="5924362" cy="5924362"/>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606</TotalTime>
  <Words>292</Words>
  <Application>Microsoft Office PowerPoint</Application>
  <PresentationFormat>Widescreen</PresentationFormat>
  <Paragraphs>41</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Times New Roman</vt:lpstr>
      <vt:lpstr>Trebuchet MS</vt:lpstr>
      <vt:lpstr>Wingdings</vt:lpstr>
      <vt:lpstr>Wingdings 3</vt:lpstr>
      <vt:lpstr>Facet</vt:lpstr>
      <vt:lpstr>Global Olympic Dataset Diagnosis using Power BI</vt:lpstr>
      <vt:lpstr>PROBLEM  STATEMENT</vt:lpstr>
      <vt:lpstr>Project Description   </vt:lpstr>
      <vt:lpstr>WHO ARE THE END USERS</vt:lpstr>
      <vt:lpstr>Technology Used</vt:lpstr>
      <vt:lpstr>DASHBOARD DEVELOPMENT PROCESS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Ravuri Sravani</cp:lastModifiedBy>
  <cp:revision>88</cp:revision>
  <dcterms:created xsi:type="dcterms:W3CDTF">2021-07-11T13:13:15Z</dcterms:created>
  <dcterms:modified xsi:type="dcterms:W3CDTF">2024-07-23T15:12:52Z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