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29" r:id="rId15"/>
    <p:sldId id="302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7/18/2024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github.com/22RavuriSravani/HEALTHCARE-ANALYTICS-FOR-DOCTOR-VISIT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hyperlink" Target="HealthCare_Analysis.ipynb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3529" y="3615869"/>
            <a:ext cx="6114174" cy="119297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NAME	:	Ravuri Yasaswi Venkata Naga Sravani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AICTE ID	:	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STU6464b4d2cdec61684321490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COLLEGE	:	Shri Vishnu Engineering College for Women 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522" y="1954261"/>
            <a:ext cx="6590580" cy="119297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HEALTHCARE ANALYTICS FOR DOCTOR VISITS</a:t>
            </a:r>
            <a:endParaRPr lang="en-IN" sz="40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C44D2-4F99-94F8-EED2-71EB6316B529}"/>
              </a:ext>
            </a:extLst>
          </p:cNvPr>
          <p:cNvSpPr txBox="1"/>
          <p:nvPr/>
        </p:nvSpPr>
        <p:spPr>
          <a:xfrm>
            <a:off x="690113" y="6366295"/>
            <a:ext cx="1871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>
              <a:highlight>
                <a:srgbClr val="D9D9D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0" y="235867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RESULTS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6" name="Google Shape;274;p32">
            <a:extLst>
              <a:ext uri="{FF2B5EF4-FFF2-40B4-BE49-F238E27FC236}">
                <a16:creationId xmlns:a16="http://schemas.microsoft.com/office/drawing/2014/main" id="{91DC7F82-0194-10D4-B26A-AB9DD9DE24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39" y="1230704"/>
            <a:ext cx="7855479" cy="2338406"/>
          </a:xfrm>
          <a:prstGeom prst="rect">
            <a:avLst/>
          </a:prstGeom>
          <a:noFill/>
          <a:ln w="57150" cmpd="thickThin">
            <a:solidFill>
              <a:schemeClr val="accent5">
                <a:lumMod val="50000"/>
              </a:schemeClr>
            </a:solidFill>
            <a:prstDash val="lgDash"/>
          </a:ln>
        </p:spPr>
      </p:pic>
      <p:pic>
        <p:nvPicPr>
          <p:cNvPr id="10" name="Google Shape;275;p32">
            <a:extLst>
              <a:ext uri="{FF2B5EF4-FFF2-40B4-BE49-F238E27FC236}">
                <a16:creationId xmlns:a16="http://schemas.microsoft.com/office/drawing/2014/main" id="{854DDE60-A379-3A4D-0B1C-74D7A2F81A1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787" y="3073647"/>
            <a:ext cx="5077225" cy="3398273"/>
          </a:xfrm>
          <a:prstGeom prst="rect">
            <a:avLst/>
          </a:prstGeom>
          <a:noFill/>
          <a:ln w="57150" cmpd="thinThick">
            <a:solidFill>
              <a:schemeClr val="accent5">
                <a:lumMod val="50000"/>
              </a:schemeClr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2497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745" y="1223479"/>
            <a:ext cx="7965440" cy="543910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Healthcare Providers and Clinicians:</a:t>
            </a:r>
          </a:p>
          <a:p>
            <a:pPr marL="692150" indent="-57150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Includes doctors, nurses, and allied health professionals</a:t>
            </a:r>
          </a:p>
          <a:p>
            <a:pPr marL="692150" lvl="0" indent="-57150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the analyses to understand patient demographics, identify high-risk groups, and tailor treatment plans to individual patient needs.</a:t>
            </a:r>
          </a:p>
          <a:p>
            <a:pPr marL="120650" lv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None/>
            </a:pPr>
            <a:endParaRPr lang="en-US" sz="3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Healthcare Administrators and Managers:</a:t>
            </a:r>
          </a:p>
          <a:p>
            <a:pPr marL="692150" indent="-57150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to optimize resource allocation, improve operational efficiency, and identify areas for quality improvement.</a:t>
            </a:r>
          </a:p>
          <a:p>
            <a:pPr marL="457200" lvl="0" indent="-33655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Font typeface="Roboto"/>
              <a:buChar char="●"/>
            </a:pPr>
            <a:endParaRPr lang="en-US" sz="3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Public Health Professionals:</a:t>
            </a:r>
          </a:p>
          <a:p>
            <a:pPr marL="692150" lvl="0" indent="-57150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to identify population health trends, monitor disease prevalence, and develop public health interventions and policies.</a:t>
            </a:r>
          </a:p>
          <a:p>
            <a:pPr marL="120650" lv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None/>
            </a:pPr>
            <a:endParaRPr lang="en-US" sz="3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Researchers and Academics:</a:t>
            </a:r>
          </a:p>
          <a:p>
            <a:pPr marL="692150" lvl="0" indent="-57150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to conduct epidemiological studies, evaluate healthcare interventions, and contribute to the evidence base for clinical practice and policy.</a:t>
            </a:r>
          </a:p>
          <a:p>
            <a:pPr marL="120650" lv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None/>
            </a:pPr>
            <a:endParaRPr lang="en-US" sz="3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Policy Makers and Government Agencies:</a:t>
            </a:r>
          </a:p>
          <a:p>
            <a:pPr marL="692150" lvl="0" indent="-57150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to inform healthcare policies, funding decisions, and regulatory initiatives.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21" y="380743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WHO ARE THE END USERS</a:t>
            </a:r>
            <a:endParaRPr lang="en-IN" sz="20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2149" y="1398054"/>
            <a:ext cx="9027702" cy="5243448"/>
          </a:xfrm>
        </p:spPr>
        <p:txBody>
          <a:bodyPr/>
          <a:lstStyle/>
          <a:p>
            <a:pPr marL="4572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</a:p>
          <a:p>
            <a:pPr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Notebook</a:t>
            </a:r>
          </a:p>
          <a:p>
            <a:pPr>
              <a:lnSpc>
                <a:spcPct val="115000"/>
              </a:lnSpc>
              <a:spcBef>
                <a:spcPts val="1500"/>
              </a:spcBef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558800" lvl="1" indent="0">
              <a:lnSpc>
                <a:spcPct val="150000"/>
              </a:lnSpc>
              <a:spcBef>
                <a:spcPts val="1500"/>
              </a:spcBef>
              <a:buSzPts val="1600"/>
              <a:buNone/>
            </a:pPr>
            <a:endParaRPr lang="en-US" sz="1800" dirty="0">
              <a:solidFill>
                <a:srgbClr val="7030A0"/>
              </a:solidFill>
              <a:hlinkClick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TECHNOLOGY USED</a:t>
            </a:r>
          </a:p>
        </p:txBody>
      </p:sp>
      <p:pic>
        <p:nvPicPr>
          <p:cNvPr id="1026" name="Picture 2" descr="Python Logo PNG Transparent – Brands Logos">
            <a:extLst>
              <a:ext uri="{FF2B5EF4-FFF2-40B4-BE49-F238E27FC236}">
                <a16:creationId xmlns:a16="http://schemas.microsoft.com/office/drawing/2014/main" id="{D10C0D5F-3250-BE81-B6AD-4D51F6C96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234" y="517585"/>
            <a:ext cx="1091206" cy="10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: the Python library dedicated to Data Science">
            <a:extLst>
              <a:ext uri="{FF2B5EF4-FFF2-40B4-BE49-F238E27FC236}">
                <a16:creationId xmlns:a16="http://schemas.microsoft.com/office/drawing/2014/main" id="{B3B038CE-F79A-DE82-51AF-EFD77721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26" y="902201"/>
            <a:ext cx="1980454" cy="10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NumPy만을 위한 반복문 iter (loop) | Big Ben's Log">
            <a:extLst>
              <a:ext uri="{FF2B5EF4-FFF2-40B4-BE49-F238E27FC236}">
                <a16:creationId xmlns:a16="http://schemas.microsoft.com/office/drawing/2014/main" id="{9EBC02E0-7C21-788A-BC6C-133C826EE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99" y="3475309"/>
            <a:ext cx="1738641" cy="17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 logo — Matplotlib 3.2.2 documentation">
            <a:extLst>
              <a:ext uri="{FF2B5EF4-FFF2-40B4-BE49-F238E27FC236}">
                <a16:creationId xmlns:a16="http://schemas.microsoft.com/office/drawing/2014/main" id="{F6CB37D0-59B2-2456-72E0-23C4B3A9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024" y="3780818"/>
            <a:ext cx="2389595" cy="47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Seaborn Categorical Estimate Plots Bar Plot - Vrogue">
            <a:extLst>
              <a:ext uri="{FF2B5EF4-FFF2-40B4-BE49-F238E27FC236}">
                <a16:creationId xmlns:a16="http://schemas.microsoft.com/office/drawing/2014/main" id="{EAD3C342-E566-EF4B-33A1-DA900E50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924" y="1489346"/>
            <a:ext cx="971072" cy="9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ikit-learn Python Computer Icons scikit- Machine learning, learning ...">
            <a:extLst>
              <a:ext uri="{FF2B5EF4-FFF2-40B4-BE49-F238E27FC236}">
                <a16:creationId xmlns:a16="http://schemas.microsoft.com/office/drawing/2014/main" id="{65EB92EF-72EC-8426-3B21-1A0D3AA9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26" y="2601064"/>
            <a:ext cx="1738641" cy="108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upyter Notebook Logo, HD Png Download - kindpng">
            <a:extLst>
              <a:ext uri="{FF2B5EF4-FFF2-40B4-BE49-F238E27FC236}">
                <a16:creationId xmlns:a16="http://schemas.microsoft.com/office/drawing/2014/main" id="{BBC88D01-A60E-358C-444A-4A062953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36" y="2100367"/>
            <a:ext cx="866129" cy="67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7605D5-372B-DF2F-5921-A4A37407D16C}"/>
              </a:ext>
            </a:extLst>
          </p:cNvPr>
          <p:cNvSpPr txBox="1"/>
          <p:nvPr/>
        </p:nvSpPr>
        <p:spPr>
          <a:xfrm>
            <a:off x="2004584" y="4134634"/>
            <a:ext cx="7366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HERE IS THE LINK FOR STEPS OF ANALYZING </a:t>
            </a:r>
          </a:p>
          <a:p>
            <a:endParaRPr lang="en-US" sz="1800" u="sng" dirty="0">
              <a:solidFill>
                <a:srgbClr val="7030A0"/>
              </a:solidFill>
              <a:hlinkClick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7030A0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US" u="sng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7030A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LINK</a:t>
            </a:r>
            <a:endParaRPr lang="en-IN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975" y="3078943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95988-B1BA-285A-F656-226515088C0F}"/>
              </a:ext>
            </a:extLst>
          </p:cNvPr>
          <p:cNvSpPr txBox="1"/>
          <p:nvPr/>
        </p:nvSpPr>
        <p:spPr>
          <a:xfrm>
            <a:off x="543465" y="5840083"/>
            <a:ext cx="2484407" cy="888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703726" cy="360798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Patient Segmentation: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dividing a group of patients into subgroups based on certain characteristics, such as age, gender, or income. This segmentation helps healthcare providers understand the unique needs and behaviors of different patient groups. 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PROBLEM  STATEMENT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14" y="193039"/>
            <a:ext cx="9967345" cy="6513513"/>
          </a:xfrm>
        </p:spPr>
        <p:txBody>
          <a:bodyPr>
            <a:normAutofit fontScale="90000"/>
          </a:bodyPr>
          <a:lstStyle/>
          <a:p>
            <a:pPr marL="115570" lvl="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780"/>
            </a:pPr>
            <a:r>
              <a:rPr lang="en-GB" sz="4400" dirty="0">
                <a:solidFill>
                  <a:srgbClr val="7030A0"/>
                </a:solidFill>
              </a:rPr>
              <a:t>PROJECT DESCRIPTION</a:t>
            </a:r>
            <a:br>
              <a:rPr lang="en-GB" dirty="0"/>
            </a:br>
            <a:br>
              <a:rPr lang="en-GB" sz="11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Segmentation Criteria: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2000" b="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0" dirty="0">
                <a:latin typeface="Roboto"/>
                <a:ea typeface="Roboto"/>
                <a:cs typeface="Roboto"/>
                <a:sym typeface="Roboto"/>
              </a:rPr>
              <a:t>Determine which demographic characteristics you want to use for segmentation. Common criteria include age, gender, income, education level, and geographic location.</a:t>
            </a:r>
            <a:br>
              <a:rPr lang="en-US" sz="1800" b="0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Collection: </a:t>
            </a:r>
            <a:br>
              <a:rPr lang="en-US" sz="11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0" dirty="0">
                <a:latin typeface="Roboto"/>
                <a:ea typeface="Roboto"/>
                <a:cs typeface="Roboto"/>
                <a:sym typeface="Roboto"/>
              </a:rPr>
              <a:t>Collect relevant patient data, including demographic information, visit history, and health metrics such as illness severity and chronic condition status</a:t>
            </a:r>
            <a:r>
              <a:rPr lang="en-US" sz="1200" b="0" dirty="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-US" sz="1200" b="0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sz="1100" b="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Segmentation: </a:t>
            </a:r>
            <a:br>
              <a:rPr lang="en-US" sz="11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0" dirty="0">
                <a:latin typeface="Roboto"/>
                <a:ea typeface="Roboto"/>
                <a:cs typeface="Roboto"/>
                <a:sym typeface="Roboto"/>
              </a:rPr>
              <a:t>Use statistical techniques or simple filters to divide the patient population into subgroups based on the chosen criteria. For example, you can divide patients into age groups (e.g., &lt;18, 18-35, 36-50, 51-65, 65+) or income brackets (e.g., low-income, middle-income, high-income).</a:t>
            </a:r>
            <a:br>
              <a:rPr lang="en-US" sz="1100" b="0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sz="1100" b="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Analysis: 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0" dirty="0">
                <a:latin typeface="Roboto"/>
                <a:ea typeface="Roboto"/>
                <a:cs typeface="Roboto"/>
                <a:sym typeface="Roboto"/>
              </a:rPr>
              <a:t>Once patients are segmented, analyze visit patterns, illness severity, and chronic condition prevalence within each subgroup. This analysis helps identify trends and patterns specific to each segment.</a:t>
            </a:r>
            <a:br>
              <a:rPr lang="en-US" sz="1800" b="0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dirty="0"/>
            </a:br>
            <a:br>
              <a:rPr lang="en-GB" sz="1100" dirty="0"/>
            </a:br>
            <a:br>
              <a:rPr lang="en-GB" sz="1100" dirty="0"/>
            </a:b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RESULTS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6" name="Google Shape;226;p26">
            <a:extLst>
              <a:ext uri="{FF2B5EF4-FFF2-40B4-BE49-F238E27FC236}">
                <a16:creationId xmlns:a16="http://schemas.microsoft.com/office/drawing/2014/main" id="{9B678BCB-5206-0443-9529-E61999F357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56" y="1275372"/>
            <a:ext cx="4896707" cy="327075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</p:pic>
      <p:pic>
        <p:nvPicPr>
          <p:cNvPr id="11" name="Google Shape;225;p26">
            <a:extLst>
              <a:ext uri="{FF2B5EF4-FFF2-40B4-BE49-F238E27FC236}">
                <a16:creationId xmlns:a16="http://schemas.microsoft.com/office/drawing/2014/main" id="{1F761E72-9AD0-BD29-36B6-407BD80ED55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232" y="2862426"/>
            <a:ext cx="5140051" cy="3711781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14" y="193039"/>
            <a:ext cx="10881746" cy="6513513"/>
          </a:xfrm>
        </p:spPr>
        <p:txBody>
          <a:bodyPr>
            <a:normAutofit/>
          </a:bodyPr>
          <a:lstStyle/>
          <a:p>
            <a:pPr marL="457200" lvl="0" indent="-2286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2400"/>
            </a:pPr>
            <a:br>
              <a:rPr lang="en-US" sz="440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IMPACT OF SOCIOECONOMIC FACTORS</a:t>
            </a:r>
            <a:br>
              <a:rPr lang="en-GB" dirty="0"/>
            </a:br>
            <a:br>
              <a:rPr lang="en-GB" sz="1100" dirty="0">
                <a:solidFill>
                  <a:schemeClr val="accent5">
                    <a:lumMod val="50000"/>
                  </a:schemeClr>
                </a:solidFill>
              </a:rPr>
            </a:b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72D68-3897-7F84-636C-F0A2E4988895}"/>
              </a:ext>
            </a:extLst>
          </p:cNvPr>
          <p:cNvSpPr txBox="1"/>
          <p:nvPr/>
        </p:nvSpPr>
        <p:spPr>
          <a:xfrm>
            <a:off x="1176289" y="2553418"/>
            <a:ext cx="7122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When examining the </a:t>
            </a: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 of socioeconomic factors on healthcare utilization and health outcomes, we focus on variables such as income, which can significantly influence access to healthcare services and health outcomes.</a:t>
            </a:r>
          </a:p>
          <a:p>
            <a:endParaRPr lang="en-US" sz="2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endParaRPr lang="en-IN" sz="2400" b="1" dirty="0"/>
          </a:p>
        </p:txBody>
      </p:sp>
      <p:pic>
        <p:nvPicPr>
          <p:cNvPr id="4" name="Google Shape;233;p27">
            <a:extLst>
              <a:ext uri="{FF2B5EF4-FFF2-40B4-BE49-F238E27FC236}">
                <a16:creationId xmlns:a16="http://schemas.microsoft.com/office/drawing/2014/main" id="{80DA6053-4CB5-6BC3-4EC9-C96C75BB2F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895647">
            <a:off x="7885828" y="3431166"/>
            <a:ext cx="2760756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8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Google Shape;239;p28">
            <a:extLst>
              <a:ext uri="{FF2B5EF4-FFF2-40B4-BE49-F238E27FC236}">
                <a16:creationId xmlns:a16="http://schemas.microsoft.com/office/drawing/2014/main" id="{BA9BB1DF-346A-C82B-5A13-A6716E6971D0}"/>
              </a:ext>
            </a:extLst>
          </p:cNvPr>
          <p:cNvSpPr txBox="1">
            <a:spLocks/>
          </p:cNvSpPr>
          <p:nvPr/>
        </p:nvSpPr>
        <p:spPr>
          <a:xfrm>
            <a:off x="319178" y="675721"/>
            <a:ext cx="9420046" cy="64602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336550">
              <a:lnSpc>
                <a:spcPct val="115000"/>
              </a:lnSpc>
              <a:spcBef>
                <a:spcPts val="1500"/>
              </a:spcBef>
              <a:buSzPts val="1700"/>
              <a:buFont typeface="Arial"/>
              <a:buAutoNum type="arabicPeriod"/>
            </a:pPr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Categorizing Patients by Income:</a:t>
            </a:r>
          </a:p>
          <a:p>
            <a:pPr marL="914400" lvl="1" indent="-336550" algn="l" defTabSz="914400" rtl="0">
              <a:lnSpc>
                <a:spcPct val="115000"/>
              </a:lnSpc>
              <a:buClr>
                <a:schemeClr val="dk1"/>
              </a:buClr>
              <a:buSzPts val="1700"/>
              <a:buFontTx/>
              <a:buAutoNum type="alphaLcPeriod"/>
            </a:pPr>
            <a:r>
              <a:rPr lang="en-US" sz="1700" kern="0" dirty="0">
                <a:solidFill>
                  <a:schemeClr val="dk1"/>
                </a:solidFill>
              </a:rPr>
              <a:t>We classify patients into distinct groups or brackets based on their income levels.</a:t>
            </a:r>
          </a:p>
          <a:p>
            <a:pPr marL="914400" lvl="1" indent="-336550" algn="l" defTabSz="914400" rtl="0">
              <a:lnSpc>
                <a:spcPct val="115000"/>
              </a:lnSpc>
              <a:buClr>
                <a:schemeClr val="dk1"/>
              </a:buClr>
              <a:buSzPts val="1700"/>
              <a:buFontTx/>
              <a:buAutoNum type="alphaLcPeriod"/>
            </a:pPr>
            <a:r>
              <a:rPr lang="en-US" sz="1700" kern="0" dirty="0">
                <a:solidFill>
                  <a:schemeClr val="dk1"/>
                </a:solidFill>
              </a:rPr>
              <a:t>Income brackets can be defined using various criteria such as annual income, household income, or socioeconomic status.</a:t>
            </a:r>
          </a:p>
          <a:p>
            <a:pPr marL="914400" lvl="1" indent="-336550" algn="l" defTabSz="914400" rtl="0">
              <a:lnSpc>
                <a:spcPct val="115000"/>
              </a:lnSpc>
              <a:buClr>
                <a:schemeClr val="dk1"/>
              </a:buClr>
              <a:buSzPts val="1700"/>
              <a:buFontTx/>
              <a:buAutoNum type="alphaLcPeriod"/>
            </a:pPr>
            <a:r>
              <a:rPr lang="en-US" sz="1700" kern="0" dirty="0">
                <a:solidFill>
                  <a:schemeClr val="dk1"/>
                </a:solidFill>
              </a:rPr>
              <a:t>For example, we may divide patients into low-income, middle-income, and high-income groups based on predefined income thresholds or percentiles.</a:t>
            </a:r>
          </a:p>
          <a:p>
            <a:pPr marL="577850" lvl="1" algn="l" defTabSz="914400" rtl="0">
              <a:lnSpc>
                <a:spcPct val="115000"/>
              </a:lnSpc>
              <a:buClr>
                <a:schemeClr val="dk1"/>
              </a:buClr>
              <a:buSzPts val="1700"/>
            </a:pPr>
            <a:endParaRPr lang="en-US" sz="1700" kern="0" dirty="0">
              <a:solidFill>
                <a:schemeClr val="dk1"/>
              </a:solidFill>
            </a:endParaRPr>
          </a:p>
          <a:p>
            <a:pPr marL="457200" indent="-336550">
              <a:lnSpc>
                <a:spcPct val="115000"/>
              </a:lnSpc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Analyzing Healthcare Metrics:</a:t>
            </a:r>
          </a:p>
          <a:p>
            <a:pPr marL="914400" lvl="1" indent="-336550" algn="l" defTabSz="914400" rtl="0">
              <a:lnSpc>
                <a:spcPct val="115000"/>
              </a:lnSpc>
              <a:buClr>
                <a:schemeClr val="dk1"/>
              </a:buClr>
              <a:buSzPts val="1700"/>
              <a:buFontTx/>
              <a:buAutoNum type="alphaLcPeriod"/>
            </a:pPr>
            <a:r>
              <a:rPr lang="en-US" sz="1700" kern="0" dirty="0">
                <a:solidFill>
                  <a:schemeClr val="dk1"/>
                </a:solidFill>
              </a:rPr>
              <a:t>Once patients are categorized by income, we examine various healthcare metrics to understand how</a:t>
            </a:r>
            <a:r>
              <a:rPr lang="en-US" sz="1750" kern="0" dirty="0">
                <a:solidFill>
                  <a:schemeClr val="dk1"/>
                </a:solidFill>
              </a:rPr>
              <a:t> </a:t>
            </a:r>
            <a:r>
              <a:rPr lang="en-US" sz="1700" kern="0" dirty="0">
                <a:solidFill>
                  <a:schemeClr val="dk1"/>
                </a:solidFill>
              </a:rPr>
              <a:t>income levels impact healthcare utilization and health outcomes.</a:t>
            </a:r>
          </a:p>
          <a:p>
            <a:pPr marL="914400" lvl="1" indent="-336550" algn="l" defTabSz="914400" rtl="0">
              <a:lnSpc>
                <a:spcPct val="115000"/>
              </a:lnSpc>
              <a:buClr>
                <a:schemeClr val="dk1"/>
              </a:buClr>
              <a:buSzPts val="1700"/>
              <a:buFontTx/>
              <a:buAutoNum type="alphaLcPeriod"/>
            </a:pPr>
            <a:r>
              <a:rPr lang="en-US" sz="1700" kern="0" dirty="0">
                <a:solidFill>
                  <a:schemeClr val="dk1"/>
                </a:solidFill>
              </a:rPr>
              <a:t>Healthcare metrics may include:</a:t>
            </a:r>
          </a:p>
          <a:p>
            <a:pPr marL="1371600" lvl="2" indent="-336550" algn="l" defTabSz="914400" rtl="0">
              <a:lnSpc>
                <a:spcPct val="115000"/>
              </a:lnSpc>
              <a:buClr>
                <a:schemeClr val="dk1"/>
              </a:buClr>
              <a:buSzPts val="1700"/>
              <a:buFontTx/>
              <a:buAutoNum type="romanLcPeriod"/>
            </a:pPr>
            <a:r>
              <a:rPr lang="en-US" sz="1700" kern="0" dirty="0">
                <a:solidFill>
                  <a:schemeClr val="dk1"/>
                </a:solidFill>
              </a:rPr>
              <a:t>Illness Severity: The severity or acuteness of illnesses experienced by patients.</a:t>
            </a:r>
          </a:p>
          <a:p>
            <a:pPr marL="1371600" lvl="2" indent="-336550" algn="l" defTabSz="914400" rtl="0">
              <a:lnSpc>
                <a:spcPct val="115000"/>
              </a:lnSpc>
              <a:buClr>
                <a:schemeClr val="dk1"/>
              </a:buClr>
              <a:buSzPts val="1700"/>
              <a:buFontTx/>
              <a:buAutoNum type="romanLcPeriod"/>
            </a:pPr>
            <a:r>
              <a:rPr lang="en-US" sz="1700" kern="0" dirty="0">
                <a:solidFill>
                  <a:schemeClr val="dk1"/>
                </a:solidFill>
              </a:rPr>
              <a:t>Chronic Condition Prevalence: The prevalence or frequency of chronic health conditions such as diabetes, hypertension, or heart disease.</a:t>
            </a:r>
          </a:p>
          <a:p>
            <a:pPr marL="1371600" lvl="2" indent="-336550" algn="l" defTabSz="914400" rtl="0">
              <a:lnSpc>
                <a:spcPct val="115000"/>
              </a:lnSpc>
              <a:buClr>
                <a:schemeClr val="dk1"/>
              </a:buClr>
              <a:buSzPts val="1700"/>
              <a:buFontTx/>
              <a:buAutoNum type="romanLcPeriod"/>
            </a:pPr>
            <a:r>
              <a:rPr lang="en-US" sz="1700" kern="0" dirty="0">
                <a:solidFill>
                  <a:schemeClr val="dk1"/>
                </a:solidFill>
              </a:rPr>
              <a:t>Healthcare Utilization: The frequency and type of healthcare services utilized by patients, including doctor visits, hospitalizations.</a:t>
            </a:r>
            <a:endParaRPr lang="en-US" sz="1700" kern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C7F915-58DF-7451-4815-9720D17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16" y="0"/>
            <a:ext cx="4275138" cy="830997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819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0" y="235867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RESULTS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Google Shape;249;p29">
            <a:extLst>
              <a:ext uri="{FF2B5EF4-FFF2-40B4-BE49-F238E27FC236}">
                <a16:creationId xmlns:a16="http://schemas.microsoft.com/office/drawing/2014/main" id="{B7093150-CA31-4344-FA9A-A9C366621B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36" y="1121433"/>
            <a:ext cx="7039909" cy="3045125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lgDash"/>
          </a:ln>
        </p:spPr>
      </p:pic>
      <p:pic>
        <p:nvPicPr>
          <p:cNvPr id="3" name="Google Shape;250;p29">
            <a:extLst>
              <a:ext uri="{FF2B5EF4-FFF2-40B4-BE49-F238E27FC236}">
                <a16:creationId xmlns:a16="http://schemas.microsoft.com/office/drawing/2014/main" id="{FD124B9D-3FF0-5190-289C-AFCF5D9C37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306" y="3984350"/>
            <a:ext cx="6773560" cy="2589525"/>
          </a:xfrm>
          <a:prstGeom prst="rect">
            <a:avLst/>
          </a:prstGeom>
          <a:noFill/>
          <a:ln w="57150" cmpd="thickThin">
            <a:solidFill>
              <a:schemeClr val="accent5">
                <a:lumMod val="50000"/>
              </a:schemeClr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3619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Google Shape;239;p28">
            <a:extLst>
              <a:ext uri="{FF2B5EF4-FFF2-40B4-BE49-F238E27FC236}">
                <a16:creationId xmlns:a16="http://schemas.microsoft.com/office/drawing/2014/main" id="{BA9BB1DF-346A-C82B-5A13-A6716E6971D0}"/>
              </a:ext>
            </a:extLst>
          </p:cNvPr>
          <p:cNvSpPr txBox="1">
            <a:spLocks/>
          </p:cNvSpPr>
          <p:nvPr/>
        </p:nvSpPr>
        <p:spPr>
          <a:xfrm>
            <a:off x="888904" y="2027903"/>
            <a:ext cx="6721265" cy="28021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42240" lvl="0">
              <a:lnSpc>
                <a:spcPct val="150000"/>
              </a:lnSpc>
              <a:spcBef>
                <a:spcPts val="0"/>
              </a:spcBef>
              <a:buSzPts val="224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analysis is a powerful tool in healthcare data analysis for understanding relationships between variables and identifying potential factors influencing health outcomes.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C7F915-58DF-7451-4815-9720D17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16" y="0"/>
            <a:ext cx="7968026" cy="83099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CORRELATION ANALYSIS 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3" name="Google Shape;257;p30">
            <a:extLst>
              <a:ext uri="{FF2B5EF4-FFF2-40B4-BE49-F238E27FC236}">
                <a16:creationId xmlns:a16="http://schemas.microsoft.com/office/drawing/2014/main" id="{C51DF611-60C5-7C41-62E7-EFDC9150C3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514853">
            <a:off x="7936690" y="3510937"/>
            <a:ext cx="2760756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47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Google Shape;239;p28">
            <a:extLst>
              <a:ext uri="{FF2B5EF4-FFF2-40B4-BE49-F238E27FC236}">
                <a16:creationId xmlns:a16="http://schemas.microsoft.com/office/drawing/2014/main" id="{BA9BB1DF-346A-C82B-5A13-A6716E6971D0}"/>
              </a:ext>
            </a:extLst>
          </p:cNvPr>
          <p:cNvSpPr txBox="1">
            <a:spLocks/>
          </p:cNvSpPr>
          <p:nvPr/>
        </p:nvSpPr>
        <p:spPr>
          <a:xfrm>
            <a:off x="102867" y="246335"/>
            <a:ext cx="9375429" cy="64602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2286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700"/>
            </a:pPr>
            <a:r>
              <a:rPr lang="en-US" sz="1700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UNDERSTANDING CORRELATION:</a:t>
            </a:r>
          </a:p>
          <a:p>
            <a:pPr marL="914400" lvl="1" indent="-336550">
              <a:lnSpc>
                <a:spcPct val="115000"/>
              </a:lnSpc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examines the relationship between two or more variables to determine if changes in one variable are associated with changes in another.</a:t>
            </a:r>
          </a:p>
          <a:p>
            <a:pPr marL="914400" lvl="1" indent="-336550">
              <a:lnSpc>
                <a:spcPct val="115000"/>
              </a:lnSpc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positive correlation indicates that as one variable increases, the other variable also tends to increase. </a:t>
            </a:r>
          </a:p>
          <a:p>
            <a:pPr marL="914400" lvl="1" indent="-336550">
              <a:lnSpc>
                <a:spcPct val="115000"/>
              </a:lnSpc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negative correlation means that as one variable increases, the other variable tends to decrease.</a:t>
            </a:r>
          </a:p>
          <a:p>
            <a:pPr marL="577850" lvl="1">
              <a:lnSpc>
                <a:spcPct val="115000"/>
              </a:lnSpc>
              <a:buClr>
                <a:schemeClr val="dk1"/>
              </a:buClr>
              <a:buSzPts val="1700"/>
            </a:pPr>
            <a:endParaRPr lang="en-US"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700"/>
            </a:pPr>
            <a:r>
              <a:rPr lang="en-US" sz="1700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INTERPRETING CORRELATION RESULTS:</a:t>
            </a:r>
          </a:p>
          <a:p>
            <a:pPr marL="914400" lvl="1" indent="-336550">
              <a:lnSpc>
                <a:spcPct val="115000"/>
              </a:lnSpc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  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17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 correlation </a:t>
            </a:r>
            <a:r>
              <a:rPr lang="en-US" sz="17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 illness severity and chronic conditions 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indicates that patients with more chronic conditions tend to have higher illness severity.</a:t>
            </a:r>
          </a:p>
          <a:p>
            <a:pPr marL="914400" lvl="1" indent="-336550">
              <a:lnSpc>
                <a:spcPct val="115000"/>
              </a:lnSpc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INSTANCE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17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negative correlation 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 </a:t>
            </a:r>
            <a:r>
              <a:rPr lang="en-US" sz="17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 and hospitalization rates 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suggests that higher-income individuals may have lower hospitalization rates.</a:t>
            </a:r>
          </a:p>
          <a:p>
            <a:pPr marL="577850" lvl="1">
              <a:lnSpc>
                <a:spcPct val="115000"/>
              </a:lnSpc>
              <a:buClr>
                <a:schemeClr val="dk1"/>
              </a:buClr>
              <a:buSzPts val="1700"/>
            </a:pPr>
            <a:endParaRPr lang="en-US"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700"/>
            </a:pPr>
            <a:r>
              <a:rPr lang="en-US" sz="1700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VISUALIZING CORRELATIONS:</a:t>
            </a:r>
          </a:p>
          <a:p>
            <a:pPr marL="914400" lvl="1" indent="-336550">
              <a:lnSpc>
                <a:spcPct val="115000"/>
              </a:lnSpc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 matrices and scatter plots are commonly used to visualize correlations between multiple variables.</a:t>
            </a:r>
          </a:p>
          <a:p>
            <a:pPr marL="914400" lvl="1" indent="-336550">
              <a:lnSpc>
                <a:spcPct val="115000"/>
              </a:lnSpc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Heatmaps can also be used to represent correlation matrices visually, with colors indicating the strength and direction of correlations.</a:t>
            </a:r>
          </a:p>
        </p:txBody>
      </p:sp>
    </p:spTree>
    <p:extLst>
      <p:ext uri="{BB962C8B-B14F-4D97-AF65-F5344CB8AC3E}">
        <p14:creationId xmlns:p14="http://schemas.microsoft.com/office/powerpoint/2010/main" val="255565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</TotalTime>
  <Words>771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Trebuchet MS</vt:lpstr>
      <vt:lpstr>Wingdings</vt:lpstr>
      <vt:lpstr>Wingdings 3</vt:lpstr>
      <vt:lpstr>Facet</vt:lpstr>
      <vt:lpstr>HEALTHCARE ANALYTICS FOR DOCTOR VISITS</vt:lpstr>
      <vt:lpstr>PROBLEM  STATEMENT</vt:lpstr>
      <vt:lpstr>PROJECT DESCRIPTION  Segmentation Criteria:  Determine which demographic characteristics you want to use for segmentation. Common criteria include age, gender, income, education level, and geographic location.  Data Collection:  Collect relevant patient data, including demographic information, visit history, and health metrics such as illness severity and chronic condition status.  Segmentation:  Use statistical techniques or simple filters to divide the patient population into subgroups based on the chosen criteria. For example, you can divide patients into age groups (e.g., &lt;18, 18-35, 36-50, 51-65, 65+) or income brackets (e.g., low-income, middle-income, high-income).  Analysis:  Once patients are segmented, analyze visit patterns, illness severity, and chronic condition prevalence within each subgroup. This analysis helps identify trends and patterns specific to each segment.    </vt:lpstr>
      <vt:lpstr>RESULTS </vt:lpstr>
      <vt:lpstr> IMPACT OF SOCIOECONOMIC FACTORS  </vt:lpstr>
      <vt:lpstr>STEPS</vt:lpstr>
      <vt:lpstr>RESULTS </vt:lpstr>
      <vt:lpstr>CORRELATION ANALYSIS </vt:lpstr>
      <vt:lpstr>PowerPoint Presentation</vt:lpstr>
      <vt:lpstr>RESULTS </vt:lpstr>
      <vt:lpstr>WHO ARE THE END USERS</vt:lpstr>
      <vt:lpstr>TECHNOLOGY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Ravuri Sravani</cp:lastModifiedBy>
  <cp:revision>111</cp:revision>
  <dcterms:created xsi:type="dcterms:W3CDTF">2021-07-11T13:13:15Z</dcterms:created>
  <dcterms:modified xsi:type="dcterms:W3CDTF">2024-07-18T09:29:12Z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