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74" r:id="rId8"/>
    <p:sldId id="282" r:id="rId9"/>
    <p:sldId id="262" r:id="rId10"/>
    <p:sldId id="275" r:id="rId11"/>
    <p:sldId id="273" r:id="rId12"/>
    <p:sldId id="276" r:id="rId13"/>
    <p:sldId id="277" r:id="rId14"/>
    <p:sldId id="278" r:id="rId15"/>
    <p:sldId id="279" r:id="rId16"/>
    <p:sldId id="281" r:id="rId17"/>
    <p:sldId id="266" r:id="rId18"/>
    <p:sldId id="28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5309" y="4841425"/>
            <a:ext cx="4941771" cy="1082350"/>
          </a:xfrm>
        </p:spPr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Zeyad mohamed 42010448</a:t>
            </a: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VERENA GAMAL    42010044</a:t>
            </a: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HAGER GALAL       42010084</a:t>
            </a: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HALA KHALED       42020007</a:t>
            </a: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HADEER ELKADY   42010436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4DECD-FAB3-144B-314E-4E1F73C2C7DD}"/>
              </a:ext>
            </a:extLst>
          </p:cNvPr>
          <p:cNvSpPr txBox="1"/>
          <p:nvPr/>
        </p:nvSpPr>
        <p:spPr>
          <a:xfrm>
            <a:off x="7849845" y="855304"/>
            <a:ext cx="333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5AAFA-65D2-4823-708C-4CBEF6D0B131}"/>
              </a:ext>
            </a:extLst>
          </p:cNvPr>
          <p:cNvSpPr txBox="1"/>
          <p:nvPr/>
        </p:nvSpPr>
        <p:spPr>
          <a:xfrm>
            <a:off x="8428343" y="2256844"/>
            <a:ext cx="333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B4C90-48F0-FF62-F2E2-71304549E07F}"/>
              </a:ext>
            </a:extLst>
          </p:cNvPr>
          <p:cNvSpPr txBox="1"/>
          <p:nvPr/>
        </p:nvSpPr>
        <p:spPr>
          <a:xfrm>
            <a:off x="8733143" y="2561644"/>
            <a:ext cx="333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E6E47-1C9A-0C56-8DC5-D57CFE8A9C41}"/>
              </a:ext>
            </a:extLst>
          </p:cNvPr>
          <p:cNvSpPr txBox="1"/>
          <p:nvPr/>
        </p:nvSpPr>
        <p:spPr>
          <a:xfrm>
            <a:off x="8733143" y="2561644"/>
            <a:ext cx="333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364" y="885463"/>
            <a:ext cx="6065134" cy="794599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baseline="0" dirty="0"/>
              <a:t>Data Exploration and Cleaning for</a:t>
            </a:r>
            <a:br>
              <a:rPr lang="en-US" sz="2000" b="1" i="0" u="none" strike="noStrike" baseline="0" dirty="0"/>
            </a:br>
            <a:br>
              <a:rPr lang="en-US" sz="2000" b="1" i="0" u="none" strike="noStrike" baseline="0" dirty="0"/>
            </a:b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Image Classification</a:t>
            </a:r>
            <a:br>
              <a:rPr lang="en-US" sz="1800" b="0" i="0" u="none" strike="noStrike" baseline="0" dirty="0">
                <a:latin typeface="Calibri" panose="020F0502020204030204" pitchFamily="34" charset="0"/>
              </a:rPr>
            </a:b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r>
              <a:rPr lang="en-US" sz="1800" b="1" i="0" u="none" strike="noStrike" baseline="0" dirty="0">
                <a:latin typeface="Calibri" panose="020F0502020204030204" pitchFamily="34" charset="0"/>
              </a:rPr>
              <a:t>(ic)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9627" y="1924860"/>
            <a:ext cx="5983871" cy="382775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Images were resized to a consistent shape (150x150x3) to ensure uniformity across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 The pixel values were flattened to create a feature vector, and the target labels were assigned based on the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364" y="885463"/>
            <a:ext cx="6065134" cy="794599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1" i="0" u="none" strike="noStrike" baseline="0" dirty="0"/>
              <a:t> Building Model for</a:t>
            </a:r>
            <a:br>
              <a:rPr lang="en-US" sz="1800" b="1" i="0" u="none" strike="noStrike" baseline="0" dirty="0"/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1" dirty="0">
                <a:latin typeface="Calibri" panose="020F0502020204030204" pitchFamily="34" charset="0"/>
              </a:rPr>
              <a:t>image classification</a:t>
            </a: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r>
              <a:rPr lang="en-US" sz="1800" b="1" i="0" u="none" strike="noStrike" baseline="0" dirty="0">
                <a:latin typeface="Calibri" panose="020F0502020204030204" pitchFamily="34" charset="0"/>
              </a:rPr>
              <a:t>(i</a:t>
            </a:r>
            <a:r>
              <a:rPr lang="en-US" sz="1800" b="1" dirty="0">
                <a:latin typeface="Calibri" panose="020F0502020204030204" pitchFamily="34" charset="0"/>
              </a:rPr>
              <a:t>c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)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9627" y="1924860"/>
            <a:ext cx="5983871" cy="382775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/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8CF59-8BD8-1C0D-C6D6-3194477C40ED}"/>
              </a:ext>
            </a:extLst>
          </p:cNvPr>
          <p:cNvSpPr txBox="1"/>
          <p:nvPr/>
        </p:nvSpPr>
        <p:spPr>
          <a:xfrm>
            <a:off x="6097930" y="2166758"/>
            <a:ext cx="6094070" cy="222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Logistic Regression 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Decision Trees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Random Forest 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Support Vector Machines (SVM)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  <a:sym typeface="Wingdings" panose="05000000000000000000" pitchFamily="2" charset="2"/>
              </a:rPr>
              <a:t> Best 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Neural Network 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Naive Bayes </a:t>
            </a:r>
            <a:r>
              <a:rPr lang="en-US" dirty="0">
                <a:solidFill>
                  <a:prstClr val="white"/>
                </a:solidFill>
                <a:latin typeface="Tenorite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3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241" y="591343"/>
            <a:ext cx="5111750" cy="1204912"/>
          </a:xfrm>
        </p:spPr>
        <p:txBody>
          <a:bodyPr/>
          <a:lstStyle/>
          <a:p>
            <a:r>
              <a:rPr lang="en-US" i="0" dirty="0">
                <a:effectLst/>
                <a:latin typeface="Söhne"/>
              </a:rPr>
              <a:t>Conclusion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6241" y="2666206"/>
            <a:ext cx="6005211" cy="2519252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documentation concludes with a summary of the entire process, including the initial data exploration, cleaning, feature engineering, model building, hyperparameter tuning, and final evaluation. Recommendations for future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improvements or additional analyses may be suggested based on the outcomes of the project. 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8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241" y="591343"/>
            <a:ext cx="5111750" cy="1204912"/>
          </a:xfrm>
        </p:spPr>
        <p:txBody>
          <a:bodyPr/>
          <a:lstStyle/>
          <a:p>
            <a:r>
              <a:rPr lang="en-US" i="0" dirty="0">
                <a:effectLst/>
                <a:latin typeface="Söhne"/>
              </a:rPr>
              <a:t>Conclusion classification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6241" y="2666206"/>
            <a:ext cx="6005211" cy="25192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​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Achieved the best accuracy with the Gradient Boosting model after hyperparameter tuning. </a:t>
            </a:r>
          </a:p>
          <a:p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Gradient Boosting model had the highest accuracy among the models considered. </a:t>
            </a:r>
          </a:p>
          <a:p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project provides a comprehensive overview of data preprocessing, model building, and evaluation techniques in the context of breast cancer classification. </a:t>
            </a:r>
            <a:endParaRPr lang="en-US" sz="2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6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241" y="591343"/>
            <a:ext cx="5111750" cy="1204912"/>
          </a:xfrm>
        </p:spPr>
        <p:txBody>
          <a:bodyPr/>
          <a:lstStyle/>
          <a:p>
            <a:r>
              <a:rPr lang="en-US" i="0" dirty="0">
                <a:effectLst/>
                <a:latin typeface="Söhne"/>
              </a:rPr>
              <a:t>Conclusion clustering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6241" y="2666206"/>
            <a:ext cx="6005211" cy="2519252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Successfully implemented customer segmentation using the KMeans clustering algorithm.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Identified distinct customer segments based on age and income.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Evaluated the model using silhouette and calinski-harabasz indices to measure clustering quality. 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241" y="591343"/>
            <a:ext cx="5111750" cy="1204912"/>
          </a:xfrm>
        </p:spPr>
        <p:txBody>
          <a:bodyPr/>
          <a:lstStyle/>
          <a:p>
            <a:r>
              <a:rPr lang="en-US" i="0" dirty="0">
                <a:effectLst/>
                <a:latin typeface="Söhne"/>
              </a:rPr>
              <a:t>Conclusion image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6241" y="2666206"/>
            <a:ext cx="6005211" cy="2519252"/>
          </a:xfrm>
        </p:spPr>
        <p:txBody>
          <a:bodyPr>
            <a:normAutofit/>
          </a:bodyPr>
          <a:lstStyle/>
          <a:p>
            <a:r>
              <a:rPr lang="en-US" sz="2000" dirty="0"/>
              <a:t>​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project explores various machine learning and deep learning models for image classification. Each model's performance is assessed, and the best-performing model is saved for future use. 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708" y="840243"/>
            <a:ext cx="4617720" cy="2397860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E674DEC-4454-CF10-7354-F30E15598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861" y="4872157"/>
            <a:ext cx="4179570" cy="13719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50" y="279918"/>
            <a:ext cx="5605640" cy="778465"/>
          </a:xfrm>
        </p:spPr>
        <p:txBody>
          <a:bodyPr>
            <a:normAutofit/>
          </a:bodyPr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643102-88E9-3733-BEB3-85E70AD2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1114"/>
            <a:ext cx="4699322" cy="32290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(RE)</a:t>
            </a:r>
            <a:endParaRPr lang="en-US" sz="2000" b="1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Classification Model</a:t>
            </a:r>
            <a:r>
              <a:rPr lang="en-US" sz="20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  Model (CSC)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Calibri" panose="020F0502020204030204" pitchFamily="34" charset="0"/>
              </a:rPr>
              <a:t>Image Classification  (</a:t>
            </a:r>
            <a:r>
              <a:rPr lang="en-US" sz="2000" b="1" dirty="0">
                <a:latin typeface="Calibri" panose="020F0502020204030204" pitchFamily="34" charset="0"/>
              </a:rPr>
              <a:t>IC)</a:t>
            </a:r>
            <a:endParaRPr lang="en-US" sz="2000" b="1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31493"/>
            <a:ext cx="5111750" cy="5384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675" y="1041460"/>
            <a:ext cx="7156892" cy="5023674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 : This project involves the analysis and modeling of property prices using a dataset containing various features related to housing in a specific region. </a:t>
            </a:r>
          </a:p>
          <a:p>
            <a:endParaRPr lang="en-US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BBC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project aims to develop a predictive model to classify breast cancer tumors as malignant (M) or benign (B) based on various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CSC :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project aims to perform customer segmentation using the KMeans clustering algorithm on a dataset containing information about customers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IC :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project focuses on image classification using different machine learning and deep learning models. The goal is to classify images into three categories: pretty sunflower, rugby ball leather, and ice cream cone.</a:t>
            </a:r>
            <a:endParaRPr lang="en-US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6789" y="1164985"/>
            <a:ext cx="6065134" cy="794599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baseline="0" dirty="0"/>
              <a:t>Data Exploration and Cleaning for</a:t>
            </a:r>
            <a:br>
              <a:rPr lang="en-US" sz="2000" b="1" i="0" u="none" strike="noStrike" baseline="0" dirty="0"/>
            </a:b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b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(RE)</a:t>
            </a:r>
            <a:br>
              <a:rPr lang="en-US" sz="1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8052" y="1959584"/>
            <a:ext cx="5983871" cy="3827758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initial steps involve loading the dataset and cleaning it to prepare for analysis and exploration is conducted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Duplicate values are removed, and missing values in the 'mrtdist' column are addressed by dropping the entire column.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Additionally, several irrelevant columns are dropped to focus on relevant features. A scatter plot is created to visualize the geographical distribution of property prices.</a:t>
            </a:r>
          </a:p>
        </p:txBody>
      </p:sp>
    </p:spTree>
    <p:extLst>
      <p:ext uri="{BB962C8B-B14F-4D97-AF65-F5344CB8AC3E}">
        <p14:creationId xmlns:p14="http://schemas.microsoft.com/office/powerpoint/2010/main" val="251283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364" y="885463"/>
            <a:ext cx="6065134" cy="794599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1" i="0" u="none" strike="noStrike" baseline="0" dirty="0"/>
              <a:t> Building Model for</a:t>
            </a:r>
            <a:br>
              <a:rPr lang="en-US" sz="1800" b="1" i="0" u="none" strike="noStrike" baseline="0" dirty="0"/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Regression </a:t>
            </a:r>
            <a:r>
              <a:rPr lang="en-US" sz="1800" b="1" dirty="0">
                <a:latin typeface="Calibri" panose="020F0502020204030204" pitchFamily="34" charset="0"/>
              </a:rPr>
              <a:t>Model</a:t>
            </a: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r>
              <a:rPr lang="en-US" sz="1800" b="1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US" sz="1800" b="1" dirty="0">
                <a:latin typeface="Calibri" panose="020F0502020204030204" pitchFamily="34" charset="0"/>
              </a:rPr>
              <a:t>Re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)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9627" y="1924860"/>
            <a:ext cx="5983871" cy="382775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L</a:t>
            </a:r>
            <a:r>
              <a:rPr lang="en-US" sz="1800" dirty="0"/>
              <a:t>inear</a:t>
            </a:r>
            <a:r>
              <a:rPr lang="en-US" sz="1800" b="0" i="0" u="none" strike="noStrike" baseline="0" dirty="0"/>
              <a:t>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Decision Trees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K-Nearest Neighbors (KNN)</a:t>
            </a:r>
            <a:r>
              <a:rPr lang="en-US" sz="1800" b="0" i="0" u="none" strike="noStrike" baseline="0" dirty="0">
                <a:sym typeface="Wingdings" panose="05000000000000000000" pitchFamily="2" charset="2"/>
              </a:rPr>
              <a:t> </a:t>
            </a:r>
            <a:endParaRPr lang="en-US" sz="18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XGBoost 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3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364" y="885463"/>
            <a:ext cx="6065134" cy="794599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baseline="0" dirty="0"/>
              <a:t>Data Exploration and Cleaning for</a:t>
            </a:r>
            <a:br>
              <a:rPr lang="en-US" sz="2000" b="1" i="0" u="none" strike="noStrike" baseline="0" dirty="0"/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Breast Cancer Classification</a:t>
            </a: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r>
              <a:rPr lang="en-US" sz="1800" b="1" i="0" u="none" strike="noStrike" baseline="0" dirty="0">
                <a:latin typeface="Calibri" panose="020F0502020204030204" pitchFamily="34" charset="0"/>
              </a:rPr>
              <a:t>(BBC)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9627" y="1924860"/>
            <a:ext cx="5983871" cy="382775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 Explored the dataset's shape and found it to be (569, 33).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Checked for duplicate rows and found none.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Checked for missing values and found none.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Dropped the 'id' and 'Unnamed: 32' columns as they are not informative.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Encoded the target variable 'diagnosis' using Label Encoder.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364" y="885463"/>
            <a:ext cx="6065134" cy="794599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1" i="0" u="none" strike="noStrike" baseline="0" dirty="0"/>
              <a:t> Building Model for</a:t>
            </a:r>
            <a:br>
              <a:rPr lang="en-US" sz="1800" b="1" i="0" u="none" strike="noStrike" baseline="0" dirty="0"/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Breast Cancer Classification</a:t>
            </a: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r>
              <a:rPr lang="en-US" sz="1800" b="1" i="0" u="none" strike="noStrike" baseline="0" dirty="0">
                <a:latin typeface="Calibri" panose="020F0502020204030204" pitchFamily="34" charset="0"/>
              </a:rPr>
              <a:t>(BBC)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9627" y="1924860"/>
            <a:ext cx="5983871" cy="382775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Logistic Regression</a:t>
            </a:r>
            <a:r>
              <a:rPr lang="en-US" sz="1800" b="0" i="0" u="none" strike="noStrike" baseline="0" dirty="0">
                <a:sym typeface="Wingdings" panose="05000000000000000000" pitchFamily="2" charset="2"/>
              </a:rPr>
              <a:t> </a:t>
            </a:r>
            <a:endParaRPr lang="en-US" sz="18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Decision Trees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en-US" sz="18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Random Forest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Support Vector Machines (SVM) </a:t>
            </a:r>
            <a:r>
              <a:rPr lang="en-US" sz="1800" b="0" i="0" u="none" strike="noStrike" baseline="0" dirty="0">
                <a:sym typeface="Wingdings" panose="05000000000000000000" pitchFamily="2" charset="2"/>
              </a:rPr>
              <a:t> Best Model</a:t>
            </a:r>
            <a:endParaRPr lang="en-US" sz="18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K-Nearest Neighbors (KNN)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Naive Bayes 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5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6789" y="910341"/>
            <a:ext cx="6065134" cy="794599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baseline="0" dirty="0"/>
              <a:t>Data Exploration and Cleaning for</a:t>
            </a:r>
            <a:br>
              <a:rPr lang="en-US" sz="2000" b="1" i="0" u="none" strike="noStrike" baseline="0" dirty="0"/>
            </a:b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0" u="none" strike="noStrike" baseline="0" dirty="0"/>
              <a:t>Customer Segmentation Clustring</a:t>
            </a:r>
            <a:br>
              <a:rPr lang="en-US" sz="1800" b="1" i="0" u="none" strike="noStrike" baseline="0" dirty="0"/>
            </a:br>
            <a:br>
              <a:rPr lang="en-US" sz="1800" b="1" i="0" u="none" strike="noStrike" baseline="0" dirty="0"/>
            </a:br>
            <a:r>
              <a:rPr lang="en-US" sz="1800" b="1" i="0" u="none" strike="noStrike" baseline="0" dirty="0"/>
              <a:t>(</a:t>
            </a:r>
            <a:r>
              <a:rPr lang="en-US" sz="1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csc</a:t>
            </a:r>
            <a:r>
              <a:rPr lang="en-US" sz="1800" b="1" i="0" u="none" strike="noStrike" baseline="0" dirty="0"/>
              <a:t>)</a:t>
            </a: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8052" y="1959584"/>
            <a:ext cx="5983871" cy="3827758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Loaded the dataset and conducted initial exploration.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Checked the dataset's shape and dropped the 'ID' column.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Explored summary statistics, data types, missing values, and duplicates.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Utilized visualizations to gain insights into the distribution of age, income, gender, marital status, and occupation.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6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364" y="885463"/>
            <a:ext cx="6065134" cy="794599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1" i="0" u="none" strike="noStrike" baseline="0" dirty="0"/>
              <a:t> Building Model for</a:t>
            </a:r>
            <a:br>
              <a:rPr lang="en-US" sz="1800" b="1" i="0" u="none" strike="noStrike" baseline="0" dirty="0"/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1" i="0" u="none" strike="noStrike" baseline="0" dirty="0"/>
              <a:t>Customer Segmentation Clustring</a:t>
            </a: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r>
              <a:rPr lang="en-US" sz="1800" b="1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US" sz="1800" b="1" dirty="0">
                <a:latin typeface="Calibri" panose="020F0502020204030204" pitchFamily="34" charset="0"/>
              </a:rPr>
              <a:t>csc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)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9627" y="1924860"/>
            <a:ext cx="5983871" cy="382775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/>
              <a:t> K-means : </a:t>
            </a:r>
            <a:endParaRPr lang="en-US" sz="1800" dirty="0"/>
          </a:p>
          <a:p>
            <a:endParaRPr lang="en-US" sz="18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Silhouette Score: 0.5406880311145233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Calinski-Harabasz Index: 6140.583970635593 </a:t>
            </a:r>
          </a:p>
          <a:p>
            <a:endParaRPr lang="en-US" sz="1800" b="0" i="0" u="none" strike="noStrike" baseline="0" dirty="0"/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6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{BE17CED6-5C53-49CC-883A-995D38490FFE}tf67328976_win32</Template>
  <TotalTime>135</TotalTime>
  <Words>788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Söhne</vt:lpstr>
      <vt:lpstr>Tenorite</vt:lpstr>
      <vt:lpstr>Office Theme</vt:lpstr>
      <vt:lpstr>  Zeyad mohamed 42010448   VERENA GAMAL    42010044   HAGER GALAL       42010084   HALA KHALED       42020007   HADEER ELKADY   42010436 </vt:lpstr>
      <vt:lpstr>Machine learning models</vt:lpstr>
      <vt:lpstr>INTRODUCTION</vt:lpstr>
      <vt:lpstr>  Data Exploration and Cleaning for   Regression Model   (RE) </vt:lpstr>
      <vt:lpstr>    Building Model for   Regression Model  (Re)</vt:lpstr>
      <vt:lpstr>  Data Exploration and Cleaning for   Breast Cancer Classification  (BBC)</vt:lpstr>
      <vt:lpstr>    Building Model for   Breast Cancer Classification  (BBC)</vt:lpstr>
      <vt:lpstr>  Data Exploration and Cleaning for   Customer Segmentation Clustring  (csc)</vt:lpstr>
      <vt:lpstr>    Building Model for  Customer Segmentation Clustring  (csc)</vt:lpstr>
      <vt:lpstr>  Data Exploration and Cleaning for   Image Classification  (ic)</vt:lpstr>
      <vt:lpstr>    Building Model for  image classification  (ic)</vt:lpstr>
      <vt:lpstr>Conclusion regression</vt:lpstr>
      <vt:lpstr>Conclusion classification</vt:lpstr>
      <vt:lpstr>Conclusion clustering</vt:lpstr>
      <vt:lpstr>Conclusion image class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Zeyad mohamed 42010448   VERENA GAMAL    42010044   HAGER GALAL       42010084   HALA KHALED       42020007   HADEER ELKADY   42010436</dc:title>
  <dc:creator>zeyad mohamed ali mohamed</dc:creator>
  <cp:lastModifiedBy>zeyad mohamed ali mohamed</cp:lastModifiedBy>
  <cp:revision>4</cp:revision>
  <dcterms:created xsi:type="dcterms:W3CDTF">2024-01-02T18:21:35Z</dcterms:created>
  <dcterms:modified xsi:type="dcterms:W3CDTF">2024-01-02T21:36:31Z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