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28"/>
  </p:notesMasterIdLst>
  <p:handoutMasterIdLst>
    <p:handoutMasterId r:id="rId29"/>
  </p:handoutMasterIdLst>
  <p:sldIdLst>
    <p:sldId id="277" r:id="rId4"/>
    <p:sldId id="399" r:id="rId5"/>
    <p:sldId id="400" r:id="rId6"/>
    <p:sldId id="408" r:id="rId7"/>
    <p:sldId id="411" r:id="rId8"/>
    <p:sldId id="401" r:id="rId9"/>
    <p:sldId id="412" r:id="rId10"/>
    <p:sldId id="402" r:id="rId11"/>
    <p:sldId id="403" r:id="rId12"/>
    <p:sldId id="413" r:id="rId13"/>
    <p:sldId id="414" r:id="rId14"/>
    <p:sldId id="404" r:id="rId15"/>
    <p:sldId id="415" r:id="rId16"/>
    <p:sldId id="416" r:id="rId17"/>
    <p:sldId id="417" r:id="rId18"/>
    <p:sldId id="418" r:id="rId19"/>
    <p:sldId id="419" r:id="rId20"/>
    <p:sldId id="405" r:id="rId21"/>
    <p:sldId id="406" r:id="rId22"/>
    <p:sldId id="407" r:id="rId23"/>
    <p:sldId id="420" r:id="rId24"/>
    <p:sldId id="421" r:id="rId25"/>
    <p:sldId id="422" r:id="rId26"/>
    <p:sldId id="42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62" d="100"/>
          <a:sy n="62" d="100"/>
        </p:scale>
        <p:origin x="1016" y="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480364" y="1643397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AIT-CSE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399041" y="5978363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200" dirty="0">
                <a:latin typeface="Raleway ExtraBold" pitchFamily="34" charset="-52"/>
              </a:rPr>
              <a:t>MEET THE DOC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4557" y="4015546"/>
            <a:ext cx="450347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MALLESH YADAV -22BAI71298 </a:t>
            </a:r>
          </a:p>
          <a:p>
            <a:r>
              <a:rPr lang="en-US" sz="2000" dirty="0"/>
              <a:t> SRIRAMOJU AKSHAY-22BAI70198              </a:t>
            </a:r>
          </a:p>
          <a:p>
            <a:r>
              <a:rPr lang="en-US" sz="2000" dirty="0"/>
              <a:t>P.VIVEK – 22BAI70303</a:t>
            </a:r>
          </a:p>
          <a:p>
            <a:r>
              <a:rPr lang="en-US" sz="2000" dirty="0"/>
              <a:t>D.VAMSI – 22BAI71221</a:t>
            </a:r>
          </a:p>
          <a:p>
            <a:r>
              <a:rPr lang="en-US" sz="2000" dirty="0"/>
              <a:t>RAMAKRISHNA – 22BAI71314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181417" y="4753120"/>
            <a:ext cx="3494483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800" dirty="0"/>
              <a:t>Dr. Kamaljit Singh Saini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C335-A662-7F64-F9C7-0BE501356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42547-6C7D-2A95-900D-89E24111D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1: System Components and Architecture</a:t>
            </a: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Main Components:</a:t>
            </a: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Database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Machine Learning Component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Mobile Application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Web Application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Mobile App Server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Three-Tier Architecture:</a:t>
            </a: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Database, application logic, and user interface layers.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Facilitates decoupling for easier upgrades and changes.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Advantages include understandable code and enhanced flexibility.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0F8EA-5945-2AEE-4C85-5F9034E14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3DDF-D5F9-C6A9-52B6-218C1CFF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2815-C72E-5E25-99E5-0BF6DD1B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15" y="1253331"/>
            <a:ext cx="10515600" cy="435133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9EFAF-BECF-85C2-61A6-2F9E23565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9A34B70-A8F5-E3CB-97B1-E4F3FAED5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5" y="1913731"/>
            <a:ext cx="9720942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2: Analysis of Requirements and Software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of Requirements: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needs: Easy appointment scheduling, instant access to physicians, preventing conflicts, effective resource management, and customized user experiences.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Established system scope and goals for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Description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HTML: Provides structure and semantics for web pages.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JavaScript: Enables dynamic and interactive elements on websites, client-side scripting.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MySQL: Open-source RDBMS for handling structured data, uses SQL.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CSS: Enhances appearance and styling of web pages, separates presentation from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9F7D92DD-7609-DDF5-35AB-DD0A2D8A0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4765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7CD299D-58EF-83F8-3AEC-1C6D29B81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76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226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1: Confidentiality and Security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Facilitates secure and confidential communication between patients and healthcare providers.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Ensures confidentiality and security of medical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Up-to-date, accurate medical information aids in providing customized care.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Speeds up healthcare process by enabling doctors to give personalized care.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Technology reduces administrative expenses, decreases absenteeism, and enhances appointment management.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Ensures effectiveness of healthcare institutions through improved efficiency.</a:t>
            </a:r>
          </a:p>
          <a:p>
            <a:pPr marL="0" indent="0">
              <a:buNone/>
            </a:pP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B22-2194-B595-44A1-FE4405D4F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DFFF-B832-963A-CF30-408A6B24D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2: Appointment Day Analysis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Identifies trends in attendance for schedule optimization.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Compares attendance to assess effectiveness of SMS reminders.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Examines impact of receiving scholarships on attendance.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Neighborhood dispersion affects resource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Analysis of appointment dates contributes to more effective scheduling.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Monthly data shows variations in seasonal programs.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EAF60-4F37-6A6C-A297-90192C01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89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63D70-7695-ED7E-28BC-A8D1A888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C77C9-5911-8624-E63B-C45253E5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3: Confusion Matrix Analysis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KNN Confusion Matrix: 32634 true positives, 2735 false positives, 7330 false negatives, 1512 true negatives.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Decision Tree Confusion Matrix: 29882 true positives, 5487 false positives, 6335 false negatives, 2507 true negatives.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SVM Confusion Matrix: 35369 true positives, 0 false positives, 8842 false negatives, 0 true negatives.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Weekdays are peak appointment days, particularly Tuesdays.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Majority of patients are showing up on their scheduled day.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Scholarship recipients are more likely to miss appointments compared to non-recipients.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6E727-6675-F856-EAB5-7A744C3CD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48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C6D2-06BC-EA86-E7D8-BAFACC48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2CC0A-67B7-E046-A8CC-D24CD56DB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4: Prediction Model Performance - SVM</a:t>
            </a:r>
            <a:endParaRPr lang="en-I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SVM (Support Vector Machine)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points for SVM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Insights into SVM's classification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SVM's role in appointment scheduling optimization.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Considerations for implementing SVM in healthcare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Advantages of SVM in handling high-dimensional data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746C4-0B3D-418C-E34F-3BA1EF82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252-0006-21D6-D6AA-641425B6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E9C0C-E965-04A4-FB4C-04FD4404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5: Prediction Model Performance - Logistic Regression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LR (Logistic Regression)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points for LR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Insights into LR's classification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LR's role in appointment scheduling optimization.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Considerations for implementing LR in healthcare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Advantages of LR in handling binary classification tasks.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E3D4-21CF-D361-96D7-0DDAF021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60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A160B-14D4-F5C9-7CAF-FFBAE3856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936F-26A1-D0AF-FD6E-2CE91F693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6: Prediction Model Performance - KNN &amp; Decision Tree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KNN (K-Nearest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Neighbour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)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DT (Decision Tree)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Comparison of KNN and Decision Tree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Insights into their classification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Roles of KNN and Decision Tree in appointment scheduling optimization.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Considerations for implementing KNN and Decision Tree in healthcare systems.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C776C-D8EA-21FA-67C7-B1165B2B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528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Offer online scheduling convenience for patients.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 real-time availability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Send automatic reminders to patients.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Allow patients to select convenient appointment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Minimize wait times and optimize medical resource usage.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Reduce administrative costs.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Improve patient experience with self-service choices.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 proactive patient care.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Offer user-friendly interfaces.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Enhance patient happiness and boost medical professionals'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Implement email notification capabilities for additional communication and appointment reminders.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Increase patient engagement and decrease missed appointments.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Incorporate artificial intelligence (AI) for system optimization.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Analyze past appointment patterns and patient preferences.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 AI for efficient and customized appointment recommendations.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r>
              <a:rPr lang="en-US" dirty="0">
                <a:latin typeface="Times New Roman"/>
                <a:cs typeface="Times New Roman"/>
              </a:rPr>
              <a:t>References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[1] D. Y. Huang, “Patient No-Show Predictive Model Development using Multiple Data Sources for an Effective Overbooking Approach,” Applied Clinical Informatics, vol. 5, no. 3, pp. 836-860, 2014.</a:t>
            </a:r>
          </a:p>
          <a:p>
            <a:r>
              <a:rPr lang="en-IN" dirty="0"/>
              <a:t>[2] Zhang, L., Xu, J., Vijayakumar, P., Sharma, P. K., &amp; Ghosh, U. (2022). Homomorphic encryption-based privacy-preserving federated learning in IoT-enabled healthcare system. IEEE Transactions on Network Science and Engineering.</a:t>
            </a:r>
          </a:p>
          <a:p>
            <a:r>
              <a:rPr lang="en-IN" dirty="0"/>
              <a:t>[3] </a:t>
            </a:r>
            <a:r>
              <a:rPr lang="en-IN" dirty="0" err="1"/>
              <a:t>Usharani</a:t>
            </a:r>
            <a:r>
              <a:rPr lang="en-IN" dirty="0"/>
              <a:t>, S., Prithivi, S., Sharmila, S., Bala, P. M., Kumar, T. A., &amp; Rajmohan, R. (2021, July). Mobile Application for Doctor Appointment Scheduling. In 2021 International Conference on System, Computation, Automation and Networking (ICSCAN) (pp. 1-6). IEEE.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5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A51-B18A-6AE2-064D-C6BDC33F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8D29D-F41B-C3EE-0D96-F57A40C4F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[4] F. A.-T. Louisa </a:t>
            </a:r>
            <a:r>
              <a:rPr lang="en-IN" dirty="0" err="1"/>
              <a:t>Aiyeyika</a:t>
            </a:r>
            <a:r>
              <a:rPr lang="en-IN" dirty="0"/>
              <a:t>, "Appointment System using Artificial Intelligence Techniques," International Research </a:t>
            </a:r>
            <a:r>
              <a:rPr lang="en-IN" dirty="0" err="1"/>
              <a:t>Center</a:t>
            </a:r>
            <a:r>
              <a:rPr lang="en-IN" dirty="0"/>
              <a:t> for AI and IOT. </a:t>
            </a:r>
          </a:p>
          <a:p>
            <a:r>
              <a:rPr lang="en-IN" dirty="0"/>
              <a:t>[5] Edwards, T., &amp; </a:t>
            </a:r>
            <a:r>
              <a:rPr lang="en-IN" dirty="0" err="1"/>
              <a:t>Sankaranarayanan</a:t>
            </a:r>
            <a:r>
              <a:rPr lang="en-IN" dirty="0"/>
              <a:t>, S. (2009, November). Intelligent agent-based hospital search &amp; appointment system. In Proceedings of the 2nd International Conference on Interaction Sciences: Information Technology, Culture and Human (pp. 561-567).</a:t>
            </a:r>
          </a:p>
          <a:p>
            <a:r>
              <a:rPr lang="en-IN" dirty="0"/>
              <a:t> [6] S. B. P. O. A. T. a. B. S. Y. S. V Patil, "Smart Web Application for Efficient Management of Hospital Appointments,”," MMS, Hyderabad, 2022.</a:t>
            </a:r>
          </a:p>
          <a:p>
            <a:r>
              <a:rPr lang="en-US" dirty="0"/>
              <a:t>[7] A. K. C. Tripathy, "Mobile-based healthcare management using artificial intelligence," IEEE, Delhi, 2020.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D3450-9A33-0AE4-21E8-84ABE1D8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20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DBBC-560B-FC6B-8CDB-B2E92C02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595A-ED05-AA68-853F-26BFF2CA9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[8] </a:t>
            </a:r>
            <a:r>
              <a:rPr lang="en-IN" dirty="0" err="1"/>
              <a:t>Akinode</a:t>
            </a:r>
            <a:r>
              <a:rPr lang="en-IN" dirty="0"/>
              <a:t>, J. L., &amp; </a:t>
            </a:r>
            <a:r>
              <a:rPr lang="en-IN" dirty="0" err="1"/>
              <a:t>Oloruntoba</a:t>
            </a:r>
            <a:r>
              <a:rPr lang="en-IN" dirty="0"/>
              <a:t>, S. A. (2017). Design and implementation of a patient appointment and scheduling system. Department of Computer Science, Federal Polytechnic </a:t>
            </a:r>
            <a:r>
              <a:rPr lang="en-IN" dirty="0" err="1"/>
              <a:t>Ilaro</a:t>
            </a:r>
            <a:r>
              <a:rPr lang="en-IN" dirty="0"/>
              <a:t> Nigeria. </a:t>
            </a:r>
          </a:p>
          <a:p>
            <a:r>
              <a:rPr lang="en-IN" dirty="0"/>
              <a:t>[9] Zhang, L., Xu, J., Vijayakumar, P., Sharma, P. K., &amp; Ghosh, U. (2022). Homomorphic encryption-based privacy-preserving federated learning in IoT-enabled healthcare system. IEEE Transactions on Network Science and Engineering. </a:t>
            </a:r>
          </a:p>
          <a:p>
            <a:r>
              <a:rPr lang="en-IN" dirty="0"/>
              <a:t>[10] Kaur, M., Singh, D., Kumar, V., Gupta, B. B., &amp; Abd El-Latif, A. A. (2021). Secure and energy efficient-based E-health care framework for green internet of things. IEEE </a:t>
            </a:r>
            <a:r>
              <a:rPr lang="en-US" dirty="0"/>
              <a:t>Transactions on Green Communications and Networking, 5(3), 1223-1231.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73F0D-B253-F784-8690-C2613B910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4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2F40B-1EF2-CFE9-2CAC-4936517F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F7FD5-A7BC-6C32-317A-E30EA7C26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[11] F. A.-T. Louisa </a:t>
            </a:r>
            <a:r>
              <a:rPr lang="en-IN" dirty="0" err="1"/>
              <a:t>Aiyeyika</a:t>
            </a:r>
            <a:r>
              <a:rPr lang="en-IN" dirty="0"/>
              <a:t>, “Appointment System using Artificial Intelligence Techniques,” International Research </a:t>
            </a:r>
            <a:r>
              <a:rPr lang="en-IN" dirty="0" err="1"/>
              <a:t>Center</a:t>
            </a:r>
            <a:r>
              <a:rPr lang="en-IN" dirty="0"/>
              <a:t> for AI and IOT. </a:t>
            </a:r>
          </a:p>
          <a:p>
            <a:r>
              <a:rPr lang="en-IN" dirty="0"/>
              <a:t>[12] Jin, Y., Wang, H., Chugh, T., Guo, D., &amp; Miettinen, K. (2018). Data-driven evolutionary optimization: An overview and case studies. IEEE Transactions on Evolutionary Computation, 23(3), 442-458. </a:t>
            </a:r>
          </a:p>
          <a:p>
            <a:r>
              <a:rPr lang="en-IN" dirty="0"/>
              <a:t>[13] </a:t>
            </a:r>
            <a:r>
              <a:rPr lang="en-IN" dirty="0" err="1"/>
              <a:t>Akinode</a:t>
            </a:r>
            <a:r>
              <a:rPr lang="en-IN" dirty="0"/>
              <a:t>, J. L., &amp; </a:t>
            </a:r>
            <a:r>
              <a:rPr lang="en-IN" dirty="0" err="1"/>
              <a:t>Oloruntoba</a:t>
            </a:r>
            <a:r>
              <a:rPr lang="en-IN" dirty="0"/>
              <a:t>, S. A. (2017). Design and implementation of a patient appointment and scheduling system. Department of Computer Science, Federal Polytechnic </a:t>
            </a:r>
            <a:r>
              <a:rPr lang="en-IN" dirty="0" err="1"/>
              <a:t>Ilaro</a:t>
            </a:r>
            <a:r>
              <a:rPr lang="en-IN" dirty="0"/>
              <a:t> Nigeria. </a:t>
            </a:r>
          </a:p>
          <a:p>
            <a:r>
              <a:rPr lang="en-US" dirty="0"/>
              <a:t>[14] L. X. J. V. P. P. P. K. &amp;. G. U. Zhang, "Homomorphic encryption-based </a:t>
            </a:r>
            <a:r>
              <a:rPr lang="en-US" dirty="0" err="1"/>
              <a:t>privacypreserving</a:t>
            </a:r>
            <a:r>
              <a:rPr lang="en-US" dirty="0"/>
              <a:t> federated learning in the </a:t>
            </a:r>
            <a:r>
              <a:rPr lang="en-US" dirty="0" err="1"/>
              <a:t>IoTenabled</a:t>
            </a:r>
            <a:r>
              <a:rPr lang="en-US" dirty="0"/>
              <a:t> healthcare system.," IEEE, 2022.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43C3B-3445-22AC-C40B-7EF90EE8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96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25465-BA4D-332F-EAD5-DD859551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7BA4-A8C2-2413-3169-B5DC084B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[15] J. S. Z. N. &amp;. V. C. V. Vardakas, "A survey on demand response programs in smart grids: Pricing methods and optimization algorithms," IEEE, Kolkata, 2018. </a:t>
            </a:r>
          </a:p>
          <a:p>
            <a:r>
              <a:rPr lang="en-IN" dirty="0"/>
              <a:t>[16] I. C. &amp;. A.-A. J. Torres, "Technological solution to improve outpatient medical care services using routing techniques and medical appointment scheduling," IEEE, 2021.</a:t>
            </a:r>
          </a:p>
          <a:p>
            <a:r>
              <a:rPr lang="en-IN" dirty="0"/>
              <a:t> [17] A. A. R. &amp;. O. H. Odeh, "Medical patient appointments management using smart software system," IEEE, 2019. </a:t>
            </a:r>
          </a:p>
          <a:p>
            <a:r>
              <a:rPr lang="en-IN" dirty="0"/>
              <a:t>[18] S. P. S. S. S. B. P. M. K. T. A. &amp;. R. R. </a:t>
            </a:r>
            <a:r>
              <a:rPr lang="en-IN" dirty="0" err="1"/>
              <a:t>Usharani</a:t>
            </a:r>
            <a:r>
              <a:rPr lang="en-IN" dirty="0"/>
              <a:t>, "Mobile Application for Doctor Appointment Scheduling," IEEE, 2021.</a:t>
            </a:r>
          </a:p>
          <a:p>
            <a:r>
              <a:rPr lang="en-IN" dirty="0"/>
              <a:t> [19] D. H. E. &amp;. D. J. </a:t>
            </a:r>
            <a:r>
              <a:rPr lang="en-IN" dirty="0" err="1"/>
              <a:t>Niyato</a:t>
            </a:r>
            <a:r>
              <a:rPr lang="en-IN" dirty="0"/>
              <a:t>, "WiMAX-based broadband wireless access and its application for telemedicine/e-health," IEEE, 2015. </a:t>
            </a:r>
          </a:p>
          <a:p>
            <a:r>
              <a:rPr lang="en-IN" dirty="0"/>
              <a:t>[20] H. H. H. X. Y. &amp;. G. M. Yan, "Wireless sensor network based E-health </a:t>
            </a:r>
            <a:r>
              <a:rPr lang="en-IN" dirty="0" err="1"/>
              <a:t>systemimplementation</a:t>
            </a:r>
            <a:r>
              <a:rPr lang="en-IN" dirty="0"/>
              <a:t> and experimental result," IEEE, 2018.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34E2E-0C3E-046F-ABC7-96915EF5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780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Healthcare Industry Evolution: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Constantly adapting to meet increasing demands of customers and professionals.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Embracing technology to streamline processes.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Introduction of Doctor Appointment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Innovative technology aimed at simplifying medical visit scheduling.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Utilizes predictive modeling to anticipate no-shows.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Allows for efficient management of appointments.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B391-FCAB-796E-1441-C581163E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3B18-8FAC-80D9-80F0-B7BD3D49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Machine Learning Evaluation: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Investigates various machine learning techniques.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Aims to enhance classifier component for accurate predictions.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Ensures the overall system effectively handles no-shows.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Key Features of Doctor Appointment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Streamlines scheduling process.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Eliminates wait times and administrative burdens.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Provides real-time information on doctor availability and specializations.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9980B-DF35-F891-521F-9B18220F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8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B391-FCAB-796E-1441-C581163E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33B18-8FAC-80D9-80F0-B7BD3D491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9980B-DF35-F891-521F-9B18220F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8504D0-0DDF-1BA1-2EC7-6CA51E1ED47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30509" y="1522948"/>
            <a:ext cx="12600556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for Patients and Providers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Empowers patients to manage their healthcare.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Maximizes resource utilization.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patient satisfaction and staff productivity.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Healthcare Ecosystem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accessibility, convenience, and efficiency.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overall healthcare experience for both patients and providers.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F0E5F9-9EF5-1A50-F726-0D0BDFAE9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6129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45194E2-D287-6E43-069A-F33FD21BE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48768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Inter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70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Challenges in Current Hospital Appointment Scheduling: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Inefficiencies, lengthy wait times, and misunderstandings.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Doctors struggle to manage calendars; patients struggle to secure timely appointments.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Insufficient optimization intelligence leads to scheduling conflicts and resource underuse.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Need for AI-Powered Hospital Appointment Booking System: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Aim: Improve patient experiences, streamline appointment administration, and maximize resource allocation</a:t>
            </a:r>
          </a:p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62BD-D0B7-BA89-63DF-0429A6678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A383-4A99-14F0-8FA6-BDA7604B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Frameworks in E-Healthcare Systems: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Emerging Frameworks: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Modern or evolving frameworks like AI-driven tools.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Cross-Cutting Frameworks: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Promote collaboration between public health and research fields.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Restrictions and Challenges: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Address implementation-related challenges (e.g., data privacy, integration difficulty).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Telemedicine Platforms:</a:t>
            </a: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Enable remote consultations between patients and medical experts.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Examples: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eDoc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Doc, and </a:t>
            </a:r>
            <a:r>
              <a:rPr lang="en-US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eDoc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664AB-1518-DCBD-3A7B-9CF8911CB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9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Identify inefficiencies in the current manual appointment scheduling process.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Highlight the reliance on face-to-face communication and phone calls for appointment management.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Discuss challenges faced by both patients and healthcare facilities, including scalability issues and limitations in rescheduling.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Explore the need for modernization and technological intervention to streamline appointment scheduling and management.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Present the potential benefits of transitioning from traditional methods to digital solutions in improving efficiency and patient experience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2BEA0-EB14-4055-9157-3A069248B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07772"/>
            <a:ext cx="10770133" cy="296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6199</TotalTime>
  <Words>1948</Words>
  <Application>Microsoft Office PowerPoint</Application>
  <PresentationFormat>Widescreen</PresentationFormat>
  <Paragraphs>208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Casper</vt:lpstr>
      <vt:lpstr>Söhne</vt:lpstr>
      <vt:lpstr>Arial</vt:lpstr>
      <vt:lpstr>Calibri</vt:lpstr>
      <vt:lpstr>Calibri Light</vt:lpstr>
      <vt:lpstr>Raleway ExtraBold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PowerPoint Presentation</vt:lpstr>
      <vt:lpstr>PowerPoint Presentation</vt:lpstr>
      <vt:lpstr>Problem Formulation</vt:lpstr>
      <vt:lpstr>PowerPoint Presentation</vt:lpstr>
      <vt:lpstr>Objectives of the Work</vt:lpstr>
      <vt:lpstr>Methodology used</vt:lpstr>
      <vt:lpstr>PowerPoint Presentation</vt:lpstr>
      <vt:lpstr>PowerPoint Presentation</vt:lpstr>
      <vt:lpstr>Results and Outputs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Future Scope</vt:lpstr>
      <vt:lpstr>References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Akshay Kumar</cp:lastModifiedBy>
  <cp:revision>493</cp:revision>
  <dcterms:created xsi:type="dcterms:W3CDTF">2019-01-09T10:33:58Z</dcterms:created>
  <dcterms:modified xsi:type="dcterms:W3CDTF">2024-04-29T16:43:36Z</dcterms:modified>
</cp:coreProperties>
</file>