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40" r:id="rId11"/>
    <p:sldId id="1524" r:id="rId12"/>
    <p:sldId id="1541" r:id="rId13"/>
    <p:sldId id="1542" r:id="rId14"/>
    <p:sldId id="1543" r:id="rId15"/>
    <p:sldId id="1528" r:id="rId16"/>
    <p:sldId id="1529" r:id="rId17"/>
    <p:sldId id="1544" r:id="rId18"/>
    <p:sldId id="1545" r:id="rId19"/>
    <p:sldId id="1546" r:id="rId20"/>
    <p:sldId id="1552" r:id="rId21"/>
    <p:sldId id="1547" r:id="rId22"/>
    <p:sldId id="1527" r:id="rId23"/>
    <p:sldId id="1548" r:id="rId24"/>
    <p:sldId id="1553" r:id="rId25"/>
    <p:sldId id="1549" r:id="rId26"/>
    <p:sldId id="1550" r:id="rId27"/>
    <p:sldId id="1554" r:id="rId28"/>
    <p:sldId id="1551" r:id="rId29"/>
    <p:sldId id="1531" r:id="rId30"/>
    <p:sldId id="1532" r:id="rId31"/>
    <p:sldId id="153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user_guide.html" TargetMode="External"/><Relationship Id="rId3" Type="http://schemas.openxmlformats.org/officeDocument/2006/relationships/hyperlink" Target="https://github.com/Gladiator07/AI-Agriculture/blob/master/Data_final/Final_Data_recomm.csv" TargetMode="External"/><Relationship Id="rId7" Type="http://schemas.openxmlformats.org/officeDocument/2006/relationships/hyperlink" Target="https://pytorch.org/docs/stable/torchvision/" TargetMode="External"/><Relationship Id="rId2" Type="http://schemas.openxmlformats.org/officeDocument/2006/relationships/hyperlink" Target="https://www.kaggle.com/vipoooool/new-plant-diseases-datase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512.03385.pdf" TargetMode="External"/><Relationship Id="rId5" Type="http://schemas.openxmlformats.org/officeDocument/2006/relationships/hyperlink" Target="https://people.cs.umass.edu/~ksankaranara/cropinter.pdf" TargetMode="External"/><Relationship Id="rId4" Type="http://schemas.openxmlformats.org/officeDocument/2006/relationships/hyperlink" Target="https://www.ijrte.org/wp-content/uploads/papers/v7i5c/E10300275C19.pdf" TargetMode="External"/><Relationship Id="rId9" Type="http://schemas.openxmlformats.org/officeDocument/2006/relationships/hyperlink" Target="https://jovian.ai/aakashns/05b-cifar10-resne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 Project</a:t>
            </a:r>
            <a:br>
              <a:rPr lang="en-IN" dirty="0"/>
            </a:br>
            <a:r>
              <a:rPr lang="en-IN" dirty="0"/>
              <a:t>Title: ML based Crop Consultant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778" y="3804355"/>
            <a:ext cx="3810000" cy="5334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 Prof. Milind Rane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54166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	1. Vishal Hake - 65</a:t>
            </a:r>
          </a:p>
          <a:p>
            <a:r>
              <a:rPr lang="en-IN" sz="2200" dirty="0"/>
              <a:t>	2. Aditya Hingole - 66</a:t>
            </a:r>
          </a:p>
          <a:p>
            <a:r>
              <a:rPr lang="en-IN" sz="2200" dirty="0"/>
              <a:t>	3. Pratik Hublikar - 67</a:t>
            </a:r>
          </a:p>
          <a:p>
            <a:r>
              <a:rPr lang="en-IN" sz="2200" dirty="0"/>
              <a:t>	4. Atharva Ingle - 68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30/10/2020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79650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65DB3-A056-4131-92D4-44C69C10F3DF}"/>
              </a:ext>
            </a:extLst>
          </p:cNvPr>
          <p:cNvSpPr txBox="1"/>
          <p:nvPr/>
        </p:nvSpPr>
        <p:spPr>
          <a:xfrm>
            <a:off x="1076324" y="1981200"/>
            <a:ext cx="69913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Verdana" panose="020B0604030504040204" pitchFamily="34" charset="0"/>
                <a:ea typeface="Verdana" panose="020B0604030504040204" pitchFamily="34" charset="0"/>
              </a:rPr>
              <a:t>Objective : </a:t>
            </a:r>
          </a:p>
          <a:p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To determine the most optimal crops which farmer can grow based on certain weather and soil parameters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Parameters used for determining the optimal crop to grow includes Nitrogen, Phosphorous, Potassium, temperature, humidity, 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ph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and rainfall.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4183-5A1B-421C-913B-BEA9BED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7" y="2120225"/>
            <a:ext cx="6510746" cy="2503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A6CD0-0DE5-4D38-B1BA-46FC2FF6820E}"/>
              </a:ext>
            </a:extLst>
          </p:cNvPr>
          <p:cNvSpPr txBox="1"/>
          <p:nvPr/>
        </p:nvSpPr>
        <p:spPr>
          <a:xfrm>
            <a:off x="1914525" y="4630509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five rows of data used for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8999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1419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1282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Comparison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4343400"/>
            <a:ext cx="8229600" cy="122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crop recommendation system best performing model is XGBoost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8906"/>
              </p:ext>
            </p:extLst>
          </p:nvPr>
        </p:nvGraphicFramePr>
        <p:xfrm>
          <a:off x="1576917" y="811852"/>
          <a:ext cx="57150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1847850" y="4767550"/>
            <a:ext cx="5448300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Representation of accuracy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16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118F2-A29D-449F-B11B-A0EB6F66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18" y="990600"/>
            <a:ext cx="765876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17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598221" y="1143000"/>
            <a:ext cx="61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FERTILIZER RECOMMENDATION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4FBAC-C18A-4BB2-B70C-7ED0F5AEB449}"/>
              </a:ext>
            </a:extLst>
          </p:cNvPr>
          <p:cNvSpPr txBox="1"/>
          <p:nvPr/>
        </p:nvSpPr>
        <p:spPr>
          <a:xfrm>
            <a:off x="1076324" y="1981200"/>
            <a:ext cx="69913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Verdana" panose="020B0604030504040204" pitchFamily="34" charset="0"/>
                <a:ea typeface="Verdana" panose="020B0604030504040204" pitchFamily="34" charset="0"/>
              </a:rPr>
              <a:t>Objective : </a:t>
            </a:r>
          </a:p>
          <a:p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To suggest farmers about the do’s and don'ts of fertilizing the crops and help them to take informed decision about their farming strategy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Parameters used to suggest the fertilizing strategy are Nitrogen, Phosphorous and Potassium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2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18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92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FERTILIZER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A6CD0-0DE5-4D38-B1BA-46FC2FF6820E}"/>
              </a:ext>
            </a:extLst>
          </p:cNvPr>
          <p:cNvSpPr txBox="1"/>
          <p:nvPr/>
        </p:nvSpPr>
        <p:spPr>
          <a:xfrm>
            <a:off x="1833562" y="521642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five rows of data used for recommending fertilizers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EF203-A4E2-415A-910D-641684BC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46958"/>
            <a:ext cx="7636338" cy="32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19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0A642-8B47-4CAF-97C7-F92A2998E8D6}"/>
              </a:ext>
            </a:extLst>
          </p:cNvPr>
          <p:cNvSpPr txBox="1"/>
          <p:nvPr/>
        </p:nvSpPr>
        <p:spPr>
          <a:xfrm>
            <a:off x="1314450" y="2304499"/>
            <a:ext cx="69913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Verdana" panose="020B0604030504040204" pitchFamily="34" charset="0"/>
                <a:ea typeface="Verdana" panose="020B0604030504040204" pitchFamily="34" charset="0"/>
              </a:rPr>
              <a:t>OBJECTIVE : </a:t>
            </a:r>
          </a:p>
          <a:p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To predict the disease caught by the crop in early stage and suggest farmers to cure the disease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F97F6-51FB-43A0-85AC-94EA0FE6C462}"/>
              </a:ext>
            </a:extLst>
          </p:cNvPr>
          <p:cNvSpPr txBox="1"/>
          <p:nvPr/>
        </p:nvSpPr>
        <p:spPr>
          <a:xfrm>
            <a:off x="2160371" y="936379"/>
            <a:ext cx="482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DISEASE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8324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0A642-8B47-4CAF-97C7-F92A2998E8D6}"/>
              </a:ext>
            </a:extLst>
          </p:cNvPr>
          <p:cNvSpPr txBox="1"/>
          <p:nvPr/>
        </p:nvSpPr>
        <p:spPr>
          <a:xfrm>
            <a:off x="914400" y="1677784"/>
            <a:ext cx="6991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DATA:</a:t>
            </a:r>
          </a:p>
          <a:p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data used consists of 87,000 RGB images of healthy and diseased crop leaves which is categorized into 38 different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70,295 images were used for training and remaining were used as a validation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Additionally, there were 33 images to test the final predictive model built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F97F6-51FB-43A0-85AC-94EA0FE6C462}"/>
              </a:ext>
            </a:extLst>
          </p:cNvPr>
          <p:cNvSpPr txBox="1"/>
          <p:nvPr/>
        </p:nvSpPr>
        <p:spPr>
          <a:xfrm>
            <a:off x="2160371" y="936379"/>
            <a:ext cx="482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DISEASE PREDICTION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0F05D-C264-418C-81A1-4FB2D279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27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70295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2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8AE4E-AB14-47EF-A7AC-C62B752CBE6C}"/>
              </a:ext>
            </a:extLst>
          </p:cNvPr>
          <p:cNvSpPr txBox="1"/>
          <p:nvPr/>
        </p:nvSpPr>
        <p:spPr>
          <a:xfrm>
            <a:off x="3334364" y="878407"/>
            <a:ext cx="314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TECHNIQUES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EEBB-9970-4626-8229-2EFEE8514744}"/>
              </a:ext>
            </a:extLst>
          </p:cNvPr>
          <p:cNvSpPr txBox="1"/>
          <p:nvPr/>
        </p:nvSpPr>
        <p:spPr>
          <a:xfrm>
            <a:off x="1190625" y="1721621"/>
            <a:ext cx="69913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Most widely used neural networks for image classification are CNN (convolutional neural networks)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Typical CNN do not work well as the depth of the network grows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ResNets (Residual Networks) allow to train very deep CNNs without vanishing and exploding gradient problems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Images in the plant disease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A137A-9F9D-4BC9-9728-A16220C7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885"/>
            <a:ext cx="74758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96B6E-ED92-4DF0-9357-C2F0089D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7506350" cy="3482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75FBB-1F37-4A34-B0EA-08445D328E9E}"/>
              </a:ext>
            </a:extLst>
          </p:cNvPr>
          <p:cNvSpPr txBox="1"/>
          <p:nvPr/>
        </p:nvSpPr>
        <p:spPr>
          <a:xfrm>
            <a:off x="2895600" y="4782122"/>
            <a:ext cx="273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</a:t>
            </a:r>
            <a:r>
              <a:rPr lang="en-US" dirty="0" err="1"/>
              <a:t>ResNet</a:t>
            </a:r>
            <a:r>
              <a:rPr lang="en-US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40389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4A1DE-C4C6-45D9-80A6-CDEC28E989E0}"/>
              </a:ext>
            </a:extLst>
          </p:cNvPr>
          <p:cNvSpPr txBox="1"/>
          <p:nvPr/>
        </p:nvSpPr>
        <p:spPr>
          <a:xfrm>
            <a:off x="2352982" y="914400"/>
            <a:ext cx="46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ADDITIONAL TECHNIQUES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DD0CE-5C0B-4C20-9B13-4DAD9FC8F092}"/>
              </a:ext>
            </a:extLst>
          </p:cNvPr>
          <p:cNvSpPr txBox="1"/>
          <p:nvPr/>
        </p:nvSpPr>
        <p:spPr>
          <a:xfrm>
            <a:off x="1174226" y="1752600"/>
            <a:ext cx="6991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Learning Rate Scheduling: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Instead of using a fixed learning rate, we will use a learning rate scheduler, which will change the learning rate after every batch of training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Weight Decay:</a:t>
            </a:r>
          </a:p>
          <a:p>
            <a:r>
              <a:rPr lang="en-US" dirty="0"/>
              <a:t> 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 also use weight decay, which is a regularization technique which prevents the weights from becoming too large by adding an additional term to the loss function.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Gradient Clipping 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Apart from the layer weights and outputs, it also helpful to limit the values of gradients to a small range to prevent undesirable changes in parameters due to large gradient values</a:t>
            </a:r>
          </a:p>
        </p:txBody>
      </p:sp>
    </p:spTree>
    <p:extLst>
      <p:ext uri="{BB962C8B-B14F-4D97-AF65-F5344CB8AC3E}">
        <p14:creationId xmlns:p14="http://schemas.microsoft.com/office/powerpoint/2010/main" val="42444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A9FB5-C5C2-4D46-97BE-0E1C9445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05" y="811802"/>
            <a:ext cx="3809190" cy="56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26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610A4-7587-4D02-97D7-2B242BC7A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8" y="1755005"/>
            <a:ext cx="8389122" cy="333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E29399-17EC-4E8C-8C42-23F8DBDF0278}"/>
              </a:ext>
            </a:extLst>
          </p:cNvPr>
          <p:cNvSpPr txBox="1"/>
          <p:nvPr/>
        </p:nvSpPr>
        <p:spPr>
          <a:xfrm>
            <a:off x="2628900" y="51029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used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38519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27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6E977-A291-4B36-843B-64D57616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927928"/>
            <a:ext cx="3638550" cy="2663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1AE7D0-A28E-4828-908E-6D3E68B2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562559"/>
            <a:ext cx="4191000" cy="294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1CADE-45FC-4432-8E21-85D8DAEC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" y="907609"/>
            <a:ext cx="3638550" cy="27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28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B6DA21-23FC-4C75-9565-DD2B5A5B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664450" cy="1663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55EF8-2B2D-429D-82AC-9AD308C03613}"/>
              </a:ext>
            </a:extLst>
          </p:cNvPr>
          <p:cNvSpPr txBox="1"/>
          <p:nvPr/>
        </p:nvSpPr>
        <p:spPr>
          <a:xfrm>
            <a:off x="1190625" y="3594547"/>
            <a:ext cx="6991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We got a validation accuracy of 99.23 % and all the 31 test images were classified perfectly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428470" y="762355"/>
            <a:ext cx="8258330" cy="6095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Ensemble techniques works best on most of the dataset and same is the observation we got in the crop recommendation system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ResNets dramatically increased the accuracy of the model and the model size was also reduced significantly.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system can be used by the farmers to know the best crop to grow for maximum yield.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also help to know the deficiencies of the soil and suggestions to overcome them.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also help the farmers to detect the disease and provide a way to cure them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29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1667202"/>
            <a:ext cx="8353098" cy="35235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problem among the Indian farmers is that they don’t opt for the proper crop based on their soil necessities</a:t>
            </a:r>
          </a:p>
          <a:p>
            <a:r>
              <a:rPr lang="en-IN" dirty="0"/>
              <a:t>To develop a system which can take in soil parameters as the input and will predict crop to grow for maximum yield</a:t>
            </a:r>
          </a:p>
          <a:p>
            <a:r>
              <a:rPr lang="en-IN" dirty="0"/>
              <a:t>Also, suggesting the appropriate nutrients and fertilizers to add based on the parameters</a:t>
            </a:r>
          </a:p>
          <a:p>
            <a:r>
              <a:rPr lang="en-IN" dirty="0"/>
              <a:t>To develop a system to detect the plant disease based on the image of the diseased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Datasets</a:t>
            </a:r>
          </a:p>
          <a:p>
            <a:r>
              <a:rPr lang="en-IN" sz="1400" dirty="0">
                <a:hlinkClick r:id="rId2"/>
              </a:rPr>
              <a:t>https://www.kaggle.com/vipoooool/new-plant-diseases-dataset</a:t>
            </a:r>
            <a:endParaRPr lang="en-IN" sz="1400" dirty="0"/>
          </a:p>
          <a:p>
            <a:r>
              <a:rPr lang="en-IN" sz="1400" dirty="0">
                <a:hlinkClick r:id="rId3"/>
              </a:rPr>
              <a:t>https://github.com/Gladiator07/AI-Agriculture/blob/master/Data_final/Final_Data_recomm.csv</a:t>
            </a:r>
            <a:endParaRPr lang="en-IN" sz="1400" dirty="0"/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Papers</a:t>
            </a:r>
          </a:p>
          <a:p>
            <a:r>
              <a:rPr lang="en-IN" sz="1400" dirty="0">
                <a:hlinkClick r:id="rId4"/>
              </a:rPr>
              <a:t>https://www.ijrte.org/wp-content/uploads/papers/v7i5c/E10300275C19.pdf</a:t>
            </a:r>
            <a:endParaRPr lang="en-IN" sz="1400" dirty="0"/>
          </a:p>
          <a:p>
            <a:r>
              <a:rPr lang="en-IN" sz="1400" dirty="0">
                <a:hlinkClick r:id="rId5"/>
              </a:rPr>
              <a:t>https://people.cs.umass.edu/~ksankaranara/cropinter.pdf</a:t>
            </a:r>
            <a:endParaRPr lang="en-IN" sz="1400" dirty="0"/>
          </a:p>
          <a:p>
            <a:r>
              <a:rPr lang="en-IN" sz="1400" dirty="0"/>
              <a:t>Resnet paper - </a:t>
            </a:r>
            <a:r>
              <a:rPr lang="en-IN" sz="1400" dirty="0">
                <a:hlinkClick r:id="rId6"/>
              </a:rPr>
              <a:t>https://arxiv.org/pdf/1512.03385.pdf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Documentation</a:t>
            </a:r>
          </a:p>
          <a:p>
            <a:r>
              <a:rPr lang="en-IN" sz="1400" dirty="0"/>
              <a:t>PyTorch docs - </a:t>
            </a:r>
            <a:r>
              <a:rPr lang="en-IN" sz="1400" dirty="0">
                <a:hlinkClick r:id="rId7"/>
              </a:rPr>
              <a:t>https://pytorch.org/docs/stable/torchvision/</a:t>
            </a:r>
            <a:endParaRPr lang="en-IN" sz="1400" dirty="0"/>
          </a:p>
          <a:p>
            <a:r>
              <a:rPr lang="en-IN" sz="1400" dirty="0" err="1"/>
              <a:t>Sklearn</a:t>
            </a:r>
            <a:r>
              <a:rPr lang="en-IN" sz="1400" dirty="0"/>
              <a:t> docs - </a:t>
            </a:r>
            <a:r>
              <a:rPr lang="en-IN" sz="1400" dirty="0">
                <a:hlinkClick r:id="rId8"/>
              </a:rPr>
              <a:t>https://scikit-learn.org/stable/user_guide.html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Existing work</a:t>
            </a:r>
            <a:endParaRPr lang="en-IN" sz="1400" dirty="0"/>
          </a:p>
          <a:p>
            <a:r>
              <a:rPr lang="en-IN" sz="1400" dirty="0"/>
              <a:t>CIFAR10 </a:t>
            </a:r>
            <a:r>
              <a:rPr lang="en-IN" sz="1400" dirty="0" err="1"/>
              <a:t>ResNet</a:t>
            </a:r>
            <a:r>
              <a:rPr lang="en-IN" sz="1400" dirty="0"/>
              <a:t> Implementation - </a:t>
            </a:r>
            <a:r>
              <a:rPr lang="en-US" sz="1400" dirty="0">
                <a:hlinkClick r:id="rId9"/>
              </a:rPr>
              <a:t>CIFAR10 </a:t>
            </a:r>
            <a:r>
              <a:rPr lang="en-US" sz="1400" dirty="0" err="1">
                <a:hlinkClick r:id="rId9"/>
              </a:rPr>
              <a:t>ResNet</a:t>
            </a:r>
            <a:r>
              <a:rPr lang="en-US" sz="1400" dirty="0">
                <a:hlinkClick r:id="rId9"/>
              </a:rPr>
              <a:t> Implementation</a:t>
            </a:r>
            <a:endParaRPr lang="en-US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30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2781300" y="2647950"/>
            <a:ext cx="3581400" cy="2000250"/>
          </a:xfrm>
        </p:spPr>
        <p:txBody>
          <a:bodyPr>
            <a:noAutofit/>
          </a:bodyPr>
          <a:lstStyle/>
          <a:p>
            <a:r>
              <a:rPr lang="en-IN" sz="2600" dirty="0"/>
              <a:t>Machine Learning</a:t>
            </a:r>
          </a:p>
          <a:p>
            <a:r>
              <a:rPr lang="en-IN" sz="2600" dirty="0"/>
              <a:t>Deep Learning</a:t>
            </a:r>
          </a:p>
          <a:p>
            <a:r>
              <a:rPr lang="en-IN" sz="2600" dirty="0"/>
              <a:t>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2090901"/>
            <a:ext cx="8353098" cy="2676198"/>
          </a:xfrm>
        </p:spPr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HTML, CSS, JavaScript, Python</a:t>
            </a:r>
          </a:p>
          <a:p>
            <a:r>
              <a:rPr lang="en-IN" dirty="0"/>
              <a:t>Cloud platform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1524000"/>
            <a:ext cx="8353098" cy="3294996"/>
          </a:xfrm>
        </p:spPr>
        <p:txBody>
          <a:bodyPr/>
          <a:lstStyle/>
          <a:p>
            <a:r>
              <a:rPr lang="en-IN" dirty="0"/>
              <a:t>Sci-kit learn, NumPy, pandas</a:t>
            </a:r>
          </a:p>
          <a:p>
            <a:r>
              <a:rPr lang="en-IN" dirty="0"/>
              <a:t>PyTorch</a:t>
            </a:r>
          </a:p>
          <a:p>
            <a:r>
              <a:rPr lang="en-IN" dirty="0"/>
              <a:t>Kaggle kernels, P100 GPU</a:t>
            </a:r>
          </a:p>
          <a:p>
            <a:r>
              <a:rPr lang="en-IN" dirty="0"/>
              <a:t>Git and GitHub</a:t>
            </a:r>
          </a:p>
          <a:p>
            <a:r>
              <a:rPr lang="en-IN" dirty="0"/>
              <a:t>VsCode and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153400" cy="5410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Form the groups – 17/08/2020 to 31/08/2020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Finalize the Problem Statement – 01/09/2020 to 14/09/2020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FFC000"/>
                </a:solidFill>
              </a:rPr>
              <a:t>   Understand and practice the tools – 14/09/2020 to 31/09/2020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 – 01/10/2020 to 						14/10/2020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00B050"/>
                </a:solidFill>
              </a:rPr>
              <a:t>   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B050"/>
                </a:solidFill>
              </a:rPr>
              <a:t>    system – 15/10/2020 to 30/11/2020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2060"/>
                </a:solidFill>
              </a:rPr>
              <a:t>   Validation and Testing – 01/12/2020 to 07/12/2020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C00000"/>
                </a:solidFill>
              </a:rPr>
              <a:t>   Final Prototype / Product – 15/12/2020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1072963"/>
            <a:ext cx="8353098" cy="5733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Skills developed will be:</a:t>
            </a:r>
          </a:p>
          <a:p>
            <a:r>
              <a:rPr lang="en-IN" dirty="0"/>
              <a:t>Web Development using flask as backend</a:t>
            </a:r>
          </a:p>
          <a:p>
            <a:r>
              <a:rPr lang="en-IN" dirty="0"/>
              <a:t>Data pre-processing, augmentation and cleaning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Convolutional Neural Networks</a:t>
            </a:r>
          </a:p>
          <a:p>
            <a:r>
              <a:rPr lang="en-IN" dirty="0"/>
              <a:t>Cloud deployment</a:t>
            </a:r>
          </a:p>
          <a:p>
            <a:r>
              <a:rPr lang="en-IN" dirty="0"/>
              <a:t>Scaling the project</a:t>
            </a:r>
          </a:p>
          <a:p>
            <a:r>
              <a:rPr lang="en-IN" dirty="0"/>
              <a:t>Development of an end-to-end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2740467"/>
            <a:ext cx="8353098" cy="1329883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As these project is solely software based it does not require any capital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979</Words>
  <Application>Microsoft Office PowerPoint</Application>
  <PresentationFormat>On-screen Show (4:3)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Bahnschrift</vt:lpstr>
      <vt:lpstr>Calibri</vt:lpstr>
      <vt:lpstr>Roboto Mono</vt:lpstr>
      <vt:lpstr>Verdana</vt:lpstr>
      <vt:lpstr>Wingdings</vt:lpstr>
      <vt:lpstr>Office Theme</vt:lpstr>
      <vt:lpstr>ED Project Title: ML based Crop Consultant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</vt:lpstr>
      <vt:lpstr>Description</vt:lpstr>
      <vt:lpstr>Description</vt:lpstr>
      <vt:lpstr>Description</vt:lpstr>
      <vt:lpstr>Description</vt:lpstr>
      <vt:lpstr>Comparison </vt:lpstr>
      <vt:lpstr>Graph</vt:lpstr>
      <vt:lpstr>Description</vt:lpstr>
      <vt:lpstr>Description</vt:lpstr>
      <vt:lpstr>Description</vt:lpstr>
      <vt:lpstr>Description</vt:lpstr>
      <vt:lpstr>Description</vt:lpstr>
      <vt:lpstr>Image</vt:lpstr>
      <vt:lpstr>Description</vt:lpstr>
      <vt:lpstr>Description</vt:lpstr>
      <vt:lpstr>Image</vt:lpstr>
      <vt:lpstr>Image</vt:lpstr>
      <vt:lpstr>Image</vt:lpstr>
      <vt:lpstr>Result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Atharva Ingle</cp:lastModifiedBy>
  <cp:revision>149</cp:revision>
  <dcterms:created xsi:type="dcterms:W3CDTF">2006-08-16T00:00:00Z</dcterms:created>
  <dcterms:modified xsi:type="dcterms:W3CDTF">2021-01-08T13:05:24Z</dcterms:modified>
</cp:coreProperties>
</file>