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dvent Pro SemiBold"/>
      <p:regular r:id="rId23"/>
      <p:bold r:id="rId24"/>
      <p:italic r:id="rId25"/>
      <p:boldItalic r:id="rId26"/>
    </p:embeddedFont>
    <p:embeddedFont>
      <p:font typeface="Proxima Nova"/>
      <p:regular r:id="rId27"/>
      <p:bold r:id="rId28"/>
      <p:italic r:id="rId29"/>
      <p:boldItalic r:id="rId30"/>
    </p:embeddedFont>
    <p:embeddedFont>
      <p:font typeface="Fira Sans Extra Condensed Medium"/>
      <p:regular r:id="rId31"/>
      <p:bold r:id="rId32"/>
      <p:italic r:id="rId33"/>
      <p:boldItalic r:id="rId34"/>
    </p:embeddedFont>
    <p:embeddedFont>
      <p:font typeface="Fira Sans Condensed Medium"/>
      <p:regular r:id="rId35"/>
      <p:bold r:id="rId36"/>
      <p:italic r:id="rId37"/>
      <p:boldItalic r:id="rId38"/>
    </p:embeddedFont>
    <p:embeddedFont>
      <p:font typeface="Maven Pro"/>
      <p:regular r:id="rId39"/>
      <p:bold r:id="rId40"/>
    </p:embeddedFont>
    <p:embeddedFont>
      <p:font typeface="Proxima Nova Semibold"/>
      <p:regular r:id="rId41"/>
      <p:bold r:id="rId42"/>
      <p:boldItalic r:id="rId43"/>
    </p:embeddedFont>
    <p:embeddedFont>
      <p:font typeface="Share Tech"/>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E7FD6D-EC84-4491-B5FF-9DE35F2921A7}">
  <a:tblStyle styleId="{E4E7FD6D-EC84-4491-B5FF-9DE35F2921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4.xml"/><Relationship Id="rId42" Type="http://schemas.openxmlformats.org/officeDocument/2006/relationships/font" Target="fonts/ProximaNovaSemibold-bold.fntdata"/><Relationship Id="rId41" Type="http://schemas.openxmlformats.org/officeDocument/2006/relationships/font" Target="fonts/ProximaNovaSemibold-regular.fntdata"/><Relationship Id="rId22" Type="http://schemas.openxmlformats.org/officeDocument/2006/relationships/slide" Target="slides/slide16.xml"/><Relationship Id="rId44" Type="http://schemas.openxmlformats.org/officeDocument/2006/relationships/font" Target="fonts/ShareTech-regular.fntdata"/><Relationship Id="rId21" Type="http://schemas.openxmlformats.org/officeDocument/2006/relationships/slide" Target="slides/slide15.xml"/><Relationship Id="rId43" Type="http://schemas.openxmlformats.org/officeDocument/2006/relationships/font" Target="fonts/ProximaNovaSemibold-boldItalic.fntdata"/><Relationship Id="rId24" Type="http://schemas.openxmlformats.org/officeDocument/2006/relationships/font" Target="fonts/AdventProSemiBold-bold.fntdata"/><Relationship Id="rId23" Type="http://schemas.openxmlformats.org/officeDocument/2006/relationships/font" Target="fonts/AdventPro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dventProSemiBold-boldItalic.fntdata"/><Relationship Id="rId25" Type="http://schemas.openxmlformats.org/officeDocument/2006/relationships/font" Target="fonts/AdventProSemiBold-italic.fntdata"/><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ExtraCondensedMedium-regular.fntdata"/><Relationship Id="rId30" Type="http://schemas.openxmlformats.org/officeDocument/2006/relationships/font" Target="fonts/ProximaNova-boldItalic.fntdata"/><Relationship Id="rId11" Type="http://schemas.openxmlformats.org/officeDocument/2006/relationships/slide" Target="slides/slide5.xml"/><Relationship Id="rId33" Type="http://schemas.openxmlformats.org/officeDocument/2006/relationships/font" Target="fonts/FiraSansExtraCondensedMedium-italic.fntdata"/><Relationship Id="rId10" Type="http://schemas.openxmlformats.org/officeDocument/2006/relationships/slide" Target="slides/slide4.xml"/><Relationship Id="rId32" Type="http://schemas.openxmlformats.org/officeDocument/2006/relationships/font" Target="fonts/FiraSansExtraCondensedMedium-bold.fntdata"/><Relationship Id="rId13" Type="http://schemas.openxmlformats.org/officeDocument/2006/relationships/slide" Target="slides/slide7.xml"/><Relationship Id="rId35" Type="http://schemas.openxmlformats.org/officeDocument/2006/relationships/font" Target="fonts/FiraSansCondensedMedium-regular.fntdata"/><Relationship Id="rId12" Type="http://schemas.openxmlformats.org/officeDocument/2006/relationships/slide" Target="slides/slide6.xml"/><Relationship Id="rId34" Type="http://schemas.openxmlformats.org/officeDocument/2006/relationships/font" Target="fonts/FiraSansExtraCondensedMedium-boldItalic.fntdata"/><Relationship Id="rId15" Type="http://schemas.openxmlformats.org/officeDocument/2006/relationships/slide" Target="slides/slide9.xml"/><Relationship Id="rId37" Type="http://schemas.openxmlformats.org/officeDocument/2006/relationships/font" Target="fonts/FiraSansCondensedMedium-italic.fntdata"/><Relationship Id="rId14" Type="http://schemas.openxmlformats.org/officeDocument/2006/relationships/slide" Target="slides/slide8.xml"/><Relationship Id="rId36" Type="http://schemas.openxmlformats.org/officeDocument/2006/relationships/font" Target="fonts/FiraSansCondensedMedium-bold.fntdata"/><Relationship Id="rId17" Type="http://schemas.openxmlformats.org/officeDocument/2006/relationships/slide" Target="slides/slide11.xml"/><Relationship Id="rId39" Type="http://schemas.openxmlformats.org/officeDocument/2006/relationships/font" Target="fonts/MavenPro-regular.fntdata"/><Relationship Id="rId16" Type="http://schemas.openxmlformats.org/officeDocument/2006/relationships/slide" Target="slides/slide10.xml"/><Relationship Id="rId38" Type="http://schemas.openxmlformats.org/officeDocument/2006/relationships/font" Target="fonts/FiraSansCondensed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6c4305b0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6c4305b0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eb201dd6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eb201dd6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eb201dd6a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eb201dd6a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6c4305b0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6c4305b0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6c52a2e8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6c52a2e8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70e1a7781e_1_25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70e1a7781e_1_25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6c6d9ff0231d7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6c6d9ff0231d7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6c6d9ff0231d77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6c6d9ff0231d77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6c6d9ff0231d7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06c6d9ff0231d7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6c4305b0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c4305b0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eb201dd6a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eb201dd6a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eb201dd6a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eb201dd6a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6c52a2e8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6c52a2e8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6" name="Shape 176"/>
        <p:cNvGrpSpPr/>
        <p:nvPr/>
      </p:nvGrpSpPr>
      <p:grpSpPr>
        <a:xfrm>
          <a:off x="0" y="0"/>
          <a:ext cx="0" cy="0"/>
          <a:chOff x="0" y="0"/>
          <a:chExt cx="0" cy="0"/>
        </a:xfrm>
      </p:grpSpPr>
      <p:sp>
        <p:nvSpPr>
          <p:cNvPr id="177" name="Google Shape;177;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9" name="Google Shape;179;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7" name="Shape 257"/>
        <p:cNvGrpSpPr/>
        <p:nvPr/>
      </p:nvGrpSpPr>
      <p:grpSpPr>
        <a:xfrm>
          <a:off x="0" y="0"/>
          <a:ext cx="0" cy="0"/>
          <a:chOff x="0" y="0"/>
          <a:chExt cx="0" cy="0"/>
        </a:xfrm>
      </p:grpSpPr>
      <p:sp>
        <p:nvSpPr>
          <p:cNvPr id="258" name="Google Shape;258;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9" name="Google Shape;259;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0" name="Google Shape;270;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1" name="Google Shape;271;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3" name="Google Shape;273;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4" name="Google Shape;274;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6" name="Google Shape;276;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7" name="Google Shape;277;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9" name="Shape 279"/>
        <p:cNvGrpSpPr/>
        <p:nvPr/>
      </p:nvGrpSpPr>
      <p:grpSpPr>
        <a:xfrm>
          <a:off x="0" y="0"/>
          <a:ext cx="0" cy="0"/>
          <a:chOff x="0" y="0"/>
          <a:chExt cx="0" cy="0"/>
        </a:xfrm>
      </p:grpSpPr>
      <p:sp>
        <p:nvSpPr>
          <p:cNvPr id="280" name="Google Shape;280;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1" name="Google Shape;281;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3" name="Google Shape;283;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4" name="Google Shape;284;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4"/>
          <p:cNvGrpSpPr/>
          <p:nvPr/>
        </p:nvGrpSpPr>
        <p:grpSpPr>
          <a:xfrm>
            <a:off x="6626134" y="-164562"/>
            <a:ext cx="121172" cy="760495"/>
            <a:chOff x="5245196" y="3136513"/>
            <a:chExt cx="121172" cy="760495"/>
          </a:xfrm>
        </p:grpSpPr>
        <p:sp>
          <p:nvSpPr>
            <p:cNvPr id="289" name="Google Shape;289;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4" name="Shape 294"/>
        <p:cNvGrpSpPr/>
        <p:nvPr/>
      </p:nvGrpSpPr>
      <p:grpSpPr>
        <a:xfrm>
          <a:off x="0" y="0"/>
          <a:ext cx="0" cy="0"/>
          <a:chOff x="0" y="0"/>
          <a:chExt cx="0" cy="0"/>
        </a:xfrm>
      </p:grpSpPr>
      <p:sp>
        <p:nvSpPr>
          <p:cNvPr id="295" name="Google Shape;295;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6626134" y="-164562"/>
            <a:ext cx="121172" cy="760495"/>
            <a:chOff x="5245196" y="3136513"/>
            <a:chExt cx="121172" cy="760495"/>
          </a:xfrm>
        </p:grpSpPr>
        <p:sp>
          <p:nvSpPr>
            <p:cNvPr id="300" name="Google Shape;300;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5" name="Google Shape;305;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6" name="Google Shape;306;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7" name="Google Shape;307;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8" name="Google Shape;308;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9" name="Google Shape;309;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0" name="Google Shape;310;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1" name="Shape 311"/>
        <p:cNvGrpSpPr/>
        <p:nvPr/>
      </p:nvGrpSpPr>
      <p:grpSpPr>
        <a:xfrm>
          <a:off x="0" y="0"/>
          <a:ext cx="0" cy="0"/>
          <a:chOff x="0" y="0"/>
          <a:chExt cx="0" cy="0"/>
        </a:xfrm>
      </p:grpSpPr>
      <p:sp>
        <p:nvSpPr>
          <p:cNvPr id="312" name="Google Shape;312;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3" name="Google Shape;313;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4" name="Google Shape;314;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5" name="Google Shape;315;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6" name="Google Shape;316;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9" name="Google Shape;319;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0" name="Google Shape;320;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1" name="Google Shape;321;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2" name="Google Shape;322;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3" name="Google Shape;323;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4" name="Google Shape;324;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5" name="Google Shape;325;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4" name="Shape 334"/>
        <p:cNvGrpSpPr/>
        <p:nvPr/>
      </p:nvGrpSpPr>
      <p:grpSpPr>
        <a:xfrm>
          <a:off x="0" y="0"/>
          <a:ext cx="0" cy="0"/>
          <a:chOff x="0" y="0"/>
          <a:chExt cx="0" cy="0"/>
        </a:xfrm>
      </p:grpSpPr>
      <p:sp>
        <p:nvSpPr>
          <p:cNvPr id="335" name="Google Shape;335;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0" name="Google Shape;340;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1" name="Google Shape;341;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 name="Google Shape;342;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3" name="Google Shape;343;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4" name="Google Shape;344;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4" name="Shape 354"/>
        <p:cNvGrpSpPr/>
        <p:nvPr/>
      </p:nvGrpSpPr>
      <p:grpSpPr>
        <a:xfrm>
          <a:off x="0" y="0"/>
          <a:ext cx="0" cy="0"/>
          <a:chOff x="0" y="0"/>
          <a:chExt cx="0" cy="0"/>
        </a:xfrm>
      </p:grpSpPr>
      <p:sp>
        <p:nvSpPr>
          <p:cNvPr id="355" name="Google Shape;355;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6" name="Google Shape;356;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8" name="Google Shape;358;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9" name="Google Shape;359;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0" name="Google Shape;360;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2" name="Google Shape;362;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4" name="Google Shape;364;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4" name="Shape 374"/>
        <p:cNvGrpSpPr/>
        <p:nvPr/>
      </p:nvGrpSpPr>
      <p:grpSpPr>
        <a:xfrm>
          <a:off x="0" y="0"/>
          <a:ext cx="0" cy="0"/>
          <a:chOff x="0" y="0"/>
          <a:chExt cx="0" cy="0"/>
        </a:xfrm>
      </p:grpSpPr>
      <p:sp>
        <p:nvSpPr>
          <p:cNvPr id="375" name="Google Shape;375;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6" name="Google Shape;376;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7" name="Google Shape;377;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10" name="Shape 410"/>
        <p:cNvGrpSpPr/>
        <p:nvPr/>
      </p:nvGrpSpPr>
      <p:grpSpPr>
        <a:xfrm>
          <a:off x="0" y="0"/>
          <a:ext cx="0" cy="0"/>
          <a:chOff x="0" y="0"/>
          <a:chExt cx="0" cy="0"/>
        </a:xfrm>
      </p:grpSpPr>
      <p:sp>
        <p:nvSpPr>
          <p:cNvPr id="411" name="Google Shape;411;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2" name="Google Shape;412;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3" name="Google Shape;413;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4" name="Google Shape;414;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5" name="Shape 4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6" name="Shape 42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30" name="Shape 43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p:nvPr>
            <p:ph idx="2" type="pic"/>
          </p:nvPr>
        </p:nvSpPr>
        <p:spPr>
          <a:xfrm>
            <a:off x="0" y="0"/>
            <a:ext cx="9144000" cy="5143500"/>
          </a:xfrm>
          <a:prstGeom prst="rect">
            <a:avLst/>
          </a:prstGeom>
          <a:noFill/>
          <a:ln>
            <a:noFill/>
          </a:ln>
        </p:spPr>
      </p:sp>
      <p:sp>
        <p:nvSpPr>
          <p:cNvPr id="175" name="Google Shape;175;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27" name="Shape 427"/>
        <p:cNvGrpSpPr/>
        <p:nvPr/>
      </p:nvGrpSpPr>
      <p:grpSpPr>
        <a:xfrm>
          <a:off x="0" y="0"/>
          <a:ext cx="0" cy="0"/>
          <a:chOff x="0" y="0"/>
          <a:chExt cx="0" cy="0"/>
        </a:xfrm>
      </p:grpSpPr>
      <p:sp>
        <p:nvSpPr>
          <p:cNvPr id="428" name="Google Shape;428;p2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29" name="Google Shape;429;p2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hyperlink" Target="http://bit.ly/2PfT4lq"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5"/>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Authors:</a:t>
            </a:r>
            <a:br>
              <a:rPr lang="en"/>
            </a:br>
            <a:r>
              <a:rPr lang="en"/>
              <a:t>Caviglia Matteo</a:t>
            </a:r>
            <a:endParaRPr/>
          </a:p>
          <a:p>
            <a:pPr indent="0" lvl="0" marL="0" rtl="0" algn="ctr">
              <a:spcBef>
                <a:spcPts val="0"/>
              </a:spcBef>
              <a:spcAft>
                <a:spcPts val="0"/>
              </a:spcAft>
              <a:buNone/>
            </a:pPr>
            <a:r>
              <a:rPr lang="en"/>
              <a:t>Formenti Sofia Gaia</a:t>
            </a:r>
            <a:endParaRPr/>
          </a:p>
        </p:txBody>
      </p:sp>
      <p:sp>
        <p:nvSpPr>
          <p:cNvPr id="436" name="Google Shape;436;p25"/>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PARAPHRASE RECOGNITION </a:t>
            </a:r>
            <a:r>
              <a:rPr lang="en">
                <a:solidFill>
                  <a:schemeClr val="accent2"/>
                </a:solidFill>
              </a:rPr>
              <a:t>(PR)</a:t>
            </a:r>
            <a:endParaRPr>
              <a:solidFill>
                <a:schemeClr val="accent2"/>
              </a:solidFill>
            </a:endParaRPr>
          </a:p>
        </p:txBody>
      </p:sp>
      <p:sp>
        <p:nvSpPr>
          <p:cNvPr id="437" name="Google Shape;437;p25"/>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25"/>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34"/>
          <p:cNvSpPr txBox="1"/>
          <p:nvPr>
            <p:ph type="ctrTitle"/>
          </p:nvPr>
        </p:nvSpPr>
        <p:spPr>
          <a:xfrm>
            <a:off x="741475" y="3455350"/>
            <a:ext cx="17538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SPECIFIC</a:t>
            </a:r>
            <a:endParaRPr/>
          </a:p>
          <a:p>
            <a:pPr indent="0" lvl="0" marL="0" rtl="0" algn="ctr">
              <a:spcBef>
                <a:spcPts val="0"/>
              </a:spcBef>
              <a:spcAft>
                <a:spcPts val="0"/>
              </a:spcAft>
              <a:buNone/>
            </a:pPr>
            <a:r>
              <a:rPr lang="en"/>
              <a:t>PREPROCESS</a:t>
            </a:r>
            <a:endParaRPr/>
          </a:p>
        </p:txBody>
      </p:sp>
      <p:sp>
        <p:nvSpPr>
          <p:cNvPr id="704" name="Google Shape;704;p34"/>
          <p:cNvSpPr txBox="1"/>
          <p:nvPr>
            <p:ph idx="3" type="title"/>
          </p:nvPr>
        </p:nvSpPr>
        <p:spPr>
          <a:xfrm>
            <a:off x="1206325" y="270443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05" name="Google Shape;705;p34"/>
          <p:cNvSpPr txBox="1"/>
          <p:nvPr>
            <p:ph idx="6" type="title"/>
          </p:nvPr>
        </p:nvSpPr>
        <p:spPr>
          <a:xfrm>
            <a:off x="3925852" y="270443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06" name="Google Shape;706;p34"/>
          <p:cNvSpPr txBox="1"/>
          <p:nvPr>
            <p:ph idx="7" type="ctrTitle"/>
          </p:nvPr>
        </p:nvSpPr>
        <p:spPr>
          <a:xfrm>
            <a:off x="618825" y="411675"/>
            <a:ext cx="6047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ROBERTA + SIAMESE ENCODER</a:t>
            </a:r>
            <a:endParaRPr/>
          </a:p>
        </p:txBody>
      </p:sp>
      <p:sp>
        <p:nvSpPr>
          <p:cNvPr id="707" name="Google Shape;707;p34"/>
          <p:cNvSpPr txBox="1"/>
          <p:nvPr>
            <p:ph idx="9" type="title"/>
          </p:nvPr>
        </p:nvSpPr>
        <p:spPr>
          <a:xfrm>
            <a:off x="6648729" y="270443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708" name="Google Shape;708;p34"/>
          <p:cNvSpPr/>
          <p:nvPr/>
        </p:nvSpPr>
        <p:spPr>
          <a:xfrm>
            <a:off x="1206325" y="162130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3925852" y="162130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6648729" y="162130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1" name="Google Shape;711;p34"/>
          <p:cNvCxnSpPr>
            <a:stCxn id="708" idx="1"/>
            <a:endCxn id="704" idx="1"/>
          </p:cNvCxnSpPr>
          <p:nvPr/>
        </p:nvCxnSpPr>
        <p:spPr>
          <a:xfrm>
            <a:off x="1206325" y="203335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712" name="Google Shape;712;p34"/>
          <p:cNvCxnSpPr>
            <a:stCxn id="709" idx="1"/>
            <a:endCxn id="705" idx="1"/>
          </p:cNvCxnSpPr>
          <p:nvPr/>
        </p:nvCxnSpPr>
        <p:spPr>
          <a:xfrm>
            <a:off x="3925852" y="203335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713" name="Google Shape;713;p34"/>
          <p:cNvCxnSpPr>
            <a:stCxn id="710" idx="1"/>
            <a:endCxn id="707" idx="1"/>
          </p:cNvCxnSpPr>
          <p:nvPr/>
        </p:nvCxnSpPr>
        <p:spPr>
          <a:xfrm>
            <a:off x="6648729" y="203335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714" name="Google Shape;714;p34"/>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7489808" y="264233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1329774" y="172781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34"/>
          <p:cNvGrpSpPr/>
          <p:nvPr/>
        </p:nvGrpSpPr>
        <p:grpSpPr>
          <a:xfrm>
            <a:off x="4058583" y="1743210"/>
            <a:ext cx="577210" cy="580282"/>
            <a:chOff x="3095745" y="3805393"/>
            <a:chExt cx="352840" cy="354717"/>
          </a:xfrm>
        </p:grpSpPr>
        <p:sp>
          <p:nvSpPr>
            <p:cNvPr id="718" name="Google Shape;718;p34"/>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34"/>
          <p:cNvSpPr txBox="1"/>
          <p:nvPr>
            <p:ph type="ctrTitle"/>
          </p:nvPr>
        </p:nvSpPr>
        <p:spPr>
          <a:xfrm>
            <a:off x="3461000" y="3455350"/>
            <a:ext cx="17538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ROBERTA ENCODER</a:t>
            </a:r>
            <a:endParaRPr/>
          </a:p>
        </p:txBody>
      </p:sp>
      <p:sp>
        <p:nvSpPr>
          <p:cNvPr id="725" name="Google Shape;725;p34"/>
          <p:cNvSpPr txBox="1"/>
          <p:nvPr>
            <p:ph type="ctrTitle"/>
          </p:nvPr>
        </p:nvSpPr>
        <p:spPr>
          <a:xfrm>
            <a:off x="6180525" y="3455350"/>
            <a:ext cx="17538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COSINE SIMILARITIES</a:t>
            </a:r>
            <a:endParaRPr/>
          </a:p>
        </p:txBody>
      </p:sp>
      <p:sp>
        <p:nvSpPr>
          <p:cNvPr id="726" name="Google Shape;726;p34"/>
          <p:cNvSpPr/>
          <p:nvPr/>
        </p:nvSpPr>
        <p:spPr>
          <a:xfrm>
            <a:off x="6787404" y="1727828"/>
            <a:ext cx="577192" cy="577787"/>
          </a:xfrm>
          <a:custGeom>
            <a:rect b="b" l="l" r="r" t="t"/>
            <a:pathLst>
              <a:path extrusionOk="0" h="11907" w="13038">
                <a:moveTo>
                  <a:pt x="6632" y="369"/>
                </a:moveTo>
                <a:cubicBezTo>
                  <a:pt x="6680" y="369"/>
                  <a:pt x="6704" y="405"/>
                  <a:pt x="6704" y="441"/>
                </a:cubicBezTo>
                <a:lnTo>
                  <a:pt x="6704" y="881"/>
                </a:lnTo>
                <a:cubicBezTo>
                  <a:pt x="6644" y="864"/>
                  <a:pt x="6582" y="855"/>
                  <a:pt x="6519" y="855"/>
                </a:cubicBezTo>
                <a:cubicBezTo>
                  <a:pt x="6457" y="855"/>
                  <a:pt x="6394" y="864"/>
                  <a:pt x="6335" y="881"/>
                </a:cubicBezTo>
                <a:lnTo>
                  <a:pt x="6335" y="441"/>
                </a:lnTo>
                <a:lnTo>
                  <a:pt x="6323" y="441"/>
                </a:lnTo>
                <a:cubicBezTo>
                  <a:pt x="6323" y="405"/>
                  <a:pt x="6347" y="369"/>
                  <a:pt x="6394" y="369"/>
                </a:cubicBezTo>
                <a:close/>
                <a:moveTo>
                  <a:pt x="6501" y="1251"/>
                </a:moveTo>
                <a:cubicBezTo>
                  <a:pt x="7061" y="1251"/>
                  <a:pt x="7275" y="2013"/>
                  <a:pt x="6763" y="2286"/>
                </a:cubicBezTo>
                <a:cubicBezTo>
                  <a:pt x="6692" y="2322"/>
                  <a:pt x="6585" y="2346"/>
                  <a:pt x="6501" y="2346"/>
                </a:cubicBezTo>
                <a:cubicBezTo>
                  <a:pt x="6204" y="2346"/>
                  <a:pt x="5954" y="2096"/>
                  <a:pt x="5954" y="1798"/>
                </a:cubicBezTo>
                <a:cubicBezTo>
                  <a:pt x="5954" y="1489"/>
                  <a:pt x="6204" y="1251"/>
                  <a:pt x="6501" y="1251"/>
                </a:cubicBezTo>
                <a:close/>
                <a:moveTo>
                  <a:pt x="2382" y="2429"/>
                </a:moveTo>
                <a:cubicBezTo>
                  <a:pt x="2560" y="2429"/>
                  <a:pt x="2703" y="2572"/>
                  <a:pt x="2703" y="2751"/>
                </a:cubicBezTo>
                <a:cubicBezTo>
                  <a:pt x="2703" y="2929"/>
                  <a:pt x="2560" y="3084"/>
                  <a:pt x="2382" y="3084"/>
                </a:cubicBezTo>
                <a:cubicBezTo>
                  <a:pt x="2215" y="3084"/>
                  <a:pt x="2048" y="2941"/>
                  <a:pt x="2048" y="2751"/>
                </a:cubicBezTo>
                <a:cubicBezTo>
                  <a:pt x="2048" y="2560"/>
                  <a:pt x="2203" y="2429"/>
                  <a:pt x="2382" y="2429"/>
                </a:cubicBezTo>
                <a:close/>
                <a:moveTo>
                  <a:pt x="10657" y="2429"/>
                </a:moveTo>
                <a:cubicBezTo>
                  <a:pt x="10835" y="2429"/>
                  <a:pt x="10978" y="2572"/>
                  <a:pt x="10978" y="2751"/>
                </a:cubicBezTo>
                <a:cubicBezTo>
                  <a:pt x="10978" y="2929"/>
                  <a:pt x="10835" y="3084"/>
                  <a:pt x="10657" y="3084"/>
                </a:cubicBezTo>
                <a:cubicBezTo>
                  <a:pt x="10478" y="3084"/>
                  <a:pt x="10323" y="2941"/>
                  <a:pt x="10323" y="2751"/>
                </a:cubicBezTo>
                <a:cubicBezTo>
                  <a:pt x="10323" y="2560"/>
                  <a:pt x="10478" y="2429"/>
                  <a:pt x="10657" y="2429"/>
                </a:cubicBezTo>
                <a:close/>
                <a:moveTo>
                  <a:pt x="2477" y="3441"/>
                </a:moveTo>
                <a:lnTo>
                  <a:pt x="3715" y="6025"/>
                </a:lnTo>
                <a:lnTo>
                  <a:pt x="1024" y="6025"/>
                </a:lnTo>
                <a:lnTo>
                  <a:pt x="2239" y="3441"/>
                </a:lnTo>
                <a:cubicBezTo>
                  <a:pt x="2275" y="3447"/>
                  <a:pt x="2316" y="3450"/>
                  <a:pt x="2358" y="3450"/>
                </a:cubicBezTo>
                <a:cubicBezTo>
                  <a:pt x="2400" y="3450"/>
                  <a:pt x="2441" y="3447"/>
                  <a:pt x="2477" y="3441"/>
                </a:cubicBezTo>
                <a:close/>
                <a:moveTo>
                  <a:pt x="10776" y="3441"/>
                </a:moveTo>
                <a:lnTo>
                  <a:pt x="11990" y="6025"/>
                </a:lnTo>
                <a:lnTo>
                  <a:pt x="9299" y="6025"/>
                </a:lnTo>
                <a:lnTo>
                  <a:pt x="10538" y="3441"/>
                </a:lnTo>
                <a:cubicBezTo>
                  <a:pt x="10573" y="3447"/>
                  <a:pt x="10612" y="3450"/>
                  <a:pt x="10652" y="3450"/>
                </a:cubicBezTo>
                <a:cubicBezTo>
                  <a:pt x="10692" y="3450"/>
                  <a:pt x="10734" y="3447"/>
                  <a:pt x="10776" y="3441"/>
                </a:cubicBezTo>
                <a:close/>
                <a:moveTo>
                  <a:pt x="4251" y="6418"/>
                </a:moveTo>
                <a:cubicBezTo>
                  <a:pt x="4322" y="6418"/>
                  <a:pt x="4382" y="6477"/>
                  <a:pt x="4382" y="6549"/>
                </a:cubicBezTo>
                <a:lnTo>
                  <a:pt x="4382" y="6668"/>
                </a:lnTo>
                <a:cubicBezTo>
                  <a:pt x="4382" y="6739"/>
                  <a:pt x="4322" y="6799"/>
                  <a:pt x="4251" y="6799"/>
                </a:cubicBezTo>
                <a:lnTo>
                  <a:pt x="501" y="6799"/>
                </a:lnTo>
                <a:cubicBezTo>
                  <a:pt x="429" y="6799"/>
                  <a:pt x="370" y="6739"/>
                  <a:pt x="370" y="6668"/>
                </a:cubicBezTo>
                <a:lnTo>
                  <a:pt x="370" y="6549"/>
                </a:lnTo>
                <a:cubicBezTo>
                  <a:pt x="370" y="6477"/>
                  <a:pt x="429" y="6418"/>
                  <a:pt x="501" y="6418"/>
                </a:cubicBezTo>
                <a:close/>
                <a:moveTo>
                  <a:pt x="12526" y="6418"/>
                </a:moveTo>
                <a:cubicBezTo>
                  <a:pt x="12597" y="6418"/>
                  <a:pt x="12657" y="6477"/>
                  <a:pt x="12657" y="6549"/>
                </a:cubicBezTo>
                <a:lnTo>
                  <a:pt x="12657" y="6668"/>
                </a:lnTo>
                <a:cubicBezTo>
                  <a:pt x="12657" y="6739"/>
                  <a:pt x="12597" y="6799"/>
                  <a:pt x="12526" y="6799"/>
                </a:cubicBezTo>
                <a:lnTo>
                  <a:pt x="8775" y="6799"/>
                </a:lnTo>
                <a:cubicBezTo>
                  <a:pt x="8704" y="6799"/>
                  <a:pt x="8644" y="6739"/>
                  <a:pt x="8644" y="6668"/>
                </a:cubicBezTo>
                <a:lnTo>
                  <a:pt x="8644" y="6549"/>
                </a:lnTo>
                <a:cubicBezTo>
                  <a:pt x="8644" y="6477"/>
                  <a:pt x="8704" y="6418"/>
                  <a:pt x="8775" y="6418"/>
                </a:cubicBezTo>
                <a:close/>
                <a:moveTo>
                  <a:pt x="3715" y="7168"/>
                </a:moveTo>
                <a:cubicBezTo>
                  <a:pt x="3525" y="7787"/>
                  <a:pt x="2953" y="8228"/>
                  <a:pt x="2298" y="8228"/>
                </a:cubicBezTo>
                <a:cubicBezTo>
                  <a:pt x="1644" y="8228"/>
                  <a:pt x="1084" y="7799"/>
                  <a:pt x="905" y="7168"/>
                </a:cubicBezTo>
                <a:close/>
                <a:moveTo>
                  <a:pt x="12145" y="7168"/>
                </a:moveTo>
                <a:cubicBezTo>
                  <a:pt x="11942" y="7787"/>
                  <a:pt x="11383" y="8228"/>
                  <a:pt x="10728" y="8228"/>
                </a:cubicBezTo>
                <a:cubicBezTo>
                  <a:pt x="10073" y="8228"/>
                  <a:pt x="9502" y="7799"/>
                  <a:pt x="9323" y="7168"/>
                </a:cubicBezTo>
                <a:close/>
                <a:moveTo>
                  <a:pt x="7942" y="10371"/>
                </a:moveTo>
                <a:cubicBezTo>
                  <a:pt x="8013" y="10371"/>
                  <a:pt x="8073" y="10430"/>
                  <a:pt x="8073" y="10502"/>
                </a:cubicBezTo>
                <a:lnTo>
                  <a:pt x="8073" y="10764"/>
                </a:lnTo>
                <a:lnTo>
                  <a:pt x="4918" y="10764"/>
                </a:lnTo>
                <a:lnTo>
                  <a:pt x="4918" y="10502"/>
                </a:lnTo>
                <a:cubicBezTo>
                  <a:pt x="4918" y="10430"/>
                  <a:pt x="4977" y="10371"/>
                  <a:pt x="5049" y="10371"/>
                </a:cubicBezTo>
                <a:close/>
                <a:moveTo>
                  <a:pt x="6382" y="0"/>
                </a:moveTo>
                <a:cubicBezTo>
                  <a:pt x="6132" y="0"/>
                  <a:pt x="5930" y="203"/>
                  <a:pt x="5930" y="441"/>
                </a:cubicBezTo>
                <a:lnTo>
                  <a:pt x="5930" y="1060"/>
                </a:lnTo>
                <a:cubicBezTo>
                  <a:pt x="5692" y="1251"/>
                  <a:pt x="5549" y="1536"/>
                  <a:pt x="5561" y="1858"/>
                </a:cubicBezTo>
                <a:lnTo>
                  <a:pt x="3703" y="2370"/>
                </a:lnTo>
                <a:cubicBezTo>
                  <a:pt x="3477" y="2429"/>
                  <a:pt x="3251" y="2465"/>
                  <a:pt x="3037" y="2501"/>
                </a:cubicBezTo>
                <a:cubicBezTo>
                  <a:pt x="2929" y="2227"/>
                  <a:pt x="2679" y="2036"/>
                  <a:pt x="2382" y="2036"/>
                </a:cubicBezTo>
                <a:cubicBezTo>
                  <a:pt x="1989" y="2036"/>
                  <a:pt x="1679" y="2346"/>
                  <a:pt x="1679" y="2739"/>
                </a:cubicBezTo>
                <a:cubicBezTo>
                  <a:pt x="1679" y="2941"/>
                  <a:pt x="1763" y="3132"/>
                  <a:pt x="1917" y="3275"/>
                </a:cubicBezTo>
                <a:lnTo>
                  <a:pt x="608" y="6025"/>
                </a:lnTo>
                <a:lnTo>
                  <a:pt x="501" y="6025"/>
                </a:lnTo>
                <a:cubicBezTo>
                  <a:pt x="215" y="6025"/>
                  <a:pt x="1" y="6251"/>
                  <a:pt x="1" y="6525"/>
                </a:cubicBezTo>
                <a:lnTo>
                  <a:pt x="1" y="6644"/>
                </a:lnTo>
                <a:cubicBezTo>
                  <a:pt x="1" y="6930"/>
                  <a:pt x="215" y="7156"/>
                  <a:pt x="501" y="7156"/>
                </a:cubicBezTo>
                <a:cubicBezTo>
                  <a:pt x="691" y="7989"/>
                  <a:pt x="1441" y="8585"/>
                  <a:pt x="2298" y="8585"/>
                </a:cubicBezTo>
                <a:cubicBezTo>
                  <a:pt x="3168" y="8585"/>
                  <a:pt x="3906" y="7978"/>
                  <a:pt x="4108" y="7156"/>
                </a:cubicBezTo>
                <a:lnTo>
                  <a:pt x="4251" y="7156"/>
                </a:lnTo>
                <a:cubicBezTo>
                  <a:pt x="4537" y="7156"/>
                  <a:pt x="4763" y="6930"/>
                  <a:pt x="4763" y="6644"/>
                </a:cubicBezTo>
                <a:lnTo>
                  <a:pt x="4763" y="6525"/>
                </a:lnTo>
                <a:cubicBezTo>
                  <a:pt x="4763" y="6251"/>
                  <a:pt x="4537" y="6025"/>
                  <a:pt x="4251" y="6025"/>
                </a:cubicBezTo>
                <a:lnTo>
                  <a:pt x="4144" y="6025"/>
                </a:lnTo>
                <a:lnTo>
                  <a:pt x="2834" y="3275"/>
                </a:lnTo>
                <a:cubicBezTo>
                  <a:pt x="2953" y="3167"/>
                  <a:pt x="3037" y="3036"/>
                  <a:pt x="3060" y="2870"/>
                </a:cubicBezTo>
                <a:cubicBezTo>
                  <a:pt x="3310" y="2846"/>
                  <a:pt x="3549" y="2798"/>
                  <a:pt x="3787" y="2727"/>
                </a:cubicBezTo>
                <a:lnTo>
                  <a:pt x="5656" y="2215"/>
                </a:lnTo>
                <a:cubicBezTo>
                  <a:pt x="5716" y="2346"/>
                  <a:pt x="5811" y="2453"/>
                  <a:pt x="5918" y="2548"/>
                </a:cubicBezTo>
                <a:lnTo>
                  <a:pt x="5918" y="10002"/>
                </a:lnTo>
                <a:lnTo>
                  <a:pt x="5037" y="10002"/>
                </a:lnTo>
                <a:cubicBezTo>
                  <a:pt x="4763" y="10002"/>
                  <a:pt x="4537" y="10228"/>
                  <a:pt x="4537" y="10502"/>
                </a:cubicBezTo>
                <a:lnTo>
                  <a:pt x="4537" y="10776"/>
                </a:lnTo>
                <a:cubicBezTo>
                  <a:pt x="4299" y="10823"/>
                  <a:pt x="4120" y="11026"/>
                  <a:pt x="4120" y="11276"/>
                </a:cubicBezTo>
                <a:lnTo>
                  <a:pt x="4120" y="11395"/>
                </a:lnTo>
                <a:cubicBezTo>
                  <a:pt x="4120" y="11680"/>
                  <a:pt x="4346" y="11907"/>
                  <a:pt x="4620" y="11907"/>
                </a:cubicBezTo>
                <a:lnTo>
                  <a:pt x="6049" y="11907"/>
                </a:lnTo>
                <a:cubicBezTo>
                  <a:pt x="6156" y="11907"/>
                  <a:pt x="6251" y="11811"/>
                  <a:pt x="6251" y="11704"/>
                </a:cubicBezTo>
                <a:cubicBezTo>
                  <a:pt x="6251" y="11609"/>
                  <a:pt x="6156" y="11514"/>
                  <a:pt x="6049" y="11514"/>
                </a:cubicBezTo>
                <a:lnTo>
                  <a:pt x="4620" y="11514"/>
                </a:lnTo>
                <a:cubicBezTo>
                  <a:pt x="4549" y="11514"/>
                  <a:pt x="4489" y="11454"/>
                  <a:pt x="4489" y="11383"/>
                </a:cubicBezTo>
                <a:lnTo>
                  <a:pt x="4489" y="11264"/>
                </a:lnTo>
                <a:cubicBezTo>
                  <a:pt x="4489" y="11192"/>
                  <a:pt x="4549" y="11133"/>
                  <a:pt x="4620" y="11133"/>
                </a:cubicBezTo>
                <a:lnTo>
                  <a:pt x="8371" y="11133"/>
                </a:lnTo>
                <a:cubicBezTo>
                  <a:pt x="8454" y="11133"/>
                  <a:pt x="8513" y="11192"/>
                  <a:pt x="8513" y="11264"/>
                </a:cubicBezTo>
                <a:lnTo>
                  <a:pt x="8513" y="11383"/>
                </a:lnTo>
                <a:cubicBezTo>
                  <a:pt x="8513" y="11454"/>
                  <a:pt x="8454" y="11514"/>
                  <a:pt x="8371" y="11514"/>
                </a:cubicBezTo>
                <a:lnTo>
                  <a:pt x="6930" y="11514"/>
                </a:lnTo>
                <a:cubicBezTo>
                  <a:pt x="6823" y="11514"/>
                  <a:pt x="6739" y="11609"/>
                  <a:pt x="6739" y="11704"/>
                </a:cubicBezTo>
                <a:cubicBezTo>
                  <a:pt x="6739" y="11811"/>
                  <a:pt x="6823" y="11907"/>
                  <a:pt x="6930" y="11907"/>
                </a:cubicBezTo>
                <a:lnTo>
                  <a:pt x="8371" y="11907"/>
                </a:lnTo>
                <a:cubicBezTo>
                  <a:pt x="8656" y="11907"/>
                  <a:pt x="8883" y="11680"/>
                  <a:pt x="8883" y="11395"/>
                </a:cubicBezTo>
                <a:lnTo>
                  <a:pt x="8883" y="11276"/>
                </a:lnTo>
                <a:cubicBezTo>
                  <a:pt x="8883" y="11026"/>
                  <a:pt x="8692" y="10799"/>
                  <a:pt x="8454" y="10776"/>
                </a:cubicBezTo>
                <a:lnTo>
                  <a:pt x="8454" y="10502"/>
                </a:lnTo>
                <a:cubicBezTo>
                  <a:pt x="8454" y="10228"/>
                  <a:pt x="8228" y="10002"/>
                  <a:pt x="7942" y="10002"/>
                </a:cubicBezTo>
                <a:lnTo>
                  <a:pt x="7061" y="10002"/>
                </a:lnTo>
                <a:lnTo>
                  <a:pt x="7061" y="7049"/>
                </a:lnTo>
                <a:cubicBezTo>
                  <a:pt x="7061" y="6954"/>
                  <a:pt x="6978" y="6858"/>
                  <a:pt x="6870" y="6858"/>
                </a:cubicBezTo>
                <a:cubicBezTo>
                  <a:pt x="6763" y="6858"/>
                  <a:pt x="6680" y="6954"/>
                  <a:pt x="6680" y="7049"/>
                </a:cubicBezTo>
                <a:lnTo>
                  <a:pt x="6680" y="10002"/>
                </a:lnTo>
                <a:lnTo>
                  <a:pt x="6311" y="10002"/>
                </a:lnTo>
                <a:lnTo>
                  <a:pt x="6311" y="2727"/>
                </a:lnTo>
                <a:cubicBezTo>
                  <a:pt x="6370" y="2739"/>
                  <a:pt x="6430" y="2745"/>
                  <a:pt x="6491" y="2745"/>
                </a:cubicBezTo>
                <a:cubicBezTo>
                  <a:pt x="6552" y="2745"/>
                  <a:pt x="6614" y="2739"/>
                  <a:pt x="6680" y="2727"/>
                </a:cubicBezTo>
                <a:lnTo>
                  <a:pt x="6680" y="6156"/>
                </a:lnTo>
                <a:cubicBezTo>
                  <a:pt x="6680" y="6263"/>
                  <a:pt x="6763" y="6358"/>
                  <a:pt x="6870" y="6358"/>
                </a:cubicBezTo>
                <a:cubicBezTo>
                  <a:pt x="6978" y="6358"/>
                  <a:pt x="7061" y="6263"/>
                  <a:pt x="7061" y="6156"/>
                </a:cubicBezTo>
                <a:lnTo>
                  <a:pt x="7061" y="2548"/>
                </a:lnTo>
                <a:cubicBezTo>
                  <a:pt x="7180" y="2453"/>
                  <a:pt x="7275" y="2346"/>
                  <a:pt x="7335" y="2215"/>
                </a:cubicBezTo>
                <a:lnTo>
                  <a:pt x="9228" y="2739"/>
                </a:lnTo>
                <a:cubicBezTo>
                  <a:pt x="9466" y="2798"/>
                  <a:pt x="9716" y="2858"/>
                  <a:pt x="9954" y="2882"/>
                </a:cubicBezTo>
                <a:cubicBezTo>
                  <a:pt x="9978" y="3048"/>
                  <a:pt x="10073" y="3179"/>
                  <a:pt x="10180" y="3287"/>
                </a:cubicBezTo>
                <a:lnTo>
                  <a:pt x="8871" y="6037"/>
                </a:lnTo>
                <a:lnTo>
                  <a:pt x="8764" y="6037"/>
                </a:lnTo>
                <a:cubicBezTo>
                  <a:pt x="8478" y="6037"/>
                  <a:pt x="8252" y="6263"/>
                  <a:pt x="8252" y="6549"/>
                </a:cubicBezTo>
                <a:lnTo>
                  <a:pt x="8252" y="6668"/>
                </a:lnTo>
                <a:cubicBezTo>
                  <a:pt x="8252" y="6954"/>
                  <a:pt x="8478" y="7168"/>
                  <a:pt x="8764" y="7168"/>
                </a:cubicBezTo>
                <a:lnTo>
                  <a:pt x="8906" y="7168"/>
                </a:lnTo>
                <a:cubicBezTo>
                  <a:pt x="9109" y="8001"/>
                  <a:pt x="9847" y="8597"/>
                  <a:pt x="10716" y="8597"/>
                </a:cubicBezTo>
                <a:cubicBezTo>
                  <a:pt x="11573" y="8597"/>
                  <a:pt x="12323" y="7989"/>
                  <a:pt x="12514" y="7168"/>
                </a:cubicBezTo>
                <a:cubicBezTo>
                  <a:pt x="12800" y="7168"/>
                  <a:pt x="13014" y="6954"/>
                  <a:pt x="13014" y="6668"/>
                </a:cubicBezTo>
                <a:lnTo>
                  <a:pt x="13014" y="6549"/>
                </a:lnTo>
                <a:cubicBezTo>
                  <a:pt x="13038" y="6263"/>
                  <a:pt x="12812" y="6025"/>
                  <a:pt x="12526" y="6025"/>
                </a:cubicBezTo>
                <a:lnTo>
                  <a:pt x="12419" y="6025"/>
                </a:lnTo>
                <a:lnTo>
                  <a:pt x="11109" y="3275"/>
                </a:lnTo>
                <a:cubicBezTo>
                  <a:pt x="11264" y="3144"/>
                  <a:pt x="11347" y="2965"/>
                  <a:pt x="11347" y="2739"/>
                </a:cubicBezTo>
                <a:cubicBezTo>
                  <a:pt x="11347" y="2346"/>
                  <a:pt x="11038" y="2036"/>
                  <a:pt x="10657" y="2036"/>
                </a:cubicBezTo>
                <a:cubicBezTo>
                  <a:pt x="10359" y="2036"/>
                  <a:pt x="10097" y="2227"/>
                  <a:pt x="10002" y="2501"/>
                </a:cubicBezTo>
                <a:cubicBezTo>
                  <a:pt x="9776" y="2465"/>
                  <a:pt x="9549" y="2429"/>
                  <a:pt x="9323" y="2370"/>
                </a:cubicBezTo>
                <a:lnTo>
                  <a:pt x="7442" y="1846"/>
                </a:lnTo>
                <a:cubicBezTo>
                  <a:pt x="7454" y="1536"/>
                  <a:pt x="7323" y="1239"/>
                  <a:pt x="7061" y="1060"/>
                </a:cubicBezTo>
                <a:lnTo>
                  <a:pt x="7061" y="441"/>
                </a:lnTo>
                <a:cubicBezTo>
                  <a:pt x="7061" y="191"/>
                  <a:pt x="6859" y="0"/>
                  <a:pt x="66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35"/>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ROBERTA + SIAMESE ENCODER</a:t>
            </a:r>
            <a:endParaRPr/>
          </a:p>
        </p:txBody>
      </p:sp>
      <p:sp>
        <p:nvSpPr>
          <p:cNvPr id="732" name="Google Shape;732;p35"/>
          <p:cNvSpPr txBox="1"/>
          <p:nvPr>
            <p:ph type="ctrTitle"/>
          </p:nvPr>
        </p:nvSpPr>
        <p:spPr>
          <a:xfrm>
            <a:off x="931212" y="1313475"/>
            <a:ext cx="24504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Training the encoder</a:t>
            </a:r>
            <a:endParaRPr/>
          </a:p>
        </p:txBody>
      </p:sp>
      <p:sp>
        <p:nvSpPr>
          <p:cNvPr id="733" name="Google Shape;733;p35"/>
          <p:cNvSpPr txBox="1"/>
          <p:nvPr>
            <p:ph idx="1" type="subTitle"/>
          </p:nvPr>
        </p:nvSpPr>
        <p:spPr>
          <a:xfrm>
            <a:off x="846150" y="2068850"/>
            <a:ext cx="27819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model we are actually only training the encoder to better represent data. We can see the results of that when calculating the cosine similarities for words before and after the training process.</a:t>
            </a:r>
            <a:endParaRPr/>
          </a:p>
        </p:txBody>
      </p:sp>
      <p:sp>
        <p:nvSpPr>
          <p:cNvPr id="734" name="Google Shape;734;p35"/>
          <p:cNvSpPr txBox="1"/>
          <p:nvPr>
            <p:ph idx="2" type="ctrTitle"/>
          </p:nvPr>
        </p:nvSpPr>
        <p:spPr>
          <a:xfrm>
            <a:off x="6369998" y="1196025"/>
            <a:ext cx="18177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Adaptation</a:t>
            </a:r>
            <a:endParaRPr/>
          </a:p>
        </p:txBody>
      </p:sp>
      <p:sp>
        <p:nvSpPr>
          <p:cNvPr id="735" name="Google Shape;735;p35"/>
          <p:cNvSpPr txBox="1"/>
          <p:nvPr>
            <p:ph idx="3" type="subTitle"/>
          </p:nvPr>
        </p:nvSpPr>
        <p:spPr>
          <a:xfrm>
            <a:off x="4843402" y="1684100"/>
            <a:ext cx="3344400" cy="111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 order to use this model correctly we should have data that has float values ranging from -1 to 1, to best fit the cosine similarity range. In our case we “adapted” this approach to our problem.</a:t>
            </a:r>
            <a:endParaRPr/>
          </a:p>
        </p:txBody>
      </p:sp>
      <p:cxnSp>
        <p:nvCxnSpPr>
          <p:cNvPr id="736" name="Google Shape;736;p35"/>
          <p:cNvCxnSpPr>
            <a:stCxn id="732" idx="1"/>
          </p:cNvCxnSpPr>
          <p:nvPr/>
        </p:nvCxnSpPr>
        <p:spPr>
          <a:xfrm>
            <a:off x="931212" y="1602375"/>
            <a:ext cx="3105300" cy="2520600"/>
          </a:xfrm>
          <a:prstGeom prst="bentConnector3">
            <a:avLst>
              <a:gd fmla="val -7668" name="adj1"/>
            </a:avLst>
          </a:prstGeom>
          <a:noFill/>
          <a:ln cap="flat" cmpd="sng" w="9525">
            <a:solidFill>
              <a:schemeClr val="accent2"/>
            </a:solidFill>
            <a:prstDash val="solid"/>
            <a:round/>
            <a:headEnd len="med" w="med" type="none"/>
            <a:tailEnd len="med" w="med" type="none"/>
          </a:ln>
        </p:spPr>
      </p:cxnSp>
      <p:cxnSp>
        <p:nvCxnSpPr>
          <p:cNvPr id="737" name="Google Shape;737;p35"/>
          <p:cNvCxnSpPr>
            <a:stCxn id="734" idx="3"/>
            <a:endCxn id="738" idx="0"/>
          </p:cNvCxnSpPr>
          <p:nvPr/>
        </p:nvCxnSpPr>
        <p:spPr>
          <a:xfrm flipH="1">
            <a:off x="7300598" y="1484925"/>
            <a:ext cx="887100" cy="2040300"/>
          </a:xfrm>
          <a:prstGeom prst="bentConnector4">
            <a:avLst>
              <a:gd fmla="val -26843" name="adj1"/>
              <a:gd fmla="val 88682" name="adj2"/>
            </a:avLst>
          </a:prstGeom>
          <a:noFill/>
          <a:ln cap="flat" cmpd="sng" w="9525">
            <a:solidFill>
              <a:schemeClr val="accent3"/>
            </a:solidFill>
            <a:prstDash val="solid"/>
            <a:round/>
            <a:headEnd len="med" w="med" type="none"/>
            <a:tailEnd len="med" w="med" type="none"/>
          </a:ln>
        </p:spPr>
      </p:cxnSp>
      <p:sp>
        <p:nvSpPr>
          <p:cNvPr id="739" name="Google Shape;739;p35"/>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txBox="1"/>
          <p:nvPr/>
        </p:nvSpPr>
        <p:spPr>
          <a:xfrm>
            <a:off x="6502925" y="3525100"/>
            <a:ext cx="1595100" cy="390600"/>
          </a:xfrm>
          <a:prstGeom prst="rect">
            <a:avLst/>
          </a:prstGeom>
          <a:noFill/>
          <a:ln>
            <a:noFill/>
          </a:ln>
        </p:spPr>
        <p:txBody>
          <a:bodyPr anchorCtr="0" anchor="ctr" bIns="91425" lIns="91425" spcFirstLastPara="1" rIns="91425" wrap="square" tIns="91425">
            <a:noAutofit/>
          </a:bodyPr>
          <a:lstStyle/>
          <a:p>
            <a:pPr indent="-914400" lvl="0" marL="914400" rtl="0" algn="ctr">
              <a:spcBef>
                <a:spcPts val="0"/>
              </a:spcBef>
              <a:spcAft>
                <a:spcPts val="0"/>
              </a:spcAft>
              <a:buNone/>
            </a:pPr>
            <a:r>
              <a:rPr lang="en" sz="3000">
                <a:solidFill>
                  <a:schemeClr val="accent5"/>
                </a:solidFill>
                <a:latin typeface="Share Tech"/>
                <a:ea typeface="Share Tech"/>
                <a:cs typeface="Share Tech"/>
                <a:sym typeface="Share Tech"/>
              </a:rPr>
              <a:t>0.708</a:t>
            </a:r>
            <a:endParaRPr sz="3000">
              <a:solidFill>
                <a:schemeClr val="accent5"/>
              </a:solidFill>
              <a:latin typeface="Share Tech"/>
              <a:ea typeface="Share Tech"/>
              <a:cs typeface="Share Tech"/>
              <a:sym typeface="Share Tech"/>
            </a:endParaRPr>
          </a:p>
        </p:txBody>
      </p:sp>
      <p:sp>
        <p:nvSpPr>
          <p:cNvPr id="741" name="Google Shape;741;p35"/>
          <p:cNvSpPr/>
          <p:nvPr/>
        </p:nvSpPr>
        <p:spPr>
          <a:xfrm>
            <a:off x="5943450" y="4453361"/>
            <a:ext cx="177231" cy="41540"/>
          </a:xfrm>
          <a:custGeom>
            <a:rect b="b" l="l" r="r" t="t"/>
            <a:pathLst>
              <a:path extrusionOk="0" h="845" w="3605">
                <a:moveTo>
                  <a:pt x="353" y="0"/>
                </a:moveTo>
                <a:cubicBezTo>
                  <a:pt x="164" y="0"/>
                  <a:pt x="13" y="151"/>
                  <a:pt x="0" y="340"/>
                </a:cubicBezTo>
                <a:lnTo>
                  <a:pt x="0" y="353"/>
                </a:lnTo>
                <a:cubicBezTo>
                  <a:pt x="0" y="542"/>
                  <a:pt x="152" y="706"/>
                  <a:pt x="341" y="706"/>
                </a:cubicBezTo>
                <a:lnTo>
                  <a:pt x="3239" y="844"/>
                </a:lnTo>
                <a:cubicBezTo>
                  <a:pt x="3428" y="844"/>
                  <a:pt x="3592" y="693"/>
                  <a:pt x="3604" y="504"/>
                </a:cubicBezTo>
                <a:lnTo>
                  <a:pt x="3604" y="365"/>
                </a:lnTo>
                <a:cubicBezTo>
                  <a:pt x="3604" y="164"/>
                  <a:pt x="3453" y="0"/>
                  <a:pt x="3251" y="0"/>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4371774" y="4418015"/>
            <a:ext cx="177231" cy="39082"/>
          </a:xfrm>
          <a:custGeom>
            <a:rect b="b" l="l" r="r" t="t"/>
            <a:pathLst>
              <a:path extrusionOk="0" h="795" w="3605">
                <a:moveTo>
                  <a:pt x="319" y="0"/>
                </a:moveTo>
                <a:cubicBezTo>
                  <a:pt x="141" y="0"/>
                  <a:pt x="1" y="146"/>
                  <a:pt x="1" y="316"/>
                </a:cubicBezTo>
                <a:lnTo>
                  <a:pt x="1" y="769"/>
                </a:lnTo>
                <a:lnTo>
                  <a:pt x="1" y="795"/>
                </a:lnTo>
                <a:lnTo>
                  <a:pt x="3605" y="795"/>
                </a:lnTo>
                <a:lnTo>
                  <a:pt x="3592" y="769"/>
                </a:lnTo>
                <a:lnTo>
                  <a:pt x="3592" y="454"/>
                </a:lnTo>
                <a:cubicBezTo>
                  <a:pt x="3605" y="278"/>
                  <a:pt x="3466" y="139"/>
                  <a:pt x="3290" y="127"/>
                </a:cubicBezTo>
                <a:lnTo>
                  <a:pt x="341" y="1"/>
                </a:lnTo>
                <a:cubicBezTo>
                  <a:pt x="334" y="0"/>
                  <a:pt x="326" y="0"/>
                  <a:pt x="3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5931061" y="4285726"/>
            <a:ext cx="178460" cy="61253"/>
          </a:xfrm>
          <a:custGeom>
            <a:rect b="b" l="l" r="r" t="t"/>
            <a:pathLst>
              <a:path extrusionOk="0" h="1246" w="3630">
                <a:moveTo>
                  <a:pt x="3256" y="1"/>
                </a:moveTo>
                <a:cubicBezTo>
                  <a:pt x="3234" y="1"/>
                  <a:pt x="3211" y="3"/>
                  <a:pt x="3188" y="8"/>
                </a:cubicBezTo>
                <a:lnTo>
                  <a:pt x="290" y="600"/>
                </a:lnTo>
                <a:cubicBezTo>
                  <a:pt x="114" y="625"/>
                  <a:pt x="0" y="789"/>
                  <a:pt x="38" y="965"/>
                </a:cubicBezTo>
                <a:cubicBezTo>
                  <a:pt x="61" y="1127"/>
                  <a:pt x="200" y="1246"/>
                  <a:pt x="359" y="1246"/>
                </a:cubicBezTo>
                <a:cubicBezTo>
                  <a:pt x="373" y="1246"/>
                  <a:pt x="388" y="1245"/>
                  <a:pt x="404" y="1243"/>
                </a:cubicBezTo>
                <a:lnTo>
                  <a:pt x="3327" y="802"/>
                </a:lnTo>
                <a:cubicBezTo>
                  <a:pt x="3503" y="776"/>
                  <a:pt x="3629" y="600"/>
                  <a:pt x="3592" y="424"/>
                </a:cubicBezTo>
                <a:cubicBezTo>
                  <a:pt x="3592" y="373"/>
                  <a:pt x="3579" y="323"/>
                  <a:pt x="3566" y="272"/>
                </a:cubicBezTo>
                <a:cubicBezTo>
                  <a:pt x="3544" y="108"/>
                  <a:pt x="3408" y="1"/>
                  <a:pt x="3256"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4389768" y="4251019"/>
            <a:ext cx="177231" cy="67054"/>
          </a:xfrm>
          <a:custGeom>
            <a:rect b="b" l="l" r="r" t="t"/>
            <a:pathLst>
              <a:path extrusionOk="0" h="1364" w="3605">
                <a:moveTo>
                  <a:pt x="384" y="0"/>
                </a:moveTo>
                <a:cubicBezTo>
                  <a:pt x="243" y="0"/>
                  <a:pt x="107" y="96"/>
                  <a:pt x="63" y="248"/>
                </a:cubicBezTo>
                <a:lnTo>
                  <a:pt x="38" y="411"/>
                </a:lnTo>
                <a:cubicBezTo>
                  <a:pt x="0" y="588"/>
                  <a:pt x="114" y="764"/>
                  <a:pt x="290" y="789"/>
                </a:cubicBezTo>
                <a:lnTo>
                  <a:pt x="3188" y="1356"/>
                </a:lnTo>
                <a:cubicBezTo>
                  <a:pt x="3210" y="1361"/>
                  <a:pt x="3231" y="1363"/>
                  <a:pt x="3252" y="1363"/>
                </a:cubicBezTo>
                <a:cubicBezTo>
                  <a:pt x="3405" y="1363"/>
                  <a:pt x="3544" y="1247"/>
                  <a:pt x="3566" y="1092"/>
                </a:cubicBezTo>
                <a:cubicBezTo>
                  <a:pt x="3604" y="928"/>
                  <a:pt x="3503" y="752"/>
                  <a:pt x="3327" y="714"/>
                </a:cubicBezTo>
                <a:lnTo>
                  <a:pt x="454" y="8"/>
                </a:lnTo>
                <a:cubicBezTo>
                  <a:pt x="431" y="3"/>
                  <a:pt x="408" y="0"/>
                  <a:pt x="3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5892665" y="4124186"/>
            <a:ext cx="172855" cy="88586"/>
          </a:xfrm>
          <a:custGeom>
            <a:rect b="b" l="l" r="r" t="t"/>
            <a:pathLst>
              <a:path extrusionOk="0" h="1802" w="3516">
                <a:moveTo>
                  <a:pt x="3105" y="1"/>
                </a:moveTo>
                <a:cubicBezTo>
                  <a:pt x="3061" y="1"/>
                  <a:pt x="3017" y="10"/>
                  <a:pt x="2974" y="30"/>
                </a:cubicBezTo>
                <a:lnTo>
                  <a:pt x="240" y="1164"/>
                </a:lnTo>
                <a:cubicBezTo>
                  <a:pt x="76" y="1227"/>
                  <a:pt x="0" y="1416"/>
                  <a:pt x="76" y="1580"/>
                </a:cubicBezTo>
                <a:cubicBezTo>
                  <a:pt x="115" y="1718"/>
                  <a:pt x="239" y="1802"/>
                  <a:pt x="370" y="1802"/>
                </a:cubicBezTo>
                <a:cubicBezTo>
                  <a:pt x="406" y="1802"/>
                  <a:pt x="443" y="1795"/>
                  <a:pt x="479" y="1782"/>
                </a:cubicBezTo>
                <a:lnTo>
                  <a:pt x="3264" y="761"/>
                </a:lnTo>
                <a:cubicBezTo>
                  <a:pt x="3428" y="698"/>
                  <a:pt x="3516" y="509"/>
                  <a:pt x="3453" y="345"/>
                </a:cubicBezTo>
                <a:lnTo>
                  <a:pt x="3390" y="207"/>
                </a:lnTo>
                <a:cubicBezTo>
                  <a:pt x="3343" y="76"/>
                  <a:pt x="3228" y="1"/>
                  <a:pt x="3105"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4440552" y="4091347"/>
            <a:ext cx="170397" cy="93994"/>
          </a:xfrm>
          <a:custGeom>
            <a:rect b="b" l="l" r="r" t="t"/>
            <a:pathLst>
              <a:path extrusionOk="0" h="1912" w="3466">
                <a:moveTo>
                  <a:pt x="433" y="1"/>
                </a:moveTo>
                <a:cubicBezTo>
                  <a:pt x="306" y="1"/>
                  <a:pt x="182" y="74"/>
                  <a:pt x="127" y="194"/>
                </a:cubicBezTo>
                <a:cubicBezTo>
                  <a:pt x="114" y="232"/>
                  <a:pt x="89" y="282"/>
                  <a:pt x="64" y="333"/>
                </a:cubicBezTo>
                <a:cubicBezTo>
                  <a:pt x="1" y="497"/>
                  <a:pt x="76" y="698"/>
                  <a:pt x="240" y="761"/>
                </a:cubicBezTo>
                <a:lnTo>
                  <a:pt x="2974" y="1883"/>
                </a:lnTo>
                <a:cubicBezTo>
                  <a:pt x="3017" y="1902"/>
                  <a:pt x="3063" y="1912"/>
                  <a:pt x="3108" y="1912"/>
                </a:cubicBezTo>
                <a:cubicBezTo>
                  <a:pt x="3234" y="1912"/>
                  <a:pt x="3356" y="1837"/>
                  <a:pt x="3403" y="1706"/>
                </a:cubicBezTo>
                <a:cubicBezTo>
                  <a:pt x="3466" y="1555"/>
                  <a:pt x="3403" y="1366"/>
                  <a:pt x="3239" y="1290"/>
                </a:cubicBezTo>
                <a:lnTo>
                  <a:pt x="568" y="30"/>
                </a:lnTo>
                <a:cubicBezTo>
                  <a:pt x="524" y="10"/>
                  <a:pt x="478" y="1"/>
                  <a:pt x="4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5829442" y="3974543"/>
            <a:ext cx="160516" cy="113461"/>
          </a:xfrm>
          <a:custGeom>
            <a:rect b="b" l="l" r="r" t="t"/>
            <a:pathLst>
              <a:path extrusionOk="0" h="2308" w="3265">
                <a:moveTo>
                  <a:pt x="2817" y="1"/>
                </a:moveTo>
                <a:cubicBezTo>
                  <a:pt x="2754" y="1"/>
                  <a:pt x="2691" y="20"/>
                  <a:pt x="2634" y="63"/>
                </a:cubicBezTo>
                <a:lnTo>
                  <a:pt x="190" y="1713"/>
                </a:lnTo>
                <a:cubicBezTo>
                  <a:pt x="39" y="1801"/>
                  <a:pt x="1" y="2003"/>
                  <a:pt x="102" y="2154"/>
                </a:cubicBezTo>
                <a:cubicBezTo>
                  <a:pt x="159" y="2252"/>
                  <a:pt x="263" y="2308"/>
                  <a:pt x="370" y="2308"/>
                </a:cubicBezTo>
                <a:cubicBezTo>
                  <a:pt x="429" y="2308"/>
                  <a:pt x="489" y="2291"/>
                  <a:pt x="543" y="2255"/>
                </a:cubicBezTo>
                <a:lnTo>
                  <a:pt x="3063" y="718"/>
                </a:lnTo>
                <a:cubicBezTo>
                  <a:pt x="3214" y="630"/>
                  <a:pt x="3264" y="428"/>
                  <a:pt x="3176" y="277"/>
                </a:cubicBezTo>
                <a:lnTo>
                  <a:pt x="3088" y="151"/>
                </a:lnTo>
                <a:cubicBezTo>
                  <a:pt x="3025" y="56"/>
                  <a:pt x="2922" y="1"/>
                  <a:pt x="2817"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4522310" y="3944998"/>
            <a:ext cx="157418" cy="118426"/>
          </a:xfrm>
          <a:custGeom>
            <a:rect b="b" l="l" r="r" t="t"/>
            <a:pathLst>
              <a:path extrusionOk="0" h="2409" w="3202">
                <a:moveTo>
                  <a:pt x="448" y="1"/>
                </a:moveTo>
                <a:cubicBezTo>
                  <a:pt x="352" y="1"/>
                  <a:pt x="256" y="46"/>
                  <a:pt x="190" y="134"/>
                </a:cubicBezTo>
                <a:lnTo>
                  <a:pt x="102" y="260"/>
                </a:lnTo>
                <a:cubicBezTo>
                  <a:pt x="1" y="412"/>
                  <a:pt x="39" y="613"/>
                  <a:pt x="190" y="714"/>
                </a:cubicBezTo>
                <a:lnTo>
                  <a:pt x="2647" y="2352"/>
                </a:lnTo>
                <a:cubicBezTo>
                  <a:pt x="2704" y="2390"/>
                  <a:pt x="2768" y="2408"/>
                  <a:pt x="2831" y="2408"/>
                </a:cubicBezTo>
                <a:cubicBezTo>
                  <a:pt x="2936" y="2408"/>
                  <a:pt x="3038" y="2358"/>
                  <a:pt x="3101" y="2264"/>
                </a:cubicBezTo>
                <a:cubicBezTo>
                  <a:pt x="3202" y="2113"/>
                  <a:pt x="3164" y="1924"/>
                  <a:pt x="3025" y="1810"/>
                </a:cubicBezTo>
                <a:lnTo>
                  <a:pt x="644" y="71"/>
                </a:lnTo>
                <a:cubicBezTo>
                  <a:pt x="586" y="24"/>
                  <a:pt x="517" y="1"/>
                  <a:pt x="4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5743359" y="3842843"/>
            <a:ext cx="142522" cy="135387"/>
          </a:xfrm>
          <a:custGeom>
            <a:rect b="b" l="l" r="r" t="t"/>
            <a:pathLst>
              <a:path extrusionOk="0" h="2754" w="2899">
                <a:moveTo>
                  <a:pt x="2439" y="1"/>
                </a:moveTo>
                <a:cubicBezTo>
                  <a:pt x="2354" y="1"/>
                  <a:pt x="2268" y="32"/>
                  <a:pt x="2205" y="95"/>
                </a:cubicBezTo>
                <a:lnTo>
                  <a:pt x="126" y="2187"/>
                </a:lnTo>
                <a:cubicBezTo>
                  <a:pt x="0" y="2313"/>
                  <a:pt x="0" y="2515"/>
                  <a:pt x="126" y="2641"/>
                </a:cubicBezTo>
                <a:cubicBezTo>
                  <a:pt x="187" y="2715"/>
                  <a:pt x="277" y="2753"/>
                  <a:pt x="366" y="2753"/>
                </a:cubicBezTo>
                <a:cubicBezTo>
                  <a:pt x="444" y="2753"/>
                  <a:pt x="521" y="2724"/>
                  <a:pt x="580" y="2666"/>
                </a:cubicBezTo>
                <a:lnTo>
                  <a:pt x="2760" y="675"/>
                </a:lnTo>
                <a:cubicBezTo>
                  <a:pt x="2899" y="549"/>
                  <a:pt x="2899" y="335"/>
                  <a:pt x="2772" y="209"/>
                </a:cubicBezTo>
                <a:cubicBezTo>
                  <a:pt x="2747" y="171"/>
                  <a:pt x="2709" y="133"/>
                  <a:pt x="2672" y="95"/>
                </a:cubicBezTo>
                <a:cubicBezTo>
                  <a:pt x="2609" y="32"/>
                  <a:pt x="2524" y="1"/>
                  <a:pt x="2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4631991" y="3817821"/>
            <a:ext cx="138196" cy="139074"/>
          </a:xfrm>
          <a:custGeom>
            <a:rect b="b" l="l" r="r" t="t"/>
            <a:pathLst>
              <a:path extrusionOk="0" h="2829" w="2811">
                <a:moveTo>
                  <a:pt x="455" y="1"/>
                </a:moveTo>
                <a:cubicBezTo>
                  <a:pt x="376" y="1"/>
                  <a:pt x="298" y="29"/>
                  <a:pt x="240" y="88"/>
                </a:cubicBezTo>
                <a:lnTo>
                  <a:pt x="126" y="201"/>
                </a:lnTo>
                <a:cubicBezTo>
                  <a:pt x="0" y="315"/>
                  <a:pt x="0" y="529"/>
                  <a:pt x="126" y="655"/>
                </a:cubicBezTo>
                <a:lnTo>
                  <a:pt x="2231" y="2734"/>
                </a:lnTo>
                <a:cubicBezTo>
                  <a:pt x="2287" y="2797"/>
                  <a:pt x="2369" y="2828"/>
                  <a:pt x="2453" y="2828"/>
                </a:cubicBezTo>
                <a:cubicBezTo>
                  <a:pt x="2536" y="2828"/>
                  <a:pt x="2621" y="2797"/>
                  <a:pt x="2684" y="2734"/>
                </a:cubicBezTo>
                <a:cubicBezTo>
                  <a:pt x="2810" y="2620"/>
                  <a:pt x="2810" y="2419"/>
                  <a:pt x="2697" y="2280"/>
                </a:cubicBezTo>
                <a:lnTo>
                  <a:pt x="706" y="113"/>
                </a:lnTo>
                <a:cubicBezTo>
                  <a:pt x="638" y="39"/>
                  <a:pt x="546" y="1"/>
                  <a:pt x="4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5636774" y="3733855"/>
            <a:ext cx="122710" cy="153478"/>
          </a:xfrm>
          <a:custGeom>
            <a:rect b="b" l="l" r="r" t="t"/>
            <a:pathLst>
              <a:path extrusionOk="0" h="3122" w="2496">
                <a:moveTo>
                  <a:pt x="1997" y="1"/>
                </a:moveTo>
                <a:cubicBezTo>
                  <a:pt x="1892" y="1"/>
                  <a:pt x="1790" y="51"/>
                  <a:pt x="1727" y="145"/>
                </a:cubicBezTo>
                <a:lnTo>
                  <a:pt x="89" y="2615"/>
                </a:lnTo>
                <a:cubicBezTo>
                  <a:pt x="1" y="2753"/>
                  <a:pt x="39" y="2955"/>
                  <a:pt x="177" y="3056"/>
                </a:cubicBezTo>
                <a:cubicBezTo>
                  <a:pt x="237" y="3101"/>
                  <a:pt x="304" y="3122"/>
                  <a:pt x="371" y="3122"/>
                </a:cubicBezTo>
                <a:cubicBezTo>
                  <a:pt x="472" y="3122"/>
                  <a:pt x="570" y="3072"/>
                  <a:pt x="631" y="2980"/>
                </a:cubicBezTo>
                <a:lnTo>
                  <a:pt x="2383" y="599"/>
                </a:lnTo>
                <a:cubicBezTo>
                  <a:pt x="2496" y="460"/>
                  <a:pt x="2458" y="258"/>
                  <a:pt x="2307" y="158"/>
                </a:cubicBezTo>
                <a:lnTo>
                  <a:pt x="2181" y="57"/>
                </a:lnTo>
                <a:cubicBezTo>
                  <a:pt x="2124" y="19"/>
                  <a:pt x="2060" y="1"/>
                  <a:pt x="19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4762714" y="3714241"/>
            <a:ext cx="118334" cy="156525"/>
          </a:xfrm>
          <a:custGeom>
            <a:rect b="b" l="l" r="r" t="t"/>
            <a:pathLst>
              <a:path extrusionOk="0" h="3184" w="2407">
                <a:moveTo>
                  <a:pt x="498" y="1"/>
                </a:moveTo>
                <a:cubicBezTo>
                  <a:pt x="439" y="1"/>
                  <a:pt x="380" y="17"/>
                  <a:pt x="328" y="53"/>
                </a:cubicBezTo>
                <a:lnTo>
                  <a:pt x="202" y="141"/>
                </a:lnTo>
                <a:cubicBezTo>
                  <a:pt x="51" y="242"/>
                  <a:pt x="0" y="443"/>
                  <a:pt x="114" y="594"/>
                </a:cubicBezTo>
                <a:lnTo>
                  <a:pt x="1752" y="3039"/>
                </a:lnTo>
                <a:cubicBezTo>
                  <a:pt x="1814" y="3133"/>
                  <a:pt x="1921" y="3183"/>
                  <a:pt x="2027" y="3183"/>
                </a:cubicBezTo>
                <a:cubicBezTo>
                  <a:pt x="2090" y="3183"/>
                  <a:pt x="2153" y="3165"/>
                  <a:pt x="2205" y="3127"/>
                </a:cubicBezTo>
                <a:cubicBezTo>
                  <a:pt x="2356" y="3026"/>
                  <a:pt x="2407" y="2837"/>
                  <a:pt x="2306" y="2686"/>
                </a:cubicBezTo>
                <a:lnTo>
                  <a:pt x="781" y="166"/>
                </a:lnTo>
                <a:cubicBezTo>
                  <a:pt x="716" y="59"/>
                  <a:pt x="607" y="1"/>
                  <a:pt x="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5514753" y="3652201"/>
            <a:ext cx="97932" cy="166456"/>
          </a:xfrm>
          <a:custGeom>
            <a:rect b="b" l="l" r="r" t="t"/>
            <a:pathLst>
              <a:path extrusionOk="0" h="3386" w="1992">
                <a:moveTo>
                  <a:pt x="1483" y="0"/>
                </a:moveTo>
                <a:cubicBezTo>
                  <a:pt x="1359" y="0"/>
                  <a:pt x="1244" y="75"/>
                  <a:pt x="1198" y="206"/>
                </a:cubicBezTo>
                <a:lnTo>
                  <a:pt x="64" y="2927"/>
                </a:lnTo>
                <a:cubicBezTo>
                  <a:pt x="1" y="3091"/>
                  <a:pt x="76" y="3280"/>
                  <a:pt x="240" y="3356"/>
                </a:cubicBezTo>
                <a:cubicBezTo>
                  <a:pt x="283" y="3376"/>
                  <a:pt x="328" y="3385"/>
                  <a:pt x="373" y="3385"/>
                </a:cubicBezTo>
                <a:cubicBezTo>
                  <a:pt x="496" y="3385"/>
                  <a:pt x="613" y="3313"/>
                  <a:pt x="668" y="3192"/>
                </a:cubicBezTo>
                <a:lnTo>
                  <a:pt x="1916" y="521"/>
                </a:lnTo>
                <a:cubicBezTo>
                  <a:pt x="1992" y="357"/>
                  <a:pt x="1929" y="155"/>
                  <a:pt x="1765" y="92"/>
                </a:cubicBezTo>
                <a:lnTo>
                  <a:pt x="1613" y="29"/>
                </a:lnTo>
                <a:cubicBezTo>
                  <a:pt x="1571" y="10"/>
                  <a:pt x="1526" y="0"/>
                  <a:pt x="14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4912611" y="3638633"/>
            <a:ext cx="94834" cy="168520"/>
          </a:xfrm>
          <a:custGeom>
            <a:rect b="b" l="l" r="r" t="t"/>
            <a:pathLst>
              <a:path extrusionOk="0" h="3428" w="1929">
                <a:moveTo>
                  <a:pt x="514" y="1"/>
                </a:moveTo>
                <a:cubicBezTo>
                  <a:pt x="473" y="1"/>
                  <a:pt x="431" y="10"/>
                  <a:pt x="391" y="28"/>
                </a:cubicBezTo>
                <a:lnTo>
                  <a:pt x="253" y="78"/>
                </a:lnTo>
                <a:cubicBezTo>
                  <a:pt x="76" y="141"/>
                  <a:pt x="1" y="330"/>
                  <a:pt x="76" y="507"/>
                </a:cubicBezTo>
                <a:lnTo>
                  <a:pt x="1210" y="3229"/>
                </a:lnTo>
                <a:cubicBezTo>
                  <a:pt x="1258" y="3354"/>
                  <a:pt x="1380" y="3427"/>
                  <a:pt x="1507" y="3427"/>
                </a:cubicBezTo>
                <a:cubicBezTo>
                  <a:pt x="1547" y="3427"/>
                  <a:pt x="1587" y="3420"/>
                  <a:pt x="1626" y="3405"/>
                </a:cubicBezTo>
                <a:lnTo>
                  <a:pt x="1928" y="3292"/>
                </a:lnTo>
                <a:lnTo>
                  <a:pt x="807" y="217"/>
                </a:lnTo>
                <a:cubicBezTo>
                  <a:pt x="759" y="84"/>
                  <a:pt x="640"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5382162" y="3600583"/>
            <a:ext cx="70696" cy="174272"/>
          </a:xfrm>
          <a:custGeom>
            <a:rect b="b" l="l" r="r" t="t"/>
            <a:pathLst>
              <a:path extrusionOk="0" h="3545" w="1438">
                <a:moveTo>
                  <a:pt x="916" y="1"/>
                </a:moveTo>
                <a:cubicBezTo>
                  <a:pt x="767" y="1"/>
                  <a:pt x="639" y="107"/>
                  <a:pt x="606" y="260"/>
                </a:cubicBezTo>
                <a:lnTo>
                  <a:pt x="39" y="3171"/>
                </a:lnTo>
                <a:cubicBezTo>
                  <a:pt x="1" y="3335"/>
                  <a:pt x="114" y="3511"/>
                  <a:pt x="291" y="3536"/>
                </a:cubicBezTo>
                <a:cubicBezTo>
                  <a:pt x="314" y="3542"/>
                  <a:pt x="338" y="3544"/>
                  <a:pt x="361" y="3544"/>
                </a:cubicBezTo>
                <a:cubicBezTo>
                  <a:pt x="502" y="3544"/>
                  <a:pt x="636" y="3450"/>
                  <a:pt x="669" y="3310"/>
                </a:cubicBezTo>
                <a:lnTo>
                  <a:pt x="1387" y="437"/>
                </a:lnTo>
                <a:cubicBezTo>
                  <a:pt x="1437" y="260"/>
                  <a:pt x="1324" y="84"/>
                  <a:pt x="1148" y="46"/>
                </a:cubicBezTo>
                <a:lnTo>
                  <a:pt x="984" y="8"/>
                </a:lnTo>
                <a:cubicBezTo>
                  <a:pt x="961" y="3"/>
                  <a:pt x="938" y="1"/>
                  <a:pt x="9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5074896" y="3593799"/>
            <a:ext cx="63862" cy="175452"/>
          </a:xfrm>
          <a:custGeom>
            <a:rect b="b" l="l" r="r" t="t"/>
            <a:pathLst>
              <a:path extrusionOk="0" h="3569" w="1299">
                <a:moveTo>
                  <a:pt x="518" y="1"/>
                </a:moveTo>
                <a:cubicBezTo>
                  <a:pt x="497" y="1"/>
                  <a:pt x="476" y="3"/>
                  <a:pt x="455" y="8"/>
                </a:cubicBezTo>
                <a:lnTo>
                  <a:pt x="291" y="33"/>
                </a:lnTo>
                <a:cubicBezTo>
                  <a:pt x="114" y="71"/>
                  <a:pt x="1" y="234"/>
                  <a:pt x="39" y="411"/>
                </a:cubicBezTo>
                <a:lnTo>
                  <a:pt x="618" y="3309"/>
                </a:lnTo>
                <a:cubicBezTo>
                  <a:pt x="651" y="3472"/>
                  <a:pt x="786" y="3569"/>
                  <a:pt x="935" y="3569"/>
                </a:cubicBezTo>
                <a:cubicBezTo>
                  <a:pt x="960" y="3569"/>
                  <a:pt x="984" y="3566"/>
                  <a:pt x="1009" y="3561"/>
                </a:cubicBezTo>
                <a:cubicBezTo>
                  <a:pt x="1173" y="3536"/>
                  <a:pt x="1299" y="3372"/>
                  <a:pt x="1274" y="3196"/>
                </a:cubicBezTo>
                <a:lnTo>
                  <a:pt x="820" y="272"/>
                </a:lnTo>
                <a:cubicBezTo>
                  <a:pt x="798" y="117"/>
                  <a:pt x="668" y="1"/>
                  <a:pt x="5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5244654" y="3582344"/>
            <a:ext cx="39084" cy="176632"/>
          </a:xfrm>
          <a:custGeom>
            <a:rect b="b" l="l" r="r" t="t"/>
            <a:pathLst>
              <a:path extrusionOk="0" h="3593" w="795">
                <a:moveTo>
                  <a:pt x="306" y="0"/>
                </a:moveTo>
                <a:cubicBezTo>
                  <a:pt x="139" y="0"/>
                  <a:pt x="1" y="135"/>
                  <a:pt x="1" y="316"/>
                </a:cubicBezTo>
                <a:lnTo>
                  <a:pt x="1" y="3265"/>
                </a:lnTo>
                <a:cubicBezTo>
                  <a:pt x="1" y="3441"/>
                  <a:pt x="139" y="3580"/>
                  <a:pt x="316" y="3592"/>
                </a:cubicBezTo>
                <a:lnTo>
                  <a:pt x="328" y="3592"/>
                </a:lnTo>
                <a:cubicBezTo>
                  <a:pt x="505" y="3592"/>
                  <a:pt x="656" y="3454"/>
                  <a:pt x="656" y="3277"/>
                </a:cubicBezTo>
                <a:lnTo>
                  <a:pt x="794" y="329"/>
                </a:lnTo>
                <a:cubicBezTo>
                  <a:pt x="794" y="152"/>
                  <a:pt x="656" y="1"/>
                  <a:pt x="479" y="1"/>
                </a:cubicBezTo>
                <a:lnTo>
                  <a:pt x="328" y="1"/>
                </a:lnTo>
                <a:cubicBezTo>
                  <a:pt x="321" y="1"/>
                  <a:pt x="313" y="0"/>
                  <a:pt x="3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8" name="Google Shape;758;p35"/>
          <p:cNvGrpSpPr/>
          <p:nvPr/>
        </p:nvGrpSpPr>
        <p:grpSpPr>
          <a:xfrm rot="2039807">
            <a:off x="5275566" y="4029711"/>
            <a:ext cx="144789" cy="514554"/>
            <a:chOff x="6531346" y="2515317"/>
            <a:chExt cx="144801" cy="514597"/>
          </a:xfrm>
        </p:grpSpPr>
        <p:sp>
          <p:nvSpPr>
            <p:cNvPr id="759" name="Google Shape;759;p35"/>
            <p:cNvSpPr/>
            <p:nvPr/>
          </p:nvSpPr>
          <p:spPr>
            <a:xfrm flipH="1" rot="5400000">
              <a:off x="6518542" y="2872309"/>
              <a:ext cx="170409" cy="144801"/>
            </a:xfrm>
            <a:custGeom>
              <a:rect b="b" l="l" r="r" t="t"/>
              <a:pathLst>
                <a:path extrusionOk="0" h="2947" w="3468">
                  <a:moveTo>
                    <a:pt x="1937" y="1"/>
                  </a:moveTo>
                  <a:cubicBezTo>
                    <a:pt x="692" y="1"/>
                    <a:pt x="1" y="1493"/>
                    <a:pt x="846" y="2449"/>
                  </a:cubicBezTo>
                  <a:cubicBezTo>
                    <a:pt x="1150" y="2792"/>
                    <a:pt x="1546" y="2947"/>
                    <a:pt x="1936" y="2947"/>
                  </a:cubicBezTo>
                  <a:cubicBezTo>
                    <a:pt x="2662" y="2947"/>
                    <a:pt x="3368" y="2412"/>
                    <a:pt x="3417" y="1567"/>
                  </a:cubicBezTo>
                  <a:cubicBezTo>
                    <a:pt x="3467" y="748"/>
                    <a:pt x="2850" y="55"/>
                    <a:pt x="2043" y="5"/>
                  </a:cubicBezTo>
                  <a:cubicBezTo>
                    <a:pt x="2007" y="2"/>
                    <a:pt x="1972" y="1"/>
                    <a:pt x="19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6580042" y="2515317"/>
              <a:ext cx="60600" cy="3894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grpSp>
      <p:sp>
        <p:nvSpPr>
          <p:cNvPr id="761" name="Google Shape;761;p35"/>
          <p:cNvSpPr txBox="1"/>
          <p:nvPr/>
        </p:nvSpPr>
        <p:spPr>
          <a:xfrm>
            <a:off x="6427238" y="3933700"/>
            <a:ext cx="17466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Test Accuracy</a:t>
            </a:r>
            <a:endParaRPr sz="1800">
              <a:solidFill>
                <a:schemeClr val="lt1"/>
              </a:solidFill>
              <a:latin typeface="Maven Pro"/>
              <a:ea typeface="Maven Pro"/>
              <a:cs typeface="Maven Pro"/>
              <a:sym typeface="Maven Pro"/>
            </a:endParaRPr>
          </a:p>
        </p:txBody>
      </p:sp>
      <p:sp>
        <p:nvSpPr>
          <p:cNvPr id="762" name="Google Shape;762;p35"/>
          <p:cNvSpPr/>
          <p:nvPr/>
        </p:nvSpPr>
        <p:spPr>
          <a:xfrm>
            <a:off x="6229088" y="3491125"/>
            <a:ext cx="184200" cy="1104600"/>
          </a:xfrm>
          <a:prstGeom prst="rightBrace">
            <a:avLst>
              <a:gd fmla="val 0" name="adj1"/>
              <a:gd fmla="val 84884"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3" name="Google Shape;763;p35"/>
          <p:cNvCxnSpPr>
            <a:stCxn id="762" idx="1"/>
          </p:cNvCxnSpPr>
          <p:nvPr/>
        </p:nvCxnSpPr>
        <p:spPr>
          <a:xfrm>
            <a:off x="6413288" y="4428754"/>
            <a:ext cx="17745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36"/>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DEBERTAV3</a:t>
            </a:r>
            <a:endParaRPr sz="3000"/>
          </a:p>
        </p:txBody>
      </p:sp>
      <p:sp>
        <p:nvSpPr>
          <p:cNvPr id="769" name="Google Shape;769;p36"/>
          <p:cNvSpPr txBox="1"/>
          <p:nvPr>
            <p:ph idx="1" type="subTitle"/>
          </p:nvPr>
        </p:nvSpPr>
        <p:spPr>
          <a:xfrm>
            <a:off x="1062401" y="2746300"/>
            <a:ext cx="2067900" cy="475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Conform dataset to suitable format for BERT-based models</a:t>
            </a:r>
            <a:endParaRPr/>
          </a:p>
        </p:txBody>
      </p:sp>
      <p:sp>
        <p:nvSpPr>
          <p:cNvPr id="770" name="Google Shape;770;p36"/>
          <p:cNvSpPr txBox="1"/>
          <p:nvPr>
            <p:ph idx="3" type="subTitle"/>
          </p:nvPr>
        </p:nvSpPr>
        <p:spPr>
          <a:xfrm>
            <a:off x="6043130" y="2746291"/>
            <a:ext cx="1544100" cy="47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Adam optimizer</a:t>
            </a:r>
            <a:endParaRPr/>
          </a:p>
        </p:txBody>
      </p:sp>
      <p:sp>
        <p:nvSpPr>
          <p:cNvPr id="771" name="Google Shape;771;p36"/>
          <p:cNvSpPr txBox="1"/>
          <p:nvPr>
            <p:ph idx="5" type="subTitle"/>
          </p:nvPr>
        </p:nvSpPr>
        <p:spPr>
          <a:xfrm>
            <a:off x="715518" y="3451650"/>
            <a:ext cx="2415000" cy="47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a:t>
            </a:r>
            <a:r>
              <a:rPr lang="en"/>
              <a:t>parse categorical cross entropy loss function for handling raw logits</a:t>
            </a:r>
            <a:endParaRPr/>
          </a:p>
        </p:txBody>
      </p:sp>
      <p:sp>
        <p:nvSpPr>
          <p:cNvPr id="772" name="Google Shape;772;p36"/>
          <p:cNvSpPr txBox="1"/>
          <p:nvPr>
            <p:ph idx="7" type="subTitle"/>
          </p:nvPr>
        </p:nvSpPr>
        <p:spPr>
          <a:xfrm>
            <a:off x="6043121" y="3451650"/>
            <a:ext cx="2415000" cy="4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odel's backbone is set to be trainable, allowing for fine-tuning of the pre-trained DeBERTaV3</a:t>
            </a:r>
            <a:endParaRPr/>
          </a:p>
        </p:txBody>
      </p:sp>
      <p:sp>
        <p:nvSpPr>
          <p:cNvPr id="773" name="Google Shape;773;p36"/>
          <p:cNvSpPr/>
          <p:nvPr/>
        </p:nvSpPr>
        <p:spPr>
          <a:xfrm>
            <a:off x="3440926" y="2199660"/>
            <a:ext cx="2293244" cy="2061282"/>
          </a:xfrm>
          <a:custGeom>
            <a:rect b="b" l="l" r="r" t="t"/>
            <a:pathLst>
              <a:path extrusionOk="0" h="53592" w="53593">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6"/>
          <p:cNvSpPr/>
          <p:nvPr/>
        </p:nvSpPr>
        <p:spPr>
          <a:xfrm>
            <a:off x="3595692" y="2339237"/>
            <a:ext cx="1983702" cy="1782621"/>
          </a:xfrm>
          <a:custGeom>
            <a:rect b="b" l="l" r="r" t="t"/>
            <a:pathLst>
              <a:path extrusionOk="0" h="46347" w="46359">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p:cNvSpPr/>
          <p:nvPr/>
        </p:nvSpPr>
        <p:spPr>
          <a:xfrm>
            <a:off x="3684650" y="2477853"/>
            <a:ext cx="1740013" cy="1504884"/>
          </a:xfrm>
          <a:custGeom>
            <a:rect b="b" l="l" r="r" t="t"/>
            <a:pathLst>
              <a:path extrusionOk="0" h="39126" w="40664">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3851268" y="2616814"/>
            <a:ext cx="1418617" cy="1226838"/>
          </a:xfrm>
          <a:custGeom>
            <a:rect b="b" l="l" r="r" t="t"/>
            <a:pathLst>
              <a:path extrusionOk="0" h="31897" w="33153">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rot="-9154151">
            <a:off x="3468732" y="2169990"/>
            <a:ext cx="2237576" cy="2121122"/>
          </a:xfrm>
          <a:prstGeom prst="blockArc">
            <a:avLst>
              <a:gd fmla="val 15791057" name="adj1"/>
              <a:gd fmla="val 10360267" name="adj2"/>
              <a:gd fmla="val 865"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6"/>
          <p:cNvSpPr/>
          <p:nvPr/>
        </p:nvSpPr>
        <p:spPr>
          <a:xfrm>
            <a:off x="3595694" y="2339199"/>
            <a:ext cx="1983900" cy="1782600"/>
          </a:xfrm>
          <a:prstGeom prst="blockArc">
            <a:avLst>
              <a:gd fmla="val 18313733" name="adj1"/>
              <a:gd fmla="val 10538502" name="adj2"/>
              <a:gd fmla="val 1000"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6"/>
          <p:cNvSpPr/>
          <p:nvPr/>
        </p:nvSpPr>
        <p:spPr>
          <a:xfrm rot="4811360">
            <a:off x="3833307" y="2395721"/>
            <a:ext cx="1508865" cy="1669657"/>
          </a:xfrm>
          <a:prstGeom prst="blockArc">
            <a:avLst>
              <a:gd fmla="val 2412399" name="adj1"/>
              <a:gd fmla="val 10510293" name="adj2"/>
              <a:gd fmla="val 1218"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rot="711788">
            <a:off x="3911188" y="2616048"/>
            <a:ext cx="1352794" cy="1228980"/>
          </a:xfrm>
          <a:prstGeom prst="blockArc">
            <a:avLst>
              <a:gd fmla="val 19721094" name="adj1"/>
              <a:gd fmla="val 10510293" name="adj2"/>
              <a:gd fmla="val 1218"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1" name="Google Shape;781;p36"/>
          <p:cNvCxnSpPr/>
          <p:nvPr/>
        </p:nvCxnSpPr>
        <p:spPr>
          <a:xfrm>
            <a:off x="2532775" y="3224691"/>
            <a:ext cx="1409100" cy="0"/>
          </a:xfrm>
          <a:prstGeom prst="straightConnector1">
            <a:avLst/>
          </a:prstGeom>
          <a:noFill/>
          <a:ln cap="flat" cmpd="sng" w="19050">
            <a:solidFill>
              <a:schemeClr val="accent2"/>
            </a:solidFill>
            <a:prstDash val="solid"/>
            <a:round/>
            <a:headEnd len="med" w="med" type="none"/>
            <a:tailEnd len="med" w="med" type="oval"/>
          </a:ln>
        </p:spPr>
      </p:cxnSp>
      <p:cxnSp>
        <p:nvCxnSpPr>
          <p:cNvPr id="782" name="Google Shape;782;p36"/>
          <p:cNvCxnSpPr/>
          <p:nvPr/>
        </p:nvCxnSpPr>
        <p:spPr>
          <a:xfrm>
            <a:off x="2532775" y="3465963"/>
            <a:ext cx="1294500" cy="0"/>
          </a:xfrm>
          <a:prstGeom prst="straightConnector1">
            <a:avLst/>
          </a:prstGeom>
          <a:noFill/>
          <a:ln cap="flat" cmpd="sng" w="19050">
            <a:solidFill>
              <a:schemeClr val="accent4"/>
            </a:solidFill>
            <a:prstDash val="solid"/>
            <a:round/>
            <a:headEnd len="med" w="med" type="none"/>
            <a:tailEnd len="med" w="med" type="oval"/>
          </a:ln>
        </p:spPr>
      </p:cxnSp>
      <p:cxnSp>
        <p:nvCxnSpPr>
          <p:cNvPr id="783" name="Google Shape;783;p36"/>
          <p:cNvCxnSpPr/>
          <p:nvPr/>
        </p:nvCxnSpPr>
        <p:spPr>
          <a:xfrm rot="10800000">
            <a:off x="5526369" y="3224691"/>
            <a:ext cx="1075200" cy="0"/>
          </a:xfrm>
          <a:prstGeom prst="straightConnector1">
            <a:avLst/>
          </a:prstGeom>
          <a:noFill/>
          <a:ln cap="flat" cmpd="sng" w="19050">
            <a:solidFill>
              <a:schemeClr val="accent3"/>
            </a:solidFill>
            <a:prstDash val="solid"/>
            <a:round/>
            <a:headEnd len="med" w="med" type="none"/>
            <a:tailEnd len="med" w="med" type="oval"/>
          </a:ln>
        </p:spPr>
      </p:cxnSp>
      <p:cxnSp>
        <p:nvCxnSpPr>
          <p:cNvPr id="784" name="Google Shape;784;p36"/>
          <p:cNvCxnSpPr/>
          <p:nvPr/>
        </p:nvCxnSpPr>
        <p:spPr>
          <a:xfrm rot="10800000">
            <a:off x="5659569" y="3465963"/>
            <a:ext cx="942000" cy="0"/>
          </a:xfrm>
          <a:prstGeom prst="straightConnector1">
            <a:avLst/>
          </a:prstGeom>
          <a:noFill/>
          <a:ln cap="flat" cmpd="sng" w="19050">
            <a:solidFill>
              <a:schemeClr val="accent1"/>
            </a:solidFill>
            <a:prstDash val="solid"/>
            <a:round/>
            <a:headEnd len="med" w="med" type="none"/>
            <a:tailEnd len="med" w="med" type="oval"/>
          </a:ln>
        </p:spPr>
      </p:cxnSp>
      <p:sp>
        <p:nvSpPr>
          <p:cNvPr id="785" name="Google Shape;785;p36"/>
          <p:cNvSpPr txBox="1"/>
          <p:nvPr/>
        </p:nvSpPr>
        <p:spPr>
          <a:xfrm>
            <a:off x="972050" y="1251488"/>
            <a:ext cx="716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Decoding-enhanced BERT with disentangled attention</a:t>
            </a:r>
            <a:endParaRPr sz="1800">
              <a:solidFill>
                <a:schemeClr val="lt1"/>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37"/>
          <p:cNvSpPr txBox="1"/>
          <p:nvPr>
            <p:ph idx="4294967295" type="body"/>
          </p:nvPr>
        </p:nvSpPr>
        <p:spPr>
          <a:xfrm>
            <a:off x="803400" y="1416500"/>
            <a:ext cx="7537200" cy="117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last model significantly outperformed the other models. Its enhanced attention mechanisms and the fine-tuning on the PAWS dataset allowed it to capture the details necessary for performing our task properly.</a:t>
            </a:r>
            <a:endParaRPr/>
          </a:p>
        </p:txBody>
      </p:sp>
      <p:sp>
        <p:nvSpPr>
          <p:cNvPr id="791" name="Google Shape;791;p37"/>
          <p:cNvSpPr txBox="1"/>
          <p:nvPr/>
        </p:nvSpPr>
        <p:spPr>
          <a:xfrm>
            <a:off x="4795150" y="3045875"/>
            <a:ext cx="1595100" cy="390600"/>
          </a:xfrm>
          <a:prstGeom prst="rect">
            <a:avLst/>
          </a:prstGeom>
          <a:noFill/>
          <a:ln>
            <a:noFill/>
          </a:ln>
        </p:spPr>
        <p:txBody>
          <a:bodyPr anchorCtr="0" anchor="ctr" bIns="91425" lIns="91425" spcFirstLastPara="1" rIns="91425" wrap="square" tIns="91425">
            <a:noAutofit/>
          </a:bodyPr>
          <a:lstStyle/>
          <a:p>
            <a:pPr indent="-914400" lvl="0" marL="914400" rtl="0" algn="ctr">
              <a:spcBef>
                <a:spcPts val="0"/>
              </a:spcBef>
              <a:spcAft>
                <a:spcPts val="0"/>
              </a:spcAft>
              <a:buNone/>
            </a:pPr>
            <a:r>
              <a:rPr lang="en" sz="3000">
                <a:solidFill>
                  <a:srgbClr val="6AA84F"/>
                </a:solidFill>
                <a:latin typeface="Share Tech"/>
                <a:ea typeface="Share Tech"/>
                <a:cs typeface="Share Tech"/>
                <a:sym typeface="Share Tech"/>
              </a:rPr>
              <a:t>0.933</a:t>
            </a:r>
            <a:endParaRPr sz="3000">
              <a:solidFill>
                <a:srgbClr val="6AA84F"/>
              </a:solidFill>
              <a:latin typeface="Share Tech"/>
              <a:ea typeface="Share Tech"/>
              <a:cs typeface="Share Tech"/>
              <a:sym typeface="Share Tech"/>
            </a:endParaRPr>
          </a:p>
        </p:txBody>
      </p:sp>
      <p:sp>
        <p:nvSpPr>
          <p:cNvPr id="792" name="Google Shape;792;p37"/>
          <p:cNvSpPr/>
          <p:nvPr/>
        </p:nvSpPr>
        <p:spPr>
          <a:xfrm>
            <a:off x="4235675" y="3974136"/>
            <a:ext cx="177231" cy="41540"/>
          </a:xfrm>
          <a:custGeom>
            <a:rect b="b" l="l" r="r" t="t"/>
            <a:pathLst>
              <a:path extrusionOk="0" h="845" w="3605">
                <a:moveTo>
                  <a:pt x="353" y="0"/>
                </a:moveTo>
                <a:cubicBezTo>
                  <a:pt x="164" y="0"/>
                  <a:pt x="13" y="151"/>
                  <a:pt x="0" y="340"/>
                </a:cubicBezTo>
                <a:lnTo>
                  <a:pt x="0" y="353"/>
                </a:lnTo>
                <a:cubicBezTo>
                  <a:pt x="0" y="542"/>
                  <a:pt x="152" y="706"/>
                  <a:pt x="341" y="706"/>
                </a:cubicBezTo>
                <a:lnTo>
                  <a:pt x="3239" y="844"/>
                </a:lnTo>
                <a:cubicBezTo>
                  <a:pt x="3428" y="844"/>
                  <a:pt x="3592" y="693"/>
                  <a:pt x="3604" y="504"/>
                </a:cubicBezTo>
                <a:lnTo>
                  <a:pt x="3604" y="365"/>
                </a:lnTo>
                <a:cubicBezTo>
                  <a:pt x="3604" y="164"/>
                  <a:pt x="3453" y="0"/>
                  <a:pt x="3251" y="0"/>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p:cNvSpPr/>
          <p:nvPr/>
        </p:nvSpPr>
        <p:spPr>
          <a:xfrm>
            <a:off x="2663999" y="3938790"/>
            <a:ext cx="177231" cy="39082"/>
          </a:xfrm>
          <a:custGeom>
            <a:rect b="b" l="l" r="r" t="t"/>
            <a:pathLst>
              <a:path extrusionOk="0" h="795" w="3605">
                <a:moveTo>
                  <a:pt x="319" y="0"/>
                </a:moveTo>
                <a:cubicBezTo>
                  <a:pt x="141" y="0"/>
                  <a:pt x="1" y="146"/>
                  <a:pt x="1" y="316"/>
                </a:cubicBezTo>
                <a:lnTo>
                  <a:pt x="1" y="769"/>
                </a:lnTo>
                <a:lnTo>
                  <a:pt x="1" y="795"/>
                </a:lnTo>
                <a:lnTo>
                  <a:pt x="3605" y="795"/>
                </a:lnTo>
                <a:lnTo>
                  <a:pt x="3592" y="769"/>
                </a:lnTo>
                <a:lnTo>
                  <a:pt x="3592" y="454"/>
                </a:lnTo>
                <a:cubicBezTo>
                  <a:pt x="3605" y="278"/>
                  <a:pt x="3466" y="139"/>
                  <a:pt x="3290" y="127"/>
                </a:cubicBezTo>
                <a:lnTo>
                  <a:pt x="341" y="1"/>
                </a:lnTo>
                <a:cubicBezTo>
                  <a:pt x="334" y="0"/>
                  <a:pt x="326" y="0"/>
                  <a:pt x="3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4223286" y="3806501"/>
            <a:ext cx="178460" cy="61253"/>
          </a:xfrm>
          <a:custGeom>
            <a:rect b="b" l="l" r="r" t="t"/>
            <a:pathLst>
              <a:path extrusionOk="0" h="1246" w="3630">
                <a:moveTo>
                  <a:pt x="3256" y="1"/>
                </a:moveTo>
                <a:cubicBezTo>
                  <a:pt x="3234" y="1"/>
                  <a:pt x="3211" y="3"/>
                  <a:pt x="3188" y="8"/>
                </a:cubicBezTo>
                <a:lnTo>
                  <a:pt x="290" y="600"/>
                </a:lnTo>
                <a:cubicBezTo>
                  <a:pt x="114" y="625"/>
                  <a:pt x="0" y="789"/>
                  <a:pt x="38" y="965"/>
                </a:cubicBezTo>
                <a:cubicBezTo>
                  <a:pt x="61" y="1127"/>
                  <a:pt x="200" y="1246"/>
                  <a:pt x="359" y="1246"/>
                </a:cubicBezTo>
                <a:cubicBezTo>
                  <a:pt x="373" y="1246"/>
                  <a:pt x="388" y="1245"/>
                  <a:pt x="404" y="1243"/>
                </a:cubicBezTo>
                <a:lnTo>
                  <a:pt x="3327" y="802"/>
                </a:lnTo>
                <a:cubicBezTo>
                  <a:pt x="3503" y="776"/>
                  <a:pt x="3629" y="600"/>
                  <a:pt x="3592" y="424"/>
                </a:cubicBezTo>
                <a:cubicBezTo>
                  <a:pt x="3592" y="373"/>
                  <a:pt x="3579" y="323"/>
                  <a:pt x="3566" y="272"/>
                </a:cubicBezTo>
                <a:cubicBezTo>
                  <a:pt x="3544" y="108"/>
                  <a:pt x="3408" y="1"/>
                  <a:pt x="3256"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2681993" y="3771794"/>
            <a:ext cx="177231" cy="67054"/>
          </a:xfrm>
          <a:custGeom>
            <a:rect b="b" l="l" r="r" t="t"/>
            <a:pathLst>
              <a:path extrusionOk="0" h="1364" w="3605">
                <a:moveTo>
                  <a:pt x="384" y="0"/>
                </a:moveTo>
                <a:cubicBezTo>
                  <a:pt x="243" y="0"/>
                  <a:pt x="107" y="96"/>
                  <a:pt x="63" y="248"/>
                </a:cubicBezTo>
                <a:lnTo>
                  <a:pt x="38" y="411"/>
                </a:lnTo>
                <a:cubicBezTo>
                  <a:pt x="0" y="588"/>
                  <a:pt x="114" y="764"/>
                  <a:pt x="290" y="789"/>
                </a:cubicBezTo>
                <a:lnTo>
                  <a:pt x="3188" y="1356"/>
                </a:lnTo>
                <a:cubicBezTo>
                  <a:pt x="3210" y="1361"/>
                  <a:pt x="3231" y="1363"/>
                  <a:pt x="3252" y="1363"/>
                </a:cubicBezTo>
                <a:cubicBezTo>
                  <a:pt x="3405" y="1363"/>
                  <a:pt x="3544" y="1247"/>
                  <a:pt x="3566" y="1092"/>
                </a:cubicBezTo>
                <a:cubicBezTo>
                  <a:pt x="3604" y="928"/>
                  <a:pt x="3503" y="752"/>
                  <a:pt x="3327" y="714"/>
                </a:cubicBezTo>
                <a:lnTo>
                  <a:pt x="454" y="8"/>
                </a:lnTo>
                <a:cubicBezTo>
                  <a:pt x="431" y="3"/>
                  <a:pt x="408" y="0"/>
                  <a:pt x="3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4184890" y="3644961"/>
            <a:ext cx="172855" cy="88586"/>
          </a:xfrm>
          <a:custGeom>
            <a:rect b="b" l="l" r="r" t="t"/>
            <a:pathLst>
              <a:path extrusionOk="0" h="1802" w="3516">
                <a:moveTo>
                  <a:pt x="3105" y="1"/>
                </a:moveTo>
                <a:cubicBezTo>
                  <a:pt x="3061" y="1"/>
                  <a:pt x="3017" y="10"/>
                  <a:pt x="2974" y="30"/>
                </a:cubicBezTo>
                <a:lnTo>
                  <a:pt x="240" y="1164"/>
                </a:lnTo>
                <a:cubicBezTo>
                  <a:pt x="76" y="1227"/>
                  <a:pt x="0" y="1416"/>
                  <a:pt x="76" y="1580"/>
                </a:cubicBezTo>
                <a:cubicBezTo>
                  <a:pt x="115" y="1718"/>
                  <a:pt x="239" y="1802"/>
                  <a:pt x="370" y="1802"/>
                </a:cubicBezTo>
                <a:cubicBezTo>
                  <a:pt x="406" y="1802"/>
                  <a:pt x="443" y="1795"/>
                  <a:pt x="479" y="1782"/>
                </a:cubicBezTo>
                <a:lnTo>
                  <a:pt x="3264" y="761"/>
                </a:lnTo>
                <a:cubicBezTo>
                  <a:pt x="3428" y="698"/>
                  <a:pt x="3516" y="509"/>
                  <a:pt x="3453" y="345"/>
                </a:cubicBezTo>
                <a:lnTo>
                  <a:pt x="3390" y="207"/>
                </a:lnTo>
                <a:cubicBezTo>
                  <a:pt x="3343" y="76"/>
                  <a:pt x="3228" y="1"/>
                  <a:pt x="3105"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a:off x="2732777" y="3612122"/>
            <a:ext cx="170397" cy="93994"/>
          </a:xfrm>
          <a:custGeom>
            <a:rect b="b" l="l" r="r" t="t"/>
            <a:pathLst>
              <a:path extrusionOk="0" h="1912" w="3466">
                <a:moveTo>
                  <a:pt x="433" y="1"/>
                </a:moveTo>
                <a:cubicBezTo>
                  <a:pt x="306" y="1"/>
                  <a:pt x="182" y="74"/>
                  <a:pt x="127" y="194"/>
                </a:cubicBezTo>
                <a:cubicBezTo>
                  <a:pt x="114" y="232"/>
                  <a:pt x="89" y="282"/>
                  <a:pt x="64" y="333"/>
                </a:cubicBezTo>
                <a:cubicBezTo>
                  <a:pt x="1" y="497"/>
                  <a:pt x="76" y="698"/>
                  <a:pt x="240" y="761"/>
                </a:cubicBezTo>
                <a:lnTo>
                  <a:pt x="2974" y="1883"/>
                </a:lnTo>
                <a:cubicBezTo>
                  <a:pt x="3017" y="1902"/>
                  <a:pt x="3063" y="1912"/>
                  <a:pt x="3108" y="1912"/>
                </a:cubicBezTo>
                <a:cubicBezTo>
                  <a:pt x="3234" y="1912"/>
                  <a:pt x="3356" y="1837"/>
                  <a:pt x="3403" y="1706"/>
                </a:cubicBezTo>
                <a:cubicBezTo>
                  <a:pt x="3466" y="1555"/>
                  <a:pt x="3403" y="1366"/>
                  <a:pt x="3239" y="1290"/>
                </a:cubicBezTo>
                <a:lnTo>
                  <a:pt x="568" y="30"/>
                </a:lnTo>
                <a:cubicBezTo>
                  <a:pt x="524" y="10"/>
                  <a:pt x="478" y="1"/>
                  <a:pt x="4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7"/>
          <p:cNvSpPr/>
          <p:nvPr/>
        </p:nvSpPr>
        <p:spPr>
          <a:xfrm>
            <a:off x="4121667" y="3495318"/>
            <a:ext cx="160516" cy="113461"/>
          </a:xfrm>
          <a:custGeom>
            <a:rect b="b" l="l" r="r" t="t"/>
            <a:pathLst>
              <a:path extrusionOk="0" h="2308" w="3265">
                <a:moveTo>
                  <a:pt x="2817" y="1"/>
                </a:moveTo>
                <a:cubicBezTo>
                  <a:pt x="2754" y="1"/>
                  <a:pt x="2691" y="20"/>
                  <a:pt x="2634" y="63"/>
                </a:cubicBezTo>
                <a:lnTo>
                  <a:pt x="190" y="1713"/>
                </a:lnTo>
                <a:cubicBezTo>
                  <a:pt x="39" y="1801"/>
                  <a:pt x="1" y="2003"/>
                  <a:pt x="102" y="2154"/>
                </a:cubicBezTo>
                <a:cubicBezTo>
                  <a:pt x="159" y="2252"/>
                  <a:pt x="263" y="2308"/>
                  <a:pt x="370" y="2308"/>
                </a:cubicBezTo>
                <a:cubicBezTo>
                  <a:pt x="429" y="2308"/>
                  <a:pt x="489" y="2291"/>
                  <a:pt x="543" y="2255"/>
                </a:cubicBezTo>
                <a:lnTo>
                  <a:pt x="3063" y="718"/>
                </a:lnTo>
                <a:cubicBezTo>
                  <a:pt x="3214" y="630"/>
                  <a:pt x="3264" y="428"/>
                  <a:pt x="3176" y="277"/>
                </a:cubicBezTo>
                <a:lnTo>
                  <a:pt x="3088" y="151"/>
                </a:lnTo>
                <a:cubicBezTo>
                  <a:pt x="3025" y="56"/>
                  <a:pt x="2922" y="1"/>
                  <a:pt x="2817"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2814535" y="3465773"/>
            <a:ext cx="157418" cy="118426"/>
          </a:xfrm>
          <a:custGeom>
            <a:rect b="b" l="l" r="r" t="t"/>
            <a:pathLst>
              <a:path extrusionOk="0" h="2409" w="3202">
                <a:moveTo>
                  <a:pt x="448" y="1"/>
                </a:moveTo>
                <a:cubicBezTo>
                  <a:pt x="352" y="1"/>
                  <a:pt x="256" y="46"/>
                  <a:pt x="190" y="134"/>
                </a:cubicBezTo>
                <a:lnTo>
                  <a:pt x="102" y="260"/>
                </a:lnTo>
                <a:cubicBezTo>
                  <a:pt x="1" y="412"/>
                  <a:pt x="39" y="613"/>
                  <a:pt x="190" y="714"/>
                </a:cubicBezTo>
                <a:lnTo>
                  <a:pt x="2647" y="2352"/>
                </a:lnTo>
                <a:cubicBezTo>
                  <a:pt x="2704" y="2390"/>
                  <a:pt x="2768" y="2408"/>
                  <a:pt x="2831" y="2408"/>
                </a:cubicBezTo>
                <a:cubicBezTo>
                  <a:pt x="2936" y="2408"/>
                  <a:pt x="3038" y="2358"/>
                  <a:pt x="3101" y="2264"/>
                </a:cubicBezTo>
                <a:cubicBezTo>
                  <a:pt x="3202" y="2113"/>
                  <a:pt x="3164" y="1924"/>
                  <a:pt x="3025" y="1810"/>
                </a:cubicBezTo>
                <a:lnTo>
                  <a:pt x="644" y="71"/>
                </a:lnTo>
                <a:cubicBezTo>
                  <a:pt x="586" y="24"/>
                  <a:pt x="517" y="1"/>
                  <a:pt x="4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4035584" y="3363618"/>
            <a:ext cx="142522" cy="135387"/>
          </a:xfrm>
          <a:custGeom>
            <a:rect b="b" l="l" r="r" t="t"/>
            <a:pathLst>
              <a:path extrusionOk="0" h="2754" w="2899">
                <a:moveTo>
                  <a:pt x="2439" y="1"/>
                </a:moveTo>
                <a:cubicBezTo>
                  <a:pt x="2354" y="1"/>
                  <a:pt x="2268" y="32"/>
                  <a:pt x="2205" y="95"/>
                </a:cubicBezTo>
                <a:lnTo>
                  <a:pt x="126" y="2187"/>
                </a:lnTo>
                <a:cubicBezTo>
                  <a:pt x="0" y="2313"/>
                  <a:pt x="0" y="2515"/>
                  <a:pt x="126" y="2641"/>
                </a:cubicBezTo>
                <a:cubicBezTo>
                  <a:pt x="187" y="2715"/>
                  <a:pt x="277" y="2753"/>
                  <a:pt x="366" y="2753"/>
                </a:cubicBezTo>
                <a:cubicBezTo>
                  <a:pt x="444" y="2753"/>
                  <a:pt x="521" y="2724"/>
                  <a:pt x="580" y="2666"/>
                </a:cubicBezTo>
                <a:lnTo>
                  <a:pt x="2760" y="675"/>
                </a:lnTo>
                <a:cubicBezTo>
                  <a:pt x="2899" y="549"/>
                  <a:pt x="2899" y="335"/>
                  <a:pt x="2772" y="209"/>
                </a:cubicBezTo>
                <a:cubicBezTo>
                  <a:pt x="2747" y="171"/>
                  <a:pt x="2709" y="133"/>
                  <a:pt x="2672" y="95"/>
                </a:cubicBezTo>
                <a:cubicBezTo>
                  <a:pt x="2609" y="32"/>
                  <a:pt x="2524" y="1"/>
                  <a:pt x="2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7"/>
          <p:cNvSpPr/>
          <p:nvPr/>
        </p:nvSpPr>
        <p:spPr>
          <a:xfrm>
            <a:off x="2924216" y="3338596"/>
            <a:ext cx="138196" cy="139074"/>
          </a:xfrm>
          <a:custGeom>
            <a:rect b="b" l="l" r="r" t="t"/>
            <a:pathLst>
              <a:path extrusionOk="0" h="2829" w="2811">
                <a:moveTo>
                  <a:pt x="455" y="1"/>
                </a:moveTo>
                <a:cubicBezTo>
                  <a:pt x="376" y="1"/>
                  <a:pt x="298" y="29"/>
                  <a:pt x="240" y="88"/>
                </a:cubicBezTo>
                <a:lnTo>
                  <a:pt x="126" y="201"/>
                </a:lnTo>
                <a:cubicBezTo>
                  <a:pt x="0" y="315"/>
                  <a:pt x="0" y="529"/>
                  <a:pt x="126" y="655"/>
                </a:cubicBezTo>
                <a:lnTo>
                  <a:pt x="2231" y="2734"/>
                </a:lnTo>
                <a:cubicBezTo>
                  <a:pt x="2287" y="2797"/>
                  <a:pt x="2369" y="2828"/>
                  <a:pt x="2453" y="2828"/>
                </a:cubicBezTo>
                <a:cubicBezTo>
                  <a:pt x="2536" y="2828"/>
                  <a:pt x="2621" y="2797"/>
                  <a:pt x="2684" y="2734"/>
                </a:cubicBezTo>
                <a:cubicBezTo>
                  <a:pt x="2810" y="2620"/>
                  <a:pt x="2810" y="2419"/>
                  <a:pt x="2697" y="2280"/>
                </a:cubicBezTo>
                <a:lnTo>
                  <a:pt x="706" y="113"/>
                </a:lnTo>
                <a:cubicBezTo>
                  <a:pt x="638" y="39"/>
                  <a:pt x="546" y="1"/>
                  <a:pt x="4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7"/>
          <p:cNvSpPr/>
          <p:nvPr/>
        </p:nvSpPr>
        <p:spPr>
          <a:xfrm>
            <a:off x="3928999" y="3254630"/>
            <a:ext cx="122710" cy="153478"/>
          </a:xfrm>
          <a:custGeom>
            <a:rect b="b" l="l" r="r" t="t"/>
            <a:pathLst>
              <a:path extrusionOk="0" h="3122" w="2496">
                <a:moveTo>
                  <a:pt x="1997" y="1"/>
                </a:moveTo>
                <a:cubicBezTo>
                  <a:pt x="1892" y="1"/>
                  <a:pt x="1790" y="51"/>
                  <a:pt x="1727" y="145"/>
                </a:cubicBezTo>
                <a:lnTo>
                  <a:pt x="89" y="2615"/>
                </a:lnTo>
                <a:cubicBezTo>
                  <a:pt x="1" y="2753"/>
                  <a:pt x="39" y="2955"/>
                  <a:pt x="177" y="3056"/>
                </a:cubicBezTo>
                <a:cubicBezTo>
                  <a:pt x="237" y="3101"/>
                  <a:pt x="304" y="3122"/>
                  <a:pt x="371" y="3122"/>
                </a:cubicBezTo>
                <a:cubicBezTo>
                  <a:pt x="472" y="3122"/>
                  <a:pt x="570" y="3072"/>
                  <a:pt x="631" y="2980"/>
                </a:cubicBezTo>
                <a:lnTo>
                  <a:pt x="2383" y="599"/>
                </a:lnTo>
                <a:cubicBezTo>
                  <a:pt x="2496" y="460"/>
                  <a:pt x="2458" y="258"/>
                  <a:pt x="2307" y="158"/>
                </a:cubicBezTo>
                <a:lnTo>
                  <a:pt x="2181" y="57"/>
                </a:lnTo>
                <a:cubicBezTo>
                  <a:pt x="2124" y="19"/>
                  <a:pt x="2060" y="1"/>
                  <a:pt x="19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7"/>
          <p:cNvSpPr/>
          <p:nvPr/>
        </p:nvSpPr>
        <p:spPr>
          <a:xfrm>
            <a:off x="3054939" y="3235016"/>
            <a:ext cx="118334" cy="156525"/>
          </a:xfrm>
          <a:custGeom>
            <a:rect b="b" l="l" r="r" t="t"/>
            <a:pathLst>
              <a:path extrusionOk="0" h="3184" w="2407">
                <a:moveTo>
                  <a:pt x="498" y="1"/>
                </a:moveTo>
                <a:cubicBezTo>
                  <a:pt x="439" y="1"/>
                  <a:pt x="380" y="17"/>
                  <a:pt x="328" y="53"/>
                </a:cubicBezTo>
                <a:lnTo>
                  <a:pt x="202" y="141"/>
                </a:lnTo>
                <a:cubicBezTo>
                  <a:pt x="51" y="242"/>
                  <a:pt x="0" y="443"/>
                  <a:pt x="114" y="594"/>
                </a:cubicBezTo>
                <a:lnTo>
                  <a:pt x="1752" y="3039"/>
                </a:lnTo>
                <a:cubicBezTo>
                  <a:pt x="1814" y="3133"/>
                  <a:pt x="1921" y="3183"/>
                  <a:pt x="2027" y="3183"/>
                </a:cubicBezTo>
                <a:cubicBezTo>
                  <a:pt x="2090" y="3183"/>
                  <a:pt x="2153" y="3165"/>
                  <a:pt x="2205" y="3127"/>
                </a:cubicBezTo>
                <a:cubicBezTo>
                  <a:pt x="2356" y="3026"/>
                  <a:pt x="2407" y="2837"/>
                  <a:pt x="2306" y="2686"/>
                </a:cubicBezTo>
                <a:lnTo>
                  <a:pt x="781" y="166"/>
                </a:lnTo>
                <a:cubicBezTo>
                  <a:pt x="716" y="59"/>
                  <a:pt x="607" y="1"/>
                  <a:pt x="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7"/>
          <p:cNvSpPr/>
          <p:nvPr/>
        </p:nvSpPr>
        <p:spPr>
          <a:xfrm>
            <a:off x="3806978" y="3172976"/>
            <a:ext cx="97932" cy="166456"/>
          </a:xfrm>
          <a:custGeom>
            <a:rect b="b" l="l" r="r" t="t"/>
            <a:pathLst>
              <a:path extrusionOk="0" h="3386" w="1992">
                <a:moveTo>
                  <a:pt x="1483" y="0"/>
                </a:moveTo>
                <a:cubicBezTo>
                  <a:pt x="1359" y="0"/>
                  <a:pt x="1244" y="75"/>
                  <a:pt x="1198" y="206"/>
                </a:cubicBezTo>
                <a:lnTo>
                  <a:pt x="64" y="2927"/>
                </a:lnTo>
                <a:cubicBezTo>
                  <a:pt x="1" y="3091"/>
                  <a:pt x="76" y="3280"/>
                  <a:pt x="240" y="3356"/>
                </a:cubicBezTo>
                <a:cubicBezTo>
                  <a:pt x="283" y="3376"/>
                  <a:pt x="328" y="3385"/>
                  <a:pt x="373" y="3385"/>
                </a:cubicBezTo>
                <a:cubicBezTo>
                  <a:pt x="496" y="3385"/>
                  <a:pt x="613" y="3313"/>
                  <a:pt x="668" y="3192"/>
                </a:cubicBezTo>
                <a:lnTo>
                  <a:pt x="1916" y="521"/>
                </a:lnTo>
                <a:cubicBezTo>
                  <a:pt x="1992" y="357"/>
                  <a:pt x="1929" y="155"/>
                  <a:pt x="1765" y="92"/>
                </a:cubicBezTo>
                <a:lnTo>
                  <a:pt x="1613" y="29"/>
                </a:lnTo>
                <a:cubicBezTo>
                  <a:pt x="1571" y="10"/>
                  <a:pt x="1526" y="0"/>
                  <a:pt x="14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7"/>
          <p:cNvSpPr/>
          <p:nvPr/>
        </p:nvSpPr>
        <p:spPr>
          <a:xfrm>
            <a:off x="3204836" y="3159408"/>
            <a:ext cx="94834" cy="168520"/>
          </a:xfrm>
          <a:custGeom>
            <a:rect b="b" l="l" r="r" t="t"/>
            <a:pathLst>
              <a:path extrusionOk="0" h="3428" w="1929">
                <a:moveTo>
                  <a:pt x="514" y="1"/>
                </a:moveTo>
                <a:cubicBezTo>
                  <a:pt x="473" y="1"/>
                  <a:pt x="431" y="10"/>
                  <a:pt x="391" y="28"/>
                </a:cubicBezTo>
                <a:lnTo>
                  <a:pt x="253" y="78"/>
                </a:lnTo>
                <a:cubicBezTo>
                  <a:pt x="76" y="141"/>
                  <a:pt x="1" y="330"/>
                  <a:pt x="76" y="507"/>
                </a:cubicBezTo>
                <a:lnTo>
                  <a:pt x="1210" y="3229"/>
                </a:lnTo>
                <a:cubicBezTo>
                  <a:pt x="1258" y="3354"/>
                  <a:pt x="1380" y="3427"/>
                  <a:pt x="1507" y="3427"/>
                </a:cubicBezTo>
                <a:cubicBezTo>
                  <a:pt x="1547" y="3427"/>
                  <a:pt x="1587" y="3420"/>
                  <a:pt x="1626" y="3405"/>
                </a:cubicBezTo>
                <a:lnTo>
                  <a:pt x="1928" y="3292"/>
                </a:lnTo>
                <a:lnTo>
                  <a:pt x="807" y="217"/>
                </a:lnTo>
                <a:cubicBezTo>
                  <a:pt x="759" y="84"/>
                  <a:pt x="640"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7"/>
          <p:cNvSpPr/>
          <p:nvPr/>
        </p:nvSpPr>
        <p:spPr>
          <a:xfrm>
            <a:off x="3674387" y="3121358"/>
            <a:ext cx="70696" cy="174272"/>
          </a:xfrm>
          <a:custGeom>
            <a:rect b="b" l="l" r="r" t="t"/>
            <a:pathLst>
              <a:path extrusionOk="0" h="3545" w="1438">
                <a:moveTo>
                  <a:pt x="916" y="1"/>
                </a:moveTo>
                <a:cubicBezTo>
                  <a:pt x="767" y="1"/>
                  <a:pt x="639" y="107"/>
                  <a:pt x="606" y="260"/>
                </a:cubicBezTo>
                <a:lnTo>
                  <a:pt x="39" y="3171"/>
                </a:lnTo>
                <a:cubicBezTo>
                  <a:pt x="1" y="3335"/>
                  <a:pt x="114" y="3511"/>
                  <a:pt x="291" y="3536"/>
                </a:cubicBezTo>
                <a:cubicBezTo>
                  <a:pt x="314" y="3542"/>
                  <a:pt x="338" y="3544"/>
                  <a:pt x="361" y="3544"/>
                </a:cubicBezTo>
                <a:cubicBezTo>
                  <a:pt x="502" y="3544"/>
                  <a:pt x="636" y="3450"/>
                  <a:pt x="669" y="3310"/>
                </a:cubicBezTo>
                <a:lnTo>
                  <a:pt x="1387" y="437"/>
                </a:lnTo>
                <a:cubicBezTo>
                  <a:pt x="1437" y="260"/>
                  <a:pt x="1324" y="84"/>
                  <a:pt x="1148" y="46"/>
                </a:cubicBezTo>
                <a:lnTo>
                  <a:pt x="984" y="8"/>
                </a:lnTo>
                <a:cubicBezTo>
                  <a:pt x="961" y="3"/>
                  <a:pt x="938" y="1"/>
                  <a:pt x="9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7"/>
          <p:cNvSpPr/>
          <p:nvPr/>
        </p:nvSpPr>
        <p:spPr>
          <a:xfrm>
            <a:off x="3367121" y="3114574"/>
            <a:ext cx="63862" cy="175452"/>
          </a:xfrm>
          <a:custGeom>
            <a:rect b="b" l="l" r="r" t="t"/>
            <a:pathLst>
              <a:path extrusionOk="0" h="3569" w="1299">
                <a:moveTo>
                  <a:pt x="518" y="1"/>
                </a:moveTo>
                <a:cubicBezTo>
                  <a:pt x="497" y="1"/>
                  <a:pt x="476" y="3"/>
                  <a:pt x="455" y="8"/>
                </a:cubicBezTo>
                <a:lnTo>
                  <a:pt x="291" y="33"/>
                </a:lnTo>
                <a:cubicBezTo>
                  <a:pt x="114" y="71"/>
                  <a:pt x="1" y="234"/>
                  <a:pt x="39" y="411"/>
                </a:cubicBezTo>
                <a:lnTo>
                  <a:pt x="618" y="3309"/>
                </a:lnTo>
                <a:cubicBezTo>
                  <a:pt x="651" y="3472"/>
                  <a:pt x="786" y="3569"/>
                  <a:pt x="935" y="3569"/>
                </a:cubicBezTo>
                <a:cubicBezTo>
                  <a:pt x="960" y="3569"/>
                  <a:pt x="984" y="3566"/>
                  <a:pt x="1009" y="3561"/>
                </a:cubicBezTo>
                <a:cubicBezTo>
                  <a:pt x="1173" y="3536"/>
                  <a:pt x="1299" y="3372"/>
                  <a:pt x="1274" y="3196"/>
                </a:cubicBezTo>
                <a:lnTo>
                  <a:pt x="820" y="272"/>
                </a:lnTo>
                <a:cubicBezTo>
                  <a:pt x="798" y="117"/>
                  <a:pt x="668" y="1"/>
                  <a:pt x="5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7"/>
          <p:cNvSpPr/>
          <p:nvPr/>
        </p:nvSpPr>
        <p:spPr>
          <a:xfrm>
            <a:off x="3536879" y="3103119"/>
            <a:ext cx="39084" cy="176632"/>
          </a:xfrm>
          <a:custGeom>
            <a:rect b="b" l="l" r="r" t="t"/>
            <a:pathLst>
              <a:path extrusionOk="0" h="3593" w="795">
                <a:moveTo>
                  <a:pt x="306" y="0"/>
                </a:moveTo>
                <a:cubicBezTo>
                  <a:pt x="139" y="0"/>
                  <a:pt x="1" y="135"/>
                  <a:pt x="1" y="316"/>
                </a:cubicBezTo>
                <a:lnTo>
                  <a:pt x="1" y="3265"/>
                </a:lnTo>
                <a:cubicBezTo>
                  <a:pt x="1" y="3441"/>
                  <a:pt x="139" y="3580"/>
                  <a:pt x="316" y="3592"/>
                </a:cubicBezTo>
                <a:lnTo>
                  <a:pt x="328" y="3592"/>
                </a:lnTo>
                <a:cubicBezTo>
                  <a:pt x="505" y="3592"/>
                  <a:pt x="656" y="3454"/>
                  <a:pt x="656" y="3277"/>
                </a:cubicBezTo>
                <a:lnTo>
                  <a:pt x="794" y="329"/>
                </a:lnTo>
                <a:cubicBezTo>
                  <a:pt x="794" y="152"/>
                  <a:pt x="656" y="1"/>
                  <a:pt x="479" y="1"/>
                </a:cubicBezTo>
                <a:lnTo>
                  <a:pt x="328" y="1"/>
                </a:lnTo>
                <a:cubicBezTo>
                  <a:pt x="321" y="1"/>
                  <a:pt x="313" y="0"/>
                  <a:pt x="3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9" name="Google Shape;809;p37"/>
          <p:cNvGrpSpPr/>
          <p:nvPr/>
        </p:nvGrpSpPr>
        <p:grpSpPr>
          <a:xfrm rot="4849953">
            <a:off x="3680854" y="3653673"/>
            <a:ext cx="144782" cy="508793"/>
            <a:chOff x="6540408" y="2507888"/>
            <a:chExt cx="144801" cy="508859"/>
          </a:xfrm>
        </p:grpSpPr>
        <p:sp>
          <p:nvSpPr>
            <p:cNvPr id="810" name="Google Shape;810;p37"/>
            <p:cNvSpPr/>
            <p:nvPr/>
          </p:nvSpPr>
          <p:spPr>
            <a:xfrm flipH="1" rot="5400000">
              <a:off x="6527604" y="2859142"/>
              <a:ext cx="170409" cy="144801"/>
            </a:xfrm>
            <a:custGeom>
              <a:rect b="b" l="l" r="r" t="t"/>
              <a:pathLst>
                <a:path extrusionOk="0" h="2947" w="3468">
                  <a:moveTo>
                    <a:pt x="1937" y="1"/>
                  </a:moveTo>
                  <a:cubicBezTo>
                    <a:pt x="692" y="1"/>
                    <a:pt x="1" y="1493"/>
                    <a:pt x="846" y="2449"/>
                  </a:cubicBezTo>
                  <a:cubicBezTo>
                    <a:pt x="1150" y="2792"/>
                    <a:pt x="1546" y="2947"/>
                    <a:pt x="1936" y="2947"/>
                  </a:cubicBezTo>
                  <a:cubicBezTo>
                    <a:pt x="2662" y="2947"/>
                    <a:pt x="3368" y="2412"/>
                    <a:pt x="3417" y="1567"/>
                  </a:cubicBezTo>
                  <a:cubicBezTo>
                    <a:pt x="3467" y="748"/>
                    <a:pt x="2850" y="55"/>
                    <a:pt x="2043" y="5"/>
                  </a:cubicBezTo>
                  <a:cubicBezTo>
                    <a:pt x="2007" y="2"/>
                    <a:pt x="1972" y="1"/>
                    <a:pt x="1937"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7"/>
            <p:cNvSpPr/>
            <p:nvPr/>
          </p:nvSpPr>
          <p:spPr>
            <a:xfrm>
              <a:off x="6582500" y="2507888"/>
              <a:ext cx="60600" cy="389400"/>
            </a:xfrm>
            <a:prstGeom prst="triangle">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grpSp>
      <p:sp>
        <p:nvSpPr>
          <p:cNvPr id="812" name="Google Shape;812;p37"/>
          <p:cNvSpPr txBox="1"/>
          <p:nvPr/>
        </p:nvSpPr>
        <p:spPr>
          <a:xfrm>
            <a:off x="4719463" y="3454475"/>
            <a:ext cx="17466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Test Accuracy</a:t>
            </a:r>
            <a:endParaRPr sz="1800">
              <a:solidFill>
                <a:schemeClr val="lt1"/>
              </a:solidFill>
              <a:latin typeface="Maven Pro"/>
              <a:ea typeface="Maven Pro"/>
              <a:cs typeface="Maven Pro"/>
              <a:sym typeface="Maven Pro"/>
            </a:endParaRPr>
          </a:p>
        </p:txBody>
      </p:sp>
      <p:sp>
        <p:nvSpPr>
          <p:cNvPr id="813" name="Google Shape;813;p37"/>
          <p:cNvSpPr/>
          <p:nvPr/>
        </p:nvSpPr>
        <p:spPr>
          <a:xfrm>
            <a:off x="4521313" y="3011900"/>
            <a:ext cx="184200" cy="1104600"/>
          </a:xfrm>
          <a:prstGeom prst="rightBrace">
            <a:avLst>
              <a:gd fmla="val 0" name="adj1"/>
              <a:gd fmla="val 84884"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4" name="Google Shape;814;p37"/>
          <p:cNvCxnSpPr>
            <a:stCxn id="813" idx="1"/>
          </p:cNvCxnSpPr>
          <p:nvPr/>
        </p:nvCxnSpPr>
        <p:spPr>
          <a:xfrm>
            <a:off x="4705513" y="3949529"/>
            <a:ext cx="1774500" cy="0"/>
          </a:xfrm>
          <a:prstGeom prst="straightConnector1">
            <a:avLst/>
          </a:prstGeom>
          <a:noFill/>
          <a:ln cap="flat" cmpd="sng" w="9525">
            <a:solidFill>
              <a:schemeClr val="lt2"/>
            </a:solidFill>
            <a:prstDash val="solid"/>
            <a:round/>
            <a:headEnd len="med" w="med" type="none"/>
            <a:tailEnd len="med" w="med" type="none"/>
          </a:ln>
        </p:spPr>
      </p:cxnSp>
      <p:sp>
        <p:nvSpPr>
          <p:cNvPr id="815" name="Google Shape;815;p37"/>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DEBERTAV3</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3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821" name="Google Shape;821;p38"/>
          <p:cNvSpPr/>
          <p:nvPr/>
        </p:nvSpPr>
        <p:spPr>
          <a:xfrm>
            <a:off x="4152295" y="2508193"/>
            <a:ext cx="72" cy="2259272"/>
          </a:xfrm>
          <a:custGeom>
            <a:rect b="b" l="l" r="r" t="t"/>
            <a:pathLst>
              <a:path extrusionOk="0" fill="none" h="42769" w="1">
                <a:moveTo>
                  <a:pt x="0" y="1"/>
                </a:moveTo>
                <a:lnTo>
                  <a:pt x="0" y="42768"/>
                </a:lnTo>
              </a:path>
            </a:pathLst>
          </a:custGeom>
          <a:noFill/>
          <a:ln cap="flat" cmpd="sng" w="3150">
            <a:solidFill>
              <a:schemeClr val="lt2"/>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8"/>
          <p:cNvSpPr/>
          <p:nvPr/>
        </p:nvSpPr>
        <p:spPr>
          <a:xfrm>
            <a:off x="5138129" y="2508193"/>
            <a:ext cx="72" cy="2259272"/>
          </a:xfrm>
          <a:custGeom>
            <a:rect b="b" l="l" r="r" t="t"/>
            <a:pathLst>
              <a:path extrusionOk="0" fill="none" h="42769" w="1">
                <a:moveTo>
                  <a:pt x="0" y="1"/>
                </a:moveTo>
                <a:lnTo>
                  <a:pt x="0" y="42768"/>
                </a:lnTo>
              </a:path>
            </a:pathLst>
          </a:custGeom>
          <a:noFill/>
          <a:ln cap="flat" cmpd="sng" w="3150">
            <a:solidFill>
              <a:schemeClr val="lt2"/>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8"/>
          <p:cNvSpPr/>
          <p:nvPr/>
        </p:nvSpPr>
        <p:spPr>
          <a:xfrm>
            <a:off x="6123962" y="2508193"/>
            <a:ext cx="72" cy="2259272"/>
          </a:xfrm>
          <a:custGeom>
            <a:rect b="b" l="l" r="r" t="t"/>
            <a:pathLst>
              <a:path extrusionOk="0" fill="none" h="42769" w="1">
                <a:moveTo>
                  <a:pt x="1" y="1"/>
                </a:moveTo>
                <a:lnTo>
                  <a:pt x="1" y="42768"/>
                </a:lnTo>
              </a:path>
            </a:pathLst>
          </a:custGeom>
          <a:noFill/>
          <a:ln cap="flat" cmpd="sng" w="3150">
            <a:solidFill>
              <a:schemeClr val="lt2"/>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8"/>
          <p:cNvSpPr/>
          <p:nvPr/>
        </p:nvSpPr>
        <p:spPr>
          <a:xfrm>
            <a:off x="7109867" y="2508193"/>
            <a:ext cx="72" cy="2259272"/>
          </a:xfrm>
          <a:custGeom>
            <a:rect b="b" l="l" r="r" t="t"/>
            <a:pathLst>
              <a:path extrusionOk="0" fill="none" h="42769" w="1">
                <a:moveTo>
                  <a:pt x="0" y="1"/>
                </a:moveTo>
                <a:lnTo>
                  <a:pt x="0" y="42768"/>
                </a:lnTo>
              </a:path>
            </a:pathLst>
          </a:custGeom>
          <a:noFill/>
          <a:ln cap="flat" cmpd="sng" w="3150">
            <a:solidFill>
              <a:schemeClr val="lt2"/>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8"/>
          <p:cNvSpPr/>
          <p:nvPr/>
        </p:nvSpPr>
        <p:spPr>
          <a:xfrm>
            <a:off x="4003724" y="3769019"/>
            <a:ext cx="2968450" cy="78600"/>
          </a:xfrm>
          <a:custGeom>
            <a:rect b="b" l="l" r="r" t="t"/>
            <a:pathLst>
              <a:path extrusionOk="0" h="1488" w="69772">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8"/>
          <p:cNvSpPr txBox="1"/>
          <p:nvPr>
            <p:ph idx="4294967295" type="ctrTitle"/>
          </p:nvPr>
        </p:nvSpPr>
        <p:spPr>
          <a:xfrm>
            <a:off x="1196705" y="2478475"/>
            <a:ext cx="2544300" cy="29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accent6"/>
                </a:solidFill>
              </a:rPr>
              <a:t>BAG OF WORDS: 52.3%</a:t>
            </a:r>
            <a:endParaRPr sz="1800">
              <a:solidFill>
                <a:schemeClr val="accent6"/>
              </a:solidFill>
            </a:endParaRPr>
          </a:p>
        </p:txBody>
      </p:sp>
      <p:sp>
        <p:nvSpPr>
          <p:cNvPr id="827" name="Google Shape;827;p38"/>
          <p:cNvSpPr txBox="1"/>
          <p:nvPr>
            <p:ph idx="4294967295" type="ctrTitle"/>
          </p:nvPr>
        </p:nvSpPr>
        <p:spPr>
          <a:xfrm>
            <a:off x="1196829" y="3070737"/>
            <a:ext cx="2544300" cy="29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accent2"/>
                </a:solidFill>
              </a:rPr>
              <a:t>EMBEDDING LAYER: 60.2%</a:t>
            </a:r>
            <a:endParaRPr sz="1800">
              <a:solidFill>
                <a:schemeClr val="accent2"/>
              </a:solidFill>
            </a:endParaRPr>
          </a:p>
        </p:txBody>
      </p:sp>
      <p:sp>
        <p:nvSpPr>
          <p:cNvPr id="828" name="Google Shape;828;p38"/>
          <p:cNvSpPr txBox="1"/>
          <p:nvPr>
            <p:ph idx="4294967295" type="ctrTitle"/>
          </p:nvPr>
        </p:nvSpPr>
        <p:spPr>
          <a:xfrm>
            <a:off x="1196600" y="3663000"/>
            <a:ext cx="2544300" cy="29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accent2"/>
                </a:solidFill>
              </a:rPr>
              <a:t>ROBERTA+SIAMESE: 70.8%</a:t>
            </a:r>
            <a:endParaRPr sz="1800">
              <a:solidFill>
                <a:schemeClr val="accent2"/>
              </a:solidFill>
            </a:endParaRPr>
          </a:p>
        </p:txBody>
      </p:sp>
      <p:sp>
        <p:nvSpPr>
          <p:cNvPr id="829" name="Google Shape;829;p38"/>
          <p:cNvSpPr txBox="1"/>
          <p:nvPr>
            <p:ph idx="4294967295" type="ctrTitle"/>
          </p:nvPr>
        </p:nvSpPr>
        <p:spPr>
          <a:xfrm>
            <a:off x="1196725" y="4293348"/>
            <a:ext cx="2544300" cy="29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6AA84F"/>
                </a:solidFill>
              </a:rPr>
              <a:t>DEBERTA: 93.3%</a:t>
            </a:r>
            <a:endParaRPr sz="1800">
              <a:solidFill>
                <a:srgbClr val="6AA84F"/>
              </a:solidFill>
            </a:endParaRPr>
          </a:p>
        </p:txBody>
      </p:sp>
      <p:sp>
        <p:nvSpPr>
          <p:cNvPr id="830" name="Google Shape;830;p38"/>
          <p:cNvSpPr/>
          <p:nvPr/>
        </p:nvSpPr>
        <p:spPr>
          <a:xfrm>
            <a:off x="4003724" y="4399367"/>
            <a:ext cx="3943688" cy="78600"/>
          </a:xfrm>
          <a:custGeom>
            <a:rect b="b" l="l" r="r" t="t"/>
            <a:pathLst>
              <a:path extrusionOk="0" h="1488" w="69772">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8"/>
          <p:cNvSpPr/>
          <p:nvPr/>
        </p:nvSpPr>
        <p:spPr>
          <a:xfrm>
            <a:off x="4003724" y="3176756"/>
            <a:ext cx="2544410" cy="78600"/>
          </a:xfrm>
          <a:custGeom>
            <a:rect b="b" l="l" r="r" t="t"/>
            <a:pathLst>
              <a:path extrusionOk="0" h="1488" w="69772">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8"/>
          <p:cNvSpPr/>
          <p:nvPr/>
        </p:nvSpPr>
        <p:spPr>
          <a:xfrm>
            <a:off x="4003724" y="2584494"/>
            <a:ext cx="2205144" cy="78600"/>
          </a:xfrm>
          <a:custGeom>
            <a:rect b="b" l="l" r="r" t="t"/>
            <a:pathLst>
              <a:path extrusionOk="0" h="1488" w="69772">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8"/>
          <p:cNvSpPr txBox="1"/>
          <p:nvPr/>
        </p:nvSpPr>
        <p:spPr>
          <a:xfrm>
            <a:off x="1196700" y="1256925"/>
            <a:ext cx="6750600" cy="7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As we could have predicted from theory, we had better performances using Transformer-like models rather than standard embedding methods</a:t>
            </a:r>
            <a:endParaRPr sz="1800">
              <a:solidFill>
                <a:schemeClr val="lt1"/>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39"/>
          <p:cNvSpPr txBox="1"/>
          <p:nvPr>
            <p:ph type="title"/>
          </p:nvPr>
        </p:nvSpPr>
        <p:spPr>
          <a:xfrm>
            <a:off x="2471150" y="971450"/>
            <a:ext cx="3823200" cy="11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839" name="Google Shape;839;p39"/>
          <p:cNvSpPr txBox="1"/>
          <p:nvPr>
            <p:ph idx="1" type="subTitle"/>
          </p:nvPr>
        </p:nvSpPr>
        <p:spPr>
          <a:xfrm>
            <a:off x="2902550" y="2378550"/>
            <a:ext cx="2960400" cy="13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Do you have any questions?</a:t>
            </a:r>
            <a:endParaRPr>
              <a:solidFill>
                <a:schemeClr val="accent2"/>
              </a:solidFill>
            </a:endParaRPr>
          </a:p>
          <a:p>
            <a:pPr indent="0" lvl="0" marL="0" rtl="0" algn="ctr">
              <a:spcBef>
                <a:spcPts val="0"/>
              </a:spcBef>
              <a:spcAft>
                <a:spcPts val="0"/>
              </a:spcAft>
              <a:buNone/>
            </a:pPr>
            <a:r>
              <a:t/>
            </a:r>
            <a:endParaRPr>
              <a:solidFill>
                <a:schemeClr val="accent2"/>
              </a:solidFill>
            </a:endParaRPr>
          </a:p>
          <a:p>
            <a:pPr indent="0" lvl="0" marL="0" rtl="0" algn="ctr">
              <a:spcBef>
                <a:spcPts val="0"/>
              </a:spcBef>
              <a:spcAft>
                <a:spcPts val="0"/>
              </a:spcAft>
              <a:buNone/>
            </a:pPr>
            <a:r>
              <a:t/>
            </a:r>
            <a:endParaRPr>
              <a:solidFill>
                <a:schemeClr val="accent2"/>
              </a:solidFill>
            </a:endParaRPr>
          </a:p>
          <a:p>
            <a:pPr indent="0" lvl="0" marL="0" rtl="0" algn="ctr">
              <a:spcBef>
                <a:spcPts val="0"/>
              </a:spcBef>
              <a:spcAft>
                <a:spcPts val="0"/>
              </a:spcAft>
              <a:buNone/>
            </a:pPr>
            <a:r>
              <a:rPr lang="en"/>
              <a:t>Caviglia Matteo: 513026</a:t>
            </a:r>
            <a:endParaRPr/>
          </a:p>
          <a:p>
            <a:pPr indent="0" lvl="0" marL="0" rtl="0" algn="ctr">
              <a:spcBef>
                <a:spcPts val="0"/>
              </a:spcBef>
              <a:spcAft>
                <a:spcPts val="0"/>
              </a:spcAft>
              <a:buNone/>
            </a:pPr>
            <a:r>
              <a:rPr lang="en"/>
              <a:t>Formenti Sofia Gaia: 514495</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40" name="Google Shape;840;p39"/>
          <p:cNvSpPr txBox="1"/>
          <p:nvPr/>
        </p:nvSpPr>
        <p:spPr>
          <a:xfrm>
            <a:off x="3213811" y="4333329"/>
            <a:ext cx="2337900" cy="30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Maven Pro"/>
                <a:ea typeface="Maven Pro"/>
                <a:cs typeface="Maven Pro"/>
                <a:sym typeface="Maven Pro"/>
              </a:rPr>
              <a:t>Please keep this slide for attribution</a:t>
            </a:r>
            <a:endParaRPr sz="1000">
              <a:solidFill>
                <a:schemeClr val="lt1"/>
              </a:solidFill>
              <a:latin typeface="Maven Pro"/>
              <a:ea typeface="Maven Pro"/>
              <a:cs typeface="Maven Pro"/>
              <a:sym typeface="Maven Pro"/>
            </a:endParaRPr>
          </a:p>
        </p:txBody>
      </p:sp>
      <p:sp>
        <p:nvSpPr>
          <p:cNvPr id="841" name="Google Shape;841;p39"/>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2" name="Google Shape;842;p39"/>
          <p:cNvGrpSpPr/>
          <p:nvPr/>
        </p:nvGrpSpPr>
        <p:grpSpPr>
          <a:xfrm>
            <a:off x="7981434" y="-1177061"/>
            <a:ext cx="203789" cy="1274754"/>
            <a:chOff x="2877432" y="975334"/>
            <a:chExt cx="188886" cy="1181531"/>
          </a:xfrm>
        </p:grpSpPr>
        <p:sp>
          <p:nvSpPr>
            <p:cNvPr id="843" name="Google Shape;843;p3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6" name="Google Shape;846;p39"/>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851" name="Shape 851"/>
        <p:cNvGrpSpPr/>
        <p:nvPr/>
      </p:nvGrpSpPr>
      <p:grpSpPr>
        <a:xfrm>
          <a:off x="0" y="0"/>
          <a:ext cx="0" cy="0"/>
          <a:chOff x="0" y="0"/>
          <a:chExt cx="0" cy="0"/>
        </a:xfrm>
      </p:grpSpPr>
      <p:pic>
        <p:nvPicPr>
          <p:cNvPr id="852" name="Google Shape;852;p40">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6"/>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PAWS DATASET DESCRIPTION</a:t>
            </a:r>
            <a:endParaRPr sz="3000"/>
          </a:p>
        </p:txBody>
      </p:sp>
      <p:sp>
        <p:nvSpPr>
          <p:cNvPr id="467" name="Google Shape;467;p26"/>
          <p:cNvSpPr txBox="1"/>
          <p:nvPr>
            <p:ph type="ctrTitle"/>
          </p:nvPr>
        </p:nvSpPr>
        <p:spPr>
          <a:xfrm>
            <a:off x="1343300" y="1747000"/>
            <a:ext cx="2022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Developed by Google Research</a:t>
            </a:r>
            <a:endParaRPr sz="1800"/>
          </a:p>
        </p:txBody>
      </p:sp>
      <p:sp>
        <p:nvSpPr>
          <p:cNvPr id="468" name="Google Shape;468;p26"/>
          <p:cNvSpPr/>
          <p:nvPr/>
        </p:nvSpPr>
        <p:spPr>
          <a:xfrm>
            <a:off x="3510825" y="16739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2" name="Google Shape;472;p26"/>
          <p:cNvCxnSpPr>
            <a:stCxn id="468" idx="3"/>
            <a:endCxn id="470"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473" name="Google Shape;473;p26"/>
          <p:cNvCxnSpPr>
            <a:stCxn id="470" idx="2"/>
            <a:endCxn id="469"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474" name="Google Shape;474;p26"/>
          <p:cNvCxnSpPr>
            <a:stCxn id="469" idx="3"/>
            <a:endCxn id="471"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grpSp>
        <p:nvGrpSpPr>
          <p:cNvPr id="475" name="Google Shape;475;p26"/>
          <p:cNvGrpSpPr/>
          <p:nvPr/>
        </p:nvGrpSpPr>
        <p:grpSpPr>
          <a:xfrm>
            <a:off x="5029465" y="1816807"/>
            <a:ext cx="488638" cy="438246"/>
            <a:chOff x="5778676" y="3826972"/>
            <a:chExt cx="349052" cy="313055"/>
          </a:xfrm>
        </p:grpSpPr>
        <p:sp>
          <p:nvSpPr>
            <p:cNvPr id="476" name="Google Shape;476;p26"/>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26"/>
          <p:cNvSpPr txBox="1"/>
          <p:nvPr>
            <p:ph type="ctrTitle"/>
          </p:nvPr>
        </p:nvSpPr>
        <p:spPr>
          <a:xfrm>
            <a:off x="1343299" y="3082325"/>
            <a:ext cx="2022300" cy="85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Built upon WikiPedia and QQP.</a:t>
            </a:r>
            <a:endParaRPr sz="1800"/>
          </a:p>
        </p:txBody>
      </p:sp>
      <p:sp>
        <p:nvSpPr>
          <p:cNvPr id="482" name="Google Shape;482;p26"/>
          <p:cNvSpPr txBox="1"/>
          <p:nvPr>
            <p:ph type="ctrTitle"/>
          </p:nvPr>
        </p:nvSpPr>
        <p:spPr>
          <a:xfrm>
            <a:off x="5849050" y="1609023"/>
            <a:ext cx="1881300" cy="85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Specific Algorithm and Human Evaluation</a:t>
            </a:r>
            <a:endParaRPr sz="1800"/>
          </a:p>
        </p:txBody>
      </p:sp>
      <p:sp>
        <p:nvSpPr>
          <p:cNvPr id="483" name="Google Shape;483;p26"/>
          <p:cNvSpPr txBox="1"/>
          <p:nvPr>
            <p:ph type="ctrTitle"/>
          </p:nvPr>
        </p:nvSpPr>
        <p:spPr>
          <a:xfrm>
            <a:off x="5778550" y="3018275"/>
            <a:ext cx="2022300" cy="111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Designed to evaluate deeper language understanding</a:t>
            </a:r>
            <a:endParaRPr sz="1800"/>
          </a:p>
        </p:txBody>
      </p:sp>
      <p:grpSp>
        <p:nvGrpSpPr>
          <p:cNvPr id="484" name="Google Shape;484;p26"/>
          <p:cNvGrpSpPr/>
          <p:nvPr/>
        </p:nvGrpSpPr>
        <p:grpSpPr>
          <a:xfrm>
            <a:off x="5029253" y="3152319"/>
            <a:ext cx="488630" cy="577814"/>
            <a:chOff x="1768821" y="3361108"/>
            <a:chExt cx="278739" cy="339073"/>
          </a:xfrm>
        </p:grpSpPr>
        <p:sp>
          <p:nvSpPr>
            <p:cNvPr id="485" name="Google Shape;485;p26"/>
            <p:cNvSpPr/>
            <p:nvPr/>
          </p:nvSpPr>
          <p:spPr>
            <a:xfrm>
              <a:off x="1784374" y="3549744"/>
              <a:ext cx="32218" cy="21564"/>
            </a:xfrm>
            <a:custGeom>
              <a:rect b="b" l="l" r="r" t="t"/>
              <a:pathLst>
                <a:path extrusionOk="0" h="678" w="1013">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1998326" y="3551652"/>
              <a:ext cx="32218" cy="21532"/>
            </a:xfrm>
            <a:custGeom>
              <a:rect b="b" l="l" r="r" t="t"/>
              <a:pathLst>
                <a:path extrusionOk="0" h="677" w="1013">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1826007" y="3466383"/>
              <a:ext cx="142041" cy="233799"/>
            </a:xfrm>
            <a:custGeom>
              <a:rect b="b" l="l" r="r" t="t"/>
              <a:pathLst>
                <a:path extrusionOk="0" h="7351" w="4466">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1820345" y="3409706"/>
              <a:ext cx="177631" cy="144236"/>
            </a:xfrm>
            <a:custGeom>
              <a:rect b="b" l="l" r="r" t="t"/>
              <a:pathLst>
                <a:path extrusionOk="0" h="4535" w="5585">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1904406" y="3361108"/>
              <a:ext cx="10241" cy="32982"/>
            </a:xfrm>
            <a:custGeom>
              <a:rect b="b" l="l" r="r" t="t"/>
              <a:pathLst>
                <a:path extrusionOk="0" h="1037" w="322">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1836248" y="3378219"/>
              <a:ext cx="23504" cy="29865"/>
            </a:xfrm>
            <a:custGeom>
              <a:rect b="b" l="l" r="r" t="t"/>
              <a:pathLst>
                <a:path extrusionOk="0" h="939" w="739">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1787014" y="3427072"/>
              <a:ext cx="31073" cy="21691"/>
            </a:xfrm>
            <a:custGeom>
              <a:rect b="b" l="l" r="r" t="t"/>
              <a:pathLst>
                <a:path extrusionOk="0" h="682" w="977">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1768821" y="3494021"/>
              <a:ext cx="33363" cy="10623"/>
            </a:xfrm>
            <a:custGeom>
              <a:rect b="b" l="l" r="r" t="t"/>
              <a:pathLst>
                <a:path extrusionOk="0" h="334" w="1049">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2014610" y="3495930"/>
              <a:ext cx="32950" cy="10623"/>
            </a:xfrm>
            <a:custGeom>
              <a:rect b="b" l="l" r="r" t="t"/>
              <a:pathLst>
                <a:path extrusionOk="0" h="334" w="1036">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1999439" y="3428948"/>
              <a:ext cx="31105" cy="21882"/>
            </a:xfrm>
            <a:custGeom>
              <a:rect b="b" l="l" r="r" t="t"/>
              <a:pathLst>
                <a:path extrusionOk="0" h="688" w="978">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1958156" y="3379269"/>
              <a:ext cx="23917" cy="29579"/>
            </a:xfrm>
            <a:custGeom>
              <a:rect b="b" l="l" r="r" t="t"/>
              <a:pathLst>
                <a:path extrusionOk="0" h="930" w="752">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6" name="Google Shape;496;p26"/>
          <p:cNvPicPr preferRelativeResize="0"/>
          <p:nvPr/>
        </p:nvPicPr>
        <p:blipFill>
          <a:blip r:embed="rId3">
            <a:alphaModFix/>
          </a:blip>
          <a:stretch>
            <a:fillRect/>
          </a:stretch>
        </p:blipFill>
        <p:spPr>
          <a:xfrm>
            <a:off x="3626050" y="1791613"/>
            <a:ext cx="488625" cy="488625"/>
          </a:xfrm>
          <a:prstGeom prst="rect">
            <a:avLst/>
          </a:prstGeom>
          <a:noFill/>
          <a:ln>
            <a:noFill/>
          </a:ln>
        </p:spPr>
      </p:pic>
      <p:sp>
        <p:nvSpPr>
          <p:cNvPr id="497" name="Google Shape;497;p26"/>
          <p:cNvSpPr/>
          <p:nvPr/>
        </p:nvSpPr>
        <p:spPr>
          <a:xfrm>
            <a:off x="3626279" y="3225200"/>
            <a:ext cx="488625" cy="438262"/>
          </a:xfrm>
          <a:custGeom>
            <a:rect b="b" l="l" r="r" t="t"/>
            <a:pathLst>
              <a:path extrusionOk="0" h="10491" w="10752">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7"/>
          <p:cNvSpPr/>
          <p:nvPr/>
        </p:nvSpPr>
        <p:spPr>
          <a:xfrm>
            <a:off x="810003" y="1826825"/>
            <a:ext cx="7524000" cy="21252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943657" y="1935100"/>
            <a:ext cx="7256700" cy="19437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PAWS DATASET DESCRIPTION</a:t>
            </a:r>
            <a:endParaRPr/>
          </a:p>
        </p:txBody>
      </p:sp>
      <p:graphicFrame>
        <p:nvGraphicFramePr>
          <p:cNvPr id="505" name="Google Shape;505;p27"/>
          <p:cNvGraphicFramePr/>
          <p:nvPr/>
        </p:nvGraphicFramePr>
        <p:xfrm>
          <a:off x="810003" y="1110307"/>
          <a:ext cx="3000000" cy="3000000"/>
        </p:xfrm>
        <a:graphic>
          <a:graphicData uri="http://schemas.openxmlformats.org/drawingml/2006/table">
            <a:tbl>
              <a:tblPr>
                <a:noFill/>
                <a:tableStyleId>{E4E7FD6D-EC84-4491-B5FF-9DE35F2921A7}</a:tableStyleId>
              </a:tblPr>
              <a:tblGrid>
                <a:gridCol w="1447800"/>
                <a:gridCol w="2010050"/>
                <a:gridCol w="1950500"/>
                <a:gridCol w="382850"/>
                <a:gridCol w="1447800"/>
              </a:tblGrid>
              <a:tr h="84805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Sentence 1</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Sentence 2</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gridSpan="2">
                  <a:txBody>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Label</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hMerge="1"/>
              </a:tr>
              <a:tr h="848050">
                <a:tc>
                  <a:txBody>
                    <a:bodyPr/>
                    <a:lstStyle/>
                    <a:p>
                      <a:pPr indent="0" lvl="0" marL="0" rtl="0" algn="ctr">
                        <a:spcBef>
                          <a:spcPts val="0"/>
                        </a:spcBef>
                        <a:spcAft>
                          <a:spcPts val="0"/>
                        </a:spcAft>
                        <a:buNone/>
                      </a:pPr>
                      <a:r>
                        <a:rPr lang="en" sz="2000">
                          <a:solidFill>
                            <a:schemeClr val="accent2"/>
                          </a:solidFill>
                          <a:latin typeface="Share Tech"/>
                          <a:ea typeface="Share Tech"/>
                          <a:cs typeface="Share Tech"/>
                          <a:sym typeface="Share Tech"/>
                        </a:rPr>
                        <a:t>EX 1</a:t>
                      </a:r>
                      <a:endParaRPr sz="2000">
                        <a:solidFill>
                          <a:schemeClr val="accent2"/>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It is present in Asia, in Japan</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In Asia, it is present in Japan</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Paraphrase (1)</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848050">
                <a:tc>
                  <a:txBody>
                    <a:bodyPr/>
                    <a:lstStyle/>
                    <a:p>
                      <a:pPr indent="0" lvl="0" marL="0" rtl="0" algn="ctr">
                        <a:spcBef>
                          <a:spcPts val="0"/>
                        </a:spcBef>
                        <a:spcAft>
                          <a:spcPts val="0"/>
                        </a:spcAft>
                        <a:buNone/>
                      </a:pPr>
                      <a:r>
                        <a:rPr lang="en" sz="2000">
                          <a:solidFill>
                            <a:schemeClr val="accent6"/>
                          </a:solidFill>
                          <a:latin typeface="Share Tech"/>
                          <a:ea typeface="Share Tech"/>
                          <a:cs typeface="Share Tech"/>
                          <a:sym typeface="Share Tech"/>
                        </a:rPr>
                        <a:t>EX 2</a:t>
                      </a:r>
                      <a:endParaRPr sz="2000">
                        <a:solidFill>
                          <a:schemeClr val="accent6"/>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 To Scotland from England</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 To England from Scotland</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Not a paraphrase (0)</a:t>
                      </a:r>
                      <a:endParaRPr>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grpSp>
        <p:nvGrpSpPr>
          <p:cNvPr id="506" name="Google Shape;506;p27"/>
          <p:cNvGrpSpPr/>
          <p:nvPr/>
        </p:nvGrpSpPr>
        <p:grpSpPr>
          <a:xfrm>
            <a:off x="4923226" y="3952027"/>
            <a:ext cx="936653" cy="1300131"/>
            <a:chOff x="4882900" y="-64350"/>
            <a:chExt cx="2493750" cy="2922300"/>
          </a:xfrm>
        </p:grpSpPr>
        <p:sp>
          <p:nvSpPr>
            <p:cNvPr id="507" name="Google Shape;507;p2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PAWS DATASET DESCRIPTION</a:t>
            </a:r>
            <a:endParaRPr/>
          </a:p>
        </p:txBody>
      </p:sp>
      <p:sp>
        <p:nvSpPr>
          <p:cNvPr id="517" name="Google Shape;517;p28"/>
          <p:cNvSpPr/>
          <p:nvPr/>
        </p:nvSpPr>
        <p:spPr>
          <a:xfrm>
            <a:off x="6516824" y="3207988"/>
            <a:ext cx="155925" cy="156375"/>
          </a:xfrm>
          <a:custGeom>
            <a:rect b="b" l="l" r="r" t="t"/>
            <a:pathLst>
              <a:path extrusionOk="0" h="6255" w="6237">
                <a:moveTo>
                  <a:pt x="0" y="0"/>
                </a:moveTo>
                <a:lnTo>
                  <a:pt x="0" y="6255"/>
                </a:lnTo>
                <a:lnTo>
                  <a:pt x="6236" y="6255"/>
                </a:lnTo>
                <a:lnTo>
                  <a:pt x="62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txBox="1"/>
          <p:nvPr>
            <p:ph idx="4294967295" type="ctrTitle"/>
          </p:nvPr>
        </p:nvSpPr>
        <p:spPr>
          <a:xfrm>
            <a:off x="5712499" y="3600863"/>
            <a:ext cx="1764600" cy="28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IMPORTANCE OF SEQUENTIALITY</a:t>
            </a:r>
            <a:endParaRPr sz="1800"/>
          </a:p>
        </p:txBody>
      </p:sp>
      <p:sp>
        <p:nvSpPr>
          <p:cNvPr id="519" name="Google Shape;519;p28"/>
          <p:cNvSpPr/>
          <p:nvPr/>
        </p:nvSpPr>
        <p:spPr>
          <a:xfrm>
            <a:off x="6516824" y="1839875"/>
            <a:ext cx="155925" cy="156375"/>
          </a:xfrm>
          <a:custGeom>
            <a:rect b="b" l="l" r="r" t="t"/>
            <a:pathLst>
              <a:path extrusionOk="0" h="6255" w="6237">
                <a:moveTo>
                  <a:pt x="0" y="0"/>
                </a:moveTo>
                <a:lnTo>
                  <a:pt x="0" y="6255"/>
                </a:lnTo>
                <a:lnTo>
                  <a:pt x="6236" y="6255"/>
                </a:lnTo>
                <a:lnTo>
                  <a:pt x="6236"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txBox="1"/>
          <p:nvPr>
            <p:ph idx="4294967295" type="ctrTitle"/>
          </p:nvPr>
        </p:nvSpPr>
        <p:spPr>
          <a:xfrm>
            <a:off x="5712499" y="2232750"/>
            <a:ext cx="1764600" cy="28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SIMILAR STRUCTURE</a:t>
            </a:r>
            <a:endParaRPr sz="1800"/>
          </a:p>
        </p:txBody>
      </p:sp>
      <p:sp>
        <p:nvSpPr>
          <p:cNvPr id="521" name="Google Shape;521;p28"/>
          <p:cNvSpPr/>
          <p:nvPr/>
        </p:nvSpPr>
        <p:spPr>
          <a:xfrm>
            <a:off x="7984074" y="2529513"/>
            <a:ext cx="155925" cy="156375"/>
          </a:xfrm>
          <a:custGeom>
            <a:rect b="b" l="l" r="r" t="t"/>
            <a:pathLst>
              <a:path extrusionOk="0" h="6255" w="6237">
                <a:moveTo>
                  <a:pt x="0" y="0"/>
                </a:moveTo>
                <a:lnTo>
                  <a:pt x="0" y="6255"/>
                </a:lnTo>
                <a:lnTo>
                  <a:pt x="6236" y="6255"/>
                </a:lnTo>
                <a:lnTo>
                  <a:pt x="62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txBox="1"/>
          <p:nvPr>
            <p:ph idx="4294967295" type="ctrTitle"/>
          </p:nvPr>
        </p:nvSpPr>
        <p:spPr>
          <a:xfrm>
            <a:off x="7179749" y="2922388"/>
            <a:ext cx="1764600" cy="28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HIGH WORD OVERLAP</a:t>
            </a:r>
            <a:endParaRPr sz="1800"/>
          </a:p>
        </p:txBody>
      </p:sp>
      <p:pic>
        <p:nvPicPr>
          <p:cNvPr id="523" name="Google Shape;523;p28"/>
          <p:cNvPicPr preferRelativeResize="0"/>
          <p:nvPr/>
        </p:nvPicPr>
        <p:blipFill>
          <a:blip r:embed="rId3">
            <a:alphaModFix/>
          </a:blip>
          <a:stretch>
            <a:fillRect/>
          </a:stretch>
        </p:blipFill>
        <p:spPr>
          <a:xfrm>
            <a:off x="618825" y="1150800"/>
            <a:ext cx="4851700" cy="3070925"/>
          </a:xfrm>
          <a:prstGeom prst="rect">
            <a:avLst/>
          </a:prstGeom>
          <a:noFill/>
          <a:ln>
            <a:noFill/>
          </a:ln>
        </p:spPr>
      </p:pic>
      <p:sp>
        <p:nvSpPr>
          <p:cNvPr id="524" name="Google Shape;524;p28"/>
          <p:cNvSpPr txBox="1"/>
          <p:nvPr>
            <p:ph idx="4294967295" type="ctrTitle"/>
          </p:nvPr>
        </p:nvSpPr>
        <p:spPr>
          <a:xfrm>
            <a:off x="7038824" y="1240675"/>
            <a:ext cx="852600" cy="28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rPr>
              <a:t>ISSUES</a:t>
            </a:r>
            <a:endParaRPr sz="1800">
              <a:solidFill>
                <a:schemeClr val="accent3"/>
              </a:solidFill>
            </a:endParaRPr>
          </a:p>
        </p:txBody>
      </p:sp>
      <p:sp>
        <p:nvSpPr>
          <p:cNvPr id="525" name="Google Shape;525;p28"/>
          <p:cNvSpPr/>
          <p:nvPr/>
        </p:nvSpPr>
        <p:spPr>
          <a:xfrm>
            <a:off x="6516825" y="1163575"/>
            <a:ext cx="468000" cy="439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28"/>
          <p:cNvGrpSpPr/>
          <p:nvPr/>
        </p:nvGrpSpPr>
        <p:grpSpPr>
          <a:xfrm flipH="1" rot="10800000">
            <a:off x="4942151" y="-149900"/>
            <a:ext cx="936653" cy="1300131"/>
            <a:chOff x="4882900" y="-64350"/>
            <a:chExt cx="2493750" cy="2922300"/>
          </a:xfrm>
        </p:grpSpPr>
        <p:sp>
          <p:nvSpPr>
            <p:cNvPr id="527" name="Google Shape;527;p28"/>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2" name="Google Shape;532;p28"/>
          <p:cNvPicPr preferRelativeResize="0"/>
          <p:nvPr/>
        </p:nvPicPr>
        <p:blipFill>
          <a:blip r:embed="rId4">
            <a:alphaModFix/>
          </a:blip>
          <a:stretch>
            <a:fillRect/>
          </a:stretch>
        </p:blipFill>
        <p:spPr>
          <a:xfrm>
            <a:off x="6580050" y="1212700"/>
            <a:ext cx="341550" cy="34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cxnSp>
        <p:nvCxnSpPr>
          <p:cNvPr id="537" name="Google Shape;537;p29"/>
          <p:cNvCxnSpPr/>
          <p:nvPr/>
        </p:nvCxnSpPr>
        <p:spPr>
          <a:xfrm>
            <a:off x="1516875" y="220460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38" name="Google Shape;538;p29"/>
          <p:cNvCxnSpPr/>
          <p:nvPr/>
        </p:nvCxnSpPr>
        <p:spPr>
          <a:xfrm>
            <a:off x="3553625" y="277660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39" name="Google Shape;539;p29"/>
          <p:cNvCxnSpPr/>
          <p:nvPr/>
        </p:nvCxnSpPr>
        <p:spPr>
          <a:xfrm>
            <a:off x="5590375" y="220460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40" name="Google Shape;540;p29"/>
          <p:cNvCxnSpPr/>
          <p:nvPr/>
        </p:nvCxnSpPr>
        <p:spPr>
          <a:xfrm>
            <a:off x="7627125" y="2626625"/>
            <a:ext cx="0" cy="455100"/>
          </a:xfrm>
          <a:prstGeom prst="straightConnector1">
            <a:avLst/>
          </a:prstGeom>
          <a:noFill/>
          <a:ln cap="flat" cmpd="sng" w="19050">
            <a:solidFill>
              <a:schemeClr val="lt2"/>
            </a:solidFill>
            <a:prstDash val="solid"/>
            <a:round/>
            <a:headEnd len="med" w="med" type="none"/>
            <a:tailEnd len="med" w="med" type="none"/>
          </a:ln>
        </p:spPr>
      </p:cxnSp>
      <p:sp>
        <p:nvSpPr>
          <p:cNvPr id="541" name="Google Shape;541;p2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USED MODELS</a:t>
            </a:r>
            <a:endParaRPr/>
          </a:p>
        </p:txBody>
      </p:sp>
      <p:cxnSp>
        <p:nvCxnSpPr>
          <p:cNvPr id="542" name="Google Shape;542;p29"/>
          <p:cNvCxnSpPr/>
          <p:nvPr/>
        </p:nvCxnSpPr>
        <p:spPr>
          <a:xfrm>
            <a:off x="1000188" y="271815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543" name="Google Shape;543;p29"/>
          <p:cNvGrpSpPr/>
          <p:nvPr/>
        </p:nvGrpSpPr>
        <p:grpSpPr>
          <a:xfrm>
            <a:off x="1338513" y="2531400"/>
            <a:ext cx="373500" cy="373500"/>
            <a:chOff x="1372725" y="1912500"/>
            <a:chExt cx="373500" cy="373500"/>
          </a:xfrm>
        </p:grpSpPr>
        <p:sp>
          <p:nvSpPr>
            <p:cNvPr id="544" name="Google Shape;544;p29"/>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9"/>
          <p:cNvGrpSpPr/>
          <p:nvPr/>
        </p:nvGrpSpPr>
        <p:grpSpPr>
          <a:xfrm>
            <a:off x="3366879" y="2531400"/>
            <a:ext cx="373500" cy="373500"/>
            <a:chOff x="3212675" y="1912500"/>
            <a:chExt cx="373500" cy="373500"/>
          </a:xfrm>
        </p:grpSpPr>
        <p:sp>
          <p:nvSpPr>
            <p:cNvPr id="547" name="Google Shape;547;p29"/>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29"/>
          <p:cNvGrpSpPr/>
          <p:nvPr/>
        </p:nvGrpSpPr>
        <p:grpSpPr>
          <a:xfrm>
            <a:off x="5395246" y="2531400"/>
            <a:ext cx="373500" cy="373500"/>
            <a:chOff x="5557850" y="1912500"/>
            <a:chExt cx="373500" cy="373500"/>
          </a:xfrm>
        </p:grpSpPr>
        <p:sp>
          <p:nvSpPr>
            <p:cNvPr id="550" name="Google Shape;550;p29"/>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29"/>
          <p:cNvGrpSpPr/>
          <p:nvPr/>
        </p:nvGrpSpPr>
        <p:grpSpPr>
          <a:xfrm>
            <a:off x="7423613" y="2531400"/>
            <a:ext cx="373500" cy="373500"/>
            <a:chOff x="7457825" y="1912500"/>
            <a:chExt cx="373500" cy="373500"/>
          </a:xfrm>
        </p:grpSpPr>
        <p:sp>
          <p:nvSpPr>
            <p:cNvPr id="553" name="Google Shape;553;p29"/>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29"/>
          <p:cNvSpPr txBox="1"/>
          <p:nvPr>
            <p:ph idx="4294967295" type="ctrTitle"/>
          </p:nvPr>
        </p:nvSpPr>
        <p:spPr>
          <a:xfrm>
            <a:off x="576213" y="1722113"/>
            <a:ext cx="18813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Bag Of Words</a:t>
            </a:r>
            <a:endParaRPr sz="2200"/>
          </a:p>
        </p:txBody>
      </p:sp>
      <p:sp>
        <p:nvSpPr>
          <p:cNvPr id="556" name="Google Shape;556;p29"/>
          <p:cNvSpPr txBox="1"/>
          <p:nvPr>
            <p:ph idx="4294967295" type="ctrTitle"/>
          </p:nvPr>
        </p:nvSpPr>
        <p:spPr>
          <a:xfrm>
            <a:off x="6686478" y="3290147"/>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DeBERTaV3</a:t>
            </a:r>
            <a:endParaRPr sz="2100"/>
          </a:p>
        </p:txBody>
      </p:sp>
      <p:sp>
        <p:nvSpPr>
          <p:cNvPr id="557" name="Google Shape;557;p29"/>
          <p:cNvSpPr txBox="1"/>
          <p:nvPr>
            <p:ph idx="4294967295" type="ctrTitle"/>
          </p:nvPr>
        </p:nvSpPr>
        <p:spPr>
          <a:xfrm>
            <a:off x="2612988" y="3569072"/>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Embedding</a:t>
            </a:r>
            <a:endParaRPr sz="2100"/>
          </a:p>
          <a:p>
            <a:pPr indent="0" lvl="0" marL="0" rtl="0" algn="ctr">
              <a:spcBef>
                <a:spcPts val="0"/>
              </a:spcBef>
              <a:spcAft>
                <a:spcPts val="0"/>
              </a:spcAft>
              <a:buNone/>
            </a:pPr>
            <a:r>
              <a:rPr lang="en" sz="2100"/>
              <a:t>Layer</a:t>
            </a:r>
            <a:endParaRPr sz="2100"/>
          </a:p>
        </p:txBody>
      </p:sp>
      <p:sp>
        <p:nvSpPr>
          <p:cNvPr id="558" name="Google Shape;558;p29"/>
          <p:cNvSpPr txBox="1"/>
          <p:nvPr>
            <p:ph idx="4294967295" type="ctrTitle"/>
          </p:nvPr>
        </p:nvSpPr>
        <p:spPr>
          <a:xfrm>
            <a:off x="4450990" y="1446563"/>
            <a:ext cx="22788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Roberta + Siamese Network</a:t>
            </a:r>
            <a:endParaRPr sz="2100"/>
          </a:p>
        </p:txBody>
      </p:sp>
      <p:sp>
        <p:nvSpPr>
          <p:cNvPr id="559" name="Google Shape;559;p29"/>
          <p:cNvSpPr txBox="1"/>
          <p:nvPr>
            <p:ph idx="4294967295" type="ctrTitle"/>
          </p:nvPr>
        </p:nvSpPr>
        <p:spPr>
          <a:xfrm>
            <a:off x="873688" y="308252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Step 1</a:t>
            </a:r>
            <a:endParaRPr sz="2400">
              <a:solidFill>
                <a:schemeClr val="accent2"/>
              </a:solidFill>
            </a:endParaRPr>
          </a:p>
        </p:txBody>
      </p:sp>
      <p:sp>
        <p:nvSpPr>
          <p:cNvPr id="560" name="Google Shape;560;p29"/>
          <p:cNvSpPr txBox="1"/>
          <p:nvPr>
            <p:ph idx="4294967295" type="ctrTitle"/>
          </p:nvPr>
        </p:nvSpPr>
        <p:spPr>
          <a:xfrm>
            <a:off x="2910438" y="191345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Step 2</a:t>
            </a:r>
            <a:endParaRPr sz="2400">
              <a:solidFill>
                <a:schemeClr val="accent1"/>
              </a:solidFill>
            </a:endParaRPr>
          </a:p>
        </p:txBody>
      </p:sp>
      <p:sp>
        <p:nvSpPr>
          <p:cNvPr id="561" name="Google Shape;561;p29"/>
          <p:cNvSpPr txBox="1"/>
          <p:nvPr>
            <p:ph idx="4294967295" type="ctrTitle"/>
          </p:nvPr>
        </p:nvSpPr>
        <p:spPr>
          <a:xfrm>
            <a:off x="4947188" y="308252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Step 3</a:t>
            </a:r>
            <a:endParaRPr sz="2400">
              <a:solidFill>
                <a:schemeClr val="accent3"/>
              </a:solidFill>
            </a:endParaRPr>
          </a:p>
        </p:txBody>
      </p:sp>
      <p:sp>
        <p:nvSpPr>
          <p:cNvPr id="562" name="Google Shape;562;p29"/>
          <p:cNvSpPr txBox="1"/>
          <p:nvPr>
            <p:ph idx="4294967295" type="ctrTitle"/>
          </p:nvPr>
        </p:nvSpPr>
        <p:spPr>
          <a:xfrm>
            <a:off x="6983938" y="191345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rPr>
              <a:t>Step 4</a:t>
            </a:r>
            <a:endParaRPr sz="2400">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0"/>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BAG OF WORDS</a:t>
            </a:r>
            <a:endParaRPr sz="3000"/>
          </a:p>
        </p:txBody>
      </p:sp>
      <p:sp>
        <p:nvSpPr>
          <p:cNvPr id="568" name="Google Shape;568;p30"/>
          <p:cNvSpPr txBox="1"/>
          <p:nvPr>
            <p:ph idx="2" type="ctrTitle"/>
          </p:nvPr>
        </p:nvSpPr>
        <p:spPr>
          <a:xfrm>
            <a:off x="6054549" y="1373200"/>
            <a:ext cx="20847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COUNTVECTORIZER</a:t>
            </a:r>
            <a:endParaRPr/>
          </a:p>
        </p:txBody>
      </p:sp>
      <p:sp>
        <p:nvSpPr>
          <p:cNvPr id="569" name="Google Shape;569;p30"/>
          <p:cNvSpPr txBox="1"/>
          <p:nvPr>
            <p:ph idx="4" type="ctrTitle"/>
          </p:nvPr>
        </p:nvSpPr>
        <p:spPr>
          <a:xfrm>
            <a:off x="1218541" y="300740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570" name="Google Shape;570;p30"/>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Output accuracy score</a:t>
            </a:r>
            <a:endParaRPr/>
          </a:p>
        </p:txBody>
      </p:sp>
      <p:sp>
        <p:nvSpPr>
          <p:cNvPr id="571" name="Google Shape;571;p30"/>
          <p:cNvSpPr txBox="1"/>
          <p:nvPr>
            <p:ph type="ctrTitle"/>
          </p:nvPr>
        </p:nvSpPr>
        <p:spPr>
          <a:xfrm>
            <a:off x="1085951" y="1373200"/>
            <a:ext cx="2166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COMBINATION</a:t>
            </a:r>
            <a:endParaRPr/>
          </a:p>
        </p:txBody>
      </p:sp>
      <p:sp>
        <p:nvSpPr>
          <p:cNvPr id="572" name="Google Shape;572;p30"/>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two sentenced are combined in a single list</a:t>
            </a:r>
            <a:endParaRPr/>
          </a:p>
        </p:txBody>
      </p:sp>
      <p:sp>
        <p:nvSpPr>
          <p:cNvPr id="573" name="Google Shape;573;p30"/>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Remove stopwords and lowercase</a:t>
            </a:r>
            <a:endParaRPr/>
          </a:p>
        </p:txBody>
      </p:sp>
      <p:sp>
        <p:nvSpPr>
          <p:cNvPr id="574" name="Google Shape;574;p30"/>
          <p:cNvSpPr txBox="1"/>
          <p:nvPr>
            <p:ph idx="5" type="subTitle"/>
          </p:nvPr>
        </p:nvSpPr>
        <p:spPr>
          <a:xfrm>
            <a:off x="1116841" y="3499706"/>
            <a:ext cx="20847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 classifier</a:t>
            </a:r>
            <a:endParaRPr/>
          </a:p>
        </p:txBody>
      </p:sp>
      <p:sp>
        <p:nvSpPr>
          <p:cNvPr id="575" name="Google Shape;575;p30"/>
          <p:cNvSpPr txBox="1"/>
          <p:nvPr>
            <p:ph idx="6" type="ctrTitle"/>
          </p:nvPr>
        </p:nvSpPr>
        <p:spPr>
          <a:xfrm>
            <a:off x="6054555" y="277880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EVALUATE</a:t>
            </a:r>
            <a:endParaRPr/>
          </a:p>
        </p:txBody>
      </p:sp>
      <p:sp>
        <p:nvSpPr>
          <p:cNvPr id="576" name="Google Shape;576;p30"/>
          <p:cNvSpPr/>
          <p:nvPr/>
        </p:nvSpPr>
        <p:spPr>
          <a:xfrm>
            <a:off x="3510825" y="16739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30"/>
          <p:cNvCxnSpPr>
            <a:stCxn id="576" idx="3"/>
            <a:endCxn id="578"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581" name="Google Shape;581;p30"/>
          <p:cNvCxnSpPr>
            <a:stCxn id="578" idx="2"/>
            <a:endCxn id="577"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582" name="Google Shape;582;p30"/>
          <p:cNvCxnSpPr>
            <a:stCxn id="577" idx="3"/>
            <a:endCxn id="579"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1"/>
          <p:cNvSpPr txBox="1"/>
          <p:nvPr>
            <p:ph idx="4294967295" type="body"/>
          </p:nvPr>
        </p:nvSpPr>
        <p:spPr>
          <a:xfrm>
            <a:off x="803400" y="1416500"/>
            <a:ext cx="7537200" cy="117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expected, this procedure did not provide great results, due to its inability to properly capture semantic relationships between words, especially because many words overlap in our dataset.</a:t>
            </a:r>
            <a:endParaRPr/>
          </a:p>
        </p:txBody>
      </p:sp>
      <p:sp>
        <p:nvSpPr>
          <p:cNvPr id="588" name="Google Shape;588;p31"/>
          <p:cNvSpPr txBox="1"/>
          <p:nvPr/>
        </p:nvSpPr>
        <p:spPr>
          <a:xfrm>
            <a:off x="4795150" y="3045875"/>
            <a:ext cx="1595100" cy="390600"/>
          </a:xfrm>
          <a:prstGeom prst="rect">
            <a:avLst/>
          </a:prstGeom>
          <a:noFill/>
          <a:ln>
            <a:noFill/>
          </a:ln>
        </p:spPr>
        <p:txBody>
          <a:bodyPr anchorCtr="0" anchor="ctr" bIns="91425" lIns="91425" spcFirstLastPara="1" rIns="91425" wrap="square" tIns="91425">
            <a:noAutofit/>
          </a:bodyPr>
          <a:lstStyle/>
          <a:p>
            <a:pPr indent="-914400" lvl="0" marL="914400" rtl="0" algn="ctr">
              <a:spcBef>
                <a:spcPts val="0"/>
              </a:spcBef>
              <a:spcAft>
                <a:spcPts val="0"/>
              </a:spcAft>
              <a:buNone/>
            </a:pPr>
            <a:r>
              <a:rPr lang="en" sz="3000">
                <a:solidFill>
                  <a:schemeClr val="accent3"/>
                </a:solidFill>
                <a:latin typeface="Share Tech"/>
                <a:ea typeface="Share Tech"/>
                <a:cs typeface="Share Tech"/>
                <a:sym typeface="Share Tech"/>
              </a:rPr>
              <a:t>0.523</a:t>
            </a:r>
            <a:endParaRPr sz="3000">
              <a:solidFill>
                <a:schemeClr val="accent3"/>
              </a:solidFill>
              <a:latin typeface="Share Tech"/>
              <a:ea typeface="Share Tech"/>
              <a:cs typeface="Share Tech"/>
              <a:sym typeface="Share Tech"/>
            </a:endParaRPr>
          </a:p>
        </p:txBody>
      </p:sp>
      <p:sp>
        <p:nvSpPr>
          <p:cNvPr id="589" name="Google Shape;589;p31"/>
          <p:cNvSpPr/>
          <p:nvPr/>
        </p:nvSpPr>
        <p:spPr>
          <a:xfrm>
            <a:off x="4235675" y="3974136"/>
            <a:ext cx="177231" cy="41540"/>
          </a:xfrm>
          <a:custGeom>
            <a:rect b="b" l="l" r="r" t="t"/>
            <a:pathLst>
              <a:path extrusionOk="0" h="845" w="3605">
                <a:moveTo>
                  <a:pt x="353" y="0"/>
                </a:moveTo>
                <a:cubicBezTo>
                  <a:pt x="164" y="0"/>
                  <a:pt x="13" y="151"/>
                  <a:pt x="0" y="340"/>
                </a:cubicBezTo>
                <a:lnTo>
                  <a:pt x="0" y="353"/>
                </a:lnTo>
                <a:cubicBezTo>
                  <a:pt x="0" y="542"/>
                  <a:pt x="152" y="706"/>
                  <a:pt x="341" y="706"/>
                </a:cubicBezTo>
                <a:lnTo>
                  <a:pt x="3239" y="844"/>
                </a:lnTo>
                <a:cubicBezTo>
                  <a:pt x="3428" y="844"/>
                  <a:pt x="3592" y="693"/>
                  <a:pt x="3604" y="504"/>
                </a:cubicBezTo>
                <a:lnTo>
                  <a:pt x="3604" y="365"/>
                </a:lnTo>
                <a:cubicBezTo>
                  <a:pt x="3604" y="164"/>
                  <a:pt x="3453" y="0"/>
                  <a:pt x="3251" y="0"/>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2663999" y="3938790"/>
            <a:ext cx="177231" cy="39082"/>
          </a:xfrm>
          <a:custGeom>
            <a:rect b="b" l="l" r="r" t="t"/>
            <a:pathLst>
              <a:path extrusionOk="0" h="795" w="3605">
                <a:moveTo>
                  <a:pt x="319" y="0"/>
                </a:moveTo>
                <a:cubicBezTo>
                  <a:pt x="141" y="0"/>
                  <a:pt x="1" y="146"/>
                  <a:pt x="1" y="316"/>
                </a:cubicBezTo>
                <a:lnTo>
                  <a:pt x="1" y="769"/>
                </a:lnTo>
                <a:lnTo>
                  <a:pt x="1" y="795"/>
                </a:lnTo>
                <a:lnTo>
                  <a:pt x="3605" y="795"/>
                </a:lnTo>
                <a:lnTo>
                  <a:pt x="3592" y="769"/>
                </a:lnTo>
                <a:lnTo>
                  <a:pt x="3592" y="454"/>
                </a:lnTo>
                <a:cubicBezTo>
                  <a:pt x="3605" y="278"/>
                  <a:pt x="3466" y="139"/>
                  <a:pt x="3290" y="127"/>
                </a:cubicBezTo>
                <a:lnTo>
                  <a:pt x="341" y="1"/>
                </a:lnTo>
                <a:cubicBezTo>
                  <a:pt x="334" y="0"/>
                  <a:pt x="326" y="0"/>
                  <a:pt x="3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4223286" y="3806501"/>
            <a:ext cx="178460" cy="61253"/>
          </a:xfrm>
          <a:custGeom>
            <a:rect b="b" l="l" r="r" t="t"/>
            <a:pathLst>
              <a:path extrusionOk="0" h="1246" w="3630">
                <a:moveTo>
                  <a:pt x="3256" y="1"/>
                </a:moveTo>
                <a:cubicBezTo>
                  <a:pt x="3234" y="1"/>
                  <a:pt x="3211" y="3"/>
                  <a:pt x="3188" y="8"/>
                </a:cubicBezTo>
                <a:lnTo>
                  <a:pt x="290" y="600"/>
                </a:lnTo>
                <a:cubicBezTo>
                  <a:pt x="114" y="625"/>
                  <a:pt x="0" y="789"/>
                  <a:pt x="38" y="965"/>
                </a:cubicBezTo>
                <a:cubicBezTo>
                  <a:pt x="61" y="1127"/>
                  <a:pt x="200" y="1246"/>
                  <a:pt x="359" y="1246"/>
                </a:cubicBezTo>
                <a:cubicBezTo>
                  <a:pt x="373" y="1246"/>
                  <a:pt x="388" y="1245"/>
                  <a:pt x="404" y="1243"/>
                </a:cubicBezTo>
                <a:lnTo>
                  <a:pt x="3327" y="802"/>
                </a:lnTo>
                <a:cubicBezTo>
                  <a:pt x="3503" y="776"/>
                  <a:pt x="3629" y="600"/>
                  <a:pt x="3592" y="424"/>
                </a:cubicBezTo>
                <a:cubicBezTo>
                  <a:pt x="3592" y="373"/>
                  <a:pt x="3579" y="323"/>
                  <a:pt x="3566" y="272"/>
                </a:cubicBezTo>
                <a:cubicBezTo>
                  <a:pt x="3544" y="108"/>
                  <a:pt x="3408" y="1"/>
                  <a:pt x="3256"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2681993" y="3771794"/>
            <a:ext cx="177231" cy="67054"/>
          </a:xfrm>
          <a:custGeom>
            <a:rect b="b" l="l" r="r" t="t"/>
            <a:pathLst>
              <a:path extrusionOk="0" h="1364" w="3605">
                <a:moveTo>
                  <a:pt x="384" y="0"/>
                </a:moveTo>
                <a:cubicBezTo>
                  <a:pt x="243" y="0"/>
                  <a:pt x="107" y="96"/>
                  <a:pt x="63" y="248"/>
                </a:cubicBezTo>
                <a:lnTo>
                  <a:pt x="38" y="411"/>
                </a:lnTo>
                <a:cubicBezTo>
                  <a:pt x="0" y="588"/>
                  <a:pt x="114" y="764"/>
                  <a:pt x="290" y="789"/>
                </a:cubicBezTo>
                <a:lnTo>
                  <a:pt x="3188" y="1356"/>
                </a:lnTo>
                <a:cubicBezTo>
                  <a:pt x="3210" y="1361"/>
                  <a:pt x="3231" y="1363"/>
                  <a:pt x="3252" y="1363"/>
                </a:cubicBezTo>
                <a:cubicBezTo>
                  <a:pt x="3405" y="1363"/>
                  <a:pt x="3544" y="1247"/>
                  <a:pt x="3566" y="1092"/>
                </a:cubicBezTo>
                <a:cubicBezTo>
                  <a:pt x="3604" y="928"/>
                  <a:pt x="3503" y="752"/>
                  <a:pt x="3327" y="714"/>
                </a:cubicBezTo>
                <a:lnTo>
                  <a:pt x="454" y="8"/>
                </a:lnTo>
                <a:cubicBezTo>
                  <a:pt x="431" y="3"/>
                  <a:pt x="408" y="0"/>
                  <a:pt x="3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4184890" y="3644961"/>
            <a:ext cx="172855" cy="88586"/>
          </a:xfrm>
          <a:custGeom>
            <a:rect b="b" l="l" r="r" t="t"/>
            <a:pathLst>
              <a:path extrusionOk="0" h="1802" w="3516">
                <a:moveTo>
                  <a:pt x="3105" y="1"/>
                </a:moveTo>
                <a:cubicBezTo>
                  <a:pt x="3061" y="1"/>
                  <a:pt x="3017" y="10"/>
                  <a:pt x="2974" y="30"/>
                </a:cubicBezTo>
                <a:lnTo>
                  <a:pt x="240" y="1164"/>
                </a:lnTo>
                <a:cubicBezTo>
                  <a:pt x="76" y="1227"/>
                  <a:pt x="0" y="1416"/>
                  <a:pt x="76" y="1580"/>
                </a:cubicBezTo>
                <a:cubicBezTo>
                  <a:pt x="115" y="1718"/>
                  <a:pt x="239" y="1802"/>
                  <a:pt x="370" y="1802"/>
                </a:cubicBezTo>
                <a:cubicBezTo>
                  <a:pt x="406" y="1802"/>
                  <a:pt x="443" y="1795"/>
                  <a:pt x="479" y="1782"/>
                </a:cubicBezTo>
                <a:lnTo>
                  <a:pt x="3264" y="761"/>
                </a:lnTo>
                <a:cubicBezTo>
                  <a:pt x="3428" y="698"/>
                  <a:pt x="3516" y="509"/>
                  <a:pt x="3453" y="345"/>
                </a:cubicBezTo>
                <a:lnTo>
                  <a:pt x="3390" y="207"/>
                </a:lnTo>
                <a:cubicBezTo>
                  <a:pt x="3343" y="76"/>
                  <a:pt x="3228" y="1"/>
                  <a:pt x="3105"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2732777" y="3612122"/>
            <a:ext cx="170397" cy="93994"/>
          </a:xfrm>
          <a:custGeom>
            <a:rect b="b" l="l" r="r" t="t"/>
            <a:pathLst>
              <a:path extrusionOk="0" h="1912" w="3466">
                <a:moveTo>
                  <a:pt x="433" y="1"/>
                </a:moveTo>
                <a:cubicBezTo>
                  <a:pt x="306" y="1"/>
                  <a:pt x="182" y="74"/>
                  <a:pt x="127" y="194"/>
                </a:cubicBezTo>
                <a:cubicBezTo>
                  <a:pt x="114" y="232"/>
                  <a:pt x="89" y="282"/>
                  <a:pt x="64" y="333"/>
                </a:cubicBezTo>
                <a:cubicBezTo>
                  <a:pt x="1" y="497"/>
                  <a:pt x="76" y="698"/>
                  <a:pt x="240" y="761"/>
                </a:cubicBezTo>
                <a:lnTo>
                  <a:pt x="2974" y="1883"/>
                </a:lnTo>
                <a:cubicBezTo>
                  <a:pt x="3017" y="1902"/>
                  <a:pt x="3063" y="1912"/>
                  <a:pt x="3108" y="1912"/>
                </a:cubicBezTo>
                <a:cubicBezTo>
                  <a:pt x="3234" y="1912"/>
                  <a:pt x="3356" y="1837"/>
                  <a:pt x="3403" y="1706"/>
                </a:cubicBezTo>
                <a:cubicBezTo>
                  <a:pt x="3466" y="1555"/>
                  <a:pt x="3403" y="1366"/>
                  <a:pt x="3239" y="1290"/>
                </a:cubicBezTo>
                <a:lnTo>
                  <a:pt x="568" y="30"/>
                </a:lnTo>
                <a:cubicBezTo>
                  <a:pt x="524" y="10"/>
                  <a:pt x="478" y="1"/>
                  <a:pt x="4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4121667" y="3495318"/>
            <a:ext cx="160516" cy="113461"/>
          </a:xfrm>
          <a:custGeom>
            <a:rect b="b" l="l" r="r" t="t"/>
            <a:pathLst>
              <a:path extrusionOk="0" h="2308" w="3265">
                <a:moveTo>
                  <a:pt x="2817" y="1"/>
                </a:moveTo>
                <a:cubicBezTo>
                  <a:pt x="2754" y="1"/>
                  <a:pt x="2691" y="20"/>
                  <a:pt x="2634" y="63"/>
                </a:cubicBezTo>
                <a:lnTo>
                  <a:pt x="190" y="1713"/>
                </a:lnTo>
                <a:cubicBezTo>
                  <a:pt x="39" y="1801"/>
                  <a:pt x="1" y="2003"/>
                  <a:pt x="102" y="2154"/>
                </a:cubicBezTo>
                <a:cubicBezTo>
                  <a:pt x="159" y="2252"/>
                  <a:pt x="263" y="2308"/>
                  <a:pt x="370" y="2308"/>
                </a:cubicBezTo>
                <a:cubicBezTo>
                  <a:pt x="429" y="2308"/>
                  <a:pt x="489" y="2291"/>
                  <a:pt x="543" y="2255"/>
                </a:cubicBezTo>
                <a:lnTo>
                  <a:pt x="3063" y="718"/>
                </a:lnTo>
                <a:cubicBezTo>
                  <a:pt x="3214" y="630"/>
                  <a:pt x="3264" y="428"/>
                  <a:pt x="3176" y="277"/>
                </a:cubicBezTo>
                <a:lnTo>
                  <a:pt x="3088" y="151"/>
                </a:lnTo>
                <a:cubicBezTo>
                  <a:pt x="3025" y="56"/>
                  <a:pt x="2922" y="1"/>
                  <a:pt x="2817"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2814535" y="3465773"/>
            <a:ext cx="157418" cy="118426"/>
          </a:xfrm>
          <a:custGeom>
            <a:rect b="b" l="l" r="r" t="t"/>
            <a:pathLst>
              <a:path extrusionOk="0" h="2409" w="3202">
                <a:moveTo>
                  <a:pt x="448" y="1"/>
                </a:moveTo>
                <a:cubicBezTo>
                  <a:pt x="352" y="1"/>
                  <a:pt x="256" y="46"/>
                  <a:pt x="190" y="134"/>
                </a:cubicBezTo>
                <a:lnTo>
                  <a:pt x="102" y="260"/>
                </a:lnTo>
                <a:cubicBezTo>
                  <a:pt x="1" y="412"/>
                  <a:pt x="39" y="613"/>
                  <a:pt x="190" y="714"/>
                </a:cubicBezTo>
                <a:lnTo>
                  <a:pt x="2647" y="2352"/>
                </a:lnTo>
                <a:cubicBezTo>
                  <a:pt x="2704" y="2390"/>
                  <a:pt x="2768" y="2408"/>
                  <a:pt x="2831" y="2408"/>
                </a:cubicBezTo>
                <a:cubicBezTo>
                  <a:pt x="2936" y="2408"/>
                  <a:pt x="3038" y="2358"/>
                  <a:pt x="3101" y="2264"/>
                </a:cubicBezTo>
                <a:cubicBezTo>
                  <a:pt x="3202" y="2113"/>
                  <a:pt x="3164" y="1924"/>
                  <a:pt x="3025" y="1810"/>
                </a:cubicBezTo>
                <a:lnTo>
                  <a:pt x="644" y="71"/>
                </a:lnTo>
                <a:cubicBezTo>
                  <a:pt x="586" y="24"/>
                  <a:pt x="517" y="1"/>
                  <a:pt x="4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4035584" y="3363618"/>
            <a:ext cx="142522" cy="135387"/>
          </a:xfrm>
          <a:custGeom>
            <a:rect b="b" l="l" r="r" t="t"/>
            <a:pathLst>
              <a:path extrusionOk="0" h="2754" w="2899">
                <a:moveTo>
                  <a:pt x="2439" y="1"/>
                </a:moveTo>
                <a:cubicBezTo>
                  <a:pt x="2354" y="1"/>
                  <a:pt x="2268" y="32"/>
                  <a:pt x="2205" y="95"/>
                </a:cubicBezTo>
                <a:lnTo>
                  <a:pt x="126" y="2187"/>
                </a:lnTo>
                <a:cubicBezTo>
                  <a:pt x="0" y="2313"/>
                  <a:pt x="0" y="2515"/>
                  <a:pt x="126" y="2641"/>
                </a:cubicBezTo>
                <a:cubicBezTo>
                  <a:pt x="187" y="2715"/>
                  <a:pt x="277" y="2753"/>
                  <a:pt x="366" y="2753"/>
                </a:cubicBezTo>
                <a:cubicBezTo>
                  <a:pt x="444" y="2753"/>
                  <a:pt x="521" y="2724"/>
                  <a:pt x="580" y="2666"/>
                </a:cubicBezTo>
                <a:lnTo>
                  <a:pt x="2760" y="675"/>
                </a:lnTo>
                <a:cubicBezTo>
                  <a:pt x="2899" y="549"/>
                  <a:pt x="2899" y="335"/>
                  <a:pt x="2772" y="209"/>
                </a:cubicBezTo>
                <a:cubicBezTo>
                  <a:pt x="2747" y="171"/>
                  <a:pt x="2709" y="133"/>
                  <a:pt x="2672" y="95"/>
                </a:cubicBezTo>
                <a:cubicBezTo>
                  <a:pt x="2609" y="32"/>
                  <a:pt x="2524" y="1"/>
                  <a:pt x="2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2924216" y="3338596"/>
            <a:ext cx="138196" cy="139074"/>
          </a:xfrm>
          <a:custGeom>
            <a:rect b="b" l="l" r="r" t="t"/>
            <a:pathLst>
              <a:path extrusionOk="0" h="2829" w="2811">
                <a:moveTo>
                  <a:pt x="455" y="1"/>
                </a:moveTo>
                <a:cubicBezTo>
                  <a:pt x="376" y="1"/>
                  <a:pt x="298" y="29"/>
                  <a:pt x="240" y="88"/>
                </a:cubicBezTo>
                <a:lnTo>
                  <a:pt x="126" y="201"/>
                </a:lnTo>
                <a:cubicBezTo>
                  <a:pt x="0" y="315"/>
                  <a:pt x="0" y="529"/>
                  <a:pt x="126" y="655"/>
                </a:cubicBezTo>
                <a:lnTo>
                  <a:pt x="2231" y="2734"/>
                </a:lnTo>
                <a:cubicBezTo>
                  <a:pt x="2287" y="2797"/>
                  <a:pt x="2369" y="2828"/>
                  <a:pt x="2453" y="2828"/>
                </a:cubicBezTo>
                <a:cubicBezTo>
                  <a:pt x="2536" y="2828"/>
                  <a:pt x="2621" y="2797"/>
                  <a:pt x="2684" y="2734"/>
                </a:cubicBezTo>
                <a:cubicBezTo>
                  <a:pt x="2810" y="2620"/>
                  <a:pt x="2810" y="2419"/>
                  <a:pt x="2697" y="2280"/>
                </a:cubicBezTo>
                <a:lnTo>
                  <a:pt x="706" y="113"/>
                </a:lnTo>
                <a:cubicBezTo>
                  <a:pt x="638" y="39"/>
                  <a:pt x="546" y="1"/>
                  <a:pt x="4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3928999" y="3254630"/>
            <a:ext cx="122710" cy="153478"/>
          </a:xfrm>
          <a:custGeom>
            <a:rect b="b" l="l" r="r" t="t"/>
            <a:pathLst>
              <a:path extrusionOk="0" h="3122" w="2496">
                <a:moveTo>
                  <a:pt x="1997" y="1"/>
                </a:moveTo>
                <a:cubicBezTo>
                  <a:pt x="1892" y="1"/>
                  <a:pt x="1790" y="51"/>
                  <a:pt x="1727" y="145"/>
                </a:cubicBezTo>
                <a:lnTo>
                  <a:pt x="89" y="2615"/>
                </a:lnTo>
                <a:cubicBezTo>
                  <a:pt x="1" y="2753"/>
                  <a:pt x="39" y="2955"/>
                  <a:pt x="177" y="3056"/>
                </a:cubicBezTo>
                <a:cubicBezTo>
                  <a:pt x="237" y="3101"/>
                  <a:pt x="304" y="3122"/>
                  <a:pt x="371" y="3122"/>
                </a:cubicBezTo>
                <a:cubicBezTo>
                  <a:pt x="472" y="3122"/>
                  <a:pt x="570" y="3072"/>
                  <a:pt x="631" y="2980"/>
                </a:cubicBezTo>
                <a:lnTo>
                  <a:pt x="2383" y="599"/>
                </a:lnTo>
                <a:cubicBezTo>
                  <a:pt x="2496" y="460"/>
                  <a:pt x="2458" y="258"/>
                  <a:pt x="2307" y="158"/>
                </a:cubicBezTo>
                <a:lnTo>
                  <a:pt x="2181" y="57"/>
                </a:lnTo>
                <a:cubicBezTo>
                  <a:pt x="2124" y="19"/>
                  <a:pt x="2060" y="1"/>
                  <a:pt x="19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3054939" y="3235016"/>
            <a:ext cx="118334" cy="156525"/>
          </a:xfrm>
          <a:custGeom>
            <a:rect b="b" l="l" r="r" t="t"/>
            <a:pathLst>
              <a:path extrusionOk="0" h="3184" w="2407">
                <a:moveTo>
                  <a:pt x="498" y="1"/>
                </a:moveTo>
                <a:cubicBezTo>
                  <a:pt x="439" y="1"/>
                  <a:pt x="380" y="17"/>
                  <a:pt x="328" y="53"/>
                </a:cubicBezTo>
                <a:lnTo>
                  <a:pt x="202" y="141"/>
                </a:lnTo>
                <a:cubicBezTo>
                  <a:pt x="51" y="242"/>
                  <a:pt x="0" y="443"/>
                  <a:pt x="114" y="594"/>
                </a:cubicBezTo>
                <a:lnTo>
                  <a:pt x="1752" y="3039"/>
                </a:lnTo>
                <a:cubicBezTo>
                  <a:pt x="1814" y="3133"/>
                  <a:pt x="1921" y="3183"/>
                  <a:pt x="2027" y="3183"/>
                </a:cubicBezTo>
                <a:cubicBezTo>
                  <a:pt x="2090" y="3183"/>
                  <a:pt x="2153" y="3165"/>
                  <a:pt x="2205" y="3127"/>
                </a:cubicBezTo>
                <a:cubicBezTo>
                  <a:pt x="2356" y="3026"/>
                  <a:pt x="2407" y="2837"/>
                  <a:pt x="2306" y="2686"/>
                </a:cubicBezTo>
                <a:lnTo>
                  <a:pt x="781" y="166"/>
                </a:lnTo>
                <a:cubicBezTo>
                  <a:pt x="716" y="59"/>
                  <a:pt x="607" y="1"/>
                  <a:pt x="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3806978" y="3172976"/>
            <a:ext cx="97932" cy="166456"/>
          </a:xfrm>
          <a:custGeom>
            <a:rect b="b" l="l" r="r" t="t"/>
            <a:pathLst>
              <a:path extrusionOk="0" h="3386" w="1992">
                <a:moveTo>
                  <a:pt x="1483" y="0"/>
                </a:moveTo>
                <a:cubicBezTo>
                  <a:pt x="1359" y="0"/>
                  <a:pt x="1244" y="75"/>
                  <a:pt x="1198" y="206"/>
                </a:cubicBezTo>
                <a:lnTo>
                  <a:pt x="64" y="2927"/>
                </a:lnTo>
                <a:cubicBezTo>
                  <a:pt x="1" y="3091"/>
                  <a:pt x="76" y="3280"/>
                  <a:pt x="240" y="3356"/>
                </a:cubicBezTo>
                <a:cubicBezTo>
                  <a:pt x="283" y="3376"/>
                  <a:pt x="328" y="3385"/>
                  <a:pt x="373" y="3385"/>
                </a:cubicBezTo>
                <a:cubicBezTo>
                  <a:pt x="496" y="3385"/>
                  <a:pt x="613" y="3313"/>
                  <a:pt x="668" y="3192"/>
                </a:cubicBezTo>
                <a:lnTo>
                  <a:pt x="1916" y="521"/>
                </a:lnTo>
                <a:cubicBezTo>
                  <a:pt x="1992" y="357"/>
                  <a:pt x="1929" y="155"/>
                  <a:pt x="1765" y="92"/>
                </a:cubicBezTo>
                <a:lnTo>
                  <a:pt x="1613" y="29"/>
                </a:lnTo>
                <a:cubicBezTo>
                  <a:pt x="1571" y="10"/>
                  <a:pt x="1526" y="0"/>
                  <a:pt x="14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3204836" y="3159408"/>
            <a:ext cx="94834" cy="168520"/>
          </a:xfrm>
          <a:custGeom>
            <a:rect b="b" l="l" r="r" t="t"/>
            <a:pathLst>
              <a:path extrusionOk="0" h="3428" w="1929">
                <a:moveTo>
                  <a:pt x="514" y="1"/>
                </a:moveTo>
                <a:cubicBezTo>
                  <a:pt x="473" y="1"/>
                  <a:pt x="431" y="10"/>
                  <a:pt x="391" y="28"/>
                </a:cubicBezTo>
                <a:lnTo>
                  <a:pt x="253" y="78"/>
                </a:lnTo>
                <a:cubicBezTo>
                  <a:pt x="76" y="141"/>
                  <a:pt x="1" y="330"/>
                  <a:pt x="76" y="507"/>
                </a:cubicBezTo>
                <a:lnTo>
                  <a:pt x="1210" y="3229"/>
                </a:lnTo>
                <a:cubicBezTo>
                  <a:pt x="1258" y="3354"/>
                  <a:pt x="1380" y="3427"/>
                  <a:pt x="1507" y="3427"/>
                </a:cubicBezTo>
                <a:cubicBezTo>
                  <a:pt x="1547" y="3427"/>
                  <a:pt x="1587" y="3420"/>
                  <a:pt x="1626" y="3405"/>
                </a:cubicBezTo>
                <a:lnTo>
                  <a:pt x="1928" y="3292"/>
                </a:lnTo>
                <a:lnTo>
                  <a:pt x="807" y="217"/>
                </a:lnTo>
                <a:cubicBezTo>
                  <a:pt x="759" y="84"/>
                  <a:pt x="640"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3674387" y="3121358"/>
            <a:ext cx="70696" cy="174272"/>
          </a:xfrm>
          <a:custGeom>
            <a:rect b="b" l="l" r="r" t="t"/>
            <a:pathLst>
              <a:path extrusionOk="0" h="3545" w="1438">
                <a:moveTo>
                  <a:pt x="916" y="1"/>
                </a:moveTo>
                <a:cubicBezTo>
                  <a:pt x="767" y="1"/>
                  <a:pt x="639" y="107"/>
                  <a:pt x="606" y="260"/>
                </a:cubicBezTo>
                <a:lnTo>
                  <a:pt x="39" y="3171"/>
                </a:lnTo>
                <a:cubicBezTo>
                  <a:pt x="1" y="3335"/>
                  <a:pt x="114" y="3511"/>
                  <a:pt x="291" y="3536"/>
                </a:cubicBezTo>
                <a:cubicBezTo>
                  <a:pt x="314" y="3542"/>
                  <a:pt x="338" y="3544"/>
                  <a:pt x="361" y="3544"/>
                </a:cubicBezTo>
                <a:cubicBezTo>
                  <a:pt x="502" y="3544"/>
                  <a:pt x="636" y="3450"/>
                  <a:pt x="669" y="3310"/>
                </a:cubicBezTo>
                <a:lnTo>
                  <a:pt x="1387" y="437"/>
                </a:lnTo>
                <a:cubicBezTo>
                  <a:pt x="1437" y="260"/>
                  <a:pt x="1324" y="84"/>
                  <a:pt x="1148" y="46"/>
                </a:cubicBezTo>
                <a:lnTo>
                  <a:pt x="984" y="8"/>
                </a:lnTo>
                <a:cubicBezTo>
                  <a:pt x="961" y="3"/>
                  <a:pt x="938" y="1"/>
                  <a:pt x="9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a:off x="3367121" y="3114574"/>
            <a:ext cx="63862" cy="175452"/>
          </a:xfrm>
          <a:custGeom>
            <a:rect b="b" l="l" r="r" t="t"/>
            <a:pathLst>
              <a:path extrusionOk="0" h="3569" w="1299">
                <a:moveTo>
                  <a:pt x="518" y="1"/>
                </a:moveTo>
                <a:cubicBezTo>
                  <a:pt x="497" y="1"/>
                  <a:pt x="476" y="3"/>
                  <a:pt x="455" y="8"/>
                </a:cubicBezTo>
                <a:lnTo>
                  <a:pt x="291" y="33"/>
                </a:lnTo>
                <a:cubicBezTo>
                  <a:pt x="114" y="71"/>
                  <a:pt x="1" y="234"/>
                  <a:pt x="39" y="411"/>
                </a:cubicBezTo>
                <a:lnTo>
                  <a:pt x="618" y="3309"/>
                </a:lnTo>
                <a:cubicBezTo>
                  <a:pt x="651" y="3472"/>
                  <a:pt x="786" y="3569"/>
                  <a:pt x="935" y="3569"/>
                </a:cubicBezTo>
                <a:cubicBezTo>
                  <a:pt x="960" y="3569"/>
                  <a:pt x="984" y="3566"/>
                  <a:pt x="1009" y="3561"/>
                </a:cubicBezTo>
                <a:cubicBezTo>
                  <a:pt x="1173" y="3536"/>
                  <a:pt x="1299" y="3372"/>
                  <a:pt x="1274" y="3196"/>
                </a:cubicBezTo>
                <a:lnTo>
                  <a:pt x="820" y="272"/>
                </a:lnTo>
                <a:cubicBezTo>
                  <a:pt x="798" y="117"/>
                  <a:pt x="668" y="1"/>
                  <a:pt x="5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p:nvPr/>
        </p:nvSpPr>
        <p:spPr>
          <a:xfrm>
            <a:off x="3536879" y="3103119"/>
            <a:ext cx="39084" cy="176632"/>
          </a:xfrm>
          <a:custGeom>
            <a:rect b="b" l="l" r="r" t="t"/>
            <a:pathLst>
              <a:path extrusionOk="0" h="3593" w="795">
                <a:moveTo>
                  <a:pt x="306" y="0"/>
                </a:moveTo>
                <a:cubicBezTo>
                  <a:pt x="139" y="0"/>
                  <a:pt x="1" y="135"/>
                  <a:pt x="1" y="316"/>
                </a:cubicBezTo>
                <a:lnTo>
                  <a:pt x="1" y="3265"/>
                </a:lnTo>
                <a:cubicBezTo>
                  <a:pt x="1" y="3441"/>
                  <a:pt x="139" y="3580"/>
                  <a:pt x="316" y="3592"/>
                </a:cubicBezTo>
                <a:lnTo>
                  <a:pt x="328" y="3592"/>
                </a:lnTo>
                <a:cubicBezTo>
                  <a:pt x="505" y="3592"/>
                  <a:pt x="656" y="3454"/>
                  <a:pt x="656" y="3277"/>
                </a:cubicBezTo>
                <a:lnTo>
                  <a:pt x="794" y="329"/>
                </a:lnTo>
                <a:cubicBezTo>
                  <a:pt x="794" y="152"/>
                  <a:pt x="656" y="1"/>
                  <a:pt x="479" y="1"/>
                </a:cubicBezTo>
                <a:lnTo>
                  <a:pt x="328" y="1"/>
                </a:lnTo>
                <a:cubicBezTo>
                  <a:pt x="321" y="1"/>
                  <a:pt x="313" y="0"/>
                  <a:pt x="3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31"/>
          <p:cNvGrpSpPr/>
          <p:nvPr/>
        </p:nvGrpSpPr>
        <p:grpSpPr>
          <a:xfrm rot="-310203">
            <a:off x="3505188" y="3507570"/>
            <a:ext cx="144782" cy="508792"/>
            <a:chOff x="6540408" y="2507888"/>
            <a:chExt cx="144801" cy="508859"/>
          </a:xfrm>
        </p:grpSpPr>
        <p:sp>
          <p:nvSpPr>
            <p:cNvPr id="607" name="Google Shape;607;p31"/>
            <p:cNvSpPr/>
            <p:nvPr/>
          </p:nvSpPr>
          <p:spPr>
            <a:xfrm flipH="1" rot="5400000">
              <a:off x="6527604" y="2859142"/>
              <a:ext cx="170409" cy="144801"/>
            </a:xfrm>
            <a:custGeom>
              <a:rect b="b" l="l" r="r" t="t"/>
              <a:pathLst>
                <a:path extrusionOk="0" h="2947" w="3468">
                  <a:moveTo>
                    <a:pt x="1937" y="1"/>
                  </a:moveTo>
                  <a:cubicBezTo>
                    <a:pt x="692" y="1"/>
                    <a:pt x="1" y="1493"/>
                    <a:pt x="846" y="2449"/>
                  </a:cubicBezTo>
                  <a:cubicBezTo>
                    <a:pt x="1150" y="2792"/>
                    <a:pt x="1546" y="2947"/>
                    <a:pt x="1936" y="2947"/>
                  </a:cubicBezTo>
                  <a:cubicBezTo>
                    <a:pt x="2662" y="2947"/>
                    <a:pt x="3368" y="2412"/>
                    <a:pt x="3417" y="1567"/>
                  </a:cubicBezTo>
                  <a:cubicBezTo>
                    <a:pt x="3467" y="748"/>
                    <a:pt x="2850" y="55"/>
                    <a:pt x="2043" y="5"/>
                  </a:cubicBezTo>
                  <a:cubicBezTo>
                    <a:pt x="2007" y="2"/>
                    <a:pt x="1972" y="1"/>
                    <a:pt x="19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6582500" y="2507888"/>
              <a:ext cx="60600" cy="3894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grpSp>
      <p:sp>
        <p:nvSpPr>
          <p:cNvPr id="609" name="Google Shape;609;p31"/>
          <p:cNvSpPr txBox="1"/>
          <p:nvPr/>
        </p:nvSpPr>
        <p:spPr>
          <a:xfrm>
            <a:off x="4719463" y="3454475"/>
            <a:ext cx="17466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Test Accuracy</a:t>
            </a:r>
            <a:endParaRPr sz="1800">
              <a:solidFill>
                <a:schemeClr val="lt1"/>
              </a:solidFill>
              <a:latin typeface="Maven Pro"/>
              <a:ea typeface="Maven Pro"/>
              <a:cs typeface="Maven Pro"/>
              <a:sym typeface="Maven Pro"/>
            </a:endParaRPr>
          </a:p>
        </p:txBody>
      </p:sp>
      <p:sp>
        <p:nvSpPr>
          <p:cNvPr id="610" name="Google Shape;610;p31"/>
          <p:cNvSpPr/>
          <p:nvPr/>
        </p:nvSpPr>
        <p:spPr>
          <a:xfrm>
            <a:off x="4521313" y="3011900"/>
            <a:ext cx="184200" cy="1104600"/>
          </a:xfrm>
          <a:prstGeom prst="rightBrace">
            <a:avLst>
              <a:gd fmla="val 0" name="adj1"/>
              <a:gd fmla="val 84884"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1" name="Google Shape;611;p31"/>
          <p:cNvCxnSpPr>
            <a:stCxn id="610" idx="1"/>
          </p:cNvCxnSpPr>
          <p:nvPr/>
        </p:nvCxnSpPr>
        <p:spPr>
          <a:xfrm>
            <a:off x="4705513" y="3949529"/>
            <a:ext cx="1774500" cy="0"/>
          </a:xfrm>
          <a:prstGeom prst="straightConnector1">
            <a:avLst/>
          </a:prstGeom>
          <a:noFill/>
          <a:ln cap="flat" cmpd="sng" w="9525">
            <a:solidFill>
              <a:schemeClr val="lt2"/>
            </a:solidFill>
            <a:prstDash val="solid"/>
            <a:round/>
            <a:headEnd len="med" w="med" type="none"/>
            <a:tailEnd len="med" w="med" type="none"/>
          </a:ln>
        </p:spPr>
      </p:cxnSp>
      <p:sp>
        <p:nvSpPr>
          <p:cNvPr id="612" name="Google Shape;612;p31"/>
          <p:cNvSpPr txBox="1"/>
          <p:nvPr>
            <p:ph idx="4"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BAG OF WORDS</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2"/>
          <p:cNvSpPr txBox="1"/>
          <p:nvPr>
            <p:ph idx="1" type="body"/>
          </p:nvPr>
        </p:nvSpPr>
        <p:spPr>
          <a:xfrm>
            <a:off x="618825" y="123482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second chosen method relies on the Embedding Layer provided by the TensorFlow library. </a:t>
            </a:r>
            <a:endParaRPr/>
          </a:p>
          <a:p>
            <a:pPr indent="0" lvl="0" marL="0" rtl="0" algn="l">
              <a:spcBef>
                <a:spcPts val="0"/>
              </a:spcBef>
              <a:spcAft>
                <a:spcPts val="0"/>
              </a:spcAft>
              <a:buNone/>
            </a:pPr>
            <a:r>
              <a:rPr lang="en"/>
              <a:t>It exploits the concept of learning through training. Basically the embeddings are learned as the Neural Network itself learns. </a:t>
            </a:r>
            <a:endParaRPr/>
          </a:p>
        </p:txBody>
      </p:sp>
      <p:sp>
        <p:nvSpPr>
          <p:cNvPr id="618" name="Google Shape;618;p32"/>
          <p:cNvSpPr txBox="1"/>
          <p:nvPr>
            <p:ph type="ctrTitle"/>
          </p:nvPr>
        </p:nvSpPr>
        <p:spPr>
          <a:xfrm>
            <a:off x="618825" y="411675"/>
            <a:ext cx="3459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EMBEDDING LAYER</a:t>
            </a:r>
            <a:endParaRPr/>
          </a:p>
        </p:txBody>
      </p:sp>
      <p:grpSp>
        <p:nvGrpSpPr>
          <p:cNvPr id="619" name="Google Shape;619;p32"/>
          <p:cNvGrpSpPr/>
          <p:nvPr/>
        </p:nvGrpSpPr>
        <p:grpSpPr>
          <a:xfrm>
            <a:off x="4834661" y="989482"/>
            <a:ext cx="2851442" cy="3213988"/>
            <a:chOff x="2501950" y="1507050"/>
            <a:chExt cx="2392350" cy="2696525"/>
          </a:xfrm>
        </p:grpSpPr>
        <p:sp>
          <p:nvSpPr>
            <p:cNvPr id="620" name="Google Shape;620;p32"/>
            <p:cNvSpPr/>
            <p:nvPr/>
          </p:nvSpPr>
          <p:spPr>
            <a:xfrm>
              <a:off x="4032450" y="3778325"/>
              <a:ext cx="0" cy="25"/>
            </a:xfrm>
            <a:custGeom>
              <a:rect b="b" l="l" r="r" t="t"/>
              <a:pathLst>
                <a:path extrusionOk="0" h="1" w="0">
                  <a:moveTo>
                    <a:pt x="0" y="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32"/>
          <p:cNvGrpSpPr/>
          <p:nvPr/>
        </p:nvGrpSpPr>
        <p:grpSpPr>
          <a:xfrm>
            <a:off x="7686104" y="-476250"/>
            <a:ext cx="2291257" cy="2922300"/>
            <a:chOff x="4882900" y="-64350"/>
            <a:chExt cx="2493750" cy="2922300"/>
          </a:xfrm>
        </p:grpSpPr>
        <p:sp>
          <p:nvSpPr>
            <p:cNvPr id="640" name="Google Shape;640;p32"/>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32"/>
          <p:cNvGrpSpPr/>
          <p:nvPr/>
        </p:nvGrpSpPr>
        <p:grpSpPr>
          <a:xfrm>
            <a:off x="5532149" y="1818569"/>
            <a:ext cx="1748399" cy="1506348"/>
            <a:chOff x="7608988" y="2093194"/>
            <a:chExt cx="817276" cy="672147"/>
          </a:xfrm>
        </p:grpSpPr>
        <p:cxnSp>
          <p:nvCxnSpPr>
            <p:cNvPr id="646" name="Google Shape;646;p32"/>
            <p:cNvCxnSpPr/>
            <p:nvPr/>
          </p:nvCxnSpPr>
          <p:spPr>
            <a:xfrm flipH="1" rot="5400000">
              <a:off x="7620257" y="2136491"/>
              <a:ext cx="129900" cy="111300"/>
            </a:xfrm>
            <a:prstGeom prst="bentConnector3">
              <a:avLst>
                <a:gd fmla="val 50000" name="adj1"/>
              </a:avLst>
            </a:prstGeom>
            <a:noFill/>
            <a:ln cap="flat" cmpd="sng" w="9525">
              <a:solidFill>
                <a:schemeClr val="accent5"/>
              </a:solidFill>
              <a:prstDash val="solid"/>
              <a:round/>
              <a:headEnd len="med" w="med" type="none"/>
              <a:tailEnd len="med" w="med" type="none"/>
            </a:ln>
          </p:spPr>
        </p:cxnSp>
        <p:cxnSp>
          <p:nvCxnSpPr>
            <p:cNvPr id="647" name="Google Shape;647;p32"/>
            <p:cNvCxnSpPr/>
            <p:nvPr/>
          </p:nvCxnSpPr>
          <p:spPr>
            <a:xfrm rot="-5400000">
              <a:off x="8285120" y="2136491"/>
              <a:ext cx="129900" cy="111300"/>
            </a:xfrm>
            <a:prstGeom prst="bentConnector3">
              <a:avLst>
                <a:gd fmla="val 50000" name="adj1"/>
              </a:avLst>
            </a:prstGeom>
            <a:noFill/>
            <a:ln cap="flat" cmpd="sng" w="9525">
              <a:solidFill>
                <a:schemeClr val="accent5"/>
              </a:solidFill>
              <a:prstDash val="solid"/>
              <a:round/>
              <a:headEnd len="med" w="med" type="none"/>
              <a:tailEnd len="med" w="med" type="none"/>
            </a:ln>
          </p:spPr>
        </p:cxnSp>
        <p:cxnSp>
          <p:nvCxnSpPr>
            <p:cNvPr id="648" name="Google Shape;648;p32"/>
            <p:cNvCxnSpPr/>
            <p:nvPr/>
          </p:nvCxnSpPr>
          <p:spPr>
            <a:xfrm rot="5400000">
              <a:off x="7620257" y="2644741"/>
              <a:ext cx="129900" cy="111300"/>
            </a:xfrm>
            <a:prstGeom prst="bentConnector3">
              <a:avLst>
                <a:gd fmla="val 50000" name="adj1"/>
              </a:avLst>
            </a:prstGeom>
            <a:noFill/>
            <a:ln cap="flat" cmpd="sng" w="9525">
              <a:solidFill>
                <a:schemeClr val="accent5"/>
              </a:solidFill>
              <a:prstDash val="solid"/>
              <a:round/>
              <a:headEnd len="med" w="med" type="none"/>
              <a:tailEnd len="med" w="med" type="none"/>
            </a:ln>
          </p:spPr>
        </p:cxnSp>
        <p:cxnSp>
          <p:nvCxnSpPr>
            <p:cNvPr id="649" name="Google Shape;649;p32"/>
            <p:cNvCxnSpPr/>
            <p:nvPr/>
          </p:nvCxnSpPr>
          <p:spPr>
            <a:xfrm flipH="1" rot="-5400000">
              <a:off x="8285120" y="2644741"/>
              <a:ext cx="129900" cy="111300"/>
            </a:xfrm>
            <a:prstGeom prst="bentConnector3">
              <a:avLst>
                <a:gd fmla="val 50000" name="adj1"/>
              </a:avLst>
            </a:prstGeom>
            <a:noFill/>
            <a:ln cap="flat" cmpd="sng" w="9525">
              <a:solidFill>
                <a:schemeClr val="accent5"/>
              </a:solidFill>
              <a:prstDash val="solid"/>
              <a:round/>
              <a:headEnd len="med" w="med" type="none"/>
              <a:tailEnd len="med" w="med" type="none"/>
            </a:ln>
          </p:spPr>
        </p:cxnSp>
        <p:cxnSp>
          <p:nvCxnSpPr>
            <p:cNvPr id="650" name="Google Shape;650;p32"/>
            <p:cNvCxnSpPr/>
            <p:nvPr/>
          </p:nvCxnSpPr>
          <p:spPr>
            <a:xfrm rot="10800000">
              <a:off x="7608988" y="2425132"/>
              <a:ext cx="83400" cy="0"/>
            </a:xfrm>
            <a:prstGeom prst="straightConnector1">
              <a:avLst/>
            </a:prstGeom>
            <a:noFill/>
            <a:ln cap="flat" cmpd="sng" w="9525">
              <a:solidFill>
                <a:schemeClr val="accent5"/>
              </a:solidFill>
              <a:prstDash val="solid"/>
              <a:round/>
              <a:headEnd len="med" w="med" type="none"/>
              <a:tailEnd len="med" w="med" type="none"/>
            </a:ln>
          </p:spPr>
        </p:cxnSp>
        <p:cxnSp>
          <p:nvCxnSpPr>
            <p:cNvPr id="651" name="Google Shape;651;p32"/>
            <p:cNvCxnSpPr/>
            <p:nvPr/>
          </p:nvCxnSpPr>
          <p:spPr>
            <a:xfrm rot="10800000">
              <a:off x="8342865" y="2425132"/>
              <a:ext cx="83400" cy="0"/>
            </a:xfrm>
            <a:prstGeom prst="straightConnector1">
              <a:avLst/>
            </a:prstGeom>
            <a:noFill/>
            <a:ln cap="flat" cmpd="sng" w="9525">
              <a:solidFill>
                <a:schemeClr val="accent5"/>
              </a:solidFill>
              <a:prstDash val="solid"/>
              <a:round/>
              <a:headEnd len="med" w="med" type="none"/>
              <a:tailEnd len="med" w="med" type="none"/>
            </a:ln>
          </p:spPr>
        </p:cxnSp>
        <p:grpSp>
          <p:nvGrpSpPr>
            <p:cNvPr id="652" name="Google Shape;652;p32"/>
            <p:cNvGrpSpPr/>
            <p:nvPr/>
          </p:nvGrpSpPr>
          <p:grpSpPr>
            <a:xfrm>
              <a:off x="7721175" y="2093194"/>
              <a:ext cx="599587" cy="623846"/>
              <a:chOff x="7721175" y="2093194"/>
              <a:chExt cx="599587" cy="623846"/>
            </a:xfrm>
          </p:grpSpPr>
          <p:grpSp>
            <p:nvGrpSpPr>
              <p:cNvPr id="653" name="Google Shape;653;p32"/>
              <p:cNvGrpSpPr/>
              <p:nvPr/>
            </p:nvGrpSpPr>
            <p:grpSpPr>
              <a:xfrm>
                <a:off x="7721175" y="2093194"/>
                <a:ext cx="291605" cy="623846"/>
                <a:chOff x="9405575" y="2061418"/>
                <a:chExt cx="291605" cy="623846"/>
              </a:xfrm>
            </p:grpSpPr>
            <p:sp>
              <p:nvSpPr>
                <p:cNvPr id="654" name="Google Shape;654;p32"/>
                <p:cNvSpPr/>
                <p:nvPr/>
              </p:nvSpPr>
              <p:spPr>
                <a:xfrm>
                  <a:off x="9405575" y="2061418"/>
                  <a:ext cx="291379" cy="623846"/>
                </a:xfrm>
                <a:custGeom>
                  <a:rect b="b" l="l" r="r" t="t"/>
                  <a:pathLst>
                    <a:path extrusionOk="0" h="45503" w="21253">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a:off x="9535402" y="2540968"/>
                  <a:ext cx="161778" cy="68948"/>
                </a:xfrm>
                <a:custGeom>
                  <a:rect b="b" l="l" r="r" t="t"/>
                  <a:pathLst>
                    <a:path extrusionOk="0" h="5029" w="1180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9455875" y="2286606"/>
                  <a:ext cx="137251" cy="112148"/>
                </a:xfrm>
                <a:custGeom>
                  <a:rect b="b" l="l" r="r" t="t"/>
                  <a:pathLst>
                    <a:path extrusionOk="0" h="8180" w="10011">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a:off x="9578545" y="2355317"/>
                  <a:ext cx="116370" cy="14560"/>
                </a:xfrm>
                <a:custGeom>
                  <a:rect b="b" l="l" r="r" t="t"/>
                  <a:pathLst>
                    <a:path extrusionOk="0" h="1062" w="8488">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a:off x="9533620" y="2389824"/>
                  <a:ext cx="104429" cy="58240"/>
                </a:xfrm>
                <a:custGeom>
                  <a:rect b="b" l="l" r="r" t="t"/>
                  <a:pathLst>
                    <a:path extrusionOk="0" h="4248" w="7617">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9504885" y="2171202"/>
                  <a:ext cx="97684" cy="14519"/>
                </a:xfrm>
                <a:custGeom>
                  <a:rect b="b" l="l" r="r" t="t"/>
                  <a:pathLst>
                    <a:path extrusionOk="0" h="1059" w="7125">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9587826" y="2129731"/>
                  <a:ext cx="106993" cy="97464"/>
                </a:xfrm>
                <a:custGeom>
                  <a:rect b="b" l="l" r="r" t="t"/>
                  <a:pathLst>
                    <a:path extrusionOk="0" h="7109" w="7804">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1" name="Google Shape;661;p32"/>
              <p:cNvGrpSpPr/>
              <p:nvPr/>
            </p:nvGrpSpPr>
            <p:grpSpPr>
              <a:xfrm flipH="1">
                <a:off x="8029157" y="2093194"/>
                <a:ext cx="291605" cy="623846"/>
                <a:chOff x="9405575" y="2061418"/>
                <a:chExt cx="291605" cy="623846"/>
              </a:xfrm>
            </p:grpSpPr>
            <p:sp>
              <p:nvSpPr>
                <p:cNvPr id="662" name="Google Shape;662;p32"/>
                <p:cNvSpPr/>
                <p:nvPr/>
              </p:nvSpPr>
              <p:spPr>
                <a:xfrm>
                  <a:off x="9405575" y="2061418"/>
                  <a:ext cx="291379" cy="623846"/>
                </a:xfrm>
                <a:custGeom>
                  <a:rect b="b" l="l" r="r" t="t"/>
                  <a:pathLst>
                    <a:path extrusionOk="0" h="45503" w="21253">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9535402" y="2540968"/>
                  <a:ext cx="161778" cy="68948"/>
                </a:xfrm>
                <a:custGeom>
                  <a:rect b="b" l="l" r="r" t="t"/>
                  <a:pathLst>
                    <a:path extrusionOk="0" h="5029" w="1180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9455875" y="2286606"/>
                  <a:ext cx="137251" cy="112148"/>
                </a:xfrm>
                <a:custGeom>
                  <a:rect b="b" l="l" r="r" t="t"/>
                  <a:pathLst>
                    <a:path extrusionOk="0" h="8180" w="10011">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9578545" y="2355317"/>
                  <a:ext cx="116370" cy="14560"/>
                </a:xfrm>
                <a:custGeom>
                  <a:rect b="b" l="l" r="r" t="t"/>
                  <a:pathLst>
                    <a:path extrusionOk="0" h="1062" w="8488">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9533620" y="2389824"/>
                  <a:ext cx="104429" cy="58240"/>
                </a:xfrm>
                <a:custGeom>
                  <a:rect b="b" l="l" r="r" t="t"/>
                  <a:pathLst>
                    <a:path extrusionOk="0" h="4248" w="7617">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9504885" y="2171202"/>
                  <a:ext cx="97684" cy="14519"/>
                </a:xfrm>
                <a:custGeom>
                  <a:rect b="b" l="l" r="r" t="t"/>
                  <a:pathLst>
                    <a:path extrusionOk="0" h="1059" w="7125">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9587826" y="2129731"/>
                  <a:ext cx="106993" cy="97464"/>
                </a:xfrm>
                <a:custGeom>
                  <a:rect b="b" l="l" r="r" t="t"/>
                  <a:pathLst>
                    <a:path extrusionOk="0" h="7109" w="7804">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3"/>
          <p:cNvSpPr txBox="1"/>
          <p:nvPr>
            <p:ph idx="4294967295" type="body"/>
          </p:nvPr>
        </p:nvSpPr>
        <p:spPr>
          <a:xfrm>
            <a:off x="803400" y="1416500"/>
            <a:ext cx="7537200" cy="117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designed model had to fit the task properly, so we created a double input model that separately processes the two sentences and makes assumptions based on that.</a:t>
            </a:r>
            <a:endParaRPr/>
          </a:p>
        </p:txBody>
      </p:sp>
      <p:sp>
        <p:nvSpPr>
          <p:cNvPr id="674" name="Google Shape;674;p33"/>
          <p:cNvSpPr txBox="1"/>
          <p:nvPr>
            <p:ph idx="4" type="ctrTitle"/>
          </p:nvPr>
        </p:nvSpPr>
        <p:spPr>
          <a:xfrm>
            <a:off x="618825" y="411675"/>
            <a:ext cx="3459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EMBEDDING LAYER</a:t>
            </a:r>
            <a:endParaRPr/>
          </a:p>
        </p:txBody>
      </p:sp>
      <p:sp>
        <p:nvSpPr>
          <p:cNvPr id="675" name="Google Shape;675;p33"/>
          <p:cNvSpPr txBox="1"/>
          <p:nvPr/>
        </p:nvSpPr>
        <p:spPr>
          <a:xfrm>
            <a:off x="4795150" y="3045875"/>
            <a:ext cx="1595100" cy="390600"/>
          </a:xfrm>
          <a:prstGeom prst="rect">
            <a:avLst/>
          </a:prstGeom>
          <a:noFill/>
          <a:ln>
            <a:noFill/>
          </a:ln>
        </p:spPr>
        <p:txBody>
          <a:bodyPr anchorCtr="0" anchor="ctr" bIns="91425" lIns="91425" spcFirstLastPara="1" rIns="91425" wrap="square" tIns="91425">
            <a:noAutofit/>
          </a:bodyPr>
          <a:lstStyle/>
          <a:p>
            <a:pPr indent="-914400" lvl="0" marL="914400" rtl="0" algn="ctr">
              <a:spcBef>
                <a:spcPts val="0"/>
              </a:spcBef>
              <a:spcAft>
                <a:spcPts val="0"/>
              </a:spcAft>
              <a:buNone/>
            </a:pPr>
            <a:r>
              <a:rPr lang="en" sz="3000">
                <a:solidFill>
                  <a:schemeClr val="accent5"/>
                </a:solidFill>
                <a:latin typeface="Share Tech"/>
                <a:ea typeface="Share Tech"/>
                <a:cs typeface="Share Tech"/>
                <a:sym typeface="Share Tech"/>
              </a:rPr>
              <a:t>0.601</a:t>
            </a:r>
            <a:endParaRPr sz="3000">
              <a:solidFill>
                <a:schemeClr val="accent5"/>
              </a:solidFill>
              <a:latin typeface="Share Tech"/>
              <a:ea typeface="Share Tech"/>
              <a:cs typeface="Share Tech"/>
              <a:sym typeface="Share Tech"/>
            </a:endParaRPr>
          </a:p>
        </p:txBody>
      </p:sp>
      <p:sp>
        <p:nvSpPr>
          <p:cNvPr id="676" name="Google Shape;676;p33"/>
          <p:cNvSpPr/>
          <p:nvPr/>
        </p:nvSpPr>
        <p:spPr>
          <a:xfrm>
            <a:off x="4235675" y="3974136"/>
            <a:ext cx="177231" cy="41540"/>
          </a:xfrm>
          <a:custGeom>
            <a:rect b="b" l="l" r="r" t="t"/>
            <a:pathLst>
              <a:path extrusionOk="0" h="845" w="3605">
                <a:moveTo>
                  <a:pt x="353" y="0"/>
                </a:moveTo>
                <a:cubicBezTo>
                  <a:pt x="164" y="0"/>
                  <a:pt x="13" y="151"/>
                  <a:pt x="0" y="340"/>
                </a:cubicBezTo>
                <a:lnTo>
                  <a:pt x="0" y="353"/>
                </a:lnTo>
                <a:cubicBezTo>
                  <a:pt x="0" y="542"/>
                  <a:pt x="152" y="706"/>
                  <a:pt x="341" y="706"/>
                </a:cubicBezTo>
                <a:lnTo>
                  <a:pt x="3239" y="844"/>
                </a:lnTo>
                <a:cubicBezTo>
                  <a:pt x="3428" y="844"/>
                  <a:pt x="3592" y="693"/>
                  <a:pt x="3604" y="504"/>
                </a:cubicBezTo>
                <a:lnTo>
                  <a:pt x="3604" y="365"/>
                </a:lnTo>
                <a:cubicBezTo>
                  <a:pt x="3604" y="164"/>
                  <a:pt x="3453" y="0"/>
                  <a:pt x="3251" y="0"/>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2663999" y="3938790"/>
            <a:ext cx="177231" cy="39082"/>
          </a:xfrm>
          <a:custGeom>
            <a:rect b="b" l="l" r="r" t="t"/>
            <a:pathLst>
              <a:path extrusionOk="0" h="795" w="3605">
                <a:moveTo>
                  <a:pt x="319" y="0"/>
                </a:moveTo>
                <a:cubicBezTo>
                  <a:pt x="141" y="0"/>
                  <a:pt x="1" y="146"/>
                  <a:pt x="1" y="316"/>
                </a:cubicBezTo>
                <a:lnTo>
                  <a:pt x="1" y="769"/>
                </a:lnTo>
                <a:lnTo>
                  <a:pt x="1" y="795"/>
                </a:lnTo>
                <a:lnTo>
                  <a:pt x="3605" y="795"/>
                </a:lnTo>
                <a:lnTo>
                  <a:pt x="3592" y="769"/>
                </a:lnTo>
                <a:lnTo>
                  <a:pt x="3592" y="454"/>
                </a:lnTo>
                <a:cubicBezTo>
                  <a:pt x="3605" y="278"/>
                  <a:pt x="3466" y="139"/>
                  <a:pt x="3290" y="127"/>
                </a:cubicBezTo>
                <a:lnTo>
                  <a:pt x="341" y="1"/>
                </a:lnTo>
                <a:cubicBezTo>
                  <a:pt x="334" y="0"/>
                  <a:pt x="326" y="0"/>
                  <a:pt x="3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a:off x="4223286" y="3806501"/>
            <a:ext cx="178460" cy="61253"/>
          </a:xfrm>
          <a:custGeom>
            <a:rect b="b" l="l" r="r" t="t"/>
            <a:pathLst>
              <a:path extrusionOk="0" h="1246" w="3630">
                <a:moveTo>
                  <a:pt x="3256" y="1"/>
                </a:moveTo>
                <a:cubicBezTo>
                  <a:pt x="3234" y="1"/>
                  <a:pt x="3211" y="3"/>
                  <a:pt x="3188" y="8"/>
                </a:cubicBezTo>
                <a:lnTo>
                  <a:pt x="290" y="600"/>
                </a:lnTo>
                <a:cubicBezTo>
                  <a:pt x="114" y="625"/>
                  <a:pt x="0" y="789"/>
                  <a:pt x="38" y="965"/>
                </a:cubicBezTo>
                <a:cubicBezTo>
                  <a:pt x="61" y="1127"/>
                  <a:pt x="200" y="1246"/>
                  <a:pt x="359" y="1246"/>
                </a:cubicBezTo>
                <a:cubicBezTo>
                  <a:pt x="373" y="1246"/>
                  <a:pt x="388" y="1245"/>
                  <a:pt x="404" y="1243"/>
                </a:cubicBezTo>
                <a:lnTo>
                  <a:pt x="3327" y="802"/>
                </a:lnTo>
                <a:cubicBezTo>
                  <a:pt x="3503" y="776"/>
                  <a:pt x="3629" y="600"/>
                  <a:pt x="3592" y="424"/>
                </a:cubicBezTo>
                <a:cubicBezTo>
                  <a:pt x="3592" y="373"/>
                  <a:pt x="3579" y="323"/>
                  <a:pt x="3566" y="272"/>
                </a:cubicBezTo>
                <a:cubicBezTo>
                  <a:pt x="3544" y="108"/>
                  <a:pt x="3408" y="1"/>
                  <a:pt x="3256"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a:off x="2681993" y="3771794"/>
            <a:ext cx="177231" cy="67054"/>
          </a:xfrm>
          <a:custGeom>
            <a:rect b="b" l="l" r="r" t="t"/>
            <a:pathLst>
              <a:path extrusionOk="0" h="1364" w="3605">
                <a:moveTo>
                  <a:pt x="384" y="0"/>
                </a:moveTo>
                <a:cubicBezTo>
                  <a:pt x="243" y="0"/>
                  <a:pt x="107" y="96"/>
                  <a:pt x="63" y="248"/>
                </a:cubicBezTo>
                <a:lnTo>
                  <a:pt x="38" y="411"/>
                </a:lnTo>
                <a:cubicBezTo>
                  <a:pt x="0" y="588"/>
                  <a:pt x="114" y="764"/>
                  <a:pt x="290" y="789"/>
                </a:cubicBezTo>
                <a:lnTo>
                  <a:pt x="3188" y="1356"/>
                </a:lnTo>
                <a:cubicBezTo>
                  <a:pt x="3210" y="1361"/>
                  <a:pt x="3231" y="1363"/>
                  <a:pt x="3252" y="1363"/>
                </a:cubicBezTo>
                <a:cubicBezTo>
                  <a:pt x="3405" y="1363"/>
                  <a:pt x="3544" y="1247"/>
                  <a:pt x="3566" y="1092"/>
                </a:cubicBezTo>
                <a:cubicBezTo>
                  <a:pt x="3604" y="928"/>
                  <a:pt x="3503" y="752"/>
                  <a:pt x="3327" y="714"/>
                </a:cubicBezTo>
                <a:lnTo>
                  <a:pt x="454" y="8"/>
                </a:lnTo>
                <a:cubicBezTo>
                  <a:pt x="431" y="3"/>
                  <a:pt x="408" y="0"/>
                  <a:pt x="3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p:nvPr/>
        </p:nvSpPr>
        <p:spPr>
          <a:xfrm>
            <a:off x="4184890" y="3644961"/>
            <a:ext cx="172855" cy="88586"/>
          </a:xfrm>
          <a:custGeom>
            <a:rect b="b" l="l" r="r" t="t"/>
            <a:pathLst>
              <a:path extrusionOk="0" h="1802" w="3516">
                <a:moveTo>
                  <a:pt x="3105" y="1"/>
                </a:moveTo>
                <a:cubicBezTo>
                  <a:pt x="3061" y="1"/>
                  <a:pt x="3017" y="10"/>
                  <a:pt x="2974" y="30"/>
                </a:cubicBezTo>
                <a:lnTo>
                  <a:pt x="240" y="1164"/>
                </a:lnTo>
                <a:cubicBezTo>
                  <a:pt x="76" y="1227"/>
                  <a:pt x="0" y="1416"/>
                  <a:pt x="76" y="1580"/>
                </a:cubicBezTo>
                <a:cubicBezTo>
                  <a:pt x="115" y="1718"/>
                  <a:pt x="239" y="1802"/>
                  <a:pt x="370" y="1802"/>
                </a:cubicBezTo>
                <a:cubicBezTo>
                  <a:pt x="406" y="1802"/>
                  <a:pt x="443" y="1795"/>
                  <a:pt x="479" y="1782"/>
                </a:cubicBezTo>
                <a:lnTo>
                  <a:pt x="3264" y="761"/>
                </a:lnTo>
                <a:cubicBezTo>
                  <a:pt x="3428" y="698"/>
                  <a:pt x="3516" y="509"/>
                  <a:pt x="3453" y="345"/>
                </a:cubicBezTo>
                <a:lnTo>
                  <a:pt x="3390" y="207"/>
                </a:lnTo>
                <a:cubicBezTo>
                  <a:pt x="3343" y="76"/>
                  <a:pt x="3228" y="1"/>
                  <a:pt x="3105"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2732777" y="3612122"/>
            <a:ext cx="170397" cy="93994"/>
          </a:xfrm>
          <a:custGeom>
            <a:rect b="b" l="l" r="r" t="t"/>
            <a:pathLst>
              <a:path extrusionOk="0" h="1912" w="3466">
                <a:moveTo>
                  <a:pt x="433" y="1"/>
                </a:moveTo>
                <a:cubicBezTo>
                  <a:pt x="306" y="1"/>
                  <a:pt x="182" y="74"/>
                  <a:pt x="127" y="194"/>
                </a:cubicBezTo>
                <a:cubicBezTo>
                  <a:pt x="114" y="232"/>
                  <a:pt x="89" y="282"/>
                  <a:pt x="64" y="333"/>
                </a:cubicBezTo>
                <a:cubicBezTo>
                  <a:pt x="1" y="497"/>
                  <a:pt x="76" y="698"/>
                  <a:pt x="240" y="761"/>
                </a:cubicBezTo>
                <a:lnTo>
                  <a:pt x="2974" y="1883"/>
                </a:lnTo>
                <a:cubicBezTo>
                  <a:pt x="3017" y="1902"/>
                  <a:pt x="3063" y="1912"/>
                  <a:pt x="3108" y="1912"/>
                </a:cubicBezTo>
                <a:cubicBezTo>
                  <a:pt x="3234" y="1912"/>
                  <a:pt x="3356" y="1837"/>
                  <a:pt x="3403" y="1706"/>
                </a:cubicBezTo>
                <a:cubicBezTo>
                  <a:pt x="3466" y="1555"/>
                  <a:pt x="3403" y="1366"/>
                  <a:pt x="3239" y="1290"/>
                </a:cubicBezTo>
                <a:lnTo>
                  <a:pt x="568" y="30"/>
                </a:lnTo>
                <a:cubicBezTo>
                  <a:pt x="524" y="10"/>
                  <a:pt x="478" y="1"/>
                  <a:pt x="4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4121667" y="3495318"/>
            <a:ext cx="160516" cy="113461"/>
          </a:xfrm>
          <a:custGeom>
            <a:rect b="b" l="l" r="r" t="t"/>
            <a:pathLst>
              <a:path extrusionOk="0" h="2308" w="3265">
                <a:moveTo>
                  <a:pt x="2817" y="1"/>
                </a:moveTo>
                <a:cubicBezTo>
                  <a:pt x="2754" y="1"/>
                  <a:pt x="2691" y="20"/>
                  <a:pt x="2634" y="63"/>
                </a:cubicBezTo>
                <a:lnTo>
                  <a:pt x="190" y="1713"/>
                </a:lnTo>
                <a:cubicBezTo>
                  <a:pt x="39" y="1801"/>
                  <a:pt x="1" y="2003"/>
                  <a:pt x="102" y="2154"/>
                </a:cubicBezTo>
                <a:cubicBezTo>
                  <a:pt x="159" y="2252"/>
                  <a:pt x="263" y="2308"/>
                  <a:pt x="370" y="2308"/>
                </a:cubicBezTo>
                <a:cubicBezTo>
                  <a:pt x="429" y="2308"/>
                  <a:pt x="489" y="2291"/>
                  <a:pt x="543" y="2255"/>
                </a:cubicBezTo>
                <a:lnTo>
                  <a:pt x="3063" y="718"/>
                </a:lnTo>
                <a:cubicBezTo>
                  <a:pt x="3214" y="630"/>
                  <a:pt x="3264" y="428"/>
                  <a:pt x="3176" y="277"/>
                </a:cubicBezTo>
                <a:lnTo>
                  <a:pt x="3088" y="151"/>
                </a:lnTo>
                <a:cubicBezTo>
                  <a:pt x="3025" y="56"/>
                  <a:pt x="2922" y="1"/>
                  <a:pt x="2817"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2814535" y="3465773"/>
            <a:ext cx="157418" cy="118426"/>
          </a:xfrm>
          <a:custGeom>
            <a:rect b="b" l="l" r="r" t="t"/>
            <a:pathLst>
              <a:path extrusionOk="0" h="2409" w="3202">
                <a:moveTo>
                  <a:pt x="448" y="1"/>
                </a:moveTo>
                <a:cubicBezTo>
                  <a:pt x="352" y="1"/>
                  <a:pt x="256" y="46"/>
                  <a:pt x="190" y="134"/>
                </a:cubicBezTo>
                <a:lnTo>
                  <a:pt x="102" y="260"/>
                </a:lnTo>
                <a:cubicBezTo>
                  <a:pt x="1" y="412"/>
                  <a:pt x="39" y="613"/>
                  <a:pt x="190" y="714"/>
                </a:cubicBezTo>
                <a:lnTo>
                  <a:pt x="2647" y="2352"/>
                </a:lnTo>
                <a:cubicBezTo>
                  <a:pt x="2704" y="2390"/>
                  <a:pt x="2768" y="2408"/>
                  <a:pt x="2831" y="2408"/>
                </a:cubicBezTo>
                <a:cubicBezTo>
                  <a:pt x="2936" y="2408"/>
                  <a:pt x="3038" y="2358"/>
                  <a:pt x="3101" y="2264"/>
                </a:cubicBezTo>
                <a:cubicBezTo>
                  <a:pt x="3202" y="2113"/>
                  <a:pt x="3164" y="1924"/>
                  <a:pt x="3025" y="1810"/>
                </a:cubicBezTo>
                <a:lnTo>
                  <a:pt x="644" y="71"/>
                </a:lnTo>
                <a:cubicBezTo>
                  <a:pt x="586" y="24"/>
                  <a:pt x="517" y="1"/>
                  <a:pt x="4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4035584" y="3363618"/>
            <a:ext cx="142522" cy="135387"/>
          </a:xfrm>
          <a:custGeom>
            <a:rect b="b" l="l" r="r" t="t"/>
            <a:pathLst>
              <a:path extrusionOk="0" h="2754" w="2899">
                <a:moveTo>
                  <a:pt x="2439" y="1"/>
                </a:moveTo>
                <a:cubicBezTo>
                  <a:pt x="2354" y="1"/>
                  <a:pt x="2268" y="32"/>
                  <a:pt x="2205" y="95"/>
                </a:cubicBezTo>
                <a:lnTo>
                  <a:pt x="126" y="2187"/>
                </a:lnTo>
                <a:cubicBezTo>
                  <a:pt x="0" y="2313"/>
                  <a:pt x="0" y="2515"/>
                  <a:pt x="126" y="2641"/>
                </a:cubicBezTo>
                <a:cubicBezTo>
                  <a:pt x="187" y="2715"/>
                  <a:pt x="277" y="2753"/>
                  <a:pt x="366" y="2753"/>
                </a:cubicBezTo>
                <a:cubicBezTo>
                  <a:pt x="444" y="2753"/>
                  <a:pt x="521" y="2724"/>
                  <a:pt x="580" y="2666"/>
                </a:cubicBezTo>
                <a:lnTo>
                  <a:pt x="2760" y="675"/>
                </a:lnTo>
                <a:cubicBezTo>
                  <a:pt x="2899" y="549"/>
                  <a:pt x="2899" y="335"/>
                  <a:pt x="2772" y="209"/>
                </a:cubicBezTo>
                <a:cubicBezTo>
                  <a:pt x="2747" y="171"/>
                  <a:pt x="2709" y="133"/>
                  <a:pt x="2672" y="95"/>
                </a:cubicBezTo>
                <a:cubicBezTo>
                  <a:pt x="2609" y="32"/>
                  <a:pt x="2524" y="1"/>
                  <a:pt x="2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2924216" y="3338596"/>
            <a:ext cx="138196" cy="139074"/>
          </a:xfrm>
          <a:custGeom>
            <a:rect b="b" l="l" r="r" t="t"/>
            <a:pathLst>
              <a:path extrusionOk="0" h="2829" w="2811">
                <a:moveTo>
                  <a:pt x="455" y="1"/>
                </a:moveTo>
                <a:cubicBezTo>
                  <a:pt x="376" y="1"/>
                  <a:pt x="298" y="29"/>
                  <a:pt x="240" y="88"/>
                </a:cubicBezTo>
                <a:lnTo>
                  <a:pt x="126" y="201"/>
                </a:lnTo>
                <a:cubicBezTo>
                  <a:pt x="0" y="315"/>
                  <a:pt x="0" y="529"/>
                  <a:pt x="126" y="655"/>
                </a:cubicBezTo>
                <a:lnTo>
                  <a:pt x="2231" y="2734"/>
                </a:lnTo>
                <a:cubicBezTo>
                  <a:pt x="2287" y="2797"/>
                  <a:pt x="2369" y="2828"/>
                  <a:pt x="2453" y="2828"/>
                </a:cubicBezTo>
                <a:cubicBezTo>
                  <a:pt x="2536" y="2828"/>
                  <a:pt x="2621" y="2797"/>
                  <a:pt x="2684" y="2734"/>
                </a:cubicBezTo>
                <a:cubicBezTo>
                  <a:pt x="2810" y="2620"/>
                  <a:pt x="2810" y="2419"/>
                  <a:pt x="2697" y="2280"/>
                </a:cubicBezTo>
                <a:lnTo>
                  <a:pt x="706" y="113"/>
                </a:lnTo>
                <a:cubicBezTo>
                  <a:pt x="638" y="39"/>
                  <a:pt x="546" y="1"/>
                  <a:pt x="4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3928999" y="3254630"/>
            <a:ext cx="122710" cy="153478"/>
          </a:xfrm>
          <a:custGeom>
            <a:rect b="b" l="l" r="r" t="t"/>
            <a:pathLst>
              <a:path extrusionOk="0" h="3122" w="2496">
                <a:moveTo>
                  <a:pt x="1997" y="1"/>
                </a:moveTo>
                <a:cubicBezTo>
                  <a:pt x="1892" y="1"/>
                  <a:pt x="1790" y="51"/>
                  <a:pt x="1727" y="145"/>
                </a:cubicBezTo>
                <a:lnTo>
                  <a:pt x="89" y="2615"/>
                </a:lnTo>
                <a:cubicBezTo>
                  <a:pt x="1" y="2753"/>
                  <a:pt x="39" y="2955"/>
                  <a:pt x="177" y="3056"/>
                </a:cubicBezTo>
                <a:cubicBezTo>
                  <a:pt x="237" y="3101"/>
                  <a:pt x="304" y="3122"/>
                  <a:pt x="371" y="3122"/>
                </a:cubicBezTo>
                <a:cubicBezTo>
                  <a:pt x="472" y="3122"/>
                  <a:pt x="570" y="3072"/>
                  <a:pt x="631" y="2980"/>
                </a:cubicBezTo>
                <a:lnTo>
                  <a:pt x="2383" y="599"/>
                </a:lnTo>
                <a:cubicBezTo>
                  <a:pt x="2496" y="460"/>
                  <a:pt x="2458" y="258"/>
                  <a:pt x="2307" y="158"/>
                </a:cubicBezTo>
                <a:lnTo>
                  <a:pt x="2181" y="57"/>
                </a:lnTo>
                <a:cubicBezTo>
                  <a:pt x="2124" y="19"/>
                  <a:pt x="2060" y="1"/>
                  <a:pt x="19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3054939" y="3235016"/>
            <a:ext cx="118334" cy="156525"/>
          </a:xfrm>
          <a:custGeom>
            <a:rect b="b" l="l" r="r" t="t"/>
            <a:pathLst>
              <a:path extrusionOk="0" h="3184" w="2407">
                <a:moveTo>
                  <a:pt x="498" y="1"/>
                </a:moveTo>
                <a:cubicBezTo>
                  <a:pt x="439" y="1"/>
                  <a:pt x="380" y="17"/>
                  <a:pt x="328" y="53"/>
                </a:cubicBezTo>
                <a:lnTo>
                  <a:pt x="202" y="141"/>
                </a:lnTo>
                <a:cubicBezTo>
                  <a:pt x="51" y="242"/>
                  <a:pt x="0" y="443"/>
                  <a:pt x="114" y="594"/>
                </a:cubicBezTo>
                <a:lnTo>
                  <a:pt x="1752" y="3039"/>
                </a:lnTo>
                <a:cubicBezTo>
                  <a:pt x="1814" y="3133"/>
                  <a:pt x="1921" y="3183"/>
                  <a:pt x="2027" y="3183"/>
                </a:cubicBezTo>
                <a:cubicBezTo>
                  <a:pt x="2090" y="3183"/>
                  <a:pt x="2153" y="3165"/>
                  <a:pt x="2205" y="3127"/>
                </a:cubicBezTo>
                <a:cubicBezTo>
                  <a:pt x="2356" y="3026"/>
                  <a:pt x="2407" y="2837"/>
                  <a:pt x="2306" y="2686"/>
                </a:cubicBezTo>
                <a:lnTo>
                  <a:pt x="781" y="166"/>
                </a:lnTo>
                <a:cubicBezTo>
                  <a:pt x="716" y="59"/>
                  <a:pt x="607" y="1"/>
                  <a:pt x="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3806978" y="3172976"/>
            <a:ext cx="97932" cy="166456"/>
          </a:xfrm>
          <a:custGeom>
            <a:rect b="b" l="l" r="r" t="t"/>
            <a:pathLst>
              <a:path extrusionOk="0" h="3386" w="1992">
                <a:moveTo>
                  <a:pt x="1483" y="0"/>
                </a:moveTo>
                <a:cubicBezTo>
                  <a:pt x="1359" y="0"/>
                  <a:pt x="1244" y="75"/>
                  <a:pt x="1198" y="206"/>
                </a:cubicBezTo>
                <a:lnTo>
                  <a:pt x="64" y="2927"/>
                </a:lnTo>
                <a:cubicBezTo>
                  <a:pt x="1" y="3091"/>
                  <a:pt x="76" y="3280"/>
                  <a:pt x="240" y="3356"/>
                </a:cubicBezTo>
                <a:cubicBezTo>
                  <a:pt x="283" y="3376"/>
                  <a:pt x="328" y="3385"/>
                  <a:pt x="373" y="3385"/>
                </a:cubicBezTo>
                <a:cubicBezTo>
                  <a:pt x="496" y="3385"/>
                  <a:pt x="613" y="3313"/>
                  <a:pt x="668" y="3192"/>
                </a:cubicBezTo>
                <a:lnTo>
                  <a:pt x="1916" y="521"/>
                </a:lnTo>
                <a:cubicBezTo>
                  <a:pt x="1992" y="357"/>
                  <a:pt x="1929" y="155"/>
                  <a:pt x="1765" y="92"/>
                </a:cubicBezTo>
                <a:lnTo>
                  <a:pt x="1613" y="29"/>
                </a:lnTo>
                <a:cubicBezTo>
                  <a:pt x="1571" y="10"/>
                  <a:pt x="1526" y="0"/>
                  <a:pt x="14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3204836" y="3159408"/>
            <a:ext cx="94834" cy="168520"/>
          </a:xfrm>
          <a:custGeom>
            <a:rect b="b" l="l" r="r" t="t"/>
            <a:pathLst>
              <a:path extrusionOk="0" h="3428" w="1929">
                <a:moveTo>
                  <a:pt x="514" y="1"/>
                </a:moveTo>
                <a:cubicBezTo>
                  <a:pt x="473" y="1"/>
                  <a:pt x="431" y="10"/>
                  <a:pt x="391" y="28"/>
                </a:cubicBezTo>
                <a:lnTo>
                  <a:pt x="253" y="78"/>
                </a:lnTo>
                <a:cubicBezTo>
                  <a:pt x="76" y="141"/>
                  <a:pt x="1" y="330"/>
                  <a:pt x="76" y="507"/>
                </a:cubicBezTo>
                <a:lnTo>
                  <a:pt x="1210" y="3229"/>
                </a:lnTo>
                <a:cubicBezTo>
                  <a:pt x="1258" y="3354"/>
                  <a:pt x="1380" y="3427"/>
                  <a:pt x="1507" y="3427"/>
                </a:cubicBezTo>
                <a:cubicBezTo>
                  <a:pt x="1547" y="3427"/>
                  <a:pt x="1587" y="3420"/>
                  <a:pt x="1626" y="3405"/>
                </a:cubicBezTo>
                <a:lnTo>
                  <a:pt x="1928" y="3292"/>
                </a:lnTo>
                <a:lnTo>
                  <a:pt x="807" y="217"/>
                </a:lnTo>
                <a:cubicBezTo>
                  <a:pt x="759" y="84"/>
                  <a:pt x="640"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3674387" y="3121358"/>
            <a:ext cx="70696" cy="174272"/>
          </a:xfrm>
          <a:custGeom>
            <a:rect b="b" l="l" r="r" t="t"/>
            <a:pathLst>
              <a:path extrusionOk="0" h="3545" w="1438">
                <a:moveTo>
                  <a:pt x="916" y="1"/>
                </a:moveTo>
                <a:cubicBezTo>
                  <a:pt x="767" y="1"/>
                  <a:pt x="639" y="107"/>
                  <a:pt x="606" y="260"/>
                </a:cubicBezTo>
                <a:lnTo>
                  <a:pt x="39" y="3171"/>
                </a:lnTo>
                <a:cubicBezTo>
                  <a:pt x="1" y="3335"/>
                  <a:pt x="114" y="3511"/>
                  <a:pt x="291" y="3536"/>
                </a:cubicBezTo>
                <a:cubicBezTo>
                  <a:pt x="314" y="3542"/>
                  <a:pt x="338" y="3544"/>
                  <a:pt x="361" y="3544"/>
                </a:cubicBezTo>
                <a:cubicBezTo>
                  <a:pt x="502" y="3544"/>
                  <a:pt x="636" y="3450"/>
                  <a:pt x="669" y="3310"/>
                </a:cubicBezTo>
                <a:lnTo>
                  <a:pt x="1387" y="437"/>
                </a:lnTo>
                <a:cubicBezTo>
                  <a:pt x="1437" y="260"/>
                  <a:pt x="1324" y="84"/>
                  <a:pt x="1148" y="46"/>
                </a:cubicBezTo>
                <a:lnTo>
                  <a:pt x="984" y="8"/>
                </a:lnTo>
                <a:cubicBezTo>
                  <a:pt x="961" y="3"/>
                  <a:pt x="938" y="1"/>
                  <a:pt x="9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3367121" y="3114574"/>
            <a:ext cx="63862" cy="175452"/>
          </a:xfrm>
          <a:custGeom>
            <a:rect b="b" l="l" r="r" t="t"/>
            <a:pathLst>
              <a:path extrusionOk="0" h="3569" w="1299">
                <a:moveTo>
                  <a:pt x="518" y="1"/>
                </a:moveTo>
                <a:cubicBezTo>
                  <a:pt x="497" y="1"/>
                  <a:pt x="476" y="3"/>
                  <a:pt x="455" y="8"/>
                </a:cubicBezTo>
                <a:lnTo>
                  <a:pt x="291" y="33"/>
                </a:lnTo>
                <a:cubicBezTo>
                  <a:pt x="114" y="71"/>
                  <a:pt x="1" y="234"/>
                  <a:pt x="39" y="411"/>
                </a:cubicBezTo>
                <a:lnTo>
                  <a:pt x="618" y="3309"/>
                </a:lnTo>
                <a:cubicBezTo>
                  <a:pt x="651" y="3472"/>
                  <a:pt x="786" y="3569"/>
                  <a:pt x="935" y="3569"/>
                </a:cubicBezTo>
                <a:cubicBezTo>
                  <a:pt x="960" y="3569"/>
                  <a:pt x="984" y="3566"/>
                  <a:pt x="1009" y="3561"/>
                </a:cubicBezTo>
                <a:cubicBezTo>
                  <a:pt x="1173" y="3536"/>
                  <a:pt x="1299" y="3372"/>
                  <a:pt x="1274" y="3196"/>
                </a:cubicBezTo>
                <a:lnTo>
                  <a:pt x="820" y="272"/>
                </a:lnTo>
                <a:cubicBezTo>
                  <a:pt x="798" y="117"/>
                  <a:pt x="668" y="1"/>
                  <a:pt x="5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3536879" y="3103119"/>
            <a:ext cx="39084" cy="176632"/>
          </a:xfrm>
          <a:custGeom>
            <a:rect b="b" l="l" r="r" t="t"/>
            <a:pathLst>
              <a:path extrusionOk="0" h="3593" w="795">
                <a:moveTo>
                  <a:pt x="306" y="0"/>
                </a:moveTo>
                <a:cubicBezTo>
                  <a:pt x="139" y="0"/>
                  <a:pt x="1" y="135"/>
                  <a:pt x="1" y="316"/>
                </a:cubicBezTo>
                <a:lnTo>
                  <a:pt x="1" y="3265"/>
                </a:lnTo>
                <a:cubicBezTo>
                  <a:pt x="1" y="3441"/>
                  <a:pt x="139" y="3580"/>
                  <a:pt x="316" y="3592"/>
                </a:cubicBezTo>
                <a:lnTo>
                  <a:pt x="328" y="3592"/>
                </a:lnTo>
                <a:cubicBezTo>
                  <a:pt x="505" y="3592"/>
                  <a:pt x="656" y="3454"/>
                  <a:pt x="656" y="3277"/>
                </a:cubicBezTo>
                <a:lnTo>
                  <a:pt x="794" y="329"/>
                </a:lnTo>
                <a:cubicBezTo>
                  <a:pt x="794" y="152"/>
                  <a:pt x="656" y="1"/>
                  <a:pt x="479" y="1"/>
                </a:cubicBezTo>
                <a:lnTo>
                  <a:pt x="328" y="1"/>
                </a:lnTo>
                <a:cubicBezTo>
                  <a:pt x="321" y="1"/>
                  <a:pt x="313" y="0"/>
                  <a:pt x="3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3" name="Google Shape;693;p33"/>
          <p:cNvGrpSpPr/>
          <p:nvPr/>
        </p:nvGrpSpPr>
        <p:grpSpPr>
          <a:xfrm rot="1380042">
            <a:off x="3505388" y="3507485"/>
            <a:ext cx="144785" cy="508804"/>
            <a:chOff x="6540408" y="2507888"/>
            <a:chExt cx="144801" cy="508859"/>
          </a:xfrm>
        </p:grpSpPr>
        <p:sp>
          <p:nvSpPr>
            <p:cNvPr id="694" name="Google Shape;694;p33"/>
            <p:cNvSpPr/>
            <p:nvPr/>
          </p:nvSpPr>
          <p:spPr>
            <a:xfrm flipH="1" rot="5400000">
              <a:off x="6527604" y="2859142"/>
              <a:ext cx="170409" cy="144801"/>
            </a:xfrm>
            <a:custGeom>
              <a:rect b="b" l="l" r="r" t="t"/>
              <a:pathLst>
                <a:path extrusionOk="0" h="2947" w="3468">
                  <a:moveTo>
                    <a:pt x="1937" y="1"/>
                  </a:moveTo>
                  <a:cubicBezTo>
                    <a:pt x="692" y="1"/>
                    <a:pt x="1" y="1493"/>
                    <a:pt x="846" y="2449"/>
                  </a:cubicBezTo>
                  <a:cubicBezTo>
                    <a:pt x="1150" y="2792"/>
                    <a:pt x="1546" y="2947"/>
                    <a:pt x="1936" y="2947"/>
                  </a:cubicBezTo>
                  <a:cubicBezTo>
                    <a:pt x="2662" y="2947"/>
                    <a:pt x="3368" y="2412"/>
                    <a:pt x="3417" y="1567"/>
                  </a:cubicBezTo>
                  <a:cubicBezTo>
                    <a:pt x="3467" y="748"/>
                    <a:pt x="2850" y="55"/>
                    <a:pt x="2043" y="5"/>
                  </a:cubicBezTo>
                  <a:cubicBezTo>
                    <a:pt x="2007" y="2"/>
                    <a:pt x="1972" y="1"/>
                    <a:pt x="19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6582500" y="2507888"/>
              <a:ext cx="60600" cy="3894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grpSp>
      <p:sp>
        <p:nvSpPr>
          <p:cNvPr id="696" name="Google Shape;696;p33"/>
          <p:cNvSpPr txBox="1"/>
          <p:nvPr/>
        </p:nvSpPr>
        <p:spPr>
          <a:xfrm>
            <a:off x="4719463" y="3454475"/>
            <a:ext cx="17466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Test Accuracy</a:t>
            </a:r>
            <a:endParaRPr sz="1800">
              <a:solidFill>
                <a:schemeClr val="lt1"/>
              </a:solidFill>
              <a:latin typeface="Maven Pro"/>
              <a:ea typeface="Maven Pro"/>
              <a:cs typeface="Maven Pro"/>
              <a:sym typeface="Maven Pro"/>
            </a:endParaRPr>
          </a:p>
        </p:txBody>
      </p:sp>
      <p:sp>
        <p:nvSpPr>
          <p:cNvPr id="697" name="Google Shape;697;p33"/>
          <p:cNvSpPr/>
          <p:nvPr/>
        </p:nvSpPr>
        <p:spPr>
          <a:xfrm>
            <a:off x="4521313" y="3011900"/>
            <a:ext cx="184200" cy="1104600"/>
          </a:xfrm>
          <a:prstGeom prst="rightBrace">
            <a:avLst>
              <a:gd fmla="val 0" name="adj1"/>
              <a:gd fmla="val 84884"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8" name="Google Shape;698;p33"/>
          <p:cNvCxnSpPr>
            <a:stCxn id="697" idx="1"/>
          </p:cNvCxnSpPr>
          <p:nvPr/>
        </p:nvCxnSpPr>
        <p:spPr>
          <a:xfrm>
            <a:off x="4705513" y="3949529"/>
            <a:ext cx="17745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