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9" r:id="rId4"/>
    <p:sldId id="260" r:id="rId5"/>
    <p:sldId id="261" r:id="rId6"/>
    <p:sldId id="262" r:id="rId7"/>
    <p:sldId id="263" r:id="rId8"/>
    <p:sldId id="264" r:id="rId9"/>
    <p:sldId id="266"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6" d="100"/>
          <a:sy n="86" d="100"/>
        </p:scale>
        <p:origin x="10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076AF2-CC2A-4DF1-961B-A90420963EC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252502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76AF2-CC2A-4DF1-961B-A90420963EC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194145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76AF2-CC2A-4DF1-961B-A90420963EC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3040C-44BD-4856-9B6D-26B92355E72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3505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76AF2-CC2A-4DF1-961B-A90420963EC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1975122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76AF2-CC2A-4DF1-961B-A90420963EC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3040C-44BD-4856-9B6D-26B92355E72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6146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76AF2-CC2A-4DF1-961B-A90420963EC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2696360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76AF2-CC2A-4DF1-961B-A90420963EC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341679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76AF2-CC2A-4DF1-961B-A90420963EC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241606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76AF2-CC2A-4DF1-961B-A90420963EC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49254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76AF2-CC2A-4DF1-961B-A90420963EC1}"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195781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76AF2-CC2A-4DF1-961B-A90420963EC1}"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177123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76AF2-CC2A-4DF1-961B-A90420963EC1}"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2187139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76AF2-CC2A-4DF1-961B-A90420963EC1}"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65693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76AF2-CC2A-4DF1-961B-A90420963EC1}"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134961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076AF2-CC2A-4DF1-961B-A90420963EC1}"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362623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76AF2-CC2A-4DF1-961B-A90420963EC1}"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3040C-44BD-4856-9B6D-26B92355E722}" type="slidenum">
              <a:rPr lang="en-IN" smtClean="0"/>
              <a:t>‹#›</a:t>
            </a:fld>
            <a:endParaRPr lang="en-IN"/>
          </a:p>
        </p:txBody>
      </p:sp>
    </p:spTree>
    <p:extLst>
      <p:ext uri="{BB962C8B-B14F-4D97-AF65-F5344CB8AC3E}">
        <p14:creationId xmlns:p14="http://schemas.microsoft.com/office/powerpoint/2010/main" val="30117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076AF2-CC2A-4DF1-961B-A90420963EC1}" type="datetimeFigureOut">
              <a:rPr lang="en-IN" smtClean="0"/>
              <a:t>30-04-2024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B3040C-44BD-4856-9B6D-26B92355E722}" type="slidenum">
              <a:rPr lang="en-IN" smtClean="0"/>
              <a:t>‹#›</a:t>
            </a:fld>
            <a:endParaRPr lang="en-IN"/>
          </a:p>
        </p:txBody>
      </p:sp>
    </p:spTree>
    <p:extLst>
      <p:ext uri="{BB962C8B-B14F-4D97-AF65-F5344CB8AC3E}">
        <p14:creationId xmlns:p14="http://schemas.microsoft.com/office/powerpoint/2010/main" val="3184107984"/>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1430-3F88-B36B-AC8F-802D55B2A77D}"/>
              </a:ext>
            </a:extLst>
          </p:cNvPr>
          <p:cNvSpPr>
            <a:spLocks noGrp="1"/>
          </p:cNvSpPr>
          <p:nvPr>
            <p:ph type="ctrTitle"/>
          </p:nvPr>
        </p:nvSpPr>
        <p:spPr>
          <a:xfrm>
            <a:off x="-1965434" y="460121"/>
            <a:ext cx="10794124" cy="1646302"/>
          </a:xfrm>
        </p:spPr>
        <p:txBody>
          <a:bodyPr/>
          <a:lstStyle/>
          <a:p>
            <a:r>
              <a:rPr lang="en-IN" sz="3200" dirty="0">
                <a:latin typeface="+mn-lt"/>
              </a:rPr>
              <a:t>NAAN MUDHALVAN DATAA SCIENCE </a:t>
            </a:r>
            <a:br>
              <a:rPr lang="en-IN" sz="3200" dirty="0">
                <a:latin typeface="+mn-lt"/>
              </a:rPr>
            </a:br>
            <a:r>
              <a:rPr lang="en-IN" sz="3200" dirty="0">
                <a:latin typeface="+mn-lt"/>
              </a:rPr>
              <a:t>FUNDAMENTAL PROJECT </a:t>
            </a:r>
          </a:p>
        </p:txBody>
      </p:sp>
      <p:sp>
        <p:nvSpPr>
          <p:cNvPr id="3" name="Subtitle 2">
            <a:extLst>
              <a:ext uri="{FF2B5EF4-FFF2-40B4-BE49-F238E27FC236}">
                <a16:creationId xmlns:a16="http://schemas.microsoft.com/office/drawing/2014/main" id="{7192B443-12B0-9D48-DF19-96EDF7713770}"/>
              </a:ext>
            </a:extLst>
          </p:cNvPr>
          <p:cNvSpPr>
            <a:spLocks noGrp="1"/>
          </p:cNvSpPr>
          <p:nvPr>
            <p:ph type="subTitle" idx="1"/>
          </p:nvPr>
        </p:nvSpPr>
        <p:spPr>
          <a:xfrm>
            <a:off x="472966" y="3083883"/>
            <a:ext cx="6463862" cy="258407"/>
          </a:xfrm>
        </p:spPr>
        <p:txBody>
          <a:bodyPr>
            <a:noAutofit/>
          </a:bodyPr>
          <a:lstStyle/>
          <a:p>
            <a:pPr marL="285750" indent="-285750" algn="just">
              <a:buFont typeface="Arial" panose="020B0604020202020204" pitchFamily="34" charset="0"/>
              <a:buChar char="•"/>
            </a:pPr>
            <a:r>
              <a:rPr lang="en-IN" dirty="0"/>
              <a:t>PROJECT TITLE:</a:t>
            </a:r>
          </a:p>
          <a:p>
            <a:pPr marL="285750" indent="-285750" algn="just">
              <a:buFont typeface="Arial" panose="020B0604020202020204" pitchFamily="34" charset="0"/>
              <a:buChar char="•"/>
            </a:pPr>
            <a:r>
              <a:rPr lang="en-IN" dirty="0"/>
              <a:t>      BOAT PRICE PREDICTION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PRESENTED BY:</a:t>
            </a:r>
          </a:p>
          <a:p>
            <a:pPr marL="285750" indent="-285750" algn="just">
              <a:buFont typeface="Arial" panose="020B0604020202020204" pitchFamily="34" charset="0"/>
              <a:buChar char="•"/>
            </a:pPr>
            <a:r>
              <a:rPr lang="en-IN" dirty="0"/>
              <a:t>R.SELVARAJ</a:t>
            </a:r>
          </a:p>
          <a:p>
            <a:pPr marL="285750" indent="-285750" algn="just">
              <a:buFont typeface="Arial" panose="020B0604020202020204" pitchFamily="34" charset="0"/>
              <a:buChar char="•"/>
            </a:pPr>
            <a:r>
              <a:rPr lang="en-IN" dirty="0"/>
              <a:t>REG.NO :912321103703</a:t>
            </a:r>
          </a:p>
          <a:p>
            <a:pPr marL="285750" indent="-285750" algn="just">
              <a:buFont typeface="Arial" panose="020B0604020202020204" pitchFamily="34" charset="0"/>
              <a:buChar char="•"/>
            </a:pPr>
            <a:r>
              <a:rPr lang="en-IN" dirty="0"/>
              <a:t>SACS MAVMM ENGINEERING COLLEGE</a:t>
            </a:r>
          </a:p>
          <a:p>
            <a:pPr marL="285750" indent="-285750" algn="just">
              <a:buFont typeface="Arial" panose="020B0604020202020204" pitchFamily="34" charset="0"/>
              <a:buChar char="•"/>
            </a:pPr>
            <a:r>
              <a:rPr lang="en-IN"/>
              <a:t>III YEAR CIVIL DEPT</a:t>
            </a:r>
            <a:endParaRPr lang="en-IN" dirty="0"/>
          </a:p>
        </p:txBody>
      </p:sp>
    </p:spTree>
    <p:extLst>
      <p:ext uri="{BB962C8B-B14F-4D97-AF65-F5344CB8AC3E}">
        <p14:creationId xmlns:p14="http://schemas.microsoft.com/office/powerpoint/2010/main" val="3644967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29DB-B9EB-238F-AD16-B9C95A2BCC14}"/>
              </a:ext>
            </a:extLst>
          </p:cNvPr>
          <p:cNvSpPr>
            <a:spLocks noGrp="1"/>
          </p:cNvSpPr>
          <p:nvPr>
            <p:ph type="ctrTitle"/>
          </p:nvPr>
        </p:nvSpPr>
        <p:spPr>
          <a:xfrm>
            <a:off x="-966952" y="2404534"/>
            <a:ext cx="8061435" cy="1646302"/>
          </a:xfrm>
        </p:spPr>
        <p:txBody>
          <a:bodyPr/>
          <a:lstStyle/>
          <a:p>
            <a:r>
              <a:rPr lang="en-IN" dirty="0"/>
              <a:t>THANK YOU </a:t>
            </a:r>
          </a:p>
        </p:txBody>
      </p:sp>
      <p:sp>
        <p:nvSpPr>
          <p:cNvPr id="3" name="Subtitle 2">
            <a:extLst>
              <a:ext uri="{FF2B5EF4-FFF2-40B4-BE49-F238E27FC236}">
                <a16:creationId xmlns:a16="http://schemas.microsoft.com/office/drawing/2014/main" id="{EA7D677C-97D3-189F-C9BB-ACB29A42781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9210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5DFB-B6A7-AC78-8394-95BAA2194E34}"/>
              </a:ext>
            </a:extLst>
          </p:cNvPr>
          <p:cNvSpPr>
            <a:spLocks noGrp="1"/>
          </p:cNvSpPr>
          <p:nvPr>
            <p:ph type="title"/>
          </p:nvPr>
        </p:nvSpPr>
        <p:spPr>
          <a:xfrm>
            <a:off x="683172" y="609600"/>
            <a:ext cx="8590830" cy="998483"/>
          </a:xfrm>
        </p:spPr>
        <p:txBody>
          <a:bodyPr>
            <a:normAutofit/>
          </a:bodyPr>
          <a:lstStyle/>
          <a:p>
            <a:r>
              <a:rPr lang="en-IN" dirty="0"/>
              <a:t>CONCLUSION </a:t>
            </a:r>
          </a:p>
        </p:txBody>
      </p:sp>
      <p:sp>
        <p:nvSpPr>
          <p:cNvPr id="3" name="Content Placeholder 2">
            <a:extLst>
              <a:ext uri="{FF2B5EF4-FFF2-40B4-BE49-F238E27FC236}">
                <a16:creationId xmlns:a16="http://schemas.microsoft.com/office/drawing/2014/main" id="{D486E069-FC81-83B2-A106-096B8FE6A8F4}"/>
              </a:ext>
            </a:extLst>
          </p:cNvPr>
          <p:cNvSpPr>
            <a:spLocks noGrp="1"/>
          </p:cNvSpPr>
          <p:nvPr>
            <p:ph idx="1"/>
          </p:nvPr>
        </p:nvSpPr>
        <p:spPr>
          <a:xfrm>
            <a:off x="677334" y="1870841"/>
            <a:ext cx="8596668" cy="4170521"/>
          </a:xfrm>
        </p:spPr>
        <p:txBody>
          <a:bodyPr/>
          <a:lstStyle/>
          <a:p>
            <a:r>
              <a:rPr lang="en-US" dirty="0"/>
              <a:t>In conclusion, the reviewed literatures also showed that only a few authors considered the relationship between safety and quality as an important link (Hunter and Lambert, 2016), therefore this study aimed at assessing the effects service quality and safety percept have on passenger satisfaction which is the gap that will be analyzed in this study. </a:t>
            </a:r>
            <a:endParaRPr lang="en-IN" dirty="0"/>
          </a:p>
        </p:txBody>
      </p:sp>
    </p:spTree>
    <p:extLst>
      <p:ext uri="{BB962C8B-B14F-4D97-AF65-F5344CB8AC3E}">
        <p14:creationId xmlns:p14="http://schemas.microsoft.com/office/powerpoint/2010/main" val="231976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8047-513F-E966-624B-E32C5CBA1A23}"/>
              </a:ext>
            </a:extLst>
          </p:cNvPr>
          <p:cNvSpPr>
            <a:spLocks noGrp="1"/>
          </p:cNvSpPr>
          <p:nvPr>
            <p:ph type="title"/>
          </p:nvPr>
        </p:nvSpPr>
        <p:spPr>
          <a:xfrm>
            <a:off x="677335" y="945931"/>
            <a:ext cx="8596668" cy="1051035"/>
          </a:xfrm>
        </p:spPr>
        <p:txBody>
          <a:bodyPr>
            <a:normAutofit fontScale="90000"/>
          </a:bodyPr>
          <a:lstStyle/>
          <a:p>
            <a:r>
              <a:rPr lang="en-IN" b="1" i="0" dirty="0">
                <a:solidFill>
                  <a:srgbClr val="333333"/>
                </a:solidFill>
                <a:effectLst/>
                <a:latin typeface="PT serif" panose="020F0502020204030204" pitchFamily="18" charset="0"/>
              </a:rPr>
              <a:t>ABSTRACT</a:t>
            </a:r>
            <a:br>
              <a:rPr lang="en-IN" b="1" i="0" dirty="0">
                <a:solidFill>
                  <a:srgbClr val="333333"/>
                </a:solidFill>
                <a:effectLst/>
                <a:latin typeface="PT serif" panose="020F0502020204030204" pitchFamily="18" charset="0"/>
              </a:rPr>
            </a:br>
            <a:endParaRPr lang="en-IN" dirty="0"/>
          </a:p>
        </p:txBody>
      </p:sp>
      <p:sp>
        <p:nvSpPr>
          <p:cNvPr id="3" name="Text Placeholder 2">
            <a:extLst>
              <a:ext uri="{FF2B5EF4-FFF2-40B4-BE49-F238E27FC236}">
                <a16:creationId xmlns:a16="http://schemas.microsoft.com/office/drawing/2014/main" id="{8058750C-D74D-DBB7-5CD7-53DA5528C5C8}"/>
              </a:ext>
            </a:extLst>
          </p:cNvPr>
          <p:cNvSpPr>
            <a:spLocks noGrp="1"/>
          </p:cNvSpPr>
          <p:nvPr>
            <p:ph type="body" idx="1"/>
          </p:nvPr>
        </p:nvSpPr>
        <p:spPr>
          <a:xfrm>
            <a:off x="950604" y="2267722"/>
            <a:ext cx="8596668" cy="3103063"/>
          </a:xfrm>
        </p:spPr>
        <p:txBody>
          <a:bodyPr>
            <a:normAutofit/>
          </a:bodyPr>
          <a:lstStyle/>
          <a:p>
            <a:pPr marL="285750" indent="-285750">
              <a:buFont typeface="Arial" panose="020B0604020202020204" pitchFamily="34" charset="0"/>
              <a:buChar char="•"/>
            </a:pPr>
            <a:r>
              <a:rPr lang="en-US" b="0" i="0" dirty="0">
                <a:solidFill>
                  <a:srgbClr val="333333"/>
                </a:solidFill>
                <a:effectLst/>
                <a:latin typeface="Open Sans" panose="020F0502020204030204" pitchFamily="34" charset="0"/>
              </a:rPr>
              <a:t>The present study focuses on understanding the importance of various attributes that impact passenger satisfaction based on online ratings from TripAdvisor for India. In doing this, we differentiate between the type of passenger (based on nationality) and type of airline (low cost and full service).</a:t>
            </a:r>
          </a:p>
          <a:p>
            <a:pPr marL="285750" indent="-285750">
              <a:buFont typeface="Arial" panose="020B0604020202020204" pitchFamily="34" charset="0"/>
              <a:buChar char="•"/>
            </a:pPr>
            <a:r>
              <a:rPr lang="en-US" b="0" i="0" dirty="0">
                <a:solidFill>
                  <a:srgbClr val="333333"/>
                </a:solidFill>
                <a:effectLst/>
                <a:latin typeface="Open Sans" panose="020B0606030504020204" pitchFamily="34" charset="0"/>
              </a:rPr>
              <a:t> Further based on the type of passenger and type of airline, results vary significantly. Our study has implications for managers to help them focus on employing their scarce resources better to retain their competitive position in the Indian market.</a:t>
            </a:r>
            <a:endParaRPr lang="en-IN" dirty="0"/>
          </a:p>
        </p:txBody>
      </p:sp>
    </p:spTree>
    <p:extLst>
      <p:ext uri="{BB962C8B-B14F-4D97-AF65-F5344CB8AC3E}">
        <p14:creationId xmlns:p14="http://schemas.microsoft.com/office/powerpoint/2010/main" val="69777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615D-D65B-5D7E-34CF-FA5477590A93}"/>
              </a:ext>
            </a:extLst>
          </p:cNvPr>
          <p:cNvSpPr>
            <a:spLocks noGrp="1"/>
          </p:cNvSpPr>
          <p:nvPr>
            <p:ph type="title"/>
          </p:nvPr>
        </p:nvSpPr>
        <p:spPr>
          <a:xfrm>
            <a:off x="677335" y="914400"/>
            <a:ext cx="8596668" cy="767255"/>
          </a:xfrm>
        </p:spPr>
        <p:txBody>
          <a:bodyPr>
            <a:normAutofit/>
          </a:bodyPr>
          <a:lstStyle/>
          <a:p>
            <a:r>
              <a:rPr lang="en-IN" dirty="0"/>
              <a:t>INTRODUCTION</a:t>
            </a:r>
          </a:p>
        </p:txBody>
      </p:sp>
      <p:sp>
        <p:nvSpPr>
          <p:cNvPr id="3" name="Text Placeholder 2">
            <a:extLst>
              <a:ext uri="{FF2B5EF4-FFF2-40B4-BE49-F238E27FC236}">
                <a16:creationId xmlns:a16="http://schemas.microsoft.com/office/drawing/2014/main" id="{1B28D5A0-5A21-D1C5-6DA5-D59B64E0D400}"/>
              </a:ext>
            </a:extLst>
          </p:cNvPr>
          <p:cNvSpPr>
            <a:spLocks noGrp="1"/>
          </p:cNvSpPr>
          <p:nvPr>
            <p:ph type="body" idx="1"/>
          </p:nvPr>
        </p:nvSpPr>
        <p:spPr>
          <a:xfrm>
            <a:off x="1749390" y="2102069"/>
            <a:ext cx="8596668" cy="3584028"/>
          </a:xfrm>
        </p:spPr>
        <p:txBody>
          <a:bodyPr>
            <a:normAutofit fontScale="77500" lnSpcReduction="20000"/>
          </a:bodyPr>
          <a:lstStyle/>
          <a:p>
            <a:pPr algn="l"/>
            <a:r>
              <a:rPr lang="en-US" sz="3600" b="0" i="0" dirty="0">
                <a:solidFill>
                  <a:srgbClr val="000000"/>
                </a:solidFill>
                <a:effectLst/>
                <a:highlight>
                  <a:srgbClr val="FFFFFF"/>
                </a:highlight>
                <a:latin typeface="ff4"/>
              </a:rPr>
              <a:t>This article presents the summary, interpretation and evaluation of existing literature on the subject of </a:t>
            </a:r>
          </a:p>
          <a:p>
            <a:pPr algn="l"/>
            <a:r>
              <a:rPr lang="en-US" sz="3600" b="0" i="0" dirty="0">
                <a:solidFill>
                  <a:srgbClr val="000000"/>
                </a:solidFill>
                <a:effectLst/>
                <a:highlight>
                  <a:srgbClr val="FFFFFF"/>
                </a:highlight>
                <a:latin typeface="ff4"/>
              </a:rPr>
              <a:t>service quality, safety perception and customer satisfaction. Information for this purpose was collected </a:t>
            </a:r>
          </a:p>
          <a:p>
            <a:pPr algn="l"/>
            <a:r>
              <a:rPr lang="en-US" sz="3600" b="0" i="0" dirty="0">
                <a:solidFill>
                  <a:srgbClr val="000000"/>
                </a:solidFill>
                <a:effectLst/>
                <a:highlight>
                  <a:srgbClr val="FFFFFF"/>
                </a:highlight>
                <a:latin typeface="ff4"/>
              </a:rPr>
              <a:t>from review of associated literature to include findings, model and theories all gathered from textbooks, </a:t>
            </a:r>
          </a:p>
          <a:p>
            <a:pPr algn="l"/>
            <a:r>
              <a:rPr lang="en-US" sz="3600" b="0" i="0" dirty="0">
                <a:solidFill>
                  <a:srgbClr val="000000"/>
                </a:solidFill>
                <a:effectLst/>
                <a:highlight>
                  <a:srgbClr val="FFFFFF"/>
                </a:highlight>
                <a:latin typeface="ff4"/>
              </a:rPr>
              <a:t>journal articles and other relevant sources</a:t>
            </a:r>
          </a:p>
          <a:p>
            <a:pPr algn="l"/>
            <a:endParaRPr lang="en-IN" sz="3300" dirty="0"/>
          </a:p>
        </p:txBody>
      </p:sp>
    </p:spTree>
    <p:extLst>
      <p:ext uri="{BB962C8B-B14F-4D97-AF65-F5344CB8AC3E}">
        <p14:creationId xmlns:p14="http://schemas.microsoft.com/office/powerpoint/2010/main" val="341788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F352-690D-B222-36B5-CAA2F0668E54}"/>
              </a:ext>
            </a:extLst>
          </p:cNvPr>
          <p:cNvSpPr>
            <a:spLocks noGrp="1"/>
          </p:cNvSpPr>
          <p:nvPr>
            <p:ph type="title"/>
          </p:nvPr>
        </p:nvSpPr>
        <p:spPr>
          <a:xfrm>
            <a:off x="677334" y="609600"/>
            <a:ext cx="8596668" cy="851338"/>
          </a:xfrm>
        </p:spPr>
        <p:txBody>
          <a:bodyPr/>
          <a:lstStyle/>
          <a:p>
            <a:r>
              <a:rPr lang="en-IN" b="0" i="0" dirty="0">
                <a:solidFill>
                  <a:srgbClr val="000000"/>
                </a:solidFill>
                <a:effectLst/>
                <a:highlight>
                  <a:srgbClr val="FFFFFF"/>
                </a:highlight>
                <a:latin typeface="ff5"/>
              </a:rPr>
              <a:t>DIMENSIONS OF SERVICE QUALITY</a:t>
            </a:r>
            <a:endParaRPr lang="en-IN" dirty="0"/>
          </a:p>
        </p:txBody>
      </p:sp>
      <p:sp>
        <p:nvSpPr>
          <p:cNvPr id="3" name="Content Placeholder 2">
            <a:extLst>
              <a:ext uri="{FF2B5EF4-FFF2-40B4-BE49-F238E27FC236}">
                <a16:creationId xmlns:a16="http://schemas.microsoft.com/office/drawing/2014/main" id="{EE3B11CD-A841-3E4D-F985-7B9C433DD050}"/>
              </a:ext>
            </a:extLst>
          </p:cNvPr>
          <p:cNvSpPr>
            <a:spLocks noGrp="1"/>
          </p:cNvSpPr>
          <p:nvPr>
            <p:ph idx="1"/>
          </p:nvPr>
        </p:nvSpPr>
        <p:spPr>
          <a:xfrm>
            <a:off x="677334" y="1933903"/>
            <a:ext cx="8596668" cy="4277711"/>
          </a:xfrm>
        </p:spPr>
        <p:txBody>
          <a:bodyPr>
            <a:normAutofit fontScale="92500" lnSpcReduction="20000"/>
          </a:bodyPr>
          <a:lstStyle/>
          <a:p>
            <a:pPr algn="l"/>
            <a:r>
              <a:rPr lang="en-US" b="0" i="0" dirty="0">
                <a:solidFill>
                  <a:srgbClr val="000000"/>
                </a:solidFill>
                <a:effectLst/>
                <a:highlight>
                  <a:srgbClr val="FFFFFF"/>
                </a:highlight>
                <a:latin typeface="ff4"/>
              </a:rPr>
              <a:t>The purpose of this section is to identify those important factors (variables) that can be used to measure </a:t>
            </a:r>
          </a:p>
          <a:p>
            <a:pPr algn="l"/>
            <a:r>
              <a:rPr lang="en-US" b="0" i="0" dirty="0">
                <a:solidFill>
                  <a:srgbClr val="000000"/>
                </a:solidFill>
                <a:effectLst/>
                <a:highlight>
                  <a:srgbClr val="FFFFFF"/>
                </a:highlight>
                <a:latin typeface="ff4"/>
              </a:rPr>
              <a:t>service quality. Therefore, previous studies in this field will be reviewed, and a model of service quality </a:t>
            </a:r>
          </a:p>
          <a:p>
            <a:pPr algn="l"/>
            <a:r>
              <a:rPr lang="en-US" b="0" i="0" dirty="0">
                <a:solidFill>
                  <a:srgbClr val="000000"/>
                </a:solidFill>
                <a:effectLst/>
                <a:highlight>
                  <a:srgbClr val="FFFFFF"/>
                </a:highlight>
                <a:latin typeface="ff4"/>
              </a:rPr>
              <a:t>will be developed. As service quality has become increasingly important to producers’/suppliers' strategies </a:t>
            </a:r>
          </a:p>
          <a:p>
            <a:pPr algn="l"/>
            <a:r>
              <a:rPr lang="en-US" b="0" i="0" dirty="0">
                <a:solidFill>
                  <a:srgbClr val="000000"/>
                </a:solidFill>
                <a:effectLst/>
                <a:highlight>
                  <a:srgbClr val="FFFFFF"/>
                </a:highlight>
                <a:latin typeface="ff4"/>
              </a:rPr>
              <a:t>its assessment has become increasingly critical. Several attempts have been made to measure it. Explication </a:t>
            </a:r>
          </a:p>
          <a:p>
            <a:pPr algn="l"/>
            <a:r>
              <a:rPr lang="en-US" b="0" i="0" dirty="0">
                <a:solidFill>
                  <a:srgbClr val="000000"/>
                </a:solidFill>
                <a:effectLst/>
                <a:highlight>
                  <a:srgbClr val="FFFFFF"/>
                </a:highlight>
                <a:latin typeface="ff4"/>
              </a:rPr>
              <a:t>and measurement of quality present problems for researchers. Poor service quality is a familiar experience </a:t>
            </a:r>
          </a:p>
          <a:p>
            <a:pPr algn="l"/>
            <a:r>
              <a:rPr lang="en-US" b="0" i="0" dirty="0">
                <a:solidFill>
                  <a:srgbClr val="000000"/>
                </a:solidFill>
                <a:effectLst/>
                <a:highlight>
                  <a:srgbClr val="FFFFFF"/>
                </a:highlight>
                <a:latin typeface="ff4"/>
              </a:rPr>
              <a:t>for many of us as consumers and managers and the need to improve its measurement and control is a </a:t>
            </a:r>
          </a:p>
          <a:p>
            <a:pPr algn="l"/>
            <a:r>
              <a:rPr lang="en-US" b="0" i="0" dirty="0">
                <a:solidFill>
                  <a:srgbClr val="000000"/>
                </a:solidFill>
                <a:effectLst/>
                <a:highlight>
                  <a:srgbClr val="FFFFFF"/>
                </a:highlight>
                <a:latin typeface="ff4"/>
              </a:rPr>
              <a:t>common theme of the service management literature. In a recent survey of current practices in service </a:t>
            </a:r>
          </a:p>
          <a:p>
            <a:pPr algn="l"/>
            <a:r>
              <a:rPr lang="en-US" b="0" i="0" dirty="0">
                <a:solidFill>
                  <a:srgbClr val="000000"/>
                </a:solidFill>
                <a:effectLst/>
                <a:highlight>
                  <a:srgbClr val="FFFFFF"/>
                </a:highlight>
                <a:latin typeface="ff4"/>
              </a:rPr>
              <a:t>quality, </a:t>
            </a:r>
            <a:r>
              <a:rPr lang="en-US" b="0" i="0" dirty="0" err="1">
                <a:solidFill>
                  <a:srgbClr val="000000"/>
                </a:solidFill>
                <a:effectLst/>
                <a:highlight>
                  <a:srgbClr val="FFFFFF"/>
                </a:highlight>
                <a:latin typeface="ff4"/>
              </a:rPr>
              <a:t>Kellog</a:t>
            </a:r>
            <a:r>
              <a:rPr lang="en-US" b="0" i="0" dirty="0">
                <a:solidFill>
                  <a:srgbClr val="000000"/>
                </a:solidFill>
                <a:effectLst/>
                <a:highlight>
                  <a:srgbClr val="FFFFFF"/>
                </a:highlight>
                <a:latin typeface="ff4"/>
              </a:rPr>
              <a:t> et al., (1991) found that 73% of the firms strongly agree that m</a:t>
            </a:r>
          </a:p>
          <a:p>
            <a:endParaRPr lang="en-IN" sz="3300" dirty="0"/>
          </a:p>
        </p:txBody>
      </p:sp>
    </p:spTree>
    <p:extLst>
      <p:ext uri="{BB962C8B-B14F-4D97-AF65-F5344CB8AC3E}">
        <p14:creationId xmlns:p14="http://schemas.microsoft.com/office/powerpoint/2010/main" val="156536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3D6E-7844-2B32-968F-1E8AD8C72B84}"/>
              </a:ext>
            </a:extLst>
          </p:cNvPr>
          <p:cNvSpPr>
            <a:spLocks noGrp="1"/>
          </p:cNvSpPr>
          <p:nvPr>
            <p:ph type="title"/>
          </p:nvPr>
        </p:nvSpPr>
        <p:spPr>
          <a:xfrm>
            <a:off x="677334" y="609600"/>
            <a:ext cx="8596668" cy="893379"/>
          </a:xfrm>
        </p:spPr>
        <p:txBody>
          <a:bodyPr/>
          <a:lstStyle/>
          <a:p>
            <a:r>
              <a:rPr lang="en-IN" dirty="0"/>
              <a:t>CONCEPT OF PASSENGER SATISFACTION </a:t>
            </a:r>
          </a:p>
        </p:txBody>
      </p:sp>
      <p:sp>
        <p:nvSpPr>
          <p:cNvPr id="3" name="Content Placeholder 2">
            <a:extLst>
              <a:ext uri="{FF2B5EF4-FFF2-40B4-BE49-F238E27FC236}">
                <a16:creationId xmlns:a16="http://schemas.microsoft.com/office/drawing/2014/main" id="{61C000E9-837B-1929-8F9B-025A983E85B6}"/>
              </a:ext>
            </a:extLst>
          </p:cNvPr>
          <p:cNvSpPr>
            <a:spLocks noGrp="1"/>
          </p:cNvSpPr>
          <p:nvPr>
            <p:ph idx="1"/>
          </p:nvPr>
        </p:nvSpPr>
        <p:spPr>
          <a:xfrm>
            <a:off x="677334" y="1576553"/>
            <a:ext cx="8596668" cy="4464810"/>
          </a:xfrm>
        </p:spPr>
        <p:txBody>
          <a:bodyPr>
            <a:normAutofit lnSpcReduction="10000"/>
          </a:bodyPr>
          <a:lstStyle/>
          <a:p>
            <a:r>
              <a:rPr lang="en-US" dirty="0"/>
              <a:t>Customer satisfaction can also be defined as a measurement that determines how happy customers are with a company’s products, services, and capabilities. Customer satisfaction information, including surveys and ratings, can help a company determine how to best improve or change its products and services. In theory, if a customer is satisfied with the service or product provided, he will be loyal to use the product and even tell others the benefits of the product or service (Warnock-Smith &amp; Morrell, 2008). Satisfied customers will continue to buy the product again (</a:t>
            </a:r>
            <a:r>
              <a:rPr lang="en-US" dirty="0" err="1"/>
              <a:t>Surapranata</a:t>
            </a:r>
            <a:r>
              <a:rPr lang="en-US" dirty="0"/>
              <a:t> &amp; Iskandar, 2013).</a:t>
            </a:r>
          </a:p>
          <a:p>
            <a:r>
              <a:rPr lang="en-US" dirty="0"/>
              <a:t>Customer satisfaction has become a key intermediary objective in service operations due to the benefits it brings to organizations (</a:t>
            </a:r>
            <a:r>
              <a:rPr lang="en-US" dirty="0" err="1"/>
              <a:t>Ranaweera</a:t>
            </a:r>
            <a:r>
              <a:rPr lang="en-US" dirty="0"/>
              <a:t> and Prabhu, 2003). The importance of customer satisfaction is derived from the generally accepted philosophy that for a business to be successful and profitable, it must satisfy customers (Shin and Elliott, 2001). Previous research has demonstrated that satisfaction is strongly associated with re-purchase intentions (Cronin and Taylor, 1992; </a:t>
            </a:r>
            <a:r>
              <a:rPr lang="en-US" dirty="0" err="1"/>
              <a:t>Fornell</a:t>
            </a:r>
            <a:r>
              <a:rPr lang="en-US" dirty="0"/>
              <a:t>, 1992). </a:t>
            </a:r>
            <a:endParaRPr lang="en-IN" dirty="0"/>
          </a:p>
        </p:txBody>
      </p:sp>
    </p:spTree>
    <p:extLst>
      <p:ext uri="{BB962C8B-B14F-4D97-AF65-F5344CB8AC3E}">
        <p14:creationId xmlns:p14="http://schemas.microsoft.com/office/powerpoint/2010/main" val="370091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0666-D969-9037-727E-0E7AD25BD408}"/>
              </a:ext>
            </a:extLst>
          </p:cNvPr>
          <p:cNvSpPr>
            <a:spLocks noGrp="1"/>
          </p:cNvSpPr>
          <p:nvPr>
            <p:ph type="title"/>
          </p:nvPr>
        </p:nvSpPr>
        <p:spPr>
          <a:xfrm>
            <a:off x="677334" y="609600"/>
            <a:ext cx="8596668" cy="1061545"/>
          </a:xfrm>
        </p:spPr>
        <p:txBody>
          <a:bodyPr>
            <a:normAutofit fontScale="90000"/>
          </a:bodyPr>
          <a:lstStyle/>
          <a:p>
            <a:r>
              <a:rPr lang="en-US" dirty="0"/>
              <a:t>Safety Perception and Passenger Satisfaction</a:t>
            </a:r>
            <a:endParaRPr lang="en-IN" dirty="0"/>
          </a:p>
        </p:txBody>
      </p:sp>
      <p:sp>
        <p:nvSpPr>
          <p:cNvPr id="3" name="Content Placeholder 2">
            <a:extLst>
              <a:ext uri="{FF2B5EF4-FFF2-40B4-BE49-F238E27FC236}">
                <a16:creationId xmlns:a16="http://schemas.microsoft.com/office/drawing/2014/main" id="{198D2610-ED8A-0944-DB32-D9F192DDE9E1}"/>
              </a:ext>
            </a:extLst>
          </p:cNvPr>
          <p:cNvSpPr>
            <a:spLocks noGrp="1"/>
          </p:cNvSpPr>
          <p:nvPr>
            <p:ph idx="1"/>
          </p:nvPr>
        </p:nvSpPr>
        <p:spPr>
          <a:xfrm>
            <a:off x="677334" y="1650125"/>
            <a:ext cx="8596668" cy="4391238"/>
          </a:xfrm>
        </p:spPr>
        <p:txBody>
          <a:bodyPr>
            <a:normAutofit/>
          </a:bodyPr>
          <a:lstStyle/>
          <a:p>
            <a:r>
              <a:rPr lang="en-US" dirty="0"/>
              <a:t>In the airline business, safety is the top priority for both travelers and airline management. Safety is regarded as an important consideration in passenger airline choice (Gilbert &amp; Wong, 2003; Wessels, 2006). The observed declines in air passenger numbers following the September 11 attacks in the US also confirm the influence of safety on consumer behavior. Also as alluded to by </a:t>
            </a:r>
            <a:r>
              <a:rPr lang="en-US" dirty="0" err="1"/>
              <a:t>Ringle</a:t>
            </a:r>
            <a:r>
              <a:rPr lang="en-US" dirty="0"/>
              <a:t>, Sarstedt, Zimmermann (2011), airline disasters receive extensive media coverage, implying public awareness of such events. </a:t>
            </a:r>
          </a:p>
          <a:p>
            <a:r>
              <a:rPr lang="en-US" dirty="0"/>
              <a:t>An airplane crash does not happen frequently, but if so, it triggers a lot of media attention. After an accident people often ask themselves if flying is a safe thing to do. However, commercial aviation is one of the safest forms of transport and statistics show that it has become even more safe over the last decades. The 2011 global accident rate was 0.37, the equivalent of one accident every 2.7 million flights. This represented a 39% improvement compared to 2010, when the accident rate was 0.61, or one accident for every 1.6 million flights (IATA, 2012).</a:t>
            </a:r>
            <a:endParaRPr lang="en-IN" dirty="0"/>
          </a:p>
        </p:txBody>
      </p:sp>
    </p:spTree>
    <p:extLst>
      <p:ext uri="{BB962C8B-B14F-4D97-AF65-F5344CB8AC3E}">
        <p14:creationId xmlns:p14="http://schemas.microsoft.com/office/powerpoint/2010/main" val="74255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74DD-ACE0-B629-23DD-F85EF4623A7F}"/>
              </a:ext>
            </a:extLst>
          </p:cNvPr>
          <p:cNvSpPr>
            <a:spLocks noGrp="1"/>
          </p:cNvSpPr>
          <p:nvPr>
            <p:ph type="title"/>
          </p:nvPr>
        </p:nvSpPr>
        <p:spPr>
          <a:xfrm>
            <a:off x="624782" y="273269"/>
            <a:ext cx="8596668" cy="966952"/>
          </a:xfrm>
        </p:spPr>
        <p:txBody>
          <a:bodyPr/>
          <a:lstStyle/>
          <a:p>
            <a:r>
              <a:rPr lang="en-IN" dirty="0"/>
              <a:t>. REVIEW OF EMPIRICAL STUDIES </a:t>
            </a:r>
          </a:p>
        </p:txBody>
      </p:sp>
      <p:sp>
        <p:nvSpPr>
          <p:cNvPr id="3" name="Content Placeholder 2">
            <a:extLst>
              <a:ext uri="{FF2B5EF4-FFF2-40B4-BE49-F238E27FC236}">
                <a16:creationId xmlns:a16="http://schemas.microsoft.com/office/drawing/2014/main" id="{E05E2F72-1CB0-82B9-8481-57C7D5024F04}"/>
              </a:ext>
            </a:extLst>
          </p:cNvPr>
          <p:cNvSpPr>
            <a:spLocks noGrp="1"/>
          </p:cNvSpPr>
          <p:nvPr>
            <p:ph idx="1"/>
          </p:nvPr>
        </p:nvSpPr>
        <p:spPr>
          <a:xfrm>
            <a:off x="677334" y="1524001"/>
            <a:ext cx="8596668" cy="3668109"/>
          </a:xfrm>
        </p:spPr>
        <p:txBody>
          <a:bodyPr/>
          <a:lstStyle/>
          <a:p>
            <a:r>
              <a:rPr lang="en-US" dirty="0"/>
              <a:t>Empirical studies by (Choi et al 2004, Nark et al 2010, </a:t>
            </a:r>
            <a:r>
              <a:rPr lang="en-US" dirty="0" err="1"/>
              <a:t>Belas</a:t>
            </a:r>
            <a:r>
              <a:rPr lang="en-US" dirty="0"/>
              <a:t> et al 2014, </a:t>
            </a:r>
            <a:r>
              <a:rPr lang="en-US" dirty="0" err="1"/>
              <a:t>Belas</a:t>
            </a:r>
            <a:r>
              <a:rPr lang="en-US" dirty="0"/>
              <a:t> J., and </a:t>
            </a:r>
            <a:r>
              <a:rPr lang="en-US" dirty="0" err="1"/>
              <a:t>Gabcora</a:t>
            </a:r>
            <a:r>
              <a:rPr lang="en-US" dirty="0"/>
              <a:t> L. 2011) indicated that providing quality service leads to overall customer satisfaction. Additionally, many researchers presented that there exists a close correlation between service quality and customer satisfaction. Kadir et al. 2011 stated that service quality is essential to measure customer satisfaction, and providing high-quality services could maintain customer satisfaction; Judging whether a company could provide quality services or not, could be based on the customer's perception of getting satisfaction when consuming the services</a:t>
            </a:r>
            <a:endParaRPr lang="en-IN" dirty="0"/>
          </a:p>
        </p:txBody>
      </p:sp>
    </p:spTree>
    <p:extLst>
      <p:ext uri="{BB962C8B-B14F-4D97-AF65-F5344CB8AC3E}">
        <p14:creationId xmlns:p14="http://schemas.microsoft.com/office/powerpoint/2010/main" val="10194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D6FF-021B-DB3E-CDCD-52962C3C9704}"/>
              </a:ext>
            </a:extLst>
          </p:cNvPr>
          <p:cNvSpPr>
            <a:spLocks noGrp="1"/>
          </p:cNvSpPr>
          <p:nvPr>
            <p:ph type="title"/>
          </p:nvPr>
        </p:nvSpPr>
        <p:spPr>
          <a:xfrm>
            <a:off x="677334" y="609600"/>
            <a:ext cx="8596668" cy="882869"/>
          </a:xfrm>
        </p:spPr>
        <p:txBody>
          <a:bodyPr/>
          <a:lstStyle/>
          <a:p>
            <a:r>
              <a:rPr lang="en-IN" dirty="0"/>
              <a:t>Theoretical Framework </a:t>
            </a:r>
          </a:p>
        </p:txBody>
      </p:sp>
      <p:sp>
        <p:nvSpPr>
          <p:cNvPr id="3" name="Content Placeholder 2">
            <a:extLst>
              <a:ext uri="{FF2B5EF4-FFF2-40B4-BE49-F238E27FC236}">
                <a16:creationId xmlns:a16="http://schemas.microsoft.com/office/drawing/2014/main" id="{CFB8A0DF-E78A-E7E8-644C-B5ACE3B19295}"/>
              </a:ext>
            </a:extLst>
          </p:cNvPr>
          <p:cNvSpPr>
            <a:spLocks noGrp="1"/>
          </p:cNvSpPr>
          <p:nvPr>
            <p:ph idx="1"/>
          </p:nvPr>
        </p:nvSpPr>
        <p:spPr>
          <a:xfrm>
            <a:off x="677334" y="1639615"/>
            <a:ext cx="8596668" cy="4855778"/>
          </a:xfrm>
        </p:spPr>
        <p:txBody>
          <a:bodyPr/>
          <a:lstStyle/>
          <a:p>
            <a:r>
              <a:rPr lang="en-US" dirty="0"/>
              <a:t>Theories are formulated to explain, predict, and understand phenomena and, in many cases, to challenge and extend existing knowledge within the limits of critical bounding assumptions. The theoretical framework is the structure that can hold or support a theory of a research study. The theoretical framework introduces and describes the theory that explains why the research problem under study exists. In service quality, the dominant theory is the SERVQUAL theory developed by Parasuraman, </a:t>
            </a:r>
            <a:r>
              <a:rPr lang="en-US" dirty="0" err="1"/>
              <a:t>Zeithmal</a:t>
            </a:r>
            <a:r>
              <a:rPr lang="en-US" dirty="0"/>
              <a:t>, and Berry </a:t>
            </a:r>
            <a:endParaRPr lang="en-IN" dirty="0"/>
          </a:p>
        </p:txBody>
      </p:sp>
    </p:spTree>
    <p:extLst>
      <p:ext uri="{BB962C8B-B14F-4D97-AF65-F5344CB8AC3E}">
        <p14:creationId xmlns:p14="http://schemas.microsoft.com/office/powerpoint/2010/main" val="63247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E56F-1CFA-8938-B4D5-A45264CB5787}"/>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C7B33F27-9E1E-A2EC-4F34-E52634099C8C}"/>
              </a:ext>
            </a:extLst>
          </p:cNvPr>
          <p:cNvSpPr>
            <a:spLocks noGrp="1"/>
          </p:cNvSpPr>
          <p:nvPr>
            <p:ph idx="1"/>
          </p:nvPr>
        </p:nvSpPr>
        <p:spPr/>
        <p:txBody>
          <a:bodyPr/>
          <a:lstStyle/>
          <a:p>
            <a:endParaRPr lang="en-IN" dirty="0"/>
          </a:p>
        </p:txBody>
      </p:sp>
      <p:pic>
        <p:nvPicPr>
          <p:cNvPr id="1026" name="Picture 2" descr="airlines passengers ...">
            <a:extLst>
              <a:ext uri="{FF2B5EF4-FFF2-40B4-BE49-F238E27FC236}">
                <a16:creationId xmlns:a16="http://schemas.microsoft.com/office/drawing/2014/main" id="{242DE675-225A-1BF6-6BDB-CB6F9D157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337" y="2325085"/>
            <a:ext cx="8250621" cy="3865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8381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998</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ff4</vt:lpstr>
      <vt:lpstr>ff5</vt:lpstr>
      <vt:lpstr>Open Sans</vt:lpstr>
      <vt:lpstr>PT serif</vt:lpstr>
      <vt:lpstr>Trebuchet MS</vt:lpstr>
      <vt:lpstr>Wingdings 3</vt:lpstr>
      <vt:lpstr>Facet</vt:lpstr>
      <vt:lpstr>NAAN MUDHALVAN DATAA SCIENCE  FUNDAMENTAL PROJECT </vt:lpstr>
      <vt:lpstr>ABSTRACT </vt:lpstr>
      <vt:lpstr>INTRODUCTION</vt:lpstr>
      <vt:lpstr>DIMENSIONS OF SERVICE QUALITY</vt:lpstr>
      <vt:lpstr>CONCEPT OF PASSENGER SATISFACTION </vt:lpstr>
      <vt:lpstr>Safety Perception and Passenger Satisfaction</vt:lpstr>
      <vt:lpstr>. REVIEW OF EMPIRICAL STUDIES </vt:lpstr>
      <vt:lpstr>Theoretical Framework </vt:lpstr>
      <vt:lpstr>RESULTS</vt:lpstr>
      <vt:lpstr>THANK YOU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DATAA SCIENCE  FUNDAMENTAL PROJECT </dc:title>
  <dc:creator>saravanraja92@gmail.com</dc:creator>
  <cp:lastModifiedBy>saravanraja92@gmail.com</cp:lastModifiedBy>
  <cp:revision>2</cp:revision>
  <dcterms:created xsi:type="dcterms:W3CDTF">2024-04-09T15:01:36Z</dcterms:created>
  <dcterms:modified xsi:type="dcterms:W3CDTF">2024-04-30T08:55:38Z</dcterms:modified>
</cp:coreProperties>
</file>