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866" r:id="rId2"/>
    <p:sldId id="780" r:id="rId3"/>
    <p:sldId id="876" r:id="rId4"/>
    <p:sldId id="879" r:id="rId5"/>
    <p:sldId id="880" r:id="rId6"/>
    <p:sldId id="815" r:id="rId7"/>
    <p:sldId id="899" r:id="rId8"/>
    <p:sldId id="901" r:id="rId9"/>
    <p:sldId id="869" r:id="rId10"/>
    <p:sldId id="871" r:id="rId11"/>
    <p:sldId id="824" r:id="rId12"/>
    <p:sldId id="904" r:id="rId13"/>
    <p:sldId id="902" r:id="rId14"/>
    <p:sldId id="903" r:id="rId15"/>
    <p:sldId id="760" r:id="rId16"/>
    <p:sldId id="851" r:id="rId17"/>
    <p:sldId id="859" r:id="rId18"/>
    <p:sldId id="8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LPS Slides" id="{AFDCF099-36BB-4030-83F4-3CF856878B6B}">
          <p14:sldIdLst>
            <p14:sldId id="866"/>
            <p14:sldId id="780"/>
            <p14:sldId id="876"/>
            <p14:sldId id="879"/>
            <p14:sldId id="880"/>
            <p14:sldId id="815"/>
            <p14:sldId id="899"/>
            <p14:sldId id="901"/>
            <p14:sldId id="869"/>
            <p14:sldId id="871"/>
            <p14:sldId id="824"/>
            <p14:sldId id="904"/>
            <p14:sldId id="902"/>
            <p14:sldId id="903"/>
            <p14:sldId id="760"/>
          </p14:sldIdLst>
        </p14:section>
        <p14:section name="Additional Materials" id="{DB1A0696-736B-1549-8AA7-AC0828D05E84}">
          <p14:sldIdLst>
            <p14:sldId id="851"/>
            <p14:sldId id="859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A55066-70A4-052C-F223-1A09DA45EC58}" name="N S" initials="NS" userId="d3ffa17fead20a8c" providerId="Windows Live"/>
  <p188:author id="{44740396-6759-2A85-0FB0-FC01ED33CC7F}" name="Snyder, Christopher" initials="SC" userId="b9RRgwloc56Wr2i7IXFXqy3T+ESITKhKc0J3qni/wy4=" providerId="None"/>
  <p188:author id="{39503BC1-799F-BA56-8791-714D02987F88}" name="Chris Macbook" initials="cgs0" userId="19552881646_tp_box_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70C0"/>
    <a:srgbClr val="3B7D23"/>
    <a:srgbClr val="E6DA5C"/>
    <a:srgbClr val="FAFAFA"/>
    <a:srgbClr val="E4E4E4"/>
    <a:srgbClr val="8F0101"/>
    <a:srgbClr val="A10000"/>
    <a:srgbClr val="9C0202"/>
    <a:srgbClr val="00A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4740B-43E6-C94D-BB17-61BE7C814878}" v="88" dt="2024-06-06T20:48:57.068"/>
    <p1510:client id="{1BD414AF-0286-BC4D-B044-CFC52F112555}" v="61" dt="2024-06-06T21:15:24.536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85870"/>
  </p:normalViewPr>
  <p:slideViewPr>
    <p:cSldViewPr snapToGrid="0">
      <p:cViewPr varScale="1">
        <p:scale>
          <a:sx n="116" d="100"/>
          <a:sy n="116" d="100"/>
        </p:scale>
        <p:origin x="528" y="192"/>
      </p:cViewPr>
      <p:guideLst>
        <p:guide orient="horz" pos="81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98AE-7B64-B84A-8C58-BB8ED4B4A086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EEE7F-9C13-E147-81EA-F8F9306C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sentence – picks highest score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3F3F3F"/>
              </a:solidFill>
              <a:effectLst/>
              <a:latin typeface="Helvetica" pitchFamily="2" charset="0"/>
            </a:endParaRPr>
          </a:p>
          <a:p>
            <a:r>
              <a:rPr lang="en-US">
                <a:solidFill>
                  <a:srgbClr val="3F3F3F"/>
                </a:solidFill>
                <a:effectLst/>
                <a:latin typeface="Helvetica" pitchFamily="2" charset="0"/>
              </a:rPr>
              <a:t>**which model</a:t>
            </a:r>
          </a:p>
          <a:p>
            <a:endParaRPr lang="en-US">
              <a:solidFill>
                <a:srgbClr val="3F3F3F"/>
              </a:solidFill>
              <a:effectLst/>
              <a:latin typeface="Helvetica" pitchFamily="2" charset="0"/>
            </a:endParaRPr>
          </a:p>
          <a:p>
            <a:r>
              <a:rPr lang="en-US">
                <a:solidFill>
                  <a:srgbClr val="3F3F3F"/>
                </a:solidFill>
                <a:effectLst/>
                <a:latin typeface="Helvetica" pitchFamily="2" charset="0"/>
              </a:rPr>
              <a:t>Perhaps could be helpful to, on this slide,</a:t>
            </a:r>
          </a:p>
          <a:p>
            <a:r>
              <a:rPr lang="en-US">
                <a:solidFill>
                  <a:srgbClr val="3F3F3F"/>
                </a:solidFill>
                <a:effectLst/>
                <a:latin typeface="Helvetica" pitchFamily="2" charset="0"/>
              </a:rPr>
              <a:t>explicitly say "single best guess" (that requires review 100% of the time.</a:t>
            </a:r>
          </a:p>
          <a:p>
            <a:r>
              <a:rPr lang="en-US">
                <a:solidFill>
                  <a:srgbClr val="3F3F3F"/>
                </a:solidFill>
                <a:effectLst/>
                <a:latin typeface="Helvetica" pitchFamily="2" charset="0"/>
              </a:rPr>
              <a:t>I believe this or something similar helps to transition and make the next slide seem less busy.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6"/>
                </a:solidFill>
              </a:rPr>
              <a:t>Binary — Is AI Ready?</a:t>
            </a:r>
          </a:p>
          <a:p>
            <a:pPr algn="ctr"/>
            <a:endParaRPr lang="en-US" sz="1200" b="1" dirty="0">
              <a:solidFill>
                <a:schemeClr val="accent6"/>
              </a:solidFill>
            </a:endParaRPr>
          </a:p>
          <a:p>
            <a:pPr algn="ctr"/>
            <a:r>
              <a:rPr lang="en-US" sz="1200" b="1" dirty="0">
                <a:solidFill>
                  <a:schemeClr val="accent6"/>
                </a:solidFill>
              </a:rPr>
              <a:t>- AI Model Quality is not  a barrier to Deploying AI Models today.</a:t>
            </a:r>
          </a:p>
          <a:p>
            <a:pPr algn="ctr"/>
            <a:r>
              <a:rPr lang="en-US" sz="1200" b="1" dirty="0">
                <a:solidFill>
                  <a:schemeClr val="accent6"/>
                </a:solidFill>
              </a:rPr>
              <a:t>- Safe processes can be built (inefficiency) with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An Allegory for AI Application</a:t>
            </a:r>
          </a:p>
          <a:p>
            <a:endParaRPr lang="en-US" dirty="0"/>
          </a:p>
          <a:p>
            <a:r>
              <a:rPr lang="en-US" dirty="0"/>
              <a:t>Always</a:t>
            </a:r>
          </a:p>
          <a:p>
            <a:r>
              <a:rPr lang="en-US" dirty="0"/>
              <a:t>No assumptions about data distribution</a:t>
            </a:r>
          </a:p>
          <a:p>
            <a:r>
              <a:rPr lang="en-US" dirty="0"/>
              <a:t>No assumptions about underlying model</a:t>
            </a:r>
          </a:p>
          <a:p>
            <a:r>
              <a:rPr lang="en-US" dirty="0"/>
              <a:t>Samples should be </a:t>
            </a:r>
            <a:r>
              <a:rPr lang="en-US" dirty="0" err="1"/>
              <a:t>i.i.d.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ea typeface="+mn-lt"/>
                <a:cs typeface="+mn-lt"/>
              </a:rPr>
              <a:t>** Expand on title</a:t>
            </a:r>
          </a:p>
          <a:p>
            <a:endParaRPr lang="en-US" sz="3600">
              <a:ea typeface="+mn-lt"/>
              <a:cs typeface="+mn-lt"/>
            </a:endParaRPr>
          </a:p>
          <a:p>
            <a:endParaRPr lang="en-US" sz="3600">
              <a:ea typeface="+mn-lt"/>
              <a:cs typeface="+mn-lt"/>
            </a:endParaRPr>
          </a:p>
          <a:p>
            <a:r>
              <a:rPr lang="en-US" i="1"/>
              <a:t>Differential Delegation</a:t>
            </a:r>
            <a:endParaRPr lang="en-US" sz="3600">
              <a:latin typeface="Arial"/>
              <a:cs typeface="Arial"/>
            </a:endParaRPr>
          </a:p>
          <a:p>
            <a:endParaRPr lang="en-US" sz="3600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CCC328-449F-4DD7-B46A-20BF94F49ED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2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Link to </a:t>
            </a:r>
            <a:r>
              <a:rPr lang="en-US" err="1">
                <a:latin typeface="Calibri"/>
                <a:cs typeface="Calibri"/>
              </a:rPr>
              <a:t>sankey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diag</a:t>
            </a:r>
          </a:p>
          <a:p>
            <a:r>
              <a:rPr lang="en-US"/>
              <a:t>https://tinyurl.com/3dcuw4nv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**Tell audience what you want us to take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EE7F-9C13-E147-81EA-F8F9306C3F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AED-C13A-F827-7373-9ACB7B87A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2CAFD-4241-7213-A36C-B8E91955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7087-3196-83BF-0A8F-B18156B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0A6A-2A2B-AB00-3BA7-BB865FE5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A0E6-1181-6082-59C7-E934736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B3C0-B7B5-6E64-AEBF-DC3621D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DAE3-58EC-D9D5-CB83-FB8419F5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62B2-78BB-54FD-49A7-6306EBC2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FF25-E119-B5C0-3C48-886B3286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9F71-21F1-FF4D-CD8F-F5DE26E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66894-0A21-99CC-045F-83142213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444BE-3F0D-EF17-85CD-DFF48697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568A-436E-99C2-CCD3-7FB58772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0E66-BBD1-4B13-B29A-3F5446D0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A48-0668-DE80-FA33-F459FA30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E1B633F-7BEB-480D-BD5A-E56A6ABA6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9738" y="6254750"/>
            <a:ext cx="39147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100">
                <a:solidFill>
                  <a:srgbClr val="DCC6A7"/>
                </a:solidFill>
                <a:latin typeface="Verdana" charset="0"/>
              </a:rPr>
              <a:t>Department of Pathology &amp; Immunology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2743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8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5C21-FA4C-62BC-76E5-0E837277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7CD-6DC2-6D4D-553D-33102FA9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8D25-D64F-9855-391C-803FCF5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E374-C898-C0EA-D0DF-431592D6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D22B-CF5F-A980-0B2A-2ED54EB1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3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6C75-E8C7-1B3C-DD78-028456D8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B24A-57F8-5CDF-63E5-E5B34FD7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057C-718D-1C6D-9995-B2424D0C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71BA-5B54-D51B-FDA4-BE0C1E5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5DB6-A507-9E34-6BAA-C8646642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885E-4EFF-A35A-1654-A49D6039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4245-179A-60A6-2F21-A890F10C2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7D24-0F84-A374-DFFF-E82B9B7D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3FD5-D3A0-1BFE-39A7-5B6130A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3B57-5AC6-E70A-7B9D-4FEEB14A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6A93-8EAA-EDCA-C816-EFD208A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EE86-AB99-4CCA-A0C8-6815BEAF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42839-FCB4-4FB7-DA4F-BA3AE1D0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4B39-E869-14A4-D335-0AEA8794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F9DA-17E9-9AAD-087A-3A8A55C4A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E7BBF-47E0-7BF3-9E6B-6F6C6173E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8DE6-5A4F-34EE-3B73-554CF35C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80E9-0C5D-9B1E-FA46-48079068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34E18-5670-75AF-19B5-0B797405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1636-F3EA-5698-D0D5-B70CA8F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31075-7978-ACA6-8121-80CDBC20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6300-29FD-A5FC-AF30-AD0F827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CDE04-335F-C7C5-E890-DBCCC69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6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C31ED-9E04-7016-C554-8B88AFC1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C179-4F86-7AE7-EB08-34DC634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FB4E-DF8F-41DC-AD23-A96C5A4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5646-FE21-7B7D-3305-0C19866A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D6E3-9631-4B44-2285-D4EC9350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E5E8A-2D69-B72C-9659-91881F58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5E23-2CFE-8854-FA25-E37D3757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009D-8343-4523-0ADB-E8540C32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8F66-745D-3EC0-3A03-3EFF738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2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6DCC-EE97-72FF-4D4E-BB4D4BAB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4645F-FB43-D479-2FBB-2AE2A3ABD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3EC8D-5F4F-67F6-D1BE-214819AA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7600-7456-B589-33C1-BFF06C73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5CB8-A903-3E34-39A8-0FDC4E64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D5D6C-3990-ED4F-CCDA-DC4684E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789A-D1D3-4C17-D41B-853C49D2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94B6-8336-DCCA-3101-B794D5A8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8509-47E7-9E39-DC64-FADF1962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28199-5C41-334A-BD88-6B9B3E72FA74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F64-D055-D0B0-A7A6-2A21BE3A7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457B-11AE-9B2C-8C86-2CD3CC241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5794E-3A9F-4543-BF2D-CF540A58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411FF-2C3D-46D9-8C9E-0C0D2A5D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Graded Automation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03253-A950-A8A4-8B85-98C58E43F142}"/>
              </a:ext>
            </a:extLst>
          </p:cNvPr>
          <p:cNvSpPr>
            <a:spLocks/>
          </p:cNvSpPr>
          <p:nvPr/>
        </p:nvSpPr>
        <p:spPr>
          <a:xfrm>
            <a:off x="4023441" y="3759350"/>
            <a:ext cx="4039181" cy="497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769468">
              <a:spcAft>
                <a:spcPts val="594"/>
              </a:spcAft>
            </a:pPr>
            <a:r>
              <a:rPr lang="en-US" sz="23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Christopher Snyder, MD PhD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72C31-6CAC-170E-63C9-F83641CF3603}"/>
              </a:ext>
            </a:extLst>
          </p:cNvPr>
          <p:cNvSpPr txBox="1"/>
          <p:nvPr/>
        </p:nvSpPr>
        <p:spPr>
          <a:xfrm>
            <a:off x="3049983" y="2344524"/>
            <a:ext cx="5975054" cy="9540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05256">
              <a:spcAft>
                <a:spcPts val="600"/>
              </a:spcAft>
            </a:pPr>
            <a:r>
              <a:rPr lang="en-US" sz="2772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Conformal Prediction to Safely </a:t>
            </a:r>
            <a:br>
              <a:rPr lang="en-US" sz="2772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72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 AI Tools in Medical Coding</a:t>
            </a:r>
            <a:endParaRPr lang="en-US" sz="2700" i="1" kern="1200" dirty="0">
              <a:latin typeface="+mn-lt"/>
            </a:endParaRPr>
          </a:p>
        </p:txBody>
      </p:sp>
      <p:pic>
        <p:nvPicPr>
          <p:cNvPr id="7" name="Picture 6" descr="A red and white sign with white text&#10;&#10;Description automatically generated">
            <a:extLst>
              <a:ext uri="{FF2B5EF4-FFF2-40B4-BE49-F238E27FC236}">
                <a16:creationId xmlns:a16="http://schemas.microsoft.com/office/drawing/2014/main" id="{82690822-F67C-94EB-77BB-A9AAA8EB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98519"/>
            <a:ext cx="10515600" cy="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253EBE-8664-3EE0-AA00-9D52E52CA15D}"/>
              </a:ext>
            </a:extLst>
          </p:cNvPr>
          <p:cNvSpPr txBox="1"/>
          <p:nvPr/>
        </p:nvSpPr>
        <p:spPr>
          <a:xfrm>
            <a:off x="174351" y="665511"/>
            <a:ext cx="534638" cy="19534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1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73E9FBC-EF62-89BE-B30F-2169917DC8B5}"/>
              </a:ext>
            </a:extLst>
          </p:cNvPr>
          <p:cNvSpPr txBox="1">
            <a:spLocks noChangeAspect="1"/>
          </p:cNvSpPr>
          <p:nvPr/>
        </p:nvSpPr>
        <p:spPr>
          <a:xfrm>
            <a:off x="966766" y="665511"/>
            <a:ext cx="2767943" cy="358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dirty="0"/>
              <a:t>Result 2: </a:t>
            </a:r>
            <a:br>
              <a:rPr lang="en-US" sz="5400" dirty="0"/>
            </a:br>
            <a:r>
              <a:rPr lang="en-US" sz="5400" dirty="0"/>
              <a:t>The LLM </a:t>
            </a:r>
            <a:br>
              <a:rPr lang="en-US" sz="5400" dirty="0"/>
            </a:br>
            <a:r>
              <a:rPr lang="en-US" sz="5400" dirty="0"/>
              <a:t>Knows When it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Doesn’t Know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8E1FC2-4C31-6331-3195-1CAD0FFB1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7D6EBE-CA8F-D367-3180-D2C4F768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0708A-710D-B53D-3DE8-C8E2A2F77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88E2CD-5009-FD2C-01DC-AD8D6BC4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B8B0C-BF37-CCCD-FE93-1BFD37E33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BA5CD-5B79-2D2C-DE5C-EA9B71A9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C09F6-C56E-EEB7-2B4B-5315E811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9A6E29-DFAC-1692-7A60-BEC214573E26}"/>
              </a:ext>
            </a:extLst>
          </p:cNvPr>
          <p:cNvGrpSpPr/>
          <p:nvPr/>
        </p:nvGrpSpPr>
        <p:grpSpPr>
          <a:xfrm>
            <a:off x="3925174" y="339423"/>
            <a:ext cx="6467284" cy="4768870"/>
            <a:chOff x="4157807" y="150167"/>
            <a:chExt cx="6467284" cy="476887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2F66E7-DD41-86A8-09BE-45564B29AAC6}"/>
                </a:ext>
              </a:extLst>
            </p:cNvPr>
            <p:cNvSpPr/>
            <p:nvPr/>
          </p:nvSpPr>
          <p:spPr>
            <a:xfrm>
              <a:off x="4266500" y="157940"/>
              <a:ext cx="6353839" cy="4761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AD565F-71E7-BEB9-2A94-FC02919D45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57807" y="150167"/>
              <a:ext cx="6467284" cy="4596034"/>
              <a:chOff x="1027824" y="3145541"/>
              <a:chExt cx="4628319" cy="3002441"/>
            </a:xfrm>
          </p:grpSpPr>
          <p:pic>
            <p:nvPicPr>
              <p:cNvPr id="36" name="Picture 35" descr="A white background with black and white clouds&#10;&#10;Description automatically generated">
                <a:extLst>
                  <a:ext uri="{FF2B5EF4-FFF2-40B4-BE49-F238E27FC236}">
                    <a16:creationId xmlns:a16="http://schemas.microsoft.com/office/drawing/2014/main" id="{5C1B9733-371C-B72C-AE68-01133647A1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7650"/>
              <a:stretch/>
            </p:blipFill>
            <p:spPr>
              <a:xfrm>
                <a:off x="1370993" y="5706833"/>
                <a:ext cx="3872035" cy="41312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C7B17B-DEED-E68F-002B-BBA6ADE31442}"/>
                  </a:ext>
                </a:extLst>
              </p:cNvPr>
              <p:cNvGrpSpPr>
                <a:grpSpLocks noUngrp="1" noChangeAspect="1"/>
              </p:cNvGrpSpPr>
              <p:nvPr/>
            </p:nvGrpSpPr>
            <p:grpSpPr>
              <a:xfrm>
                <a:off x="1027824" y="3145541"/>
                <a:ext cx="4628319" cy="3002441"/>
                <a:chOff x="6208003" y="343299"/>
                <a:chExt cx="5675300" cy="372475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65FE9E7-8C54-1FA7-43C9-50E1426AC479}"/>
                    </a:ext>
                  </a:extLst>
                </p:cNvPr>
                <p:cNvGrpSpPr/>
                <p:nvPr/>
              </p:nvGrpSpPr>
              <p:grpSpPr>
                <a:xfrm>
                  <a:off x="6592960" y="818586"/>
                  <a:ext cx="5160616" cy="2902905"/>
                  <a:chOff x="6592960" y="818586"/>
                  <a:chExt cx="5160616" cy="2902905"/>
                </a:xfrm>
              </p:grpSpPr>
              <p:pic>
                <p:nvPicPr>
                  <p:cNvPr id="21" name="Picture 20" descr="A graph of different colored bar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8088C2DD-0141-AD18-0198-4D4C2B7216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181" t="25820" r="-1" b="7480"/>
                  <a:stretch/>
                </p:blipFill>
                <p:spPr>
                  <a:xfrm>
                    <a:off x="6592960" y="818586"/>
                    <a:ext cx="5160616" cy="2902905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9AFEAE0C-FBA8-6A32-4065-C88B559B91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990585" y="1174853"/>
                    <a:ext cx="2095500" cy="660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65E5D9-DA91-6365-2372-76D02F41C565}"/>
                    </a:ext>
                  </a:extLst>
                </p:cNvPr>
                <p:cNvSpPr txBox="1"/>
                <p:nvPr/>
              </p:nvSpPr>
              <p:spPr>
                <a:xfrm>
                  <a:off x="6291972" y="3697168"/>
                  <a:ext cx="5507361" cy="370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prstClr val="black"/>
                      </a:solidFill>
                      <a:latin typeface="Aptos Display" panose="02110004020202020204"/>
                    </a:rPr>
                    <a:t>Estimated Correctness, Log-odds</a:t>
                  </a:r>
                  <a:endParaRPr lang="en-US" sz="8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13EF75-D337-EF76-BF5A-BD202C949B61}"/>
                    </a:ext>
                  </a:extLst>
                </p:cNvPr>
                <p:cNvSpPr txBox="1"/>
                <p:nvPr/>
              </p:nvSpPr>
              <p:spPr>
                <a:xfrm>
                  <a:off x="6208003" y="343299"/>
                  <a:ext cx="5675300" cy="484997"/>
                </a:xfrm>
                <a:prstGeom prst="rect">
                  <a:avLst/>
                </a:prstGeom>
                <a:noFill/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/>
                      </a:solidFill>
                      <a:latin typeface="Aptos Display" panose="02110004020202020204"/>
                    </a:rPr>
                    <a:t>Magnitude Predictive of Correctness</a:t>
                  </a:r>
                  <a:endParaRPr lang="en-US" sz="1000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3C7BE6-C285-3052-6345-5497B9F22C40}"/>
              </a:ext>
            </a:extLst>
          </p:cNvPr>
          <p:cNvGrpSpPr/>
          <p:nvPr/>
        </p:nvGrpSpPr>
        <p:grpSpPr>
          <a:xfrm>
            <a:off x="207700" y="4247908"/>
            <a:ext cx="2686387" cy="1693609"/>
            <a:chOff x="9020202" y="9000"/>
            <a:chExt cx="3133946" cy="20670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DF6265-0AB1-C02C-59D6-8D4E479D48BF}"/>
                </a:ext>
              </a:extLst>
            </p:cNvPr>
            <p:cNvGrpSpPr/>
            <p:nvPr/>
          </p:nvGrpSpPr>
          <p:grpSpPr>
            <a:xfrm>
              <a:off x="9020202" y="153811"/>
              <a:ext cx="2715418" cy="1922223"/>
              <a:chOff x="8916650" y="730934"/>
              <a:chExt cx="2715418" cy="1922223"/>
            </a:xfrm>
          </p:grpSpPr>
          <p:pic>
            <p:nvPicPr>
              <p:cNvPr id="15" name="Picture 14" descr="A graph with numbers and a bar&#10;&#10;Description automatically generated">
                <a:extLst>
                  <a:ext uri="{FF2B5EF4-FFF2-40B4-BE49-F238E27FC236}">
                    <a16:creationId xmlns:a16="http://schemas.microsoft.com/office/drawing/2014/main" id="{F53D6710-3EA0-9CCD-7A6B-9A21192DFA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967" t="4020" r="-2" b="13487"/>
              <a:stretch/>
            </p:blipFill>
            <p:spPr>
              <a:xfrm>
                <a:off x="9115602" y="730934"/>
                <a:ext cx="2516466" cy="192222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BF39B00-013D-00E6-F3E7-26354C28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6650" y="800816"/>
                <a:ext cx="360700" cy="1260431"/>
              </a:xfrm>
              <a:prstGeom prst="rect">
                <a:avLst/>
              </a:prstGeom>
            </p:spPr>
          </p:pic>
        </p:grpSp>
        <p:sp>
          <p:nvSpPr>
            <p:cNvPr id="33" name="Arrow: Right 11">
              <a:extLst>
                <a:ext uri="{FF2B5EF4-FFF2-40B4-BE49-F238E27FC236}">
                  <a16:creationId xmlns:a16="http://schemas.microsoft.com/office/drawing/2014/main" id="{077E3C8C-834F-0703-0D20-92AEBB934D43}"/>
                </a:ext>
              </a:extLst>
            </p:cNvPr>
            <p:cNvSpPr/>
            <p:nvPr/>
          </p:nvSpPr>
          <p:spPr>
            <a:xfrm rot="10800000">
              <a:off x="10078435" y="689895"/>
              <a:ext cx="601869" cy="20430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B2AC00-0E3A-4A5D-186A-8DDEDF120F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74487" y="9000"/>
              <a:ext cx="1379661" cy="1078158"/>
              <a:chOff x="556489" y="1217316"/>
              <a:chExt cx="4210846" cy="318061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195961-C5F8-B30B-8E18-A67278EDA5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6489" y="2071714"/>
                <a:ext cx="2671545" cy="2326221"/>
                <a:chOff x="3807688" y="2998312"/>
                <a:chExt cx="1714086" cy="1492523"/>
              </a:xfrm>
            </p:grpSpPr>
            <p:sp>
              <p:nvSpPr>
                <p:cNvPr id="28" name="Google Shape;882;p66">
                  <a:extLst>
                    <a:ext uri="{FF2B5EF4-FFF2-40B4-BE49-F238E27FC236}">
                      <a16:creationId xmlns:a16="http://schemas.microsoft.com/office/drawing/2014/main" id="{880FB042-BE24-A743-F42B-2D457D6E3E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7688" y="2998312"/>
                  <a:ext cx="1714086" cy="1492523"/>
                </a:xfrm>
                <a:prstGeom prst="cube">
                  <a:avLst>
                    <a:gd name="adj" fmla="val 25000"/>
                  </a:avLst>
                </a:prstGeom>
                <a:solidFill>
                  <a:srgbClr val="434343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8B898B-39D0-4320-0394-B4E42D448B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198" y="3458434"/>
                  <a:ext cx="1162821" cy="855883"/>
                </a:xfrm>
                <a:prstGeom prst="rect">
                  <a:avLst/>
                </a:prstGeom>
              </p:spPr>
            </p:pic>
          </p:grpSp>
          <p:sp>
            <p:nvSpPr>
              <p:cNvPr id="27" name="Google Shape;821;p65">
                <a:extLst>
                  <a:ext uri="{FF2B5EF4-FFF2-40B4-BE49-F238E27FC236}">
                    <a16:creationId xmlns:a16="http://schemas.microsoft.com/office/drawing/2014/main" id="{8701DA09-B57E-A088-9014-28A3EDE44263}"/>
                  </a:ext>
                </a:extLst>
              </p:cNvPr>
              <p:cNvSpPr txBox="1"/>
              <p:nvPr/>
            </p:nvSpPr>
            <p:spPr>
              <a:xfrm>
                <a:off x="3305848" y="1217316"/>
                <a:ext cx="1461487" cy="8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endParaRPr sz="2489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7AB5A25-4949-9B9E-DE75-CEB5D75C83D7}"/>
              </a:ext>
            </a:extLst>
          </p:cNvPr>
          <p:cNvSpPr txBox="1"/>
          <p:nvPr/>
        </p:nvSpPr>
        <p:spPr>
          <a:xfrm>
            <a:off x="7633167" y="5236228"/>
            <a:ext cx="3701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/>
                <a:ea typeface="Source Sans Pro"/>
                <a:cs typeface="+mn-cs"/>
                <a:sym typeface="Wingdings" pitchFamily="2" charset="2"/>
              </a:rPr>
              <a:t>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/>
                <a:ea typeface="Source Sans Pro"/>
                <a:cs typeface="+mn-cs"/>
              </a:rPr>
              <a:t>Delegation Thresholds can be Calibrated to Improve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32C21B-CB0E-AB7B-E8F3-47FF3C32AE9A}"/>
              </a:ext>
            </a:extLst>
          </p:cNvPr>
          <p:cNvSpPr/>
          <p:nvPr/>
        </p:nvSpPr>
        <p:spPr>
          <a:xfrm>
            <a:off x="280587" y="4239076"/>
            <a:ext cx="2639279" cy="1764516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0FFCE29-B3A2-2020-D4FC-0D1D0BD1A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00290"/>
              </p:ext>
            </p:extLst>
          </p:nvPr>
        </p:nvGraphicFramePr>
        <p:xfrm>
          <a:off x="5612861" y="4289690"/>
          <a:ext cx="645917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276">
                  <a:extLst>
                    <a:ext uri="{9D8B030D-6E8A-4147-A177-3AD203B41FA5}">
                      <a16:colId xmlns:a16="http://schemas.microsoft.com/office/drawing/2014/main" val="2214179823"/>
                    </a:ext>
                  </a:extLst>
                </a:gridCol>
                <a:gridCol w="3822896">
                  <a:extLst>
                    <a:ext uri="{9D8B030D-6E8A-4147-A177-3AD203B41FA5}">
                      <a16:colId xmlns:a16="http://schemas.microsoft.com/office/drawing/2014/main" val="662926871"/>
                    </a:ext>
                  </a:extLst>
                </a:gridCol>
              </a:tblGrid>
              <a:tr h="4515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 :</a:t>
                      </a:r>
                      <a:endParaRPr 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algn="l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</a:rPr>
                        <a:t>Confidence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87546"/>
                  </a:ext>
                </a:extLst>
              </a:tr>
              <a:tr h="364137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Performance </a:t>
                      </a:r>
                      <a:r>
                        <a:rPr lang="en-US" sz="24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tos"/>
                        </a:rPr>
                        <a:t>:</a:t>
                      </a:r>
                      <a:endParaRPr lang="en-US" sz="2400" b="0" i="0" u="none" strike="noStrike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+mn-lt"/>
                        </a:rPr>
                        <a:t>User-Specified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2034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Deployment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Can be Triaged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80549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 b="1" i="0" u="none" strike="noStrike" noProof="0" dirty="0">
                        <a:solidFill>
                          <a:srgbClr val="01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97937"/>
                  </a:ext>
                </a:extLst>
              </a:tr>
            </a:tbl>
          </a:graphicData>
        </a:graphic>
      </p:graphicFrame>
      <p:sp>
        <p:nvSpPr>
          <p:cNvPr id="49" name="Title 2">
            <a:extLst>
              <a:ext uri="{FF2B5EF4-FFF2-40B4-BE49-F238E27FC236}">
                <a16:creationId xmlns:a16="http://schemas.microsoft.com/office/drawing/2014/main" id="{819AE8A4-2C7E-2E84-BBCD-A7F297EE2272}"/>
              </a:ext>
            </a:extLst>
          </p:cNvPr>
          <p:cNvSpPr txBox="1">
            <a:spLocks/>
          </p:cNvSpPr>
          <p:nvPr/>
        </p:nvSpPr>
        <p:spPr bwMode="auto">
          <a:xfrm>
            <a:off x="-12127" y="-21881"/>
            <a:ext cx="11047437" cy="139639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ptos"/>
              </a:rPr>
              <a:t>Conformal Prediction </a:t>
            </a:r>
          </a:p>
          <a:p>
            <a:r>
              <a:rPr lang="en-US" sz="4000" dirty="0">
                <a:latin typeface="Aptos"/>
              </a:rPr>
              <a:t>An Established Technology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330F4B-FC57-3D05-5213-3D74AF00CF3D}"/>
              </a:ext>
            </a:extLst>
          </p:cNvPr>
          <p:cNvSpPr txBox="1"/>
          <p:nvPr/>
        </p:nvSpPr>
        <p:spPr>
          <a:xfrm>
            <a:off x="4585252" y="6123396"/>
            <a:ext cx="7606747" cy="707886"/>
          </a:xfrm>
          <a:prstGeom prst="rect">
            <a:avLst/>
          </a:prstGeom>
          <a:solidFill>
            <a:srgbClr val="A1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r"/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Calibri"/>
              </a:rPr>
              <a:t>[2] Angelopoulos, A.  A Gentle Introduction to Conformal Prediction and Distribution-Free Uncertainty Quantiﬁcation. 2023.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30E670C-EC83-AF54-18C2-78FFED148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21034"/>
              </p:ext>
            </p:extLst>
          </p:nvPr>
        </p:nvGraphicFramePr>
        <p:xfrm>
          <a:off x="-76480" y="4230930"/>
          <a:ext cx="606418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304">
                  <a:extLst>
                    <a:ext uri="{9D8B030D-6E8A-4147-A177-3AD203B41FA5}">
                      <a16:colId xmlns:a16="http://schemas.microsoft.com/office/drawing/2014/main" val="2214179823"/>
                    </a:ext>
                  </a:extLst>
                </a:gridCol>
                <a:gridCol w="3935883">
                  <a:extLst>
                    <a:ext uri="{9D8B030D-6E8A-4147-A177-3AD203B41FA5}">
                      <a16:colId xmlns:a16="http://schemas.microsoft.com/office/drawing/2014/main" val="662926871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 :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</a:rPr>
                        <a:t>Single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87546"/>
                  </a:ext>
                </a:extLst>
              </a:tr>
              <a:tr h="364138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tos"/>
                        </a:rPr>
                        <a:t>Performance </a:t>
                      </a:r>
                      <a:r>
                        <a:rPr lang="en-US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sz="24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2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Deployment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</a:rPr>
                        <a:t>“All Or Nothing”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80549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6AA0A8A-4310-8361-4E77-8FECC8467399}"/>
              </a:ext>
            </a:extLst>
          </p:cNvPr>
          <p:cNvGrpSpPr/>
          <p:nvPr/>
        </p:nvGrpSpPr>
        <p:grpSpPr>
          <a:xfrm>
            <a:off x="-67447" y="1792935"/>
            <a:ext cx="12542861" cy="2770853"/>
            <a:chOff x="134520" y="979740"/>
            <a:chExt cx="12542861" cy="277085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365918-36E1-1317-EB1A-7A9534A3825D}"/>
                </a:ext>
              </a:extLst>
            </p:cNvPr>
            <p:cNvCxnSpPr>
              <a:cxnSpLocks/>
            </p:cNvCxnSpPr>
            <p:nvPr/>
          </p:nvCxnSpPr>
          <p:spPr>
            <a:xfrm>
              <a:off x="134520" y="3083551"/>
              <a:ext cx="1254286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4483A3C-B7D9-3757-AAED-0FA1C7B40DE5}"/>
                </a:ext>
              </a:extLst>
            </p:cNvPr>
            <p:cNvGrpSpPr/>
            <p:nvPr/>
          </p:nvGrpSpPr>
          <p:grpSpPr>
            <a:xfrm>
              <a:off x="1365043" y="1769633"/>
              <a:ext cx="2477509" cy="1101874"/>
              <a:chOff x="499516" y="924294"/>
              <a:chExt cx="2477509" cy="1101874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4910625-A74B-C288-9EF4-1CC23687BF0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53475" t="6013" b="4918"/>
              <a:stretch/>
            </p:blipFill>
            <p:spPr>
              <a:xfrm>
                <a:off x="2771437" y="941081"/>
                <a:ext cx="205588" cy="108508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60244BB-23AC-DE87-8180-FBB50C02609D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t="6013" r="49132" b="4918"/>
              <a:stretch/>
            </p:blipFill>
            <p:spPr>
              <a:xfrm>
                <a:off x="499516" y="924294"/>
                <a:ext cx="224777" cy="1085087"/>
              </a:xfrm>
              <a:prstGeom prst="rect">
                <a:avLst/>
              </a:prstGeom>
            </p:spPr>
          </p:pic>
          <p:sp>
            <p:nvSpPr>
              <p:cNvPr id="14" name="Google Shape;879;p66">
                <a:extLst>
                  <a:ext uri="{FF2B5EF4-FFF2-40B4-BE49-F238E27FC236}">
                    <a16:creationId xmlns:a16="http://schemas.microsoft.com/office/drawing/2014/main" id="{C052C5C9-17CC-CAF8-121E-E206FFF77367}"/>
                  </a:ext>
                </a:extLst>
              </p:cNvPr>
              <p:cNvSpPr/>
              <p:nvPr/>
            </p:nvSpPr>
            <p:spPr>
              <a:xfrm>
                <a:off x="1487383" y="1257877"/>
                <a:ext cx="502847" cy="446155"/>
              </a:xfrm>
              <a:prstGeom prst="cube">
                <a:avLst>
                  <a:gd name="adj" fmla="val 23402"/>
                </a:avLst>
              </a:prstGeom>
              <a:solidFill>
                <a:srgbClr val="666666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0170C0"/>
                  </a:solidFill>
                </a:endParaRPr>
              </a:p>
            </p:txBody>
          </p:sp>
          <p:pic>
            <p:nvPicPr>
              <p:cNvPr id="17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250FEAD6-0F9C-5C70-BE61-174ECAEFDC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590" y="1216703"/>
                <a:ext cx="541257" cy="541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6" descr="Invoice - Free business icons">
                <a:extLst>
                  <a:ext uri="{FF2B5EF4-FFF2-40B4-BE49-F238E27FC236}">
                    <a16:creationId xmlns:a16="http://schemas.microsoft.com/office/drawing/2014/main" id="{43378B04-4F19-F7B4-317E-517D4195A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854" y="1250146"/>
                <a:ext cx="493679" cy="49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ACCC2D-C5A9-E124-7465-4FA724E38BF5}"/>
                </a:ext>
              </a:extLst>
            </p:cNvPr>
            <p:cNvGrpSpPr/>
            <p:nvPr/>
          </p:nvGrpSpPr>
          <p:grpSpPr>
            <a:xfrm>
              <a:off x="6555409" y="1794845"/>
              <a:ext cx="5381654" cy="1955748"/>
              <a:chOff x="6364909" y="962375"/>
              <a:chExt cx="5381654" cy="195574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F981A80-BAC6-161C-1DD3-829474116DE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t="6013" r="49132" b="4918"/>
              <a:stretch/>
            </p:blipFill>
            <p:spPr>
              <a:xfrm>
                <a:off x="6364909" y="962375"/>
                <a:ext cx="224777" cy="1085087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D127BE4-1525-8400-9D9B-94DC8B0D269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53475" t="6013" b="4918"/>
              <a:stretch/>
            </p:blipFill>
            <p:spPr>
              <a:xfrm>
                <a:off x="11540975" y="968888"/>
                <a:ext cx="205588" cy="1085087"/>
              </a:xfrm>
              <a:prstGeom prst="rect">
                <a:avLst/>
              </a:prstGeom>
            </p:spPr>
          </p:pic>
          <p:pic>
            <p:nvPicPr>
              <p:cNvPr id="34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08A9CBCE-8720-ACBB-A4C0-46ABE47F3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636" y="1272770"/>
                <a:ext cx="541257" cy="541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Google Shape;877;p66">
                <a:extLst>
                  <a:ext uri="{FF2B5EF4-FFF2-40B4-BE49-F238E27FC236}">
                    <a16:creationId xmlns:a16="http://schemas.microsoft.com/office/drawing/2014/main" id="{5DF35DEE-93EA-080E-6CB8-FBDE5F4EA25E}"/>
                  </a:ext>
                </a:extLst>
              </p:cNvPr>
              <p:cNvSpPr/>
              <p:nvPr/>
            </p:nvSpPr>
            <p:spPr>
              <a:xfrm>
                <a:off x="7610333" y="1007095"/>
                <a:ext cx="1370101" cy="10783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0170C0"/>
                  </a:solidFill>
                </a:endParaRPr>
              </a:p>
            </p:txBody>
          </p:sp>
          <p:sp>
            <p:nvSpPr>
              <p:cNvPr id="31" name="Google Shape;878;p66">
                <a:extLst>
                  <a:ext uri="{FF2B5EF4-FFF2-40B4-BE49-F238E27FC236}">
                    <a16:creationId xmlns:a16="http://schemas.microsoft.com/office/drawing/2014/main" id="{7161429F-C7DF-D777-E34D-E761681E4570}"/>
                  </a:ext>
                </a:extLst>
              </p:cNvPr>
              <p:cNvSpPr/>
              <p:nvPr/>
            </p:nvSpPr>
            <p:spPr>
              <a:xfrm>
                <a:off x="7967796" y="1362708"/>
                <a:ext cx="553895" cy="476319"/>
              </a:xfrm>
              <a:prstGeom prst="cube">
                <a:avLst>
                  <a:gd name="adj" fmla="val 23402"/>
                </a:avLst>
              </a:prstGeom>
              <a:solidFill>
                <a:srgbClr val="666666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solidFill>
                    <a:srgbClr val="0170C0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E4EE011-2BE8-522A-AE1E-4AB3A44C2914}"/>
                  </a:ext>
                </a:extLst>
              </p:cNvPr>
              <p:cNvGrpSpPr/>
              <p:nvPr/>
            </p:nvGrpSpPr>
            <p:grpSpPr>
              <a:xfrm>
                <a:off x="9531973" y="1202641"/>
                <a:ext cx="2076041" cy="1715482"/>
                <a:chOff x="9830398" y="1005134"/>
                <a:chExt cx="2076041" cy="1715482"/>
              </a:xfrm>
            </p:grpSpPr>
            <p:pic>
              <p:nvPicPr>
                <p:cNvPr id="36" name="Picture 16" descr="Invoice - Free business icons">
                  <a:extLst>
                    <a:ext uri="{FF2B5EF4-FFF2-40B4-BE49-F238E27FC236}">
                      <a16:creationId xmlns:a16="http://schemas.microsoft.com/office/drawing/2014/main" id="{14B96526-30BF-2F3D-3310-244B8AD540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53323" y="1112604"/>
                  <a:ext cx="493679" cy="49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16" descr="Invoice - Free business icons">
                  <a:extLst>
                    <a:ext uri="{FF2B5EF4-FFF2-40B4-BE49-F238E27FC236}">
                      <a16:creationId xmlns:a16="http://schemas.microsoft.com/office/drawing/2014/main" id="{28DFB651-81EA-5FCC-48FC-7EE67B0262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25703" y="1121856"/>
                  <a:ext cx="493679" cy="49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C3587F3-8C9F-641E-2876-9371CEB86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" r="14806" b="50839"/>
                <a:stretch/>
              </p:blipFill>
              <p:spPr>
                <a:xfrm>
                  <a:off x="9830398" y="1033572"/>
                  <a:ext cx="196440" cy="711747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941AE34E-5D7E-3F75-8272-C0206B506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10297" t="50100"/>
                <a:stretch/>
              </p:blipFill>
              <p:spPr>
                <a:xfrm>
                  <a:off x="11652114" y="1025235"/>
                  <a:ext cx="254325" cy="722448"/>
                </a:xfrm>
                <a:prstGeom prst="rect">
                  <a:avLst/>
                </a:prstGeom>
              </p:spPr>
            </p:pic>
            <p:pic>
              <p:nvPicPr>
                <p:cNvPr id="46" name="Picture 16" descr="Invoice - Free business icons">
                  <a:extLst>
                    <a:ext uri="{FF2B5EF4-FFF2-40B4-BE49-F238E27FC236}">
                      <a16:creationId xmlns:a16="http://schemas.microsoft.com/office/drawing/2014/main" id="{108DFFC8-524A-7E45-F9AD-39CEE9F601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8824" y="1112603"/>
                  <a:ext cx="493679" cy="49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790FD44-588C-7B1E-0BD7-02E0C95431A4}"/>
                    </a:ext>
                  </a:extLst>
                </p:cNvPr>
                <p:cNvSpPr txBox="1"/>
                <p:nvPr/>
              </p:nvSpPr>
              <p:spPr>
                <a:xfrm>
                  <a:off x="10398700" y="1013726"/>
                  <a:ext cx="363016" cy="170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>
                      <a:solidFill>
                        <a:schemeClr val="accent5"/>
                      </a:solidFill>
                    </a:rPr>
                    <a:t>,</a:t>
                  </a:r>
                </a:p>
                <a:p>
                  <a:endParaRPr lang="en-US" sz="4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886E4AF-FC22-9A43-C558-31427BDE7292}"/>
                    </a:ext>
                  </a:extLst>
                </p:cNvPr>
                <p:cNvSpPr txBox="1"/>
                <p:nvPr/>
              </p:nvSpPr>
              <p:spPr>
                <a:xfrm>
                  <a:off x="10982186" y="1005134"/>
                  <a:ext cx="363016" cy="170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>
                      <a:solidFill>
                        <a:schemeClr val="accent5"/>
                      </a:solidFill>
                    </a:rPr>
                    <a:t>,</a:t>
                  </a:r>
                </a:p>
                <a:p>
                  <a:endParaRPr lang="en-US" sz="4800">
                    <a:solidFill>
                      <a:schemeClr val="accent5"/>
                    </a:solidFill>
                  </a:endParaRP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4B5276F-57CC-E36E-04AD-5B6F51BD7C38}"/>
                </a:ext>
              </a:extLst>
            </p:cNvPr>
            <p:cNvSpPr txBox="1"/>
            <p:nvPr/>
          </p:nvSpPr>
          <p:spPr>
            <a:xfrm>
              <a:off x="1539265" y="979740"/>
              <a:ext cx="2113204" cy="63590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kumimoji="0" lang="en-US" sz="3200" b="1" u="none" strike="noStrike" kern="1200" cap="none" spc="0" normalizeH="0" baseline="0" noProof="0">
                  <a:ln>
                    <a:noFill/>
                  </a:ln>
                  <a:solidFill>
                    <a:srgbClr val="01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Any</a:t>
              </a:r>
              <a:r>
                <a:rPr lang="en-US" sz="3200" b="1">
                  <a:solidFill>
                    <a:srgbClr val="0170C0"/>
                  </a:solidFill>
                  <a:latin typeface="Aptos" panose="02110004020202020204"/>
                </a:rPr>
                <a:t> Model</a:t>
              </a:r>
              <a:endParaRPr kumimoji="0" lang="en-US" sz="3200" b="1" u="none" strike="noStrike" kern="1200" cap="none" spc="0" normalizeH="0" baseline="0" noProof="0">
                <a:ln>
                  <a:noFill/>
                </a:ln>
                <a:solidFill>
                  <a:srgbClr val="0170C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F256DC-06AF-20F2-7B0D-49EAC18AED0A}"/>
                </a:ext>
              </a:extLst>
            </p:cNvPr>
            <p:cNvSpPr txBox="1"/>
            <p:nvPr/>
          </p:nvSpPr>
          <p:spPr>
            <a:xfrm>
              <a:off x="7557659" y="980792"/>
              <a:ext cx="3535124" cy="63590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chemeClr val="accent5"/>
                  </a:solidFill>
                  <a:latin typeface="Aptos" panose="02110004020202020204"/>
                </a:rPr>
                <a:t>Conformal Model</a:t>
              </a:r>
              <a:endParaRPr lang="en-US" sz="3200" b="1" i="1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63D889-BD8D-3C07-1C15-05340BDC3199}"/>
              </a:ext>
            </a:extLst>
          </p:cNvPr>
          <p:cNvGrpSpPr/>
          <p:nvPr/>
        </p:nvGrpSpPr>
        <p:grpSpPr>
          <a:xfrm>
            <a:off x="5178858" y="6971024"/>
            <a:ext cx="5902197" cy="738664"/>
            <a:chOff x="6220493" y="6117422"/>
            <a:chExt cx="5902197" cy="7386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C89DE7-AC1C-1F9B-7BE5-A73B15AE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28661" y="6353576"/>
              <a:ext cx="596900" cy="406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9626A-FC60-D316-11FE-F52C3CF227E3}"/>
                </a:ext>
              </a:extLst>
            </p:cNvPr>
            <p:cNvSpPr txBox="1"/>
            <p:nvPr/>
          </p:nvSpPr>
          <p:spPr>
            <a:xfrm>
              <a:off x="6220493" y="6117422"/>
              <a:ext cx="5327074" cy="738664"/>
            </a:xfrm>
            <a:prstGeom prst="rect">
              <a:avLst/>
            </a:prstGeom>
            <a:solidFill>
              <a:srgbClr val="A100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 algn="r"/>
              <a:r>
                <a:rPr lang="en-US" sz="1400">
                  <a:solidFill>
                    <a:srgbClr val="FFFFFF"/>
                  </a:solidFill>
                  <a:latin typeface="Calibri"/>
                  <a:cs typeface="Calibri"/>
                </a:rPr>
                <a:t>[2] Angelopoulos &amp; Bates. </a:t>
              </a:r>
              <a:endParaRPr lang="en-US" sz="140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  <a:p>
              <a:pPr marL="457200" indent="-457200" algn="r"/>
              <a:r>
                <a:rPr lang="en-US" sz="1400">
                  <a:solidFill>
                    <a:srgbClr val="FFFFFF"/>
                  </a:solidFill>
                  <a:latin typeface="Calibri"/>
                  <a:cs typeface="Calibri"/>
                </a:rPr>
                <a:t>A Gentle Introduction to Conformal Prediction and Distribution-Free Uncertainty Quantiﬁcation. 2023.</a:t>
              </a:r>
              <a:endParaRPr lang="en-US" sz="1400">
                <a:solidFill>
                  <a:srgbClr val="FFFFFF"/>
                </a:solidFill>
                <a:cs typeface="Calibri"/>
              </a:endParaRPr>
            </a:p>
          </p:txBody>
        </p:sp>
        <p:pic>
          <p:nvPicPr>
            <p:cNvPr id="8" name="Picture 7" descr="A book cover with text&#10;&#10;Description automatically generated">
              <a:extLst>
                <a:ext uri="{FF2B5EF4-FFF2-40B4-BE49-F238E27FC236}">
                  <a16:creationId xmlns:a16="http://schemas.microsoft.com/office/drawing/2014/main" id="{BA045D72-5D91-936B-5E05-9D67D61C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61408" y="6120827"/>
              <a:ext cx="561282" cy="683537"/>
            </a:xfrm>
            <a:prstGeom prst="rect">
              <a:avLst/>
            </a:prstGeom>
          </p:spPr>
        </p:pic>
      </p:grpSp>
      <p:sp>
        <p:nvSpPr>
          <p:cNvPr id="12" name="Notched Right Arrow 15">
            <a:extLst>
              <a:ext uri="{FF2B5EF4-FFF2-40B4-BE49-F238E27FC236}">
                <a16:creationId xmlns:a16="http://schemas.microsoft.com/office/drawing/2014/main" id="{9735AB6B-1441-CC97-369D-8056FE4C2C40}"/>
              </a:ext>
            </a:extLst>
          </p:cNvPr>
          <p:cNvSpPr/>
          <p:nvPr/>
        </p:nvSpPr>
        <p:spPr>
          <a:xfrm>
            <a:off x="3818224" y="2544880"/>
            <a:ext cx="2405414" cy="991618"/>
          </a:xfrm>
          <a:prstGeom prst="notchedRightArrow">
            <a:avLst>
              <a:gd name="adj1" fmla="val 6934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Conformal</a:t>
            </a:r>
            <a:br>
              <a:rPr lang="en-US" sz="2400" dirty="0"/>
            </a:br>
            <a:r>
              <a:rPr lang="en-US" sz="2400" dirty="0"/>
              <a:t>Prediction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C9D2C1-2B12-B0EC-57CC-5E22892C9313}"/>
              </a:ext>
            </a:extLst>
          </p:cNvPr>
          <p:cNvSpPr/>
          <p:nvPr/>
        </p:nvSpPr>
        <p:spPr>
          <a:xfrm>
            <a:off x="1819320" y="3090490"/>
            <a:ext cx="258970" cy="177089"/>
          </a:xfrm>
          <a:prstGeom prst="rightArrow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35611D5-0547-974B-760C-C3AC3391C5DC}"/>
              </a:ext>
            </a:extLst>
          </p:cNvPr>
          <p:cNvSpPr/>
          <p:nvPr/>
        </p:nvSpPr>
        <p:spPr>
          <a:xfrm>
            <a:off x="2728276" y="3090490"/>
            <a:ext cx="258970" cy="177089"/>
          </a:xfrm>
          <a:prstGeom prst="rightArrow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7161D1F-842B-2287-C89A-0870A7B2722A}"/>
              </a:ext>
            </a:extLst>
          </p:cNvPr>
          <p:cNvSpPr/>
          <p:nvPr/>
        </p:nvSpPr>
        <p:spPr>
          <a:xfrm>
            <a:off x="7164206" y="3123147"/>
            <a:ext cx="335170" cy="17708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58EA1B9-7B86-2478-6777-1A6D9A23DCC5}"/>
              </a:ext>
            </a:extLst>
          </p:cNvPr>
          <p:cNvSpPr/>
          <p:nvPr/>
        </p:nvSpPr>
        <p:spPr>
          <a:xfrm>
            <a:off x="9112749" y="3123147"/>
            <a:ext cx="335170" cy="17708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8D2DA1E-C737-4421-55C8-5C842B3A1033}"/>
              </a:ext>
            </a:extLst>
          </p:cNvPr>
          <p:cNvSpPr txBox="1"/>
          <p:nvPr/>
        </p:nvSpPr>
        <p:spPr>
          <a:xfrm>
            <a:off x="9281349" y="-560112"/>
            <a:ext cx="161661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F49601-4884-CFD9-A618-4774696E6BCB}"/>
              </a:ext>
            </a:extLst>
          </p:cNvPr>
          <p:cNvGrpSpPr/>
          <p:nvPr/>
        </p:nvGrpSpPr>
        <p:grpSpPr>
          <a:xfrm>
            <a:off x="110249" y="1924408"/>
            <a:ext cx="952076" cy="1053703"/>
            <a:chOff x="64078" y="2570168"/>
            <a:chExt cx="952076" cy="1123175"/>
          </a:xfrm>
        </p:grpSpPr>
        <p:pic>
          <p:nvPicPr>
            <p:cNvPr id="4" name="Picture 18" descr="Paper list hand drawn symbol - Free interface icons">
              <a:extLst>
                <a:ext uri="{FF2B5EF4-FFF2-40B4-BE49-F238E27FC236}">
                  <a16:creationId xmlns:a16="http://schemas.microsoft.com/office/drawing/2014/main" id="{146178F4-782E-46CE-210B-1B04F46E1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7"/>
            <a:stretch/>
          </p:blipFill>
          <p:spPr bwMode="auto">
            <a:xfrm>
              <a:off x="64078" y="2570168"/>
              <a:ext cx="698931" cy="85353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Picture 18" descr="Paper list hand drawn symbol - Free interface icons">
              <a:extLst>
                <a:ext uri="{FF2B5EF4-FFF2-40B4-BE49-F238E27FC236}">
                  <a16:creationId xmlns:a16="http://schemas.microsoft.com/office/drawing/2014/main" id="{5F5092EC-8F63-28B4-0296-28E98393B4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7"/>
            <a:stretch/>
          </p:blipFill>
          <p:spPr bwMode="auto">
            <a:xfrm>
              <a:off x="190650" y="2704989"/>
              <a:ext cx="698931" cy="85353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18" descr="Paper list hand drawn symbol - Free interface icons">
              <a:extLst>
                <a:ext uri="{FF2B5EF4-FFF2-40B4-BE49-F238E27FC236}">
                  <a16:creationId xmlns:a16="http://schemas.microsoft.com/office/drawing/2014/main" id="{8BD7EC00-063B-7261-8B9C-4DE18385C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7"/>
            <a:stretch/>
          </p:blipFill>
          <p:spPr bwMode="auto">
            <a:xfrm>
              <a:off x="317223" y="2839809"/>
              <a:ext cx="698931" cy="85353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0" name="Freeform 12">
            <a:extLst>
              <a:ext uri="{FF2B5EF4-FFF2-40B4-BE49-F238E27FC236}">
                <a16:creationId xmlns:a16="http://schemas.microsoft.com/office/drawing/2014/main" id="{B9E3ED6C-F548-9F26-5E22-408A53A08158}"/>
              </a:ext>
            </a:extLst>
          </p:cNvPr>
          <p:cNvSpPr/>
          <p:nvPr/>
        </p:nvSpPr>
        <p:spPr>
          <a:xfrm>
            <a:off x="1773768" y="1319700"/>
            <a:ext cx="10345897" cy="2241193"/>
          </a:xfrm>
          <a:custGeom>
            <a:avLst/>
            <a:gdLst>
              <a:gd name="connsiteX0" fmla="*/ 3672 w 10345897"/>
              <a:gd name="connsiteY0" fmla="*/ 0 h 2241193"/>
              <a:gd name="connsiteX1" fmla="*/ 3672 w 10345897"/>
              <a:gd name="connsiteY1" fmla="*/ 2232539 h 2241193"/>
              <a:gd name="connsiteX2" fmla="*/ 547602 w 10345897"/>
              <a:gd name="connsiteY2" fmla="*/ 2233153 h 2241193"/>
              <a:gd name="connsiteX3" fmla="*/ 1321655 w 10345897"/>
              <a:gd name="connsiteY3" fmla="*/ 2234026 h 2241193"/>
              <a:gd name="connsiteX4" fmla="*/ 1788877 w 10345897"/>
              <a:gd name="connsiteY4" fmla="*/ 2234553 h 2241193"/>
              <a:gd name="connsiteX5" fmla="*/ 2486222 w 10345897"/>
              <a:gd name="connsiteY5" fmla="*/ 2235340 h 2241193"/>
              <a:gd name="connsiteX6" fmla="*/ 3030152 w 10345897"/>
              <a:gd name="connsiteY6" fmla="*/ 2235953 h 2241193"/>
              <a:gd name="connsiteX7" fmla="*/ 3727497 w 10345897"/>
              <a:gd name="connsiteY7" fmla="*/ 2236740 h 2241193"/>
              <a:gd name="connsiteX8" fmla="*/ 4424843 w 10345897"/>
              <a:gd name="connsiteY8" fmla="*/ 2237527 h 2241193"/>
              <a:gd name="connsiteX9" fmla="*/ 5122188 w 10345897"/>
              <a:gd name="connsiteY9" fmla="*/ 2238314 h 2241193"/>
              <a:gd name="connsiteX10" fmla="*/ 5819534 w 10345897"/>
              <a:gd name="connsiteY10" fmla="*/ 2239100 h 2241193"/>
              <a:gd name="connsiteX11" fmla="*/ 6440171 w 10345897"/>
              <a:gd name="connsiteY11" fmla="*/ 2239800 h 2241193"/>
              <a:gd name="connsiteX12" fmla="*/ 7674473 w 10345897"/>
              <a:gd name="connsiteY12" fmla="*/ 2241193 h 2241193"/>
              <a:gd name="connsiteX13" fmla="*/ 7674473 w 10345897"/>
              <a:gd name="connsiteY13" fmla="*/ 1821510 h 2241193"/>
              <a:gd name="connsiteX14" fmla="*/ 7674473 w 10345897"/>
              <a:gd name="connsiteY14" fmla="*/ 1401827 h 2241193"/>
              <a:gd name="connsiteX15" fmla="*/ 8369043 w 10345897"/>
              <a:gd name="connsiteY15" fmla="*/ 1404077 h 2241193"/>
              <a:gd name="connsiteX16" fmla="*/ 9010185 w 10345897"/>
              <a:gd name="connsiteY16" fmla="*/ 1406154 h 2241193"/>
              <a:gd name="connsiteX17" fmla="*/ 9624613 w 10345897"/>
              <a:gd name="connsiteY17" fmla="*/ 1408144 h 2241193"/>
              <a:gd name="connsiteX18" fmla="*/ 10345897 w 10345897"/>
              <a:gd name="connsiteY18" fmla="*/ 1410480 h 2241193"/>
              <a:gd name="connsiteX19" fmla="*/ 10332794 w 10345897"/>
              <a:gd name="connsiteY19" fmla="*/ 926215 h 2241193"/>
              <a:gd name="connsiteX20" fmla="*/ 10321218 w 10345897"/>
              <a:gd name="connsiteY20" fmla="*/ 498370 h 2241193"/>
              <a:gd name="connsiteX21" fmla="*/ 10307733 w 10345897"/>
              <a:gd name="connsiteY21" fmla="*/ 0 h 2241193"/>
              <a:gd name="connsiteX22" fmla="*/ 9723836 w 10345897"/>
              <a:gd name="connsiteY22" fmla="*/ 0 h 2241193"/>
              <a:gd name="connsiteX23" fmla="*/ 9036899 w 10345897"/>
              <a:gd name="connsiteY23" fmla="*/ 0 h 2241193"/>
              <a:gd name="connsiteX24" fmla="*/ 8143880 w 10345897"/>
              <a:gd name="connsiteY24" fmla="*/ 0 h 2241193"/>
              <a:gd name="connsiteX25" fmla="*/ 7250862 w 10345897"/>
              <a:gd name="connsiteY25" fmla="*/ 0 h 2241193"/>
              <a:gd name="connsiteX26" fmla="*/ 6460884 w 10345897"/>
              <a:gd name="connsiteY26" fmla="*/ 0 h 2241193"/>
              <a:gd name="connsiteX27" fmla="*/ 5876987 w 10345897"/>
              <a:gd name="connsiteY27" fmla="*/ 0 h 2241193"/>
              <a:gd name="connsiteX28" fmla="*/ 5499171 w 10345897"/>
              <a:gd name="connsiteY28" fmla="*/ 0 h 2241193"/>
              <a:gd name="connsiteX29" fmla="*/ 4915274 w 10345897"/>
              <a:gd name="connsiteY29" fmla="*/ 0 h 2241193"/>
              <a:gd name="connsiteX30" fmla="*/ 4125296 w 10345897"/>
              <a:gd name="connsiteY30" fmla="*/ 0 h 2241193"/>
              <a:gd name="connsiteX31" fmla="*/ 3232278 w 10345897"/>
              <a:gd name="connsiteY31" fmla="*/ 0 h 2241193"/>
              <a:gd name="connsiteX32" fmla="*/ 2854462 w 10345897"/>
              <a:gd name="connsiteY32" fmla="*/ 0 h 2241193"/>
              <a:gd name="connsiteX33" fmla="*/ 2476647 w 10345897"/>
              <a:gd name="connsiteY33" fmla="*/ 0 h 2241193"/>
              <a:gd name="connsiteX34" fmla="*/ 1583628 w 10345897"/>
              <a:gd name="connsiteY34" fmla="*/ 0 h 2241193"/>
              <a:gd name="connsiteX35" fmla="*/ 1205812 w 10345897"/>
              <a:gd name="connsiteY35" fmla="*/ 0 h 2241193"/>
              <a:gd name="connsiteX36" fmla="*/ 3672 w 10345897"/>
              <a:gd name="connsiteY36" fmla="*/ 0 h 22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45897" h="2241193" fill="none" extrusionOk="0">
                <a:moveTo>
                  <a:pt x="3672" y="0"/>
                </a:moveTo>
                <a:cubicBezTo>
                  <a:pt x="12669" y="764220"/>
                  <a:pt x="33963" y="1607713"/>
                  <a:pt x="3672" y="2232539"/>
                </a:cubicBezTo>
                <a:cubicBezTo>
                  <a:pt x="227768" y="2219905"/>
                  <a:pt x="319757" y="2217576"/>
                  <a:pt x="547602" y="2233153"/>
                </a:cubicBezTo>
                <a:cubicBezTo>
                  <a:pt x="775447" y="2248730"/>
                  <a:pt x="940434" y="2244143"/>
                  <a:pt x="1321655" y="2234026"/>
                </a:cubicBezTo>
                <a:cubicBezTo>
                  <a:pt x="1702876" y="2223909"/>
                  <a:pt x="1688026" y="2236421"/>
                  <a:pt x="1788877" y="2234553"/>
                </a:cubicBezTo>
                <a:cubicBezTo>
                  <a:pt x="1889728" y="2232685"/>
                  <a:pt x="2299393" y="2239346"/>
                  <a:pt x="2486222" y="2235340"/>
                </a:cubicBezTo>
                <a:cubicBezTo>
                  <a:pt x="2673051" y="2231334"/>
                  <a:pt x="2791590" y="2222250"/>
                  <a:pt x="3030152" y="2235953"/>
                </a:cubicBezTo>
                <a:cubicBezTo>
                  <a:pt x="3268714" y="2249657"/>
                  <a:pt x="3582617" y="2256999"/>
                  <a:pt x="3727497" y="2236740"/>
                </a:cubicBezTo>
                <a:cubicBezTo>
                  <a:pt x="3872377" y="2216481"/>
                  <a:pt x="4262939" y="2206343"/>
                  <a:pt x="4424843" y="2237527"/>
                </a:cubicBezTo>
                <a:cubicBezTo>
                  <a:pt x="4586747" y="2268711"/>
                  <a:pt x="4973191" y="2244870"/>
                  <a:pt x="5122188" y="2238314"/>
                </a:cubicBezTo>
                <a:cubicBezTo>
                  <a:pt x="5271185" y="2231758"/>
                  <a:pt x="5674909" y="2250536"/>
                  <a:pt x="5819534" y="2239100"/>
                </a:cubicBezTo>
                <a:cubicBezTo>
                  <a:pt x="5964159" y="2227664"/>
                  <a:pt x="6271689" y="2209950"/>
                  <a:pt x="6440171" y="2239800"/>
                </a:cubicBezTo>
                <a:cubicBezTo>
                  <a:pt x="6608653" y="2269650"/>
                  <a:pt x="7374651" y="2302131"/>
                  <a:pt x="7674473" y="2241193"/>
                </a:cubicBezTo>
                <a:cubicBezTo>
                  <a:pt x="7695192" y="2140891"/>
                  <a:pt x="7684561" y="1944546"/>
                  <a:pt x="7674473" y="1821510"/>
                </a:cubicBezTo>
                <a:cubicBezTo>
                  <a:pt x="7664385" y="1698474"/>
                  <a:pt x="7669820" y="1580045"/>
                  <a:pt x="7674473" y="1401827"/>
                </a:cubicBezTo>
                <a:cubicBezTo>
                  <a:pt x="7848666" y="1432210"/>
                  <a:pt x="8104016" y="1427186"/>
                  <a:pt x="8369043" y="1404077"/>
                </a:cubicBezTo>
                <a:cubicBezTo>
                  <a:pt x="8634070" y="1380968"/>
                  <a:pt x="8856721" y="1380938"/>
                  <a:pt x="9010185" y="1406154"/>
                </a:cubicBezTo>
                <a:cubicBezTo>
                  <a:pt x="9163649" y="1431370"/>
                  <a:pt x="9451401" y="1389392"/>
                  <a:pt x="9624613" y="1408144"/>
                </a:cubicBezTo>
                <a:cubicBezTo>
                  <a:pt x="9797825" y="1426896"/>
                  <a:pt x="10156203" y="1435325"/>
                  <a:pt x="10345897" y="1410480"/>
                </a:cubicBezTo>
                <a:cubicBezTo>
                  <a:pt x="10363814" y="1270947"/>
                  <a:pt x="10331137" y="1092149"/>
                  <a:pt x="10332794" y="926215"/>
                </a:cubicBezTo>
                <a:cubicBezTo>
                  <a:pt x="10334451" y="760281"/>
                  <a:pt x="10339288" y="635894"/>
                  <a:pt x="10321218" y="498370"/>
                </a:cubicBezTo>
                <a:cubicBezTo>
                  <a:pt x="10303148" y="360846"/>
                  <a:pt x="10293540" y="157539"/>
                  <a:pt x="10307733" y="0"/>
                </a:cubicBezTo>
                <a:cubicBezTo>
                  <a:pt x="10081972" y="5419"/>
                  <a:pt x="9953424" y="13643"/>
                  <a:pt x="9723836" y="0"/>
                </a:cubicBezTo>
                <a:cubicBezTo>
                  <a:pt x="9494248" y="-13643"/>
                  <a:pt x="9274070" y="14803"/>
                  <a:pt x="9036899" y="0"/>
                </a:cubicBezTo>
                <a:cubicBezTo>
                  <a:pt x="8799728" y="-14803"/>
                  <a:pt x="8421209" y="39131"/>
                  <a:pt x="8143880" y="0"/>
                </a:cubicBezTo>
                <a:cubicBezTo>
                  <a:pt x="7866551" y="-39131"/>
                  <a:pt x="7440454" y="-42999"/>
                  <a:pt x="7250862" y="0"/>
                </a:cubicBezTo>
                <a:cubicBezTo>
                  <a:pt x="7061270" y="42999"/>
                  <a:pt x="6717385" y="-16606"/>
                  <a:pt x="6460884" y="0"/>
                </a:cubicBezTo>
                <a:cubicBezTo>
                  <a:pt x="6204383" y="16606"/>
                  <a:pt x="6100277" y="-15575"/>
                  <a:pt x="5876987" y="0"/>
                </a:cubicBezTo>
                <a:cubicBezTo>
                  <a:pt x="5653697" y="15575"/>
                  <a:pt x="5596655" y="-15401"/>
                  <a:pt x="5499171" y="0"/>
                </a:cubicBezTo>
                <a:cubicBezTo>
                  <a:pt x="5401687" y="15401"/>
                  <a:pt x="5067063" y="3958"/>
                  <a:pt x="4915274" y="0"/>
                </a:cubicBezTo>
                <a:cubicBezTo>
                  <a:pt x="4763485" y="-3958"/>
                  <a:pt x="4355952" y="-23519"/>
                  <a:pt x="4125296" y="0"/>
                </a:cubicBezTo>
                <a:cubicBezTo>
                  <a:pt x="3894640" y="23519"/>
                  <a:pt x="3537576" y="-2734"/>
                  <a:pt x="3232278" y="0"/>
                </a:cubicBezTo>
                <a:cubicBezTo>
                  <a:pt x="2926980" y="2734"/>
                  <a:pt x="3014618" y="-6098"/>
                  <a:pt x="2854462" y="0"/>
                </a:cubicBezTo>
                <a:cubicBezTo>
                  <a:pt x="2694306" y="6098"/>
                  <a:pt x="2552926" y="-17336"/>
                  <a:pt x="2476647" y="0"/>
                </a:cubicBezTo>
                <a:cubicBezTo>
                  <a:pt x="2400368" y="17336"/>
                  <a:pt x="1926385" y="9673"/>
                  <a:pt x="1583628" y="0"/>
                </a:cubicBezTo>
                <a:cubicBezTo>
                  <a:pt x="1240871" y="-9673"/>
                  <a:pt x="1327593" y="-6605"/>
                  <a:pt x="1205812" y="0"/>
                </a:cubicBezTo>
                <a:cubicBezTo>
                  <a:pt x="1084031" y="6605"/>
                  <a:pt x="465990" y="10681"/>
                  <a:pt x="3672" y="0"/>
                </a:cubicBezTo>
                <a:close/>
              </a:path>
              <a:path w="10345897" h="2241193" stroke="0" extrusionOk="0">
                <a:moveTo>
                  <a:pt x="3672" y="0"/>
                </a:moveTo>
                <a:cubicBezTo>
                  <a:pt x="-131025" y="647478"/>
                  <a:pt x="-32947" y="1503098"/>
                  <a:pt x="3672" y="2232539"/>
                </a:cubicBezTo>
                <a:cubicBezTo>
                  <a:pt x="277203" y="2229942"/>
                  <a:pt x="448051" y="2211124"/>
                  <a:pt x="854434" y="2233499"/>
                </a:cubicBezTo>
                <a:cubicBezTo>
                  <a:pt x="1260817" y="2255874"/>
                  <a:pt x="1282430" y="2256354"/>
                  <a:pt x="1475071" y="2234199"/>
                </a:cubicBezTo>
                <a:cubicBezTo>
                  <a:pt x="1667712" y="2212044"/>
                  <a:pt x="1830159" y="2219308"/>
                  <a:pt x="2019001" y="2234813"/>
                </a:cubicBezTo>
                <a:cubicBezTo>
                  <a:pt x="2207843" y="2250318"/>
                  <a:pt x="2562095" y="2215607"/>
                  <a:pt x="2793054" y="2235686"/>
                </a:cubicBezTo>
                <a:cubicBezTo>
                  <a:pt x="3024013" y="2255765"/>
                  <a:pt x="3153617" y="2218401"/>
                  <a:pt x="3413692" y="2236386"/>
                </a:cubicBezTo>
                <a:cubicBezTo>
                  <a:pt x="3673767" y="2254371"/>
                  <a:pt x="3992580" y="2258184"/>
                  <a:pt x="4264453" y="2237346"/>
                </a:cubicBezTo>
                <a:cubicBezTo>
                  <a:pt x="4536326" y="2216508"/>
                  <a:pt x="4609562" y="2257948"/>
                  <a:pt x="4808383" y="2237960"/>
                </a:cubicBezTo>
                <a:cubicBezTo>
                  <a:pt x="5007204" y="2217972"/>
                  <a:pt x="5436954" y="2244751"/>
                  <a:pt x="5659144" y="2238919"/>
                </a:cubicBezTo>
                <a:cubicBezTo>
                  <a:pt x="5881334" y="2233088"/>
                  <a:pt x="6003641" y="2254163"/>
                  <a:pt x="6126366" y="2239446"/>
                </a:cubicBezTo>
                <a:cubicBezTo>
                  <a:pt x="6249091" y="2224730"/>
                  <a:pt x="6638606" y="2207337"/>
                  <a:pt x="6823711" y="2240233"/>
                </a:cubicBezTo>
                <a:cubicBezTo>
                  <a:pt x="7008816" y="2273129"/>
                  <a:pt x="7382745" y="2228216"/>
                  <a:pt x="7674473" y="2241193"/>
                </a:cubicBezTo>
                <a:cubicBezTo>
                  <a:pt x="7666696" y="2055692"/>
                  <a:pt x="7677210" y="2011967"/>
                  <a:pt x="7674473" y="1829904"/>
                </a:cubicBezTo>
                <a:cubicBezTo>
                  <a:pt x="7671736" y="1647841"/>
                  <a:pt x="7687559" y="1521704"/>
                  <a:pt x="7674473" y="1401827"/>
                </a:cubicBezTo>
                <a:cubicBezTo>
                  <a:pt x="7932059" y="1417380"/>
                  <a:pt x="8191183" y="1432773"/>
                  <a:pt x="8395757" y="1404163"/>
                </a:cubicBezTo>
                <a:cubicBezTo>
                  <a:pt x="8600331" y="1375553"/>
                  <a:pt x="8882446" y="1384437"/>
                  <a:pt x="9090328" y="1406413"/>
                </a:cubicBezTo>
                <a:cubicBezTo>
                  <a:pt x="9298210" y="1428389"/>
                  <a:pt x="10047366" y="1396258"/>
                  <a:pt x="10345897" y="1410480"/>
                </a:cubicBezTo>
                <a:cubicBezTo>
                  <a:pt x="10336915" y="1199386"/>
                  <a:pt x="10313783" y="1098342"/>
                  <a:pt x="10332794" y="926215"/>
                </a:cubicBezTo>
                <a:cubicBezTo>
                  <a:pt x="10351805" y="754088"/>
                  <a:pt x="10306926" y="691072"/>
                  <a:pt x="10320836" y="484265"/>
                </a:cubicBezTo>
                <a:cubicBezTo>
                  <a:pt x="10334746" y="277458"/>
                  <a:pt x="10316829" y="226497"/>
                  <a:pt x="10307733" y="0"/>
                </a:cubicBezTo>
                <a:cubicBezTo>
                  <a:pt x="10143314" y="22559"/>
                  <a:pt x="9928722" y="-4844"/>
                  <a:pt x="9620796" y="0"/>
                </a:cubicBezTo>
                <a:cubicBezTo>
                  <a:pt x="9312870" y="4844"/>
                  <a:pt x="9108276" y="24457"/>
                  <a:pt x="8933858" y="0"/>
                </a:cubicBezTo>
                <a:cubicBezTo>
                  <a:pt x="8759440" y="-24457"/>
                  <a:pt x="8540075" y="-10450"/>
                  <a:pt x="8349961" y="0"/>
                </a:cubicBezTo>
                <a:cubicBezTo>
                  <a:pt x="8159847" y="10450"/>
                  <a:pt x="8119644" y="2826"/>
                  <a:pt x="7972146" y="0"/>
                </a:cubicBezTo>
                <a:cubicBezTo>
                  <a:pt x="7824648" y="-2826"/>
                  <a:pt x="7757164" y="4277"/>
                  <a:pt x="7594330" y="0"/>
                </a:cubicBezTo>
                <a:cubicBezTo>
                  <a:pt x="7431496" y="-4277"/>
                  <a:pt x="7151258" y="-38627"/>
                  <a:pt x="6804352" y="0"/>
                </a:cubicBezTo>
                <a:cubicBezTo>
                  <a:pt x="6457446" y="38627"/>
                  <a:pt x="6448109" y="-16897"/>
                  <a:pt x="6323496" y="0"/>
                </a:cubicBezTo>
                <a:cubicBezTo>
                  <a:pt x="6198883" y="16897"/>
                  <a:pt x="5823200" y="-30430"/>
                  <a:pt x="5430477" y="0"/>
                </a:cubicBezTo>
                <a:cubicBezTo>
                  <a:pt x="5037754" y="30430"/>
                  <a:pt x="5000523" y="-28445"/>
                  <a:pt x="4846581" y="0"/>
                </a:cubicBezTo>
                <a:cubicBezTo>
                  <a:pt x="4692639" y="28445"/>
                  <a:pt x="4579542" y="-11139"/>
                  <a:pt x="4468765" y="0"/>
                </a:cubicBezTo>
                <a:cubicBezTo>
                  <a:pt x="4357988" y="11139"/>
                  <a:pt x="3937243" y="2197"/>
                  <a:pt x="3678787" y="0"/>
                </a:cubicBezTo>
                <a:cubicBezTo>
                  <a:pt x="3420331" y="-2197"/>
                  <a:pt x="3368928" y="-16922"/>
                  <a:pt x="3197931" y="0"/>
                </a:cubicBezTo>
                <a:cubicBezTo>
                  <a:pt x="3026934" y="16922"/>
                  <a:pt x="2748764" y="-30146"/>
                  <a:pt x="2407953" y="0"/>
                </a:cubicBezTo>
                <a:cubicBezTo>
                  <a:pt x="2067142" y="30146"/>
                  <a:pt x="1864924" y="32104"/>
                  <a:pt x="1514934" y="0"/>
                </a:cubicBezTo>
                <a:cubicBezTo>
                  <a:pt x="1164944" y="-32104"/>
                  <a:pt x="1049065" y="-20543"/>
                  <a:pt x="931037" y="0"/>
                </a:cubicBezTo>
                <a:cubicBezTo>
                  <a:pt x="813009" y="20543"/>
                  <a:pt x="207470" y="29937"/>
                  <a:pt x="3672" y="0"/>
                </a:cubicBezTo>
                <a:close/>
              </a:path>
            </a:pathLst>
          </a:custGeom>
          <a:solidFill>
            <a:schemeClr val="bg1"/>
          </a:solidFill>
          <a:ln w="28575" cap="rnd" cmpd="sng" algn="ctr">
            <a:solidFill>
              <a:schemeClr val="accent2"/>
            </a:solidFill>
            <a:prstDash val="dash"/>
            <a:bevel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33550"/>
                      <a:gd name="connsiteY0" fmla="*/ 63500 h 838200"/>
                      <a:gd name="connsiteX1" fmla="*/ 12700 w 1733550"/>
                      <a:gd name="connsiteY1" fmla="*/ 838200 h 838200"/>
                      <a:gd name="connsiteX2" fmla="*/ 1295400 w 1733550"/>
                      <a:gd name="connsiteY2" fmla="*/ 831850 h 838200"/>
                      <a:gd name="connsiteX3" fmla="*/ 1282700 w 1733550"/>
                      <a:gd name="connsiteY3" fmla="*/ 539750 h 838200"/>
                      <a:gd name="connsiteX4" fmla="*/ 1733550 w 1733550"/>
                      <a:gd name="connsiteY4" fmla="*/ 520700 h 838200"/>
                      <a:gd name="connsiteX5" fmla="*/ 1714500 w 1733550"/>
                      <a:gd name="connsiteY5" fmla="*/ 0 h 838200"/>
                      <a:gd name="connsiteX6" fmla="*/ 0 w 1733550"/>
                      <a:gd name="connsiteY6" fmla="*/ 63500 h 838200"/>
                      <a:gd name="connsiteX0" fmla="*/ 0 w 1727200"/>
                      <a:gd name="connsiteY0" fmla="*/ 25400 h 838200"/>
                      <a:gd name="connsiteX1" fmla="*/ 6350 w 1727200"/>
                      <a:gd name="connsiteY1" fmla="*/ 838200 h 838200"/>
                      <a:gd name="connsiteX2" fmla="*/ 1289050 w 1727200"/>
                      <a:gd name="connsiteY2" fmla="*/ 831850 h 838200"/>
                      <a:gd name="connsiteX3" fmla="*/ 1276350 w 1727200"/>
                      <a:gd name="connsiteY3" fmla="*/ 539750 h 838200"/>
                      <a:gd name="connsiteX4" fmla="*/ 1727200 w 1727200"/>
                      <a:gd name="connsiteY4" fmla="*/ 520700 h 838200"/>
                      <a:gd name="connsiteX5" fmla="*/ 1708150 w 1727200"/>
                      <a:gd name="connsiteY5" fmla="*/ 0 h 838200"/>
                      <a:gd name="connsiteX6" fmla="*/ 0 w 1727200"/>
                      <a:gd name="connsiteY6" fmla="*/ 25400 h 838200"/>
                      <a:gd name="connsiteX0" fmla="*/ 0 w 1727200"/>
                      <a:gd name="connsiteY0" fmla="*/ 0 h 812800"/>
                      <a:gd name="connsiteX1" fmla="*/ 6350 w 1727200"/>
                      <a:gd name="connsiteY1" fmla="*/ 812800 h 812800"/>
                      <a:gd name="connsiteX2" fmla="*/ 1289050 w 1727200"/>
                      <a:gd name="connsiteY2" fmla="*/ 806450 h 812800"/>
                      <a:gd name="connsiteX3" fmla="*/ 1276350 w 1727200"/>
                      <a:gd name="connsiteY3" fmla="*/ 514350 h 812800"/>
                      <a:gd name="connsiteX4" fmla="*/ 1727200 w 1727200"/>
                      <a:gd name="connsiteY4" fmla="*/ 495300 h 812800"/>
                      <a:gd name="connsiteX5" fmla="*/ 1714500 w 1727200"/>
                      <a:gd name="connsiteY5" fmla="*/ 0 h 812800"/>
                      <a:gd name="connsiteX6" fmla="*/ 0 w 1727200"/>
                      <a:gd name="connsiteY6" fmla="*/ 0 h 812800"/>
                      <a:gd name="connsiteX0" fmla="*/ 0 w 1727200"/>
                      <a:gd name="connsiteY0" fmla="*/ 0 h 819150"/>
                      <a:gd name="connsiteX1" fmla="*/ 6350 w 1727200"/>
                      <a:gd name="connsiteY1" fmla="*/ 812800 h 819150"/>
                      <a:gd name="connsiteX2" fmla="*/ 1282700 w 1727200"/>
                      <a:gd name="connsiteY2" fmla="*/ 819150 h 819150"/>
                      <a:gd name="connsiteX3" fmla="*/ 1276350 w 1727200"/>
                      <a:gd name="connsiteY3" fmla="*/ 514350 h 819150"/>
                      <a:gd name="connsiteX4" fmla="*/ 1727200 w 1727200"/>
                      <a:gd name="connsiteY4" fmla="*/ 495300 h 819150"/>
                      <a:gd name="connsiteX5" fmla="*/ 1714500 w 1727200"/>
                      <a:gd name="connsiteY5" fmla="*/ 0 h 819150"/>
                      <a:gd name="connsiteX6" fmla="*/ 0 w 1727200"/>
                      <a:gd name="connsiteY6" fmla="*/ 0 h 819150"/>
                      <a:gd name="connsiteX0" fmla="*/ 0 w 1720850"/>
                      <a:gd name="connsiteY0" fmla="*/ 0 h 819150"/>
                      <a:gd name="connsiteX1" fmla="*/ 6350 w 1720850"/>
                      <a:gd name="connsiteY1" fmla="*/ 812800 h 819150"/>
                      <a:gd name="connsiteX2" fmla="*/ 1282700 w 1720850"/>
                      <a:gd name="connsiteY2" fmla="*/ 819150 h 819150"/>
                      <a:gd name="connsiteX3" fmla="*/ 1276350 w 1720850"/>
                      <a:gd name="connsiteY3" fmla="*/ 514350 h 819150"/>
                      <a:gd name="connsiteX4" fmla="*/ 1720850 w 1720850"/>
                      <a:gd name="connsiteY4" fmla="*/ 517525 h 819150"/>
                      <a:gd name="connsiteX5" fmla="*/ 1714500 w 1720850"/>
                      <a:gd name="connsiteY5" fmla="*/ 0 h 819150"/>
                      <a:gd name="connsiteX6" fmla="*/ 0 w 1720850"/>
                      <a:gd name="connsiteY6" fmla="*/ 0 h 819150"/>
                      <a:gd name="connsiteX0" fmla="*/ 0 w 1720850"/>
                      <a:gd name="connsiteY0" fmla="*/ 0 h 822325"/>
                      <a:gd name="connsiteX1" fmla="*/ 6350 w 1720850"/>
                      <a:gd name="connsiteY1" fmla="*/ 812800 h 822325"/>
                      <a:gd name="connsiteX2" fmla="*/ 1276350 w 1720850"/>
                      <a:gd name="connsiteY2" fmla="*/ 822325 h 822325"/>
                      <a:gd name="connsiteX3" fmla="*/ 1276350 w 1720850"/>
                      <a:gd name="connsiteY3" fmla="*/ 514350 h 822325"/>
                      <a:gd name="connsiteX4" fmla="*/ 1720850 w 1720850"/>
                      <a:gd name="connsiteY4" fmla="*/ 517525 h 822325"/>
                      <a:gd name="connsiteX5" fmla="*/ 1714500 w 1720850"/>
                      <a:gd name="connsiteY5" fmla="*/ 0 h 822325"/>
                      <a:gd name="connsiteX6" fmla="*/ 0 w 1720850"/>
                      <a:gd name="connsiteY6" fmla="*/ 0 h 822325"/>
                      <a:gd name="connsiteX0" fmla="*/ 0 w 1720850"/>
                      <a:gd name="connsiteY0" fmla="*/ 0 h 822325"/>
                      <a:gd name="connsiteX1" fmla="*/ 9525 w 1720850"/>
                      <a:gd name="connsiteY1" fmla="*/ 822325 h 822325"/>
                      <a:gd name="connsiteX2" fmla="*/ 1276350 w 1720850"/>
                      <a:gd name="connsiteY2" fmla="*/ 822325 h 822325"/>
                      <a:gd name="connsiteX3" fmla="*/ 1276350 w 1720850"/>
                      <a:gd name="connsiteY3" fmla="*/ 514350 h 822325"/>
                      <a:gd name="connsiteX4" fmla="*/ 1720850 w 1720850"/>
                      <a:gd name="connsiteY4" fmla="*/ 517525 h 822325"/>
                      <a:gd name="connsiteX5" fmla="*/ 1714500 w 1720850"/>
                      <a:gd name="connsiteY5" fmla="*/ 0 h 822325"/>
                      <a:gd name="connsiteX6" fmla="*/ 0 w 1720850"/>
                      <a:gd name="connsiteY6" fmla="*/ 0 h 822325"/>
                      <a:gd name="connsiteX0" fmla="*/ 611 w 1721461"/>
                      <a:gd name="connsiteY0" fmla="*/ 0 h 822325"/>
                      <a:gd name="connsiteX1" fmla="*/ 611 w 1721461"/>
                      <a:gd name="connsiteY1" fmla="*/ 819150 h 822325"/>
                      <a:gd name="connsiteX2" fmla="*/ 1276961 w 1721461"/>
                      <a:gd name="connsiteY2" fmla="*/ 822325 h 822325"/>
                      <a:gd name="connsiteX3" fmla="*/ 1276961 w 1721461"/>
                      <a:gd name="connsiteY3" fmla="*/ 514350 h 822325"/>
                      <a:gd name="connsiteX4" fmla="*/ 1721461 w 1721461"/>
                      <a:gd name="connsiteY4" fmla="*/ 517525 h 822325"/>
                      <a:gd name="connsiteX5" fmla="*/ 1715111 w 1721461"/>
                      <a:gd name="connsiteY5" fmla="*/ 0 h 822325"/>
                      <a:gd name="connsiteX6" fmla="*/ 611 w 1721461"/>
                      <a:gd name="connsiteY6" fmla="*/ 0 h 822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21461" h="822325">
                        <a:moveTo>
                          <a:pt x="611" y="0"/>
                        </a:moveTo>
                        <a:cubicBezTo>
                          <a:pt x="2728" y="270933"/>
                          <a:pt x="-1506" y="548217"/>
                          <a:pt x="611" y="819150"/>
                        </a:cubicBezTo>
                        <a:lnTo>
                          <a:pt x="1276961" y="822325"/>
                        </a:lnTo>
                        <a:lnTo>
                          <a:pt x="1276961" y="514350"/>
                        </a:lnTo>
                        <a:lnTo>
                          <a:pt x="1721461" y="517525"/>
                        </a:lnTo>
                        <a:cubicBezTo>
                          <a:pt x="1719344" y="345017"/>
                          <a:pt x="1717228" y="172508"/>
                          <a:pt x="1715111" y="0"/>
                        </a:cubicBezTo>
                        <a:lnTo>
                          <a:pt x="611" y="0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glow rad="17157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Google Shape;821;p65">
            <a:extLst>
              <a:ext uri="{FF2B5EF4-FFF2-40B4-BE49-F238E27FC236}">
                <a16:creationId xmlns:a16="http://schemas.microsoft.com/office/drawing/2014/main" id="{58A22133-E6E8-A639-1087-6DF8DFA8A3EC}"/>
              </a:ext>
            </a:extLst>
          </p:cNvPr>
          <p:cNvSpPr txBox="1"/>
          <p:nvPr/>
        </p:nvSpPr>
        <p:spPr>
          <a:xfrm>
            <a:off x="9764010" y="2521208"/>
            <a:ext cx="2306410" cy="72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4400" b="1" i="1" dirty="0">
                <a:latin typeface="Proxima Nova"/>
                <a:ea typeface="Proxima Nova"/>
                <a:cs typeface="Proxima Nova"/>
                <a:sym typeface="Proxima Nova"/>
              </a:rPr>
              <a:t>    </a:t>
            </a:r>
            <a:r>
              <a:rPr lang="en" sz="2400" b="1" dirty="0">
                <a:latin typeface="Aptos"/>
                <a:ea typeface="Proxima Nova"/>
                <a:cs typeface="Proxima Nova"/>
                <a:sym typeface="Proxima Nova"/>
              </a:rPr>
              <a:t>Review</a:t>
            </a:r>
            <a:endParaRPr lang="en-US" sz="2400" b="1" dirty="0">
              <a:latin typeface="Aptos"/>
            </a:endParaRPr>
          </a:p>
        </p:txBody>
      </p:sp>
      <p:sp>
        <p:nvSpPr>
          <p:cNvPr id="12" name="Arrow: Right 81">
            <a:extLst>
              <a:ext uri="{FF2B5EF4-FFF2-40B4-BE49-F238E27FC236}">
                <a16:creationId xmlns:a16="http://schemas.microsoft.com/office/drawing/2014/main" id="{35EE8CB3-CCDA-F390-A837-2C7E4E77B908}"/>
              </a:ext>
            </a:extLst>
          </p:cNvPr>
          <p:cNvSpPr/>
          <p:nvPr/>
        </p:nvSpPr>
        <p:spPr>
          <a:xfrm>
            <a:off x="1072938" y="1810090"/>
            <a:ext cx="431464" cy="13805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91">
            <a:extLst>
              <a:ext uri="{FF2B5EF4-FFF2-40B4-BE49-F238E27FC236}">
                <a16:creationId xmlns:a16="http://schemas.microsoft.com/office/drawing/2014/main" id="{ACF115C9-59DE-D425-48B2-0BDFC67D2161}"/>
              </a:ext>
            </a:extLst>
          </p:cNvPr>
          <p:cNvSpPr/>
          <p:nvPr/>
        </p:nvSpPr>
        <p:spPr>
          <a:xfrm>
            <a:off x="9714765" y="1524041"/>
            <a:ext cx="679657" cy="1123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93">
            <a:extLst>
              <a:ext uri="{FF2B5EF4-FFF2-40B4-BE49-F238E27FC236}">
                <a16:creationId xmlns:a16="http://schemas.microsoft.com/office/drawing/2014/main" id="{4D24F8FD-95DA-8F58-3F8B-E204EE37E0ED}"/>
              </a:ext>
            </a:extLst>
          </p:cNvPr>
          <p:cNvSpPr/>
          <p:nvPr/>
        </p:nvSpPr>
        <p:spPr>
          <a:xfrm>
            <a:off x="9743414" y="2996666"/>
            <a:ext cx="601869" cy="28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877;p66">
            <a:extLst>
              <a:ext uri="{FF2B5EF4-FFF2-40B4-BE49-F238E27FC236}">
                <a16:creationId xmlns:a16="http://schemas.microsoft.com/office/drawing/2014/main" id="{A35E71E6-15FD-A158-DD91-FB12F8B4B170}"/>
              </a:ext>
            </a:extLst>
          </p:cNvPr>
          <p:cNvSpPr/>
          <p:nvPr/>
        </p:nvSpPr>
        <p:spPr>
          <a:xfrm>
            <a:off x="2347493" y="1572443"/>
            <a:ext cx="2056250" cy="1751157"/>
          </a:xfrm>
          <a:prstGeom prst="cube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210060">
              <a:schemeClr val="accent5"/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6" name="Google Shape;878;p66">
            <a:extLst>
              <a:ext uri="{FF2B5EF4-FFF2-40B4-BE49-F238E27FC236}">
                <a16:creationId xmlns:a16="http://schemas.microsoft.com/office/drawing/2014/main" id="{F3B5DE36-4A05-CA31-9D72-3F01245E310B}"/>
              </a:ext>
            </a:extLst>
          </p:cNvPr>
          <p:cNvSpPr>
            <a:spLocks noChangeAspect="1"/>
          </p:cNvSpPr>
          <p:nvPr/>
        </p:nvSpPr>
        <p:spPr>
          <a:xfrm>
            <a:off x="2823664" y="2008092"/>
            <a:ext cx="1003651" cy="924749"/>
          </a:xfrm>
          <a:prstGeom prst="cube">
            <a:avLst>
              <a:gd name="adj" fmla="val 23402"/>
            </a:avLst>
          </a:prstGeom>
          <a:solidFill>
            <a:srgbClr val="666666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glow rad="206978">
              <a:srgbClr val="0170C0"/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066EA-8872-2E7A-1BB2-E4A3567C6AB9}"/>
              </a:ext>
            </a:extLst>
          </p:cNvPr>
          <p:cNvGrpSpPr/>
          <p:nvPr/>
        </p:nvGrpSpPr>
        <p:grpSpPr>
          <a:xfrm>
            <a:off x="7131026" y="1714870"/>
            <a:ext cx="912258" cy="722448"/>
            <a:chOff x="6337370" y="3424119"/>
            <a:chExt cx="912258" cy="72244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F68CEB-E0C9-27B3-AEC9-42905BB99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14806" b="50839"/>
            <a:stretch/>
          </p:blipFill>
          <p:spPr>
            <a:xfrm>
              <a:off x="6337370" y="3432455"/>
              <a:ext cx="196440" cy="71174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04BEF1-EDCF-2661-DD2F-4192F8D2B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297" t="50100"/>
            <a:stretch/>
          </p:blipFill>
          <p:spPr>
            <a:xfrm>
              <a:off x="6995303" y="3424119"/>
              <a:ext cx="254325" cy="722448"/>
            </a:xfrm>
            <a:prstGeom prst="rect">
              <a:avLst/>
            </a:prstGeom>
          </p:spPr>
        </p:pic>
        <p:pic>
          <p:nvPicPr>
            <p:cNvPr id="20" name="Picture 16" descr="Invoice - Free business icons">
              <a:extLst>
                <a:ext uri="{FF2B5EF4-FFF2-40B4-BE49-F238E27FC236}">
                  <a16:creationId xmlns:a16="http://schemas.microsoft.com/office/drawing/2014/main" id="{B46C6B0D-75B7-A8DB-4086-FA4DEAB72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086" y="3497632"/>
              <a:ext cx="493679" cy="49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74D1C3-1182-7CDD-95BC-8667F70AF2FA}"/>
              </a:ext>
            </a:extLst>
          </p:cNvPr>
          <p:cNvGrpSpPr/>
          <p:nvPr/>
        </p:nvGrpSpPr>
        <p:grpSpPr>
          <a:xfrm>
            <a:off x="7136150" y="2752400"/>
            <a:ext cx="2746271" cy="1561030"/>
            <a:chOff x="9581540" y="983047"/>
            <a:chExt cx="2338634" cy="1569660"/>
          </a:xfrm>
        </p:grpSpPr>
        <p:pic>
          <p:nvPicPr>
            <p:cNvPr id="22" name="Picture 21" descr="Invoice - Free business icons">
              <a:extLst>
                <a:ext uri="{FF2B5EF4-FFF2-40B4-BE49-F238E27FC236}">
                  <a16:creationId xmlns:a16="http://schemas.microsoft.com/office/drawing/2014/main" id="{0FDFBA3A-AF96-D447-3205-1C5BFF8B2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784" y="1080694"/>
              <a:ext cx="427127" cy="50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Invoice - Free business icons">
              <a:extLst>
                <a:ext uri="{FF2B5EF4-FFF2-40B4-BE49-F238E27FC236}">
                  <a16:creationId xmlns:a16="http://schemas.microsoft.com/office/drawing/2014/main" id="{AAD4CDBC-7386-8E1D-891E-0B7FE93D0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5160" y="1080123"/>
              <a:ext cx="452084" cy="51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C5663F-2AA5-A348-6D92-21EBF7C0750D}"/>
                </a:ext>
              </a:extLst>
            </p:cNvPr>
            <p:cNvSpPr txBox="1"/>
            <p:nvPr/>
          </p:nvSpPr>
          <p:spPr>
            <a:xfrm>
              <a:off x="10119577" y="986070"/>
              <a:ext cx="1524409" cy="8355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800"/>
                <a:t>,    ,... 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A8DE03A-DEB7-5051-2F77-C446E4782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14806" b="50839"/>
            <a:stretch/>
          </p:blipFill>
          <p:spPr>
            <a:xfrm>
              <a:off x="9581540" y="1011485"/>
              <a:ext cx="196440" cy="71174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927BF5-C36C-0D45-0BA0-FEFD119DB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297" t="50100"/>
            <a:stretch/>
          </p:blipFill>
          <p:spPr>
            <a:xfrm>
              <a:off x="11335631" y="1003339"/>
              <a:ext cx="254325" cy="72244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7A2644-B2A4-09F0-545B-BCE392AA7987}"/>
                </a:ext>
              </a:extLst>
            </p:cNvPr>
            <p:cNvSpPr txBox="1"/>
            <p:nvPr/>
          </p:nvSpPr>
          <p:spPr>
            <a:xfrm>
              <a:off x="11557158" y="983047"/>
              <a:ext cx="3630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4800" dirty="0"/>
            </a:p>
            <a:p>
              <a:endParaRPr lang="en-US" sz="48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4A251-D9DF-2DDD-9B0E-87E8FA46B14C}"/>
              </a:ext>
            </a:extLst>
          </p:cNvPr>
          <p:cNvGrpSpPr/>
          <p:nvPr/>
        </p:nvGrpSpPr>
        <p:grpSpPr>
          <a:xfrm>
            <a:off x="4597526" y="1350472"/>
            <a:ext cx="2486109" cy="1981597"/>
            <a:chOff x="4108439" y="3243337"/>
            <a:chExt cx="2486109" cy="1981597"/>
          </a:xfrm>
        </p:grpSpPr>
        <p:pic>
          <p:nvPicPr>
            <p:cNvPr id="39" name="Picture 38" descr="A black object with a curved edge&#10;&#10;Description automatically generated">
              <a:extLst>
                <a:ext uri="{FF2B5EF4-FFF2-40B4-BE49-F238E27FC236}">
                  <a16:creationId xmlns:a16="http://schemas.microsoft.com/office/drawing/2014/main" id="{4B548E06-5A70-221F-2E0A-5148C1926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896" t="-169" r="563" b="-806"/>
            <a:stretch/>
          </p:blipFill>
          <p:spPr>
            <a:xfrm>
              <a:off x="4108439" y="3595639"/>
              <a:ext cx="2145357" cy="1565220"/>
            </a:xfrm>
            <a:prstGeom prst="rect">
              <a:avLst/>
            </a:prstGeom>
          </p:spPr>
        </p:pic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87B0A941-A154-8B62-DA02-EC64C9C800F4}"/>
                </a:ext>
              </a:extLst>
            </p:cNvPr>
            <p:cNvSpPr/>
            <p:nvPr/>
          </p:nvSpPr>
          <p:spPr>
            <a:xfrm>
              <a:off x="6041061" y="3243337"/>
              <a:ext cx="553487" cy="152268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Arrow: Right 45">
              <a:extLst>
                <a:ext uri="{FF2B5EF4-FFF2-40B4-BE49-F238E27FC236}">
                  <a16:creationId xmlns:a16="http://schemas.microsoft.com/office/drawing/2014/main" id="{F54A8497-5629-1BD4-F21D-F9A13FDE58F2}"/>
                </a:ext>
              </a:extLst>
            </p:cNvPr>
            <p:cNvSpPr/>
            <p:nvPr/>
          </p:nvSpPr>
          <p:spPr>
            <a:xfrm>
              <a:off x="6149917" y="4857723"/>
              <a:ext cx="432538" cy="36721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E897E18-DE6D-588C-FA81-9C2A34027F04}"/>
              </a:ext>
            </a:extLst>
          </p:cNvPr>
          <p:cNvSpPr txBox="1"/>
          <p:nvPr/>
        </p:nvSpPr>
        <p:spPr>
          <a:xfrm>
            <a:off x="5759937" y="1911156"/>
            <a:ext cx="91264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77%</a:t>
            </a:r>
          </a:p>
        </p:txBody>
      </p:sp>
      <p:sp>
        <p:nvSpPr>
          <p:cNvPr id="46" name="Title 3">
            <a:extLst>
              <a:ext uri="{FF2B5EF4-FFF2-40B4-BE49-F238E27FC236}">
                <a16:creationId xmlns:a16="http://schemas.microsoft.com/office/drawing/2014/main" id="{BBAA616A-5E77-12C0-84C9-598D2A9DD605}"/>
              </a:ext>
            </a:extLst>
          </p:cNvPr>
          <p:cNvSpPr txBox="1">
            <a:spLocks noChangeAspect="1"/>
          </p:cNvSpPr>
          <p:nvPr/>
        </p:nvSpPr>
        <p:spPr>
          <a:xfrm>
            <a:off x="0" y="27124"/>
            <a:ext cx="11603659" cy="800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ea typeface="Source Sans Pro"/>
              </a:rPr>
              <a:t>Application of Conformal Prediction to CPT Coding:</a:t>
            </a:r>
            <a:endParaRPr lang="en-US" sz="4000" i="1" dirty="0"/>
          </a:p>
        </p:txBody>
      </p:sp>
      <p:sp>
        <p:nvSpPr>
          <p:cNvPr id="47" name="Google Shape;821;p65">
            <a:extLst>
              <a:ext uri="{FF2B5EF4-FFF2-40B4-BE49-F238E27FC236}">
                <a16:creationId xmlns:a16="http://schemas.microsoft.com/office/drawing/2014/main" id="{2862B1DC-B52B-CDDF-4BAC-481E93A7612C}"/>
              </a:ext>
            </a:extLst>
          </p:cNvPr>
          <p:cNvSpPr txBox="1"/>
          <p:nvPr/>
        </p:nvSpPr>
        <p:spPr>
          <a:xfrm>
            <a:off x="10219720" y="1515533"/>
            <a:ext cx="1628423" cy="72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4400" b="1" i="1" dirty="0"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en" sz="2400" b="1" dirty="0">
                <a:latin typeface="Aptos"/>
                <a:ea typeface="Proxima Nova"/>
                <a:cs typeface="Proxima Nova"/>
                <a:sym typeface="Proxima Nova"/>
              </a:rPr>
              <a:t>Accept</a:t>
            </a:r>
            <a:endParaRPr lang="en-US" sz="2400" b="1" dirty="0">
              <a:latin typeface="Aptos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0DBE881-9665-CB32-22EE-719B1A2E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2475"/>
              </p:ext>
            </p:extLst>
          </p:nvPr>
        </p:nvGraphicFramePr>
        <p:xfrm>
          <a:off x="1570329" y="4311625"/>
          <a:ext cx="2426406" cy="144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270">
                  <a:extLst>
                    <a:ext uri="{9D8B030D-6E8A-4147-A177-3AD203B41FA5}">
                      <a16:colId xmlns:a16="http://schemas.microsoft.com/office/drawing/2014/main" val="3834747879"/>
                    </a:ext>
                  </a:extLst>
                </a:gridCol>
                <a:gridCol w="1389136">
                  <a:extLst>
                    <a:ext uri="{9D8B030D-6E8A-4147-A177-3AD203B41FA5}">
                      <a16:colId xmlns:a16="http://schemas.microsoft.com/office/drawing/2014/main" val="2330361632"/>
                    </a:ext>
                  </a:extLst>
                </a:gridCol>
              </a:tblGrid>
              <a:tr h="4728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Model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49864423"/>
                  </a:ext>
                </a:extLst>
              </a:tr>
              <a:tr h="366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95 %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Accuracy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07666619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0 %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 Abstain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2120185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91A1DBA-B8A2-12BC-2F14-C36C5EC70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19697"/>
              </p:ext>
            </p:extLst>
          </p:nvPr>
        </p:nvGraphicFramePr>
        <p:xfrm>
          <a:off x="8669218" y="4311625"/>
          <a:ext cx="2426406" cy="144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270">
                  <a:extLst>
                    <a:ext uri="{9D8B030D-6E8A-4147-A177-3AD203B41FA5}">
                      <a16:colId xmlns:a16="http://schemas.microsoft.com/office/drawing/2014/main" val="3834747879"/>
                    </a:ext>
                  </a:extLst>
                </a:gridCol>
                <a:gridCol w="1389136">
                  <a:extLst>
                    <a:ext uri="{9D8B030D-6E8A-4147-A177-3AD203B41FA5}">
                      <a16:colId xmlns:a16="http://schemas.microsoft.com/office/drawing/2014/main" val="2330361632"/>
                    </a:ext>
                  </a:extLst>
                </a:gridCol>
              </a:tblGrid>
              <a:tr h="4728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Process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49864423"/>
                  </a:ext>
                </a:extLst>
              </a:tr>
              <a:tr h="366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highlight>
                            <a:srgbClr val="FFFF00"/>
                          </a:highlight>
                        </a:rPr>
                        <a:t>99 %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Accuracy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07666619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23 %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 Abstain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21201853"/>
                  </a:ext>
                </a:extLst>
              </a:tr>
            </a:tbl>
          </a:graphicData>
        </a:graphic>
      </p:graphicFrame>
      <p:sp>
        <p:nvSpPr>
          <p:cNvPr id="49" name="Notched Right Arrow 15">
            <a:extLst>
              <a:ext uri="{FF2B5EF4-FFF2-40B4-BE49-F238E27FC236}">
                <a16:creationId xmlns:a16="http://schemas.microsoft.com/office/drawing/2014/main" id="{B0F64079-48F7-6D9E-EC97-E29680DAEFB7}"/>
              </a:ext>
            </a:extLst>
          </p:cNvPr>
          <p:cNvSpPr/>
          <p:nvPr/>
        </p:nvSpPr>
        <p:spPr>
          <a:xfrm>
            <a:off x="4906855" y="4311625"/>
            <a:ext cx="2852243" cy="1610055"/>
          </a:xfrm>
          <a:prstGeom prst="notchedRightArrow">
            <a:avLst>
              <a:gd name="adj1" fmla="val 69342"/>
              <a:gd name="adj2" fmla="val 50000"/>
            </a:avLst>
          </a:prstGeom>
          <a:solidFill>
            <a:schemeClr val="accent5">
              <a:alpha val="7921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Conformal Prediction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9524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0C4C64-8C6B-4B28-6D59-C07D9538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1" y="236306"/>
            <a:ext cx="11985841" cy="1211622"/>
          </a:xfrm>
        </p:spPr>
        <p:txBody>
          <a:bodyPr>
            <a:noAutofit/>
          </a:bodyPr>
          <a:lstStyle/>
          <a:p>
            <a:r>
              <a:rPr lang="en-US" sz="6000" dirty="0"/>
              <a:t>Significance of This Work</a:t>
            </a:r>
            <a:endParaRPr lang="en-US" sz="3600" strike="sngStrik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C0922C-28B0-9C56-DADE-09722E62EE3F}"/>
              </a:ext>
            </a:extLst>
          </p:cNvPr>
          <p:cNvCxnSpPr>
            <a:cxnSpLocks/>
          </p:cNvCxnSpPr>
          <p:nvPr/>
        </p:nvCxnSpPr>
        <p:spPr>
          <a:xfrm flipH="1">
            <a:off x="4944224" y="5999207"/>
            <a:ext cx="6529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226D5-6ECB-8D9A-D03B-73D5D878CC61}"/>
              </a:ext>
            </a:extLst>
          </p:cNvPr>
          <p:cNvCxnSpPr>
            <a:cxnSpLocks/>
          </p:cNvCxnSpPr>
          <p:nvPr/>
        </p:nvCxnSpPr>
        <p:spPr>
          <a:xfrm>
            <a:off x="7792667" y="2365021"/>
            <a:ext cx="0" cy="3597460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C61BBB-1CE1-074C-78E5-3F2DCA30935A}"/>
              </a:ext>
            </a:extLst>
          </p:cNvPr>
          <p:cNvSpPr txBox="1"/>
          <p:nvPr/>
        </p:nvSpPr>
        <p:spPr>
          <a:xfrm>
            <a:off x="5735166" y="1447928"/>
            <a:ext cx="4216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Minimum Acceptable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Error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B3260-D497-D1E9-1DEE-B49041A1F2C7}"/>
              </a:ext>
            </a:extLst>
          </p:cNvPr>
          <p:cNvSpPr txBox="1"/>
          <p:nvPr/>
        </p:nvSpPr>
        <p:spPr>
          <a:xfrm>
            <a:off x="6147794" y="6093323"/>
            <a:ext cx="488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Model Reliability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4FFA9-4943-5729-CEFD-614C7C20EDD5}"/>
              </a:ext>
            </a:extLst>
          </p:cNvPr>
          <p:cNvSpPr txBox="1"/>
          <p:nvPr/>
        </p:nvSpPr>
        <p:spPr>
          <a:xfrm rot="16200000">
            <a:off x="2558976" y="3667579"/>
            <a:ext cx="391565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% Automation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33BACF-3987-E95A-AFE5-C3D9618BF2C0}"/>
              </a:ext>
            </a:extLst>
          </p:cNvPr>
          <p:cNvCxnSpPr/>
          <p:nvPr/>
        </p:nvCxnSpPr>
        <p:spPr>
          <a:xfrm flipV="1">
            <a:off x="4587922" y="1322124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3DFFD-5ABE-0BBA-3F9D-EF66DC8D076F}"/>
              </a:ext>
            </a:extLst>
          </p:cNvPr>
          <p:cNvCxnSpPr>
            <a:cxnSpLocks/>
          </p:cNvCxnSpPr>
          <p:nvPr/>
        </p:nvCxnSpPr>
        <p:spPr>
          <a:xfrm>
            <a:off x="10551700" y="6422773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E37DF0-9E8D-B33A-869A-51ADC53BD1A1}"/>
              </a:ext>
            </a:extLst>
          </p:cNvPr>
          <p:cNvGrpSpPr/>
          <p:nvPr/>
        </p:nvGrpSpPr>
        <p:grpSpPr>
          <a:xfrm>
            <a:off x="4968879" y="3927124"/>
            <a:ext cx="6438693" cy="2015100"/>
            <a:chOff x="4535064" y="4020124"/>
            <a:chExt cx="6453407" cy="202265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54FB18-8C27-D32B-C2FE-CD8CE1302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064" y="4020124"/>
              <a:ext cx="2761086" cy="202265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27DAC0-D3CF-27E3-4532-2648573B5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8876" y="4030284"/>
              <a:ext cx="371959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AB3B70D-F7E5-8217-536C-F68534FF59F6}"/>
              </a:ext>
            </a:extLst>
          </p:cNvPr>
          <p:cNvCxnSpPr>
            <a:cxnSpLocks/>
          </p:cNvCxnSpPr>
          <p:nvPr/>
        </p:nvCxnSpPr>
        <p:spPr>
          <a:xfrm flipH="1">
            <a:off x="5495877" y="4196931"/>
            <a:ext cx="2223394" cy="1674879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52D3A-6223-00AB-D0F3-7A808257F882}"/>
              </a:ext>
            </a:extLst>
          </p:cNvPr>
          <p:cNvCxnSpPr>
            <a:cxnSpLocks/>
          </p:cNvCxnSpPr>
          <p:nvPr/>
        </p:nvCxnSpPr>
        <p:spPr>
          <a:xfrm flipH="1">
            <a:off x="5845745" y="4453646"/>
            <a:ext cx="1861176" cy="141816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81E471-41AC-5303-4E3E-CB55240C8CDE}"/>
              </a:ext>
            </a:extLst>
          </p:cNvPr>
          <p:cNvCxnSpPr>
            <a:cxnSpLocks/>
          </p:cNvCxnSpPr>
          <p:nvPr/>
        </p:nvCxnSpPr>
        <p:spPr>
          <a:xfrm flipH="1">
            <a:off x="6318251" y="4774274"/>
            <a:ext cx="1383324" cy="109753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F73503-20C8-7062-6501-AAC3EF24B9A5}"/>
              </a:ext>
            </a:extLst>
          </p:cNvPr>
          <p:cNvCxnSpPr>
            <a:cxnSpLocks/>
          </p:cNvCxnSpPr>
          <p:nvPr/>
        </p:nvCxnSpPr>
        <p:spPr>
          <a:xfrm flipH="1">
            <a:off x="6734176" y="5113999"/>
            <a:ext cx="973825" cy="75781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58182C-42F9-332A-F69D-1869822C708A}"/>
              </a:ext>
            </a:extLst>
          </p:cNvPr>
          <p:cNvCxnSpPr>
            <a:cxnSpLocks/>
          </p:cNvCxnSpPr>
          <p:nvPr/>
        </p:nvCxnSpPr>
        <p:spPr>
          <a:xfrm flipH="1">
            <a:off x="7149839" y="5415624"/>
            <a:ext cx="558162" cy="45618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0E09558-20C9-96C5-FF0D-B96B12A6329B}"/>
              </a:ext>
            </a:extLst>
          </p:cNvPr>
          <p:cNvGrpSpPr/>
          <p:nvPr/>
        </p:nvGrpSpPr>
        <p:grpSpPr>
          <a:xfrm>
            <a:off x="5007817" y="3999621"/>
            <a:ext cx="6399754" cy="1965385"/>
            <a:chOff x="4539768" y="4079922"/>
            <a:chExt cx="6450949" cy="196538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9453AC-0FD1-ECDA-05B2-7E35F5EB9F1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123" y="4079922"/>
              <a:ext cx="0" cy="196538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1E2233-AEBC-D8F7-CDEC-AC1B5D01E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9768" y="6003868"/>
              <a:ext cx="273135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5912E8-6AB0-2718-7896-925276A5E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874" y="4090942"/>
              <a:ext cx="375684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C19B07-785C-A6D7-046D-8F5A3340F720}"/>
              </a:ext>
            </a:extLst>
          </p:cNvPr>
          <p:cNvCxnSpPr/>
          <p:nvPr/>
        </p:nvCxnSpPr>
        <p:spPr>
          <a:xfrm>
            <a:off x="4976020" y="1299006"/>
            <a:ext cx="0" cy="47233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75853-989A-CFD4-48B3-3C245DBE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49" y="3927124"/>
            <a:ext cx="10541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4328AC-5C7F-5460-C853-68BBF4B19E07}"/>
              </a:ext>
            </a:extLst>
          </p:cNvPr>
          <p:cNvSpPr txBox="1"/>
          <p:nvPr/>
        </p:nvSpPr>
        <p:spPr>
          <a:xfrm>
            <a:off x="295763" y="2958392"/>
            <a:ext cx="31576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Our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39AF0-B2B5-735A-C868-68223948F11E}"/>
              </a:ext>
            </a:extLst>
          </p:cNvPr>
          <p:cNvSpPr txBox="1"/>
          <p:nvPr/>
        </p:nvSpPr>
        <p:spPr>
          <a:xfrm>
            <a:off x="300915" y="2407656"/>
            <a:ext cx="37681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Conventional Wisdom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2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C0922C-28B0-9C56-DADE-09722E62EE3F}"/>
              </a:ext>
            </a:extLst>
          </p:cNvPr>
          <p:cNvCxnSpPr>
            <a:cxnSpLocks/>
          </p:cNvCxnSpPr>
          <p:nvPr/>
        </p:nvCxnSpPr>
        <p:spPr>
          <a:xfrm flipH="1">
            <a:off x="4944224" y="5999207"/>
            <a:ext cx="6529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226D5-6ECB-8D9A-D03B-73D5D878CC61}"/>
              </a:ext>
            </a:extLst>
          </p:cNvPr>
          <p:cNvCxnSpPr>
            <a:cxnSpLocks/>
          </p:cNvCxnSpPr>
          <p:nvPr/>
        </p:nvCxnSpPr>
        <p:spPr>
          <a:xfrm>
            <a:off x="7792667" y="2365021"/>
            <a:ext cx="0" cy="3597460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C61BBB-1CE1-074C-78E5-3F2DCA30935A}"/>
              </a:ext>
            </a:extLst>
          </p:cNvPr>
          <p:cNvSpPr txBox="1"/>
          <p:nvPr/>
        </p:nvSpPr>
        <p:spPr>
          <a:xfrm>
            <a:off x="5735166" y="1447928"/>
            <a:ext cx="4216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Minimum Acceptable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Error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B3260-D497-D1E9-1DEE-B49041A1F2C7}"/>
              </a:ext>
            </a:extLst>
          </p:cNvPr>
          <p:cNvSpPr txBox="1"/>
          <p:nvPr/>
        </p:nvSpPr>
        <p:spPr>
          <a:xfrm>
            <a:off x="6147794" y="6093323"/>
            <a:ext cx="488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Model Reliability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4FFA9-4943-5729-CEFD-614C7C20EDD5}"/>
              </a:ext>
            </a:extLst>
          </p:cNvPr>
          <p:cNvSpPr txBox="1"/>
          <p:nvPr/>
        </p:nvSpPr>
        <p:spPr>
          <a:xfrm rot="16200000">
            <a:off x="2558976" y="3667579"/>
            <a:ext cx="391565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% Automation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33BACF-3987-E95A-AFE5-C3D9618BF2C0}"/>
              </a:ext>
            </a:extLst>
          </p:cNvPr>
          <p:cNvCxnSpPr/>
          <p:nvPr/>
        </p:nvCxnSpPr>
        <p:spPr>
          <a:xfrm flipV="1">
            <a:off x="4587922" y="1322124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3DFFD-5ABE-0BBA-3F9D-EF66DC8D076F}"/>
              </a:ext>
            </a:extLst>
          </p:cNvPr>
          <p:cNvCxnSpPr>
            <a:cxnSpLocks/>
          </p:cNvCxnSpPr>
          <p:nvPr/>
        </p:nvCxnSpPr>
        <p:spPr>
          <a:xfrm>
            <a:off x="10551700" y="6422773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E37DF0-9E8D-B33A-869A-51ADC53BD1A1}"/>
              </a:ext>
            </a:extLst>
          </p:cNvPr>
          <p:cNvGrpSpPr/>
          <p:nvPr/>
        </p:nvGrpSpPr>
        <p:grpSpPr>
          <a:xfrm>
            <a:off x="4968879" y="3927124"/>
            <a:ext cx="6438693" cy="2015100"/>
            <a:chOff x="4535064" y="4020124"/>
            <a:chExt cx="6453407" cy="202265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54FB18-8C27-D32B-C2FE-CD8CE1302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064" y="4020124"/>
              <a:ext cx="2761086" cy="202265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27DAC0-D3CF-27E3-4532-2648573B5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8876" y="4030284"/>
              <a:ext cx="371959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AB3B70D-F7E5-8217-536C-F68534FF59F6}"/>
              </a:ext>
            </a:extLst>
          </p:cNvPr>
          <p:cNvCxnSpPr>
            <a:cxnSpLocks/>
          </p:cNvCxnSpPr>
          <p:nvPr/>
        </p:nvCxnSpPr>
        <p:spPr>
          <a:xfrm flipH="1">
            <a:off x="5495877" y="4196931"/>
            <a:ext cx="2223394" cy="1674879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52D3A-6223-00AB-D0F3-7A808257F882}"/>
              </a:ext>
            </a:extLst>
          </p:cNvPr>
          <p:cNvCxnSpPr>
            <a:cxnSpLocks/>
          </p:cNvCxnSpPr>
          <p:nvPr/>
        </p:nvCxnSpPr>
        <p:spPr>
          <a:xfrm flipH="1">
            <a:off x="5845745" y="4453646"/>
            <a:ext cx="1861176" cy="141816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81E471-41AC-5303-4E3E-CB55240C8CDE}"/>
              </a:ext>
            </a:extLst>
          </p:cNvPr>
          <p:cNvCxnSpPr>
            <a:cxnSpLocks/>
          </p:cNvCxnSpPr>
          <p:nvPr/>
        </p:nvCxnSpPr>
        <p:spPr>
          <a:xfrm flipH="1">
            <a:off x="6318251" y="4774274"/>
            <a:ext cx="1383324" cy="109753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F73503-20C8-7062-6501-AAC3EF24B9A5}"/>
              </a:ext>
            </a:extLst>
          </p:cNvPr>
          <p:cNvCxnSpPr>
            <a:cxnSpLocks/>
          </p:cNvCxnSpPr>
          <p:nvPr/>
        </p:nvCxnSpPr>
        <p:spPr>
          <a:xfrm flipH="1">
            <a:off x="6734176" y="5113999"/>
            <a:ext cx="973825" cy="75781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58182C-42F9-332A-F69D-1869822C708A}"/>
              </a:ext>
            </a:extLst>
          </p:cNvPr>
          <p:cNvCxnSpPr>
            <a:cxnSpLocks/>
          </p:cNvCxnSpPr>
          <p:nvPr/>
        </p:nvCxnSpPr>
        <p:spPr>
          <a:xfrm flipH="1">
            <a:off x="7149839" y="5415624"/>
            <a:ext cx="558162" cy="45618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0E09558-20C9-96C5-FF0D-B96B12A6329B}"/>
              </a:ext>
            </a:extLst>
          </p:cNvPr>
          <p:cNvGrpSpPr/>
          <p:nvPr/>
        </p:nvGrpSpPr>
        <p:grpSpPr>
          <a:xfrm>
            <a:off x="5007817" y="3999621"/>
            <a:ext cx="6399754" cy="1965385"/>
            <a:chOff x="4539768" y="4079922"/>
            <a:chExt cx="6450949" cy="196538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9453AC-0FD1-ECDA-05B2-7E35F5EB9F1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123" y="4079922"/>
              <a:ext cx="0" cy="196538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1E2233-AEBC-D8F7-CDEC-AC1B5D01E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9768" y="6003868"/>
              <a:ext cx="273135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5912E8-6AB0-2718-7896-925276A5E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874" y="4090942"/>
              <a:ext cx="375684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C19B07-785C-A6D7-046D-8F5A3340F720}"/>
              </a:ext>
            </a:extLst>
          </p:cNvPr>
          <p:cNvCxnSpPr/>
          <p:nvPr/>
        </p:nvCxnSpPr>
        <p:spPr>
          <a:xfrm>
            <a:off x="4976020" y="1299006"/>
            <a:ext cx="0" cy="47233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75853-989A-CFD4-48B3-3C245DBE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49" y="3927124"/>
            <a:ext cx="10541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4328AC-5C7F-5460-C853-68BBF4B19E07}"/>
              </a:ext>
            </a:extLst>
          </p:cNvPr>
          <p:cNvSpPr txBox="1"/>
          <p:nvPr/>
        </p:nvSpPr>
        <p:spPr>
          <a:xfrm>
            <a:off x="295763" y="2958392"/>
            <a:ext cx="315762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Our Contribution</a:t>
            </a:r>
          </a:p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Graded 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459EA-CF34-FCC8-8AEC-93F238E4595F}"/>
              </a:ext>
            </a:extLst>
          </p:cNvPr>
          <p:cNvSpPr txBox="1"/>
          <p:nvPr/>
        </p:nvSpPr>
        <p:spPr>
          <a:xfrm>
            <a:off x="103112" y="5314370"/>
            <a:ext cx="4321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Nod to ACGME—</a:t>
            </a:r>
          </a:p>
          <a:p>
            <a:r>
              <a:rPr lang="en-US" sz="2000" i="1" dirty="0"/>
              <a:t>“Graded Responsibility” </a:t>
            </a:r>
          </a:p>
          <a:p>
            <a:pPr lvl="1"/>
            <a:r>
              <a:rPr lang="en-US" sz="2000" i="1" dirty="0"/>
              <a:t>gradual increases in “trainee” autonomy with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39AF0-B2B5-735A-C868-68223948F11E}"/>
              </a:ext>
            </a:extLst>
          </p:cNvPr>
          <p:cNvSpPr txBox="1"/>
          <p:nvPr/>
        </p:nvSpPr>
        <p:spPr>
          <a:xfrm>
            <a:off x="300915" y="2407656"/>
            <a:ext cx="37681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Conventional Wisdom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3E715-F0F9-4F70-E998-B90F61FF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1" y="236306"/>
            <a:ext cx="11985841" cy="1211622"/>
          </a:xfrm>
        </p:spPr>
        <p:txBody>
          <a:bodyPr>
            <a:noAutofit/>
          </a:bodyPr>
          <a:lstStyle/>
          <a:p>
            <a:r>
              <a:rPr lang="en-US" sz="6000" dirty="0"/>
              <a:t>Significance of This Work</a:t>
            </a:r>
            <a:endParaRPr lang="en-US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103601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edical Campus - Washington University in St. Louis">
            <a:extLst>
              <a:ext uri="{FF2B5EF4-FFF2-40B4-BE49-F238E27FC236}">
                <a16:creationId xmlns:a16="http://schemas.microsoft.com/office/drawing/2014/main" id="{73B1556E-EC2B-CDBC-4137-B43D72B5CBB4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r="12839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6D4112-38BB-EAA6-8F74-C2A34B7F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37" y="168799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Acknowledgements</a:t>
            </a:r>
            <a:br>
              <a:rPr lang="en-US" sz="3400" dirty="0"/>
            </a:br>
            <a:r>
              <a:rPr lang="en-US" sz="3400" dirty="0"/>
              <a:t>and Thanks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1C889-DD59-4726-638D-47BB4360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58" y="2265037"/>
            <a:ext cx="3822189" cy="32529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Pathology Informatics</a:t>
            </a:r>
          </a:p>
          <a:p>
            <a:r>
              <a:rPr lang="en-US" sz="2400" dirty="0"/>
              <a:t>Dr. Victor Brodsky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Medical Coding Team</a:t>
            </a:r>
          </a:p>
          <a:p>
            <a:r>
              <a:rPr lang="en-US" sz="2400" dirty="0"/>
              <a:t>Amanda </a:t>
            </a:r>
            <a:r>
              <a:rPr lang="en-US" sz="2400" dirty="0" err="1"/>
              <a:t>Martsolf</a:t>
            </a:r>
            <a:endParaRPr lang="en-US" sz="2400" dirty="0"/>
          </a:p>
          <a:p>
            <a:r>
              <a:rPr lang="en-US" sz="2400" dirty="0"/>
              <a:t>Kelly Morgan</a:t>
            </a:r>
          </a:p>
        </p:txBody>
      </p:sp>
    </p:spTree>
    <p:extLst>
      <p:ext uri="{BB962C8B-B14F-4D97-AF65-F5344CB8AC3E}">
        <p14:creationId xmlns:p14="http://schemas.microsoft.com/office/powerpoint/2010/main" val="201892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0C4C64-8C6B-4B28-6D59-C07D9538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32" y="79346"/>
            <a:ext cx="11985841" cy="1211622"/>
          </a:xfrm>
        </p:spPr>
        <p:txBody>
          <a:bodyPr>
            <a:noAutofit/>
          </a:bodyPr>
          <a:lstStyle/>
          <a:p>
            <a:r>
              <a:rPr lang="en-US" sz="6000" dirty="0"/>
              <a:t>Automation is Not the End Goal</a:t>
            </a:r>
            <a:endParaRPr lang="en-US" sz="36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3D8C08-F296-E351-8348-C713D1B6D003}"/>
              </a:ext>
            </a:extLst>
          </p:cNvPr>
          <p:cNvGrpSpPr/>
          <p:nvPr/>
        </p:nvGrpSpPr>
        <p:grpSpPr>
          <a:xfrm>
            <a:off x="5068633" y="3135266"/>
            <a:ext cx="6403246" cy="2810253"/>
            <a:chOff x="5068633" y="3135266"/>
            <a:chExt cx="6403246" cy="281025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B98D4A-4ABD-9CD0-383E-87BEA8B07502}"/>
                </a:ext>
              </a:extLst>
            </p:cNvPr>
            <p:cNvCxnSpPr>
              <a:cxnSpLocks/>
            </p:cNvCxnSpPr>
            <p:nvPr/>
          </p:nvCxnSpPr>
          <p:spPr>
            <a:xfrm>
              <a:off x="7788730" y="3135266"/>
              <a:ext cx="12666" cy="2810253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083E-7A3E-B5B5-9134-751ED3A58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8633" y="5931066"/>
              <a:ext cx="2725777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5C7735-28EE-FCAC-B121-67EB23D01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2296" y="3135266"/>
              <a:ext cx="3719583" cy="23354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C0929CD9-5CEB-845B-568D-4445FA891E91}"/>
              </a:ext>
            </a:extLst>
          </p:cNvPr>
          <p:cNvSpPr/>
          <p:nvPr/>
        </p:nvSpPr>
        <p:spPr>
          <a:xfrm>
            <a:off x="5026258" y="3172945"/>
            <a:ext cx="6420289" cy="2771311"/>
          </a:xfrm>
          <a:custGeom>
            <a:avLst/>
            <a:gdLst>
              <a:gd name="connsiteX0" fmla="*/ 0 w 5144363"/>
              <a:gd name="connsiteY0" fmla="*/ 2433441 h 2433441"/>
              <a:gd name="connsiteX1" fmla="*/ 1111103 w 5144363"/>
              <a:gd name="connsiteY1" fmla="*/ 1242594 h 2433441"/>
              <a:gd name="connsiteX2" fmla="*/ 3343940 w 5144363"/>
              <a:gd name="connsiteY2" fmla="*/ 402622 h 2433441"/>
              <a:gd name="connsiteX3" fmla="*/ 4667693 w 5144363"/>
              <a:gd name="connsiteY3" fmla="*/ 30483 h 2433441"/>
              <a:gd name="connsiteX4" fmla="*/ 5119577 w 5144363"/>
              <a:gd name="connsiteY4" fmla="*/ 19850 h 2433441"/>
              <a:gd name="connsiteX5" fmla="*/ 5045149 w 5144363"/>
              <a:gd name="connsiteY5" fmla="*/ 9218 h 243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4363" h="2433441">
                <a:moveTo>
                  <a:pt x="0" y="2433441"/>
                </a:moveTo>
                <a:cubicBezTo>
                  <a:pt x="276890" y="2007252"/>
                  <a:pt x="553780" y="1581064"/>
                  <a:pt x="1111103" y="1242594"/>
                </a:cubicBezTo>
                <a:cubicBezTo>
                  <a:pt x="1668426" y="904124"/>
                  <a:pt x="2751175" y="604640"/>
                  <a:pt x="3343940" y="402622"/>
                </a:cubicBezTo>
                <a:cubicBezTo>
                  <a:pt x="3936705" y="200604"/>
                  <a:pt x="4371754" y="94278"/>
                  <a:pt x="4667693" y="30483"/>
                </a:cubicBezTo>
                <a:cubicBezTo>
                  <a:pt x="4963633" y="-33312"/>
                  <a:pt x="5056668" y="23394"/>
                  <a:pt x="5119577" y="19850"/>
                </a:cubicBezTo>
                <a:cubicBezTo>
                  <a:pt x="5182486" y="16306"/>
                  <a:pt x="5113817" y="12762"/>
                  <a:pt x="5045149" y="9218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E646F3-A607-5046-0BD4-FCE170B58B89}"/>
              </a:ext>
            </a:extLst>
          </p:cNvPr>
          <p:cNvCxnSpPr>
            <a:cxnSpLocks/>
          </p:cNvCxnSpPr>
          <p:nvPr/>
        </p:nvCxnSpPr>
        <p:spPr>
          <a:xfrm flipH="1">
            <a:off x="7389211" y="5604256"/>
            <a:ext cx="353266" cy="27142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8BF569-5D86-DD8E-6340-DC05F4379E1C}"/>
              </a:ext>
            </a:extLst>
          </p:cNvPr>
          <p:cNvCxnSpPr>
            <a:cxnSpLocks/>
          </p:cNvCxnSpPr>
          <p:nvPr/>
        </p:nvCxnSpPr>
        <p:spPr>
          <a:xfrm flipH="1">
            <a:off x="5188086" y="4143721"/>
            <a:ext cx="2377761" cy="171691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DE9BB-F8F8-5230-7F95-2AD42BBF9145}"/>
              </a:ext>
            </a:extLst>
          </p:cNvPr>
          <p:cNvCxnSpPr>
            <a:cxnSpLocks/>
          </p:cNvCxnSpPr>
          <p:nvPr/>
        </p:nvCxnSpPr>
        <p:spPr>
          <a:xfrm flipH="1">
            <a:off x="5649501" y="4311553"/>
            <a:ext cx="2088207" cy="156413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7804C-7E17-A9D8-3564-0C08949643E7}"/>
              </a:ext>
            </a:extLst>
          </p:cNvPr>
          <p:cNvCxnSpPr>
            <a:cxnSpLocks/>
          </p:cNvCxnSpPr>
          <p:nvPr/>
        </p:nvCxnSpPr>
        <p:spPr>
          <a:xfrm flipH="1">
            <a:off x="6119753" y="4629316"/>
            <a:ext cx="1648560" cy="1267479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5CBD91-F96F-7FD9-FFBF-0BDF235AB7C4}"/>
              </a:ext>
            </a:extLst>
          </p:cNvPr>
          <p:cNvCxnSpPr>
            <a:cxnSpLocks/>
          </p:cNvCxnSpPr>
          <p:nvPr/>
        </p:nvCxnSpPr>
        <p:spPr>
          <a:xfrm flipH="1">
            <a:off x="6558273" y="4985234"/>
            <a:ext cx="1173634" cy="890449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B1B437-0CE7-2B79-A73F-64023CCE92E3}"/>
              </a:ext>
            </a:extLst>
          </p:cNvPr>
          <p:cNvCxnSpPr>
            <a:cxnSpLocks/>
          </p:cNvCxnSpPr>
          <p:nvPr/>
        </p:nvCxnSpPr>
        <p:spPr>
          <a:xfrm flipH="1">
            <a:off x="6983069" y="5275118"/>
            <a:ext cx="785102" cy="61262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260C56-5926-3F46-17AE-ED9B7A3BFBA5}"/>
              </a:ext>
            </a:extLst>
          </p:cNvPr>
          <p:cNvCxnSpPr>
            <a:cxnSpLocks/>
          </p:cNvCxnSpPr>
          <p:nvPr/>
        </p:nvCxnSpPr>
        <p:spPr>
          <a:xfrm flipH="1">
            <a:off x="7867542" y="3221934"/>
            <a:ext cx="353266" cy="27142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1BBC57-4D99-98D7-619C-BE95239758A0}"/>
              </a:ext>
            </a:extLst>
          </p:cNvPr>
          <p:cNvCxnSpPr>
            <a:cxnSpLocks/>
          </p:cNvCxnSpPr>
          <p:nvPr/>
        </p:nvCxnSpPr>
        <p:spPr>
          <a:xfrm flipH="1">
            <a:off x="8509299" y="3192079"/>
            <a:ext cx="794926" cy="59461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E0C5BF-8D65-2C34-2600-C8F6D86C5AFE}"/>
              </a:ext>
            </a:extLst>
          </p:cNvPr>
          <p:cNvCxnSpPr>
            <a:cxnSpLocks/>
          </p:cNvCxnSpPr>
          <p:nvPr/>
        </p:nvCxnSpPr>
        <p:spPr>
          <a:xfrm flipH="1">
            <a:off x="8014525" y="3208332"/>
            <a:ext cx="936435" cy="718209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5B3B79-3702-6AA3-5153-F33EAE4203FE}"/>
              </a:ext>
            </a:extLst>
          </p:cNvPr>
          <p:cNvCxnSpPr>
            <a:cxnSpLocks/>
          </p:cNvCxnSpPr>
          <p:nvPr/>
        </p:nvCxnSpPr>
        <p:spPr>
          <a:xfrm flipH="1">
            <a:off x="7953389" y="3228592"/>
            <a:ext cx="620949" cy="46990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2A189A-C3CF-F9CA-818A-E4324389DDB5}"/>
              </a:ext>
            </a:extLst>
          </p:cNvPr>
          <p:cNvSpPr txBox="1"/>
          <p:nvPr/>
        </p:nvSpPr>
        <p:spPr>
          <a:xfrm>
            <a:off x="9448669" y="1353824"/>
            <a:ext cx="264028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“Softening” Existing </a:t>
            </a: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Hard Cutoffs</a:t>
            </a:r>
          </a:p>
        </p:txBody>
      </p:sp>
      <p:cxnSp>
        <p:nvCxnSpPr>
          <p:cNvPr id="57" name="Connector: Curved 5">
            <a:extLst>
              <a:ext uri="{FF2B5EF4-FFF2-40B4-BE49-F238E27FC236}">
                <a16:creationId xmlns:a16="http://schemas.microsoft.com/office/drawing/2014/main" id="{D5C8AA20-FA2A-F0DA-E3F2-3A54C839F7B3}"/>
              </a:ext>
            </a:extLst>
          </p:cNvPr>
          <p:cNvCxnSpPr>
            <a:cxnSpLocks/>
          </p:cNvCxnSpPr>
          <p:nvPr/>
        </p:nvCxnSpPr>
        <p:spPr>
          <a:xfrm rot="5400000">
            <a:off x="9033847" y="2389618"/>
            <a:ext cx="962591" cy="851002"/>
          </a:xfrm>
          <a:prstGeom prst="curvedConnector3">
            <a:avLst>
              <a:gd name="adj1" fmla="val 366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A9E0CE-A88A-007B-4541-FA25BB80D964}"/>
              </a:ext>
            </a:extLst>
          </p:cNvPr>
          <p:cNvCxnSpPr>
            <a:cxnSpLocks/>
          </p:cNvCxnSpPr>
          <p:nvPr/>
        </p:nvCxnSpPr>
        <p:spPr>
          <a:xfrm flipH="1">
            <a:off x="4945241" y="5982376"/>
            <a:ext cx="6529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67DC60-AB02-337C-BB98-A69F8D6AA4CE}"/>
              </a:ext>
            </a:extLst>
          </p:cNvPr>
          <p:cNvCxnSpPr/>
          <p:nvPr/>
        </p:nvCxnSpPr>
        <p:spPr>
          <a:xfrm>
            <a:off x="4981799" y="1282175"/>
            <a:ext cx="0" cy="47233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678E2B-3DC8-8270-64F2-9700F3546585}"/>
              </a:ext>
            </a:extLst>
          </p:cNvPr>
          <p:cNvSpPr txBox="1"/>
          <p:nvPr/>
        </p:nvSpPr>
        <p:spPr>
          <a:xfrm>
            <a:off x="6153573" y="6076492"/>
            <a:ext cx="488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Model Reliability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1FA2C2-7976-A38F-D4BC-0EE59E964CF3}"/>
              </a:ext>
            </a:extLst>
          </p:cNvPr>
          <p:cNvSpPr txBox="1"/>
          <p:nvPr/>
        </p:nvSpPr>
        <p:spPr>
          <a:xfrm rot="16200000">
            <a:off x="2564755" y="3650748"/>
            <a:ext cx="391565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% Automation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497879-FA47-6DD6-DD87-EDF8F98625F0}"/>
              </a:ext>
            </a:extLst>
          </p:cNvPr>
          <p:cNvCxnSpPr/>
          <p:nvPr/>
        </p:nvCxnSpPr>
        <p:spPr>
          <a:xfrm flipV="1">
            <a:off x="4593701" y="1305293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826112-5AEC-22F7-BED7-48EBE40A68A8}"/>
              </a:ext>
            </a:extLst>
          </p:cNvPr>
          <p:cNvCxnSpPr>
            <a:cxnSpLocks/>
          </p:cNvCxnSpPr>
          <p:nvPr/>
        </p:nvCxnSpPr>
        <p:spPr>
          <a:xfrm>
            <a:off x="10557479" y="640594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4EA4D3-585A-9A7A-E9C0-A640777AC6F0}"/>
              </a:ext>
            </a:extLst>
          </p:cNvPr>
          <p:cNvCxnSpPr>
            <a:cxnSpLocks/>
          </p:cNvCxnSpPr>
          <p:nvPr/>
        </p:nvCxnSpPr>
        <p:spPr>
          <a:xfrm>
            <a:off x="7872494" y="2365021"/>
            <a:ext cx="0" cy="3597460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56B07A-E876-21D6-41B5-BD538F0378E0}"/>
              </a:ext>
            </a:extLst>
          </p:cNvPr>
          <p:cNvCxnSpPr>
            <a:cxnSpLocks/>
          </p:cNvCxnSpPr>
          <p:nvPr/>
        </p:nvCxnSpPr>
        <p:spPr>
          <a:xfrm flipH="1">
            <a:off x="9027529" y="3199615"/>
            <a:ext cx="595508" cy="48089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B260DC-B65E-CD47-7566-652840339ED3}"/>
              </a:ext>
            </a:extLst>
          </p:cNvPr>
          <p:cNvCxnSpPr>
            <a:cxnSpLocks/>
          </p:cNvCxnSpPr>
          <p:nvPr/>
        </p:nvCxnSpPr>
        <p:spPr>
          <a:xfrm flipH="1">
            <a:off x="9498859" y="3194090"/>
            <a:ext cx="386604" cy="34644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A5E58E-2978-E093-7E67-AE30665ED6B8}"/>
              </a:ext>
            </a:extLst>
          </p:cNvPr>
          <p:cNvCxnSpPr>
            <a:cxnSpLocks/>
          </p:cNvCxnSpPr>
          <p:nvPr/>
        </p:nvCxnSpPr>
        <p:spPr>
          <a:xfrm flipH="1">
            <a:off x="9912358" y="3178515"/>
            <a:ext cx="276233" cy="23580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E5DF3B-51F0-773A-83D6-02595D87799F}"/>
              </a:ext>
            </a:extLst>
          </p:cNvPr>
          <p:cNvCxnSpPr>
            <a:cxnSpLocks/>
          </p:cNvCxnSpPr>
          <p:nvPr/>
        </p:nvCxnSpPr>
        <p:spPr>
          <a:xfrm flipH="1">
            <a:off x="10260671" y="3178515"/>
            <a:ext cx="166512" cy="13445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EB02DD6-E119-024F-1077-AD92CB77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49" y="3927124"/>
            <a:ext cx="10541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B42CAE-25E4-6C38-D48D-99DE88A93145}"/>
              </a:ext>
            </a:extLst>
          </p:cNvPr>
          <p:cNvSpPr txBox="1"/>
          <p:nvPr/>
        </p:nvSpPr>
        <p:spPr>
          <a:xfrm>
            <a:off x="295763" y="2958392"/>
            <a:ext cx="315762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 </a:t>
            </a:r>
          </a:p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Graded Automation</a:t>
            </a:r>
          </a:p>
        </p:txBody>
      </p:sp>
    </p:spTree>
    <p:extLst>
      <p:ext uri="{BB962C8B-B14F-4D97-AF65-F5344CB8AC3E}">
        <p14:creationId xmlns:p14="http://schemas.microsoft.com/office/powerpoint/2010/main" val="266341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98140-9B06-0BD3-563E-EC5D1208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2" y="0"/>
            <a:ext cx="11527903" cy="1274370"/>
          </a:xfrm>
        </p:spPr>
        <p:txBody>
          <a:bodyPr>
            <a:normAutofit/>
          </a:bodyPr>
          <a:lstStyle/>
          <a:p>
            <a:r>
              <a:rPr lang="en-US" dirty="0"/>
              <a:t>A Reference Interval for Hallucination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32AE4-3ECD-0CB8-C4EF-C373D9ED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02" y="20793506"/>
            <a:ext cx="4832781" cy="34898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67A72-EC9B-E7E5-1E3B-02E1AE45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1" t="9555" r="-110" b="-539"/>
          <a:stretch/>
        </p:blipFill>
        <p:spPr>
          <a:xfrm>
            <a:off x="3056937" y="1967820"/>
            <a:ext cx="5361400" cy="415639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778A356-63A7-3AE8-A9D5-4348C9EC1984}"/>
              </a:ext>
            </a:extLst>
          </p:cNvPr>
          <p:cNvGrpSpPr/>
          <p:nvPr/>
        </p:nvGrpSpPr>
        <p:grpSpPr>
          <a:xfrm>
            <a:off x="2992555" y="1591004"/>
            <a:ext cx="4703592" cy="4463408"/>
            <a:chOff x="6027161" y="1448155"/>
            <a:chExt cx="4703592" cy="44634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4E9520-F08E-FFC8-8B1C-597D656E1C91}"/>
                </a:ext>
              </a:extLst>
            </p:cNvPr>
            <p:cNvGrpSpPr/>
            <p:nvPr/>
          </p:nvGrpSpPr>
          <p:grpSpPr>
            <a:xfrm>
              <a:off x="6027161" y="5182652"/>
              <a:ext cx="4703592" cy="728911"/>
              <a:chOff x="6040608" y="5182652"/>
              <a:chExt cx="4703592" cy="72891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EFF1882-43FD-9065-86F1-10D4288A4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608" y="5204013"/>
                <a:ext cx="4703592" cy="707550"/>
              </a:xfrm>
              <a:prstGeom prst="rect">
                <a:avLst/>
              </a:prstGeom>
            </p:spPr>
          </p:pic>
          <p:pic>
            <p:nvPicPr>
              <p:cNvPr id="8" name="Content Placeholder 4">
                <a:extLst>
                  <a:ext uri="{FF2B5EF4-FFF2-40B4-BE49-F238E27FC236}">
                    <a16:creationId xmlns:a16="http://schemas.microsoft.com/office/drawing/2014/main" id="{332DA2E0-73EE-8231-52E6-98A4E19CD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588" t="90957" r="9495" b="832"/>
              <a:stretch/>
            </p:blipFill>
            <p:spPr bwMode="auto">
              <a:xfrm>
                <a:off x="7967381" y="5182652"/>
                <a:ext cx="1196790" cy="375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A37D0F-FF58-EA43-3D98-72C13FC19CD5}"/>
                </a:ext>
              </a:extLst>
            </p:cNvPr>
            <p:cNvSpPr/>
            <p:nvPr/>
          </p:nvSpPr>
          <p:spPr>
            <a:xfrm>
              <a:off x="7434772" y="1448155"/>
              <a:ext cx="2801472" cy="413114"/>
            </a:xfrm>
            <a:prstGeom prst="roundRect">
              <a:avLst/>
            </a:prstGeom>
            <a:solidFill>
              <a:srgbClr val="E6DA5C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941AAE-2E26-4DF9-7700-190FAF95368E}"/>
              </a:ext>
            </a:extLst>
          </p:cNvPr>
          <p:cNvSpPr txBox="1"/>
          <p:nvPr/>
        </p:nvSpPr>
        <p:spPr>
          <a:xfrm>
            <a:off x="3689261" y="5201714"/>
            <a:ext cx="3826433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Nonconformity Score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621C7-473B-E93D-3F25-C63627D2C1E1}"/>
              </a:ext>
            </a:extLst>
          </p:cNvPr>
          <p:cNvCxnSpPr>
            <a:cxnSpLocks/>
          </p:cNvCxnSpPr>
          <p:nvPr/>
        </p:nvCxnSpPr>
        <p:spPr>
          <a:xfrm>
            <a:off x="15970014" y="4171192"/>
            <a:ext cx="10160" cy="82378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793CC-D1C7-9A2E-1C16-7EE637ABA81C}"/>
              </a:ext>
            </a:extLst>
          </p:cNvPr>
          <p:cNvCxnSpPr>
            <a:cxnSpLocks/>
          </p:cNvCxnSpPr>
          <p:nvPr/>
        </p:nvCxnSpPr>
        <p:spPr>
          <a:xfrm>
            <a:off x="-2203971" y="3325745"/>
            <a:ext cx="1672506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D81F548-AE49-F14E-9CDC-39DAC8BFF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32" r="18750"/>
          <a:stretch/>
        </p:blipFill>
        <p:spPr>
          <a:xfrm flipH="1">
            <a:off x="12844184" y="4848281"/>
            <a:ext cx="556952" cy="1039090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6BE916-CA13-01F7-CA2B-2D9C117FE81F}"/>
              </a:ext>
            </a:extLst>
          </p:cNvPr>
          <p:cNvCxnSpPr/>
          <p:nvPr/>
        </p:nvCxnSpPr>
        <p:spPr>
          <a:xfrm flipH="1">
            <a:off x="10693249" y="3988694"/>
            <a:ext cx="4403" cy="73116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39AF07-E955-26AF-7531-B88A1BDD4D6E}"/>
              </a:ext>
            </a:extLst>
          </p:cNvPr>
          <p:cNvSpPr txBox="1"/>
          <p:nvPr/>
        </p:nvSpPr>
        <p:spPr>
          <a:xfrm>
            <a:off x="-2210465" y="3423085"/>
            <a:ext cx="1679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99%-tile </a:t>
            </a:r>
          </a:p>
          <a:p>
            <a:r>
              <a:rPr lang="en-US" dirty="0">
                <a:solidFill>
                  <a:schemeClr val="accent5"/>
                </a:solidFill>
              </a:rPr>
              <a:t>Nonconformity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BF3A9-6E0A-5030-D873-5537403B1BC0}"/>
              </a:ext>
            </a:extLst>
          </p:cNvPr>
          <p:cNvSpPr txBox="1"/>
          <p:nvPr/>
        </p:nvSpPr>
        <p:spPr>
          <a:xfrm>
            <a:off x="7571822" y="3423085"/>
            <a:ext cx="2076582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p-value&lt;0.01   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for any CPT code to deviate from predictions by at least this much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A88A680F-D743-4892-060D-6A5E3EDEB450}"/>
              </a:ext>
            </a:extLst>
          </p:cNvPr>
          <p:cNvSpPr/>
          <p:nvPr/>
        </p:nvSpPr>
        <p:spPr>
          <a:xfrm rot="16620000" flipH="1" flipV="1">
            <a:off x="7535684" y="2831440"/>
            <a:ext cx="463522" cy="645637"/>
          </a:xfrm>
          <a:prstGeom prst="curvedRightArrow">
            <a:avLst>
              <a:gd name="adj1" fmla="val 18811"/>
              <a:gd name="adj2" fmla="val 50382"/>
              <a:gd name="adj3" fmla="val 39470"/>
            </a:avLst>
          </a:prstGeom>
          <a:solidFill>
            <a:schemeClr val="accent5"/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7B17B-5D2A-567B-225A-E31B8FB2F98C}"/>
              </a:ext>
            </a:extLst>
          </p:cNvPr>
          <p:cNvSpPr txBox="1"/>
          <p:nvPr/>
        </p:nvSpPr>
        <p:spPr>
          <a:xfrm rot="-5400000">
            <a:off x="1008150" y="3341400"/>
            <a:ext cx="3888970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Probability Density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89610-2643-F4E4-3759-B7BDA7597EB2}"/>
              </a:ext>
            </a:extLst>
          </p:cNvPr>
          <p:cNvSpPr txBox="1"/>
          <p:nvPr/>
        </p:nvSpPr>
        <p:spPr>
          <a:xfrm>
            <a:off x="3804905" y="1550454"/>
            <a:ext cx="3613883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Calibration Data</a:t>
            </a:r>
            <a:endParaRPr lang="en-US" sz="2000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3CA37D0F-FF58-EA43-3D98-72C13FC19CD5}"/>
              </a:ext>
            </a:extLst>
          </p:cNvPr>
          <p:cNvSpPr/>
          <p:nvPr/>
        </p:nvSpPr>
        <p:spPr>
          <a:xfrm>
            <a:off x="4219410" y="1619061"/>
            <a:ext cx="2801472" cy="413114"/>
          </a:xfrm>
          <a:prstGeom prst="roundRect">
            <a:avLst/>
          </a:prstGeom>
          <a:solidFill>
            <a:srgbClr val="E6DA5C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9C640C-4F18-87C9-A8A9-895779733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059" y="2287014"/>
            <a:ext cx="330200" cy="252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1D17BC-298B-3406-0117-DABED25046D6}"/>
              </a:ext>
            </a:extLst>
          </p:cNvPr>
          <p:cNvSpPr txBox="1"/>
          <p:nvPr/>
        </p:nvSpPr>
        <p:spPr>
          <a:xfrm rot="16200000">
            <a:off x="1402569" y="3612741"/>
            <a:ext cx="3113120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Counts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41470-4624-8F04-BE51-0ECB1F675932}"/>
              </a:ext>
            </a:extLst>
          </p:cNvPr>
          <p:cNvSpPr txBox="1"/>
          <p:nvPr/>
        </p:nvSpPr>
        <p:spPr>
          <a:xfrm>
            <a:off x="-726422" y="-1533967"/>
            <a:ext cx="4816538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Plan: Identify all possible alternate CPT predictions within normal ai variation as measured by non-conformity score on calibration data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F20BE1-EAAE-25D1-91EF-F7CBA375310F}"/>
              </a:ext>
            </a:extLst>
          </p:cNvPr>
          <p:cNvGrpSpPr/>
          <p:nvPr/>
        </p:nvGrpSpPr>
        <p:grpSpPr>
          <a:xfrm>
            <a:off x="-4596159" y="3098450"/>
            <a:ext cx="2057053" cy="839589"/>
            <a:chOff x="1609850" y="2540051"/>
            <a:chExt cx="2057053" cy="839589"/>
          </a:xfrm>
        </p:grpSpPr>
        <p:pic>
          <p:nvPicPr>
            <p:cNvPr id="26" name="Picture 16" descr="Invoice - Free business icons">
              <a:extLst>
                <a:ext uri="{FF2B5EF4-FFF2-40B4-BE49-F238E27FC236}">
                  <a16:creationId xmlns:a16="http://schemas.microsoft.com/office/drawing/2014/main" id="{AC6B5EBB-34F4-19C3-FA13-0D72270D9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787" y="2647521"/>
              <a:ext cx="493679" cy="49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Invoice - Free business icons">
              <a:extLst>
                <a:ext uri="{FF2B5EF4-FFF2-40B4-BE49-F238E27FC236}">
                  <a16:creationId xmlns:a16="http://schemas.microsoft.com/office/drawing/2014/main" id="{94DF397D-FD8A-8FAE-0FA3-7F73614B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67" y="2656773"/>
              <a:ext cx="493679" cy="49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4693607-130E-0ABE-413C-2662D848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236" t="5459" r="14806" b="50839"/>
            <a:stretch/>
          </p:blipFill>
          <p:spPr>
            <a:xfrm>
              <a:off x="1609850" y="2647520"/>
              <a:ext cx="177451" cy="63271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781CE70-30E7-48C5-3921-E621ED3D4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882" t="56135"/>
            <a:stretch/>
          </p:blipFill>
          <p:spPr>
            <a:xfrm>
              <a:off x="3459109" y="2647520"/>
              <a:ext cx="207794" cy="635080"/>
            </a:xfrm>
            <a:prstGeom prst="rect">
              <a:avLst/>
            </a:prstGeom>
          </p:spPr>
        </p:pic>
        <p:pic>
          <p:nvPicPr>
            <p:cNvPr id="30" name="Picture 16" descr="Invoice - Free business icons">
              <a:extLst>
                <a:ext uri="{FF2B5EF4-FFF2-40B4-BE49-F238E27FC236}">
                  <a16:creationId xmlns:a16="http://schemas.microsoft.com/office/drawing/2014/main" id="{B6AE321F-BBFB-9B87-5EFA-4649ABEE7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288" y="2647520"/>
              <a:ext cx="493679" cy="49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0C433B-95D0-E3E6-A495-C9C06C290B45}"/>
                </a:ext>
              </a:extLst>
            </p:cNvPr>
            <p:cNvSpPr txBox="1"/>
            <p:nvPr/>
          </p:nvSpPr>
          <p:spPr>
            <a:xfrm>
              <a:off x="2159164" y="2548643"/>
              <a:ext cx="363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5"/>
                  </a:solidFill>
                </a:rPr>
                <a:t>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7218EC-C393-D514-E14E-3AECC64FC0FA}"/>
                </a:ext>
              </a:extLst>
            </p:cNvPr>
            <p:cNvSpPr txBox="1"/>
            <p:nvPr/>
          </p:nvSpPr>
          <p:spPr>
            <a:xfrm>
              <a:off x="2742650" y="2540051"/>
              <a:ext cx="363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5"/>
                  </a:solidFill>
                </a:rPr>
                <a:t>,</a:t>
              </a:r>
            </a:p>
          </p:txBody>
        </p:sp>
      </p:grp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1C9D6F74-84B2-068C-284A-D5E26345A971}"/>
              </a:ext>
            </a:extLst>
          </p:cNvPr>
          <p:cNvSpPr/>
          <p:nvPr/>
        </p:nvSpPr>
        <p:spPr>
          <a:xfrm rot="395110">
            <a:off x="-2833653" y="2770522"/>
            <a:ext cx="862493" cy="696267"/>
          </a:xfrm>
          <a:prstGeom prst="circularArrow">
            <a:avLst>
              <a:gd name="adj1" fmla="val 12500"/>
              <a:gd name="adj2" fmla="val 532718"/>
              <a:gd name="adj3" fmla="val 20457681"/>
              <a:gd name="adj4" fmla="val 10800000"/>
              <a:gd name="adj5" fmla="val 164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4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716398-895B-BBCB-363E-68AE3724D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829044"/>
              </p:ext>
            </p:extLst>
          </p:nvPr>
        </p:nvGraphicFramePr>
        <p:xfrm>
          <a:off x="1363254" y="2434148"/>
          <a:ext cx="9847052" cy="285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150">
                  <a:extLst>
                    <a:ext uri="{9D8B030D-6E8A-4147-A177-3AD203B41FA5}">
                      <a16:colId xmlns:a16="http://schemas.microsoft.com/office/drawing/2014/main" val="3927145851"/>
                    </a:ext>
                  </a:extLst>
                </a:gridCol>
                <a:gridCol w="3432157">
                  <a:extLst>
                    <a:ext uri="{9D8B030D-6E8A-4147-A177-3AD203B41FA5}">
                      <a16:colId xmlns:a16="http://schemas.microsoft.com/office/drawing/2014/main" val="4004542175"/>
                    </a:ext>
                  </a:extLst>
                </a:gridCol>
                <a:gridCol w="4405745">
                  <a:extLst>
                    <a:ext uri="{9D8B030D-6E8A-4147-A177-3AD203B41FA5}">
                      <a16:colId xmlns:a16="http://schemas.microsoft.com/office/drawing/2014/main" val="2816354686"/>
                    </a:ext>
                  </a:extLst>
                </a:gridCol>
              </a:tblGrid>
              <a:tr h="8996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Case Review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u="none" strike="noStrike" noProof="0" dirty="0"/>
                        <a:t>A    { III, V }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u="none" strike="noStrike" noProof="0" dirty="0"/>
                        <a:t>B    { III, IV }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65141"/>
                  </a:ext>
                </a:extLst>
              </a:tr>
              <a:tr h="36186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Situation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“gallbladder” 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&amp; </a:t>
                      </a:r>
                      <a:r>
                        <a:rPr lang="en-US" sz="1800" b="0" i="0" u="none" strike="noStrike" noProof="0" dirty="0">
                          <a:latin typeface="+mn-lt"/>
                        </a:rPr>
                        <a:t>“Liver”</a:t>
                      </a: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“… ‘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Mitrofanoff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stoma polyp’…”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1140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Background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Merits Both Code III and IV</a:t>
                      </a:r>
                      <a:endParaRPr lang="en-US" sz="1800" b="0" i="0" u="none" strike="noStrike" noProof="0" dirty="0">
                        <a:latin typeface="Aptos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Merits either III or IV; depends on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Polyp Site: Nasal(III) or GI (IV)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19737"/>
                  </a:ext>
                </a:extLst>
              </a:tr>
              <a:tr h="90001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Interpretation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+mn-lt"/>
                        </a:rPr>
                        <a:t>Appropriate </a:t>
                      </a:r>
                      <a:r>
                        <a:rPr lang="en-US" sz="1800" b="1" i="0" u="none" strike="noStrike" noProof="0" dirty="0">
                          <a:latin typeface="Aptos"/>
                        </a:rPr>
                        <a:t>Uncertainty:</a:t>
                      </a:r>
                      <a:br>
                        <a:rPr lang="en-US" sz="1800" b="0" i="0" u="none" strike="noStrike" noProof="0" dirty="0">
                          <a:latin typeface="Aptos"/>
                        </a:rPr>
                      </a:br>
                      <a:r>
                        <a:rPr lang="en-US" sz="1800" b="0" i="0" u="none" strike="noStrike" noProof="0" dirty="0">
                          <a:latin typeface="Aptos"/>
                        </a:rPr>
                        <a:t>Report Contains Multiple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Appropriate Uncertainty: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Insufficient Evidence to Distinguish Further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46471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45FE444D-A1F9-7E81-EFE4-3D47C7AAE37D}"/>
              </a:ext>
            </a:extLst>
          </p:cNvPr>
          <p:cNvSpPr txBox="1">
            <a:spLocks noChangeAspect="1"/>
          </p:cNvSpPr>
          <p:nvPr/>
        </p:nvSpPr>
        <p:spPr>
          <a:xfrm>
            <a:off x="126332" y="244743"/>
            <a:ext cx="12065668" cy="1313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Appendix: Result 4 </a:t>
            </a:r>
          </a:p>
          <a:p>
            <a:pPr algn="l"/>
            <a:r>
              <a:rPr lang="en-US" sz="4000" dirty="0"/>
              <a:t>Clinically Meaningful Uncertainty</a:t>
            </a:r>
          </a:p>
        </p:txBody>
      </p:sp>
    </p:spTree>
    <p:extLst>
      <p:ext uri="{BB962C8B-B14F-4D97-AF65-F5344CB8AC3E}">
        <p14:creationId xmlns:p14="http://schemas.microsoft.com/office/powerpoint/2010/main" val="25351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6AE77-344B-EF75-71A5-502B774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Disclosure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981-8214-5FB9-F6A3-CC84BB23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highlight>
                  <a:srgbClr val="FFFFFF"/>
                </a:highlight>
                <a:latin typeface="Aptos"/>
              </a:rPr>
              <a:t>In compliance with the requirements of the Continuing Medical Education (CME) accrediting body, I hereby declare that I have no financial relationships or affiliations with commercial interests to disclose.</a:t>
            </a:r>
            <a:endParaRPr lang="en-US" sz="2200">
              <a:latin typeface="Apto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CF84D-2965-E346-2891-0A7911C0D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60"/>
          <a:stretch/>
        </p:blipFill>
        <p:spPr>
          <a:xfrm>
            <a:off x="-13854" y="6216039"/>
            <a:ext cx="12205854" cy="6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3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erson looking at a digital screen&#10;&#10;Description automatically generated">
            <a:extLst>
              <a:ext uri="{FF2B5EF4-FFF2-40B4-BE49-F238E27FC236}">
                <a16:creationId xmlns:a16="http://schemas.microsoft.com/office/drawing/2014/main" id="{EB992675-61E3-8ABA-7422-FB8028792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t="12191" r="18314"/>
          <a:stretch/>
        </p:blipFill>
        <p:spPr bwMode="auto">
          <a:xfrm>
            <a:off x="3523488" y="-1"/>
            <a:ext cx="8668512" cy="66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Title 1">
            <a:extLst>
              <a:ext uri="{FF2B5EF4-FFF2-40B4-BE49-F238E27FC236}">
                <a16:creationId xmlns:a16="http://schemas.microsoft.com/office/drawing/2014/main" id="{FDCAD8D0-D58E-2B78-0B1E-166EAF71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Future of AI in Medicine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Content Placeholder 2">
            <a:extLst>
              <a:ext uri="{FF2B5EF4-FFF2-40B4-BE49-F238E27FC236}">
                <a16:creationId xmlns:a16="http://schemas.microsoft.com/office/drawing/2014/main" id="{4B61BA79-088F-BDC3-1C1B-DB0E95AD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Promising</a:t>
            </a:r>
          </a:p>
          <a:p>
            <a:r>
              <a:rPr lang="en-US" sz="2000" dirty="0"/>
              <a:t>Unclear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red and white sign with white text&#10;&#10;Description automatically generated">
            <a:extLst>
              <a:ext uri="{FF2B5EF4-FFF2-40B4-BE49-F238E27FC236}">
                <a16:creationId xmlns:a16="http://schemas.microsoft.com/office/drawing/2014/main" id="{4A5D1397-BFF0-1011-D835-96E9B08A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3" y="6219916"/>
            <a:ext cx="12192000" cy="6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Title 1">
            <a:extLst>
              <a:ext uri="{FF2B5EF4-FFF2-40B4-BE49-F238E27FC236}">
                <a16:creationId xmlns:a16="http://schemas.microsoft.com/office/drawing/2014/main" id="{FDCAD8D0-D58E-2B78-0B1E-166EAF71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Medical Coding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4200F-296A-DD77-DB36-9A5E9A2BE60D}"/>
              </a:ext>
            </a:extLst>
          </p:cNvPr>
          <p:cNvGrpSpPr/>
          <p:nvPr/>
        </p:nvGrpSpPr>
        <p:grpSpPr>
          <a:xfrm>
            <a:off x="5765542" y="412727"/>
            <a:ext cx="6284475" cy="3312893"/>
            <a:chOff x="5765542" y="412727"/>
            <a:chExt cx="6284475" cy="33128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B645C7-0BA1-EC56-8403-8E668F34A7A5}"/>
                </a:ext>
              </a:extLst>
            </p:cNvPr>
            <p:cNvGrpSpPr/>
            <p:nvPr/>
          </p:nvGrpSpPr>
          <p:grpSpPr>
            <a:xfrm>
              <a:off x="5765542" y="412727"/>
              <a:ext cx="6284475" cy="3312893"/>
              <a:chOff x="5765542" y="412727"/>
              <a:chExt cx="6284475" cy="331289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C69DBF-4E14-8042-112C-1F3E62C7B87D}"/>
                  </a:ext>
                </a:extLst>
              </p:cNvPr>
              <p:cNvGrpSpPr/>
              <p:nvPr/>
            </p:nvGrpSpPr>
            <p:grpSpPr>
              <a:xfrm>
                <a:off x="5765542" y="412727"/>
                <a:ext cx="6284475" cy="3312893"/>
                <a:chOff x="6113534" y="413909"/>
                <a:chExt cx="2825260" cy="1685960"/>
              </a:xfrm>
            </p:grpSpPr>
            <p:pic>
              <p:nvPicPr>
                <p:cNvPr id="8" name="Picture 4" descr="Stick Figure | Free Images at Clker.com - vector clip art online, royalty  free &amp; public domain">
                  <a:extLst>
                    <a:ext uri="{FF2B5EF4-FFF2-40B4-BE49-F238E27FC236}">
                      <a16:creationId xmlns:a16="http://schemas.microsoft.com/office/drawing/2014/main" id="{359A22D7-E5F2-1F45-3396-7B24BF5FAE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3534" y="704522"/>
                  <a:ext cx="593328" cy="59531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Download and share clipart about Caduceus Medical Symbol Clipart - Doctor  Symbol, Find more high quality free… | Medical terminology, Medicine logo,  Medical symbols">
                  <a:extLst>
                    <a:ext uri="{FF2B5EF4-FFF2-40B4-BE49-F238E27FC236}">
                      <a16:creationId xmlns:a16="http://schemas.microsoft.com/office/drawing/2014/main" id="{50C7FBF3-2984-C287-EB50-607A0AD6B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60334" y="792550"/>
                  <a:ext cx="501733" cy="59531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Arrow: Curved Left 42">
                  <a:extLst>
                    <a:ext uri="{FF2B5EF4-FFF2-40B4-BE49-F238E27FC236}">
                      <a16:creationId xmlns:a16="http://schemas.microsoft.com/office/drawing/2014/main" id="{365FF81A-073E-9DC8-D9CF-5935166261D8}"/>
                    </a:ext>
                  </a:extLst>
                </p:cNvPr>
                <p:cNvSpPr/>
                <p:nvPr/>
              </p:nvSpPr>
              <p:spPr>
                <a:xfrm>
                  <a:off x="6665699" y="717552"/>
                  <a:ext cx="278760" cy="729433"/>
                </a:xfrm>
                <a:prstGeom prst="curvedLef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rrow: Curved Right 45">
                  <a:extLst>
                    <a:ext uri="{FF2B5EF4-FFF2-40B4-BE49-F238E27FC236}">
                      <a16:creationId xmlns:a16="http://schemas.microsoft.com/office/drawing/2014/main" id="{4499449B-B97A-38DC-7800-71129EE94033}"/>
                    </a:ext>
                  </a:extLst>
                </p:cNvPr>
                <p:cNvSpPr/>
                <p:nvPr/>
              </p:nvSpPr>
              <p:spPr>
                <a:xfrm>
                  <a:off x="7459044" y="717552"/>
                  <a:ext cx="291024" cy="729433"/>
                </a:xfrm>
                <a:prstGeom prst="curvedRigh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12" descr="Dollar symbol Good Ware Flat icon">
                  <a:extLst>
                    <a:ext uri="{FF2B5EF4-FFF2-40B4-BE49-F238E27FC236}">
                      <a16:creationId xmlns:a16="http://schemas.microsoft.com/office/drawing/2014/main" id="{CE50A2B9-5BDA-1261-2F7A-8A67FCAAB0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12582" y="529554"/>
                  <a:ext cx="291595" cy="29159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Arrow: Curved Right 49">
                  <a:extLst>
                    <a:ext uri="{FF2B5EF4-FFF2-40B4-BE49-F238E27FC236}">
                      <a16:creationId xmlns:a16="http://schemas.microsoft.com/office/drawing/2014/main" id="{581F114C-EA19-B485-05E5-C5801A7E8839}"/>
                    </a:ext>
                  </a:extLst>
                </p:cNvPr>
                <p:cNvSpPr/>
                <p:nvPr/>
              </p:nvSpPr>
              <p:spPr>
                <a:xfrm rot="7581413">
                  <a:off x="8145561" y="310928"/>
                  <a:ext cx="278760" cy="728736"/>
                </a:xfrm>
                <a:prstGeom prst="curvedRigh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Arrow: Curved Right 53">
                  <a:extLst>
                    <a:ext uri="{FF2B5EF4-FFF2-40B4-BE49-F238E27FC236}">
                      <a16:creationId xmlns:a16="http://schemas.microsoft.com/office/drawing/2014/main" id="{AF6FCCED-DC0A-2BD3-2096-11D19865C852}"/>
                    </a:ext>
                  </a:extLst>
                </p:cNvPr>
                <p:cNvSpPr/>
                <p:nvPr/>
              </p:nvSpPr>
              <p:spPr>
                <a:xfrm rot="14893746">
                  <a:off x="8205953" y="1329637"/>
                  <a:ext cx="291024" cy="729433"/>
                </a:xfrm>
                <a:prstGeom prst="curvedRightArrow">
                  <a:avLst/>
                </a:prstGeom>
                <a:solidFill>
                  <a:srgbClr val="01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995CDC-B36C-A2F6-5872-25BC29F02260}"/>
                    </a:ext>
                  </a:extLst>
                </p:cNvPr>
                <p:cNvSpPr txBox="1"/>
                <p:nvPr/>
              </p:nvSpPr>
              <p:spPr>
                <a:xfrm>
                  <a:off x="8281105" y="1833598"/>
                  <a:ext cx="656167" cy="26627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b="1">
                      <a:solidFill>
                        <a:schemeClr val="accent1"/>
                      </a:solidFill>
                    </a:rPr>
                    <a:t>Coding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C3BD77-BFF4-D024-0DD0-065FC29BDA08}"/>
                    </a:ext>
                  </a:extLst>
                </p:cNvPr>
                <p:cNvSpPr txBox="1"/>
                <p:nvPr/>
              </p:nvSpPr>
              <p:spPr>
                <a:xfrm>
                  <a:off x="8507569" y="413909"/>
                  <a:ext cx="431225" cy="234945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olidFill>
                        <a:schemeClr val="accent6">
                          <a:lumMod val="75000"/>
                        </a:schemeClr>
                      </a:solidFill>
                    </a:rPr>
                    <a:t>.gov</a:t>
                  </a:r>
                  <a:endParaRPr lang="en-US" sz="2400" b="1">
                    <a:ln>
                      <a:solidFill>
                        <a:srgbClr val="E8E8E8">
                          <a:lumMod val="50000"/>
                        </a:srgbClr>
                      </a:solidFill>
                    </a:ln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7" name="Picture 20" descr="🌡️ Thermometer Emoji">
                  <a:extLst>
                    <a:ext uri="{FF2B5EF4-FFF2-40B4-BE49-F238E27FC236}">
                      <a16:creationId xmlns:a16="http://schemas.microsoft.com/office/drawing/2014/main" id="{F87B9580-208B-70E5-9691-FD0A4F1461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924" y="582716"/>
                  <a:ext cx="297656" cy="29765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" name="Picture 6" descr="Vector Healthy Heart Icon 356000 Vector Art at Vecteezy">
                <a:extLst>
                  <a:ext uri="{FF2B5EF4-FFF2-40B4-BE49-F238E27FC236}">
                    <a16:creationId xmlns:a16="http://schemas.microsoft.com/office/drawing/2014/main" id="{2D5553D8-4D30-6573-604B-D5772FE84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7661" y="1888690"/>
                <a:ext cx="564978" cy="669361"/>
              </a:xfrm>
              <a:prstGeom prst="rect">
                <a:avLst/>
              </a:prstGeom>
            </p:spPr>
          </p:pic>
        </p:grpSp>
        <p:pic>
          <p:nvPicPr>
            <p:cNvPr id="4" name="Picture 18" descr="Paper list hand drawn symbol - Free interface icons">
              <a:extLst>
                <a:ext uri="{FF2B5EF4-FFF2-40B4-BE49-F238E27FC236}">
                  <a16:creationId xmlns:a16="http://schemas.microsoft.com/office/drawing/2014/main" id="{F7EE5EF5-D07C-5A42-A72E-7039B3EFA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2476" y="2220925"/>
              <a:ext cx="672553" cy="68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6" descr="Invoice - Free business icons">
              <a:extLst>
                <a:ext uri="{FF2B5EF4-FFF2-40B4-BE49-F238E27FC236}">
                  <a16:creationId xmlns:a16="http://schemas.microsoft.com/office/drawing/2014/main" id="{AD1F3D2A-82E9-BA5B-C156-49EE537E0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96" y="1653316"/>
              <a:ext cx="745620" cy="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 descr="A red and white sign with white text&#10;&#10;Description automatically generated">
            <a:extLst>
              <a:ext uri="{FF2B5EF4-FFF2-40B4-BE49-F238E27FC236}">
                <a16:creationId xmlns:a16="http://schemas.microsoft.com/office/drawing/2014/main" id="{75E7F091-DDFD-4B7F-C80C-699CFFD1B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043" y="6219916"/>
            <a:ext cx="12192000" cy="64669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55C1BBA-8E1B-CD29-033F-2E95322B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751201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Essential</a:t>
            </a:r>
          </a:p>
          <a:p>
            <a:r>
              <a:rPr lang="en-US" sz="2000" dirty="0"/>
              <a:t>Labor Intensive</a:t>
            </a:r>
          </a:p>
          <a:p>
            <a:r>
              <a:rPr lang="en-US" sz="2000" dirty="0"/>
              <a:t>Worse with time</a:t>
            </a:r>
          </a:p>
        </p:txBody>
      </p:sp>
    </p:spTree>
    <p:extLst>
      <p:ext uri="{BB962C8B-B14F-4D97-AF65-F5344CB8AC3E}">
        <p14:creationId xmlns:p14="http://schemas.microsoft.com/office/powerpoint/2010/main" val="11863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Title 1">
            <a:extLst>
              <a:ext uri="{FF2B5EF4-FFF2-40B4-BE49-F238E27FC236}">
                <a16:creationId xmlns:a16="http://schemas.microsoft.com/office/drawing/2014/main" id="{FDCAD8D0-D58E-2B78-0B1E-166EAF71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Medical Coding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4200F-296A-DD77-DB36-9A5E9A2BE60D}"/>
              </a:ext>
            </a:extLst>
          </p:cNvPr>
          <p:cNvGrpSpPr/>
          <p:nvPr/>
        </p:nvGrpSpPr>
        <p:grpSpPr>
          <a:xfrm>
            <a:off x="5765542" y="412727"/>
            <a:ext cx="6284475" cy="3312893"/>
            <a:chOff x="5765542" y="412727"/>
            <a:chExt cx="6284475" cy="33128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B645C7-0BA1-EC56-8403-8E668F34A7A5}"/>
                </a:ext>
              </a:extLst>
            </p:cNvPr>
            <p:cNvGrpSpPr/>
            <p:nvPr/>
          </p:nvGrpSpPr>
          <p:grpSpPr>
            <a:xfrm>
              <a:off x="5765542" y="412727"/>
              <a:ext cx="6284475" cy="3312893"/>
              <a:chOff x="5765542" y="412727"/>
              <a:chExt cx="6284475" cy="331289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C69DBF-4E14-8042-112C-1F3E62C7B87D}"/>
                  </a:ext>
                </a:extLst>
              </p:cNvPr>
              <p:cNvGrpSpPr/>
              <p:nvPr/>
            </p:nvGrpSpPr>
            <p:grpSpPr>
              <a:xfrm>
                <a:off x="5765542" y="412727"/>
                <a:ext cx="6284475" cy="3312893"/>
                <a:chOff x="6113534" y="413909"/>
                <a:chExt cx="2825260" cy="1685960"/>
              </a:xfrm>
            </p:grpSpPr>
            <p:pic>
              <p:nvPicPr>
                <p:cNvPr id="8" name="Picture 4" descr="Stick Figure | Free Images at Clker.com - vector clip art online, royalty  free &amp; public domain">
                  <a:extLst>
                    <a:ext uri="{FF2B5EF4-FFF2-40B4-BE49-F238E27FC236}">
                      <a16:creationId xmlns:a16="http://schemas.microsoft.com/office/drawing/2014/main" id="{359A22D7-E5F2-1F45-3396-7B24BF5FAE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3534" y="704522"/>
                  <a:ext cx="593328" cy="59531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Download and share clipart about Caduceus Medical Symbol Clipart - Doctor  Symbol, Find more high quality free… | Medical terminology, Medicine logo,  Medical symbols">
                  <a:extLst>
                    <a:ext uri="{FF2B5EF4-FFF2-40B4-BE49-F238E27FC236}">
                      <a16:creationId xmlns:a16="http://schemas.microsoft.com/office/drawing/2014/main" id="{50C7FBF3-2984-C287-EB50-607A0AD6B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60334" y="792550"/>
                  <a:ext cx="501733" cy="59531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Arrow: Curved Left 42">
                  <a:extLst>
                    <a:ext uri="{FF2B5EF4-FFF2-40B4-BE49-F238E27FC236}">
                      <a16:creationId xmlns:a16="http://schemas.microsoft.com/office/drawing/2014/main" id="{365FF81A-073E-9DC8-D9CF-5935166261D8}"/>
                    </a:ext>
                  </a:extLst>
                </p:cNvPr>
                <p:cNvSpPr/>
                <p:nvPr/>
              </p:nvSpPr>
              <p:spPr>
                <a:xfrm>
                  <a:off x="6665699" y="717552"/>
                  <a:ext cx="278760" cy="729433"/>
                </a:xfrm>
                <a:prstGeom prst="curvedLef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rrow: Curved Right 45">
                  <a:extLst>
                    <a:ext uri="{FF2B5EF4-FFF2-40B4-BE49-F238E27FC236}">
                      <a16:creationId xmlns:a16="http://schemas.microsoft.com/office/drawing/2014/main" id="{4499449B-B97A-38DC-7800-71129EE94033}"/>
                    </a:ext>
                  </a:extLst>
                </p:cNvPr>
                <p:cNvSpPr/>
                <p:nvPr/>
              </p:nvSpPr>
              <p:spPr>
                <a:xfrm>
                  <a:off x="7459044" y="717552"/>
                  <a:ext cx="291024" cy="729433"/>
                </a:xfrm>
                <a:prstGeom prst="curvedRigh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12" descr="Dollar symbol Good Ware Flat icon">
                  <a:extLst>
                    <a:ext uri="{FF2B5EF4-FFF2-40B4-BE49-F238E27FC236}">
                      <a16:creationId xmlns:a16="http://schemas.microsoft.com/office/drawing/2014/main" id="{CE50A2B9-5BDA-1261-2F7A-8A67FCAAB0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12582" y="529554"/>
                  <a:ext cx="291595" cy="29159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Arrow: Curved Right 49">
                  <a:extLst>
                    <a:ext uri="{FF2B5EF4-FFF2-40B4-BE49-F238E27FC236}">
                      <a16:creationId xmlns:a16="http://schemas.microsoft.com/office/drawing/2014/main" id="{581F114C-EA19-B485-05E5-C5801A7E8839}"/>
                    </a:ext>
                  </a:extLst>
                </p:cNvPr>
                <p:cNvSpPr/>
                <p:nvPr/>
              </p:nvSpPr>
              <p:spPr>
                <a:xfrm rot="7581413">
                  <a:off x="8145561" y="310928"/>
                  <a:ext cx="278760" cy="728736"/>
                </a:xfrm>
                <a:prstGeom prst="curvedRightArrow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Arrow: Curved Right 53">
                  <a:extLst>
                    <a:ext uri="{FF2B5EF4-FFF2-40B4-BE49-F238E27FC236}">
                      <a16:creationId xmlns:a16="http://schemas.microsoft.com/office/drawing/2014/main" id="{AF6FCCED-DC0A-2BD3-2096-11D19865C852}"/>
                    </a:ext>
                  </a:extLst>
                </p:cNvPr>
                <p:cNvSpPr/>
                <p:nvPr/>
              </p:nvSpPr>
              <p:spPr>
                <a:xfrm rot="14893746">
                  <a:off x="8205953" y="1329637"/>
                  <a:ext cx="291024" cy="729433"/>
                </a:xfrm>
                <a:prstGeom prst="curvedRightArrow">
                  <a:avLst/>
                </a:prstGeom>
                <a:solidFill>
                  <a:srgbClr val="01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995CDC-B36C-A2F6-5872-25BC29F02260}"/>
                    </a:ext>
                  </a:extLst>
                </p:cNvPr>
                <p:cNvSpPr txBox="1"/>
                <p:nvPr/>
              </p:nvSpPr>
              <p:spPr>
                <a:xfrm>
                  <a:off x="8281105" y="1833598"/>
                  <a:ext cx="656167" cy="26627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b="1">
                      <a:solidFill>
                        <a:schemeClr val="accent1"/>
                      </a:solidFill>
                    </a:rPr>
                    <a:t>Coding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C3BD77-BFF4-D024-0DD0-065FC29BDA08}"/>
                    </a:ext>
                  </a:extLst>
                </p:cNvPr>
                <p:cNvSpPr txBox="1"/>
                <p:nvPr/>
              </p:nvSpPr>
              <p:spPr>
                <a:xfrm>
                  <a:off x="8507569" y="413909"/>
                  <a:ext cx="431225" cy="234945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13386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6771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40157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53542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66928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80314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93699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07085" algn="l" defTabSz="113386" rtl="0" eaLnBrk="1" latinLnBrk="0" hangingPunct="1">
                    <a:defRPr sz="4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olidFill>
                        <a:schemeClr val="accent6">
                          <a:lumMod val="75000"/>
                        </a:schemeClr>
                      </a:solidFill>
                    </a:rPr>
                    <a:t>.gov</a:t>
                  </a:r>
                  <a:endParaRPr lang="en-US" sz="2400" b="1">
                    <a:ln>
                      <a:solidFill>
                        <a:srgbClr val="E8E8E8">
                          <a:lumMod val="50000"/>
                        </a:srgbClr>
                      </a:solidFill>
                    </a:ln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7" name="Picture 20" descr="🌡️ Thermometer Emoji">
                  <a:extLst>
                    <a:ext uri="{FF2B5EF4-FFF2-40B4-BE49-F238E27FC236}">
                      <a16:creationId xmlns:a16="http://schemas.microsoft.com/office/drawing/2014/main" id="{F87B9580-208B-70E5-9691-FD0A4F1461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924" y="582716"/>
                  <a:ext cx="297656" cy="29765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" name="Picture 6" descr="Vector Healthy Heart Icon 356000 Vector Art at Vecteezy">
                <a:extLst>
                  <a:ext uri="{FF2B5EF4-FFF2-40B4-BE49-F238E27FC236}">
                    <a16:creationId xmlns:a16="http://schemas.microsoft.com/office/drawing/2014/main" id="{2D5553D8-4D30-6573-604B-D5772FE84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7661" y="1888690"/>
                <a:ext cx="564978" cy="669361"/>
              </a:xfrm>
              <a:prstGeom prst="rect">
                <a:avLst/>
              </a:prstGeom>
            </p:spPr>
          </p:pic>
        </p:grpSp>
        <p:pic>
          <p:nvPicPr>
            <p:cNvPr id="4" name="Picture 18" descr="Paper list hand drawn symbol - Free interface icons">
              <a:extLst>
                <a:ext uri="{FF2B5EF4-FFF2-40B4-BE49-F238E27FC236}">
                  <a16:creationId xmlns:a16="http://schemas.microsoft.com/office/drawing/2014/main" id="{F7EE5EF5-D07C-5A42-A72E-7039B3EFA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2476" y="2220925"/>
              <a:ext cx="672553" cy="68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6" descr="Invoice - Free business icons">
              <a:extLst>
                <a:ext uri="{FF2B5EF4-FFF2-40B4-BE49-F238E27FC236}">
                  <a16:creationId xmlns:a16="http://schemas.microsoft.com/office/drawing/2014/main" id="{AD1F3D2A-82E9-BA5B-C156-49EE537E0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96" y="1653316"/>
              <a:ext cx="745620" cy="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 descr="A red and white sign with white text&#10;&#10;Description automatically generated">
            <a:extLst>
              <a:ext uri="{FF2B5EF4-FFF2-40B4-BE49-F238E27FC236}">
                <a16:creationId xmlns:a16="http://schemas.microsoft.com/office/drawing/2014/main" id="{75E7F091-DDFD-4B7F-C80C-699CFFD1B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043" y="6219916"/>
            <a:ext cx="12192000" cy="646690"/>
          </a:xfrm>
          <a:prstGeom prst="rect">
            <a:avLst/>
          </a:prstGeom>
        </p:spPr>
      </p:pic>
      <p:pic>
        <p:nvPicPr>
          <p:cNvPr id="19" name="Picture 18" descr="Paper list hand drawn symbol - Free interface icons">
            <a:extLst>
              <a:ext uri="{FF2B5EF4-FFF2-40B4-BE49-F238E27FC236}">
                <a16:creationId xmlns:a16="http://schemas.microsoft.com/office/drawing/2014/main" id="{4C9DA21C-ACC7-11BD-705F-54D274A5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2" y="4663500"/>
            <a:ext cx="964826" cy="9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F01526-7B43-4C0C-F738-2F27ADCF76C9}"/>
              </a:ext>
            </a:extLst>
          </p:cNvPr>
          <p:cNvSpPr txBox="1"/>
          <p:nvPr/>
        </p:nvSpPr>
        <p:spPr>
          <a:xfrm>
            <a:off x="205255" y="4822747"/>
            <a:ext cx="148355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Pathology Report</a:t>
            </a:r>
          </a:p>
        </p:txBody>
      </p:sp>
      <p:pic>
        <p:nvPicPr>
          <p:cNvPr id="21" name="Picture 16" descr="Invoice - Free business icons">
            <a:extLst>
              <a:ext uri="{FF2B5EF4-FFF2-40B4-BE49-F238E27FC236}">
                <a16:creationId xmlns:a16="http://schemas.microsoft.com/office/drawing/2014/main" id="{C51982CA-9A6F-5635-7788-9F920EE3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17" y="3053717"/>
            <a:ext cx="964825" cy="9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D55141-F5A8-1C8D-1EFD-D642AD41E933}"/>
              </a:ext>
            </a:extLst>
          </p:cNvPr>
          <p:cNvSpPr txBox="1"/>
          <p:nvPr/>
        </p:nvSpPr>
        <p:spPr>
          <a:xfrm>
            <a:off x="187838" y="3212963"/>
            <a:ext cx="148355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Itemized Claim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AA7234-482B-87D8-0CE8-3D15994C49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5246" y="2994848"/>
            <a:ext cx="964825" cy="12589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0AABF1-E182-5F9B-9658-C42749C33FF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" t="63436" r="39063" b="25850"/>
          <a:stretch/>
        </p:blipFill>
        <p:spPr>
          <a:xfrm>
            <a:off x="4511066" y="2996963"/>
            <a:ext cx="5053221" cy="12709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65BC16-75BF-1FE6-456E-8D0886323B1F}"/>
              </a:ext>
            </a:extLst>
          </p:cNvPr>
          <p:cNvSpPr txBox="1"/>
          <p:nvPr/>
        </p:nvSpPr>
        <p:spPr>
          <a:xfrm>
            <a:off x="2681482" y="4662919"/>
            <a:ext cx="951532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i="1" dirty="0"/>
              <a:t>Clinical Diagnosis</a:t>
            </a:r>
            <a:r>
              <a:rPr lang="en-US" dirty="0"/>
              <a:t> : ”The patient is a 79-year-old woman with history of CML..."</a:t>
            </a:r>
            <a:endParaRPr lang="en-US" b="1" dirty="0"/>
          </a:p>
          <a:p>
            <a:r>
              <a:rPr lang="en-US" i="1" dirty="0"/>
              <a:t>Gross Description</a:t>
            </a:r>
            <a:r>
              <a:rPr lang="en-US" dirty="0"/>
              <a:t> : ”Specimens are received in two formalin containers..."</a:t>
            </a:r>
            <a:endParaRPr lang="en-US" b="1" dirty="0"/>
          </a:p>
          <a:p>
            <a:r>
              <a:rPr lang="en-US" i="1" dirty="0"/>
              <a:t>      Final Diagnosis	</a:t>
            </a:r>
            <a:r>
              <a:rPr lang="en-US" dirty="0"/>
              <a:t>: "Bone marrow, right…CML, chronic phase-No excess blasts..."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EFB03E-0293-58B5-D3D9-CABFE07BEBDE}"/>
              </a:ext>
            </a:extLst>
          </p:cNvPr>
          <p:cNvSpPr/>
          <p:nvPr/>
        </p:nvSpPr>
        <p:spPr>
          <a:xfrm>
            <a:off x="7034696" y="3130826"/>
            <a:ext cx="762000" cy="982869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BB9B54-2EC1-A42E-7F7D-168AB0B8A47D}"/>
              </a:ext>
            </a:extLst>
          </p:cNvPr>
          <p:cNvSpPr/>
          <p:nvPr/>
        </p:nvSpPr>
        <p:spPr>
          <a:xfrm>
            <a:off x="945931" y="3392870"/>
            <a:ext cx="10321751" cy="27674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0A8E61-52DB-B7C3-1603-C0365B03C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60"/>
          <a:stretch/>
        </p:blipFill>
        <p:spPr>
          <a:xfrm>
            <a:off x="0" y="6250675"/>
            <a:ext cx="12192000" cy="607325"/>
          </a:xfrm>
          <a:prstGeom prst="rect">
            <a:avLst/>
          </a:prstGeom>
        </p:spPr>
      </p:pic>
      <p:pic>
        <p:nvPicPr>
          <p:cNvPr id="13" name="Picture 12" descr="A bar graph with text&#10;&#10;Description automatically generated">
            <a:extLst>
              <a:ext uri="{FF2B5EF4-FFF2-40B4-BE49-F238E27FC236}">
                <a16:creationId xmlns:a16="http://schemas.microsoft.com/office/drawing/2014/main" id="{D906CC64-75A2-1BD6-E534-7E0B9D9C2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96" r="-42" b="-40"/>
          <a:stretch/>
        </p:blipFill>
        <p:spPr>
          <a:xfrm>
            <a:off x="7705266" y="998319"/>
            <a:ext cx="2260447" cy="2058926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39836-10F5-A8DA-EAE4-BE8C78B7CB54}"/>
              </a:ext>
            </a:extLst>
          </p:cNvPr>
          <p:cNvSpPr txBox="1"/>
          <p:nvPr/>
        </p:nvSpPr>
        <p:spPr>
          <a:xfrm>
            <a:off x="698937" y="1860330"/>
            <a:ext cx="3909848" cy="109336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50"/>
              <a:t>88305 – Level IV Gross/Micro</a:t>
            </a:r>
          </a:p>
          <a:p>
            <a:pPr algn="r"/>
            <a:r>
              <a:rPr lang="en-US" sz="1050"/>
              <a:t>88307 – Level  V Gross/Micro</a:t>
            </a:r>
          </a:p>
          <a:p>
            <a:pPr algn="r"/>
            <a:r>
              <a:rPr lang="en-US" sz="1050"/>
              <a:t>88304 – Level III Gross/Micro</a:t>
            </a:r>
          </a:p>
          <a:p>
            <a:pPr algn="r"/>
            <a:r>
              <a:rPr lang="en-US" sz="1050"/>
              <a:t>85060 – Blood Smear: BJH Interpretation and Report</a:t>
            </a:r>
          </a:p>
          <a:p>
            <a:pPr algn="r"/>
            <a:r>
              <a:rPr lang="en-US" sz="1050"/>
              <a:t>85097 – Bone Marrow Smear: Interpretation and Report</a:t>
            </a:r>
          </a:p>
          <a:p>
            <a:pPr algn="r"/>
            <a:r>
              <a:rPr lang="en-US" sz="1050"/>
              <a:t>88309 – Level VI Gross/Micro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3B8195E-0984-FB4F-7065-09E2084D6ADA}"/>
              </a:ext>
            </a:extLst>
          </p:cNvPr>
          <p:cNvSpPr/>
          <p:nvPr/>
        </p:nvSpPr>
        <p:spPr>
          <a:xfrm>
            <a:off x="7559784" y="2749263"/>
            <a:ext cx="302783" cy="56857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1A049-E39C-A8D2-3E31-388EC84B4FB8}"/>
              </a:ext>
            </a:extLst>
          </p:cNvPr>
          <p:cNvSpPr txBox="1"/>
          <p:nvPr/>
        </p:nvSpPr>
        <p:spPr>
          <a:xfrm>
            <a:off x="10449134" y="1921011"/>
            <a:ext cx="1343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CPT </a:t>
            </a:r>
            <a:br>
              <a:rPr lang="en-US" sz="3200">
                <a:latin typeface="+mj-lt"/>
              </a:rPr>
            </a:br>
            <a:r>
              <a:rPr lang="en-US" sz="3200">
                <a:latin typeface="+mj-lt"/>
              </a:rPr>
              <a:t>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AF75-3FE7-8A34-2214-ACDFCCC8AF2E}"/>
              </a:ext>
            </a:extLst>
          </p:cNvPr>
          <p:cNvSpPr txBox="1"/>
          <p:nvPr/>
        </p:nvSpPr>
        <p:spPr>
          <a:xfrm>
            <a:off x="9854137" y="2152"/>
            <a:ext cx="157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START:</a:t>
            </a:r>
          </a:p>
        </p:txBody>
      </p:sp>
      <p:sp>
        <p:nvSpPr>
          <p:cNvPr id="6" name="Arrow: Down 1">
            <a:extLst>
              <a:ext uri="{FF2B5EF4-FFF2-40B4-BE49-F238E27FC236}">
                <a16:creationId xmlns:a16="http://schemas.microsoft.com/office/drawing/2014/main" id="{C1B49EF1-E941-F1AB-33D6-BCD193227E0D}"/>
              </a:ext>
            </a:extLst>
          </p:cNvPr>
          <p:cNvSpPr/>
          <p:nvPr/>
        </p:nvSpPr>
        <p:spPr>
          <a:xfrm>
            <a:off x="10753682" y="1060424"/>
            <a:ext cx="425479" cy="666158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66867-25CF-13B1-E7CE-37DCEB4B3145}"/>
              </a:ext>
            </a:extLst>
          </p:cNvPr>
          <p:cNvSpPr txBox="1"/>
          <p:nvPr/>
        </p:nvSpPr>
        <p:spPr>
          <a:xfrm>
            <a:off x="10046091" y="462968"/>
            <a:ext cx="217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50k Reports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E2F2F-A094-614B-A3A2-BE2835400258}"/>
              </a:ext>
            </a:extLst>
          </p:cNvPr>
          <p:cNvSpPr/>
          <p:nvPr/>
        </p:nvSpPr>
        <p:spPr>
          <a:xfrm>
            <a:off x="4644012" y="1919799"/>
            <a:ext cx="3133369" cy="106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65F0C-2DFE-D8EF-7FF8-AF124C7D7587}"/>
              </a:ext>
            </a:extLst>
          </p:cNvPr>
          <p:cNvSpPr/>
          <p:nvPr/>
        </p:nvSpPr>
        <p:spPr>
          <a:xfrm flipV="1">
            <a:off x="4645571" y="2081047"/>
            <a:ext cx="819807" cy="110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58449-E75E-080A-19DB-911AC2EB825C}"/>
              </a:ext>
            </a:extLst>
          </p:cNvPr>
          <p:cNvSpPr/>
          <p:nvPr/>
        </p:nvSpPr>
        <p:spPr>
          <a:xfrm flipV="1">
            <a:off x="4645570" y="2238974"/>
            <a:ext cx="258893" cy="11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B10B2-816B-79CC-1D88-74527A506C49}"/>
              </a:ext>
            </a:extLst>
          </p:cNvPr>
          <p:cNvSpPr/>
          <p:nvPr/>
        </p:nvSpPr>
        <p:spPr>
          <a:xfrm flipV="1">
            <a:off x="4647504" y="2406866"/>
            <a:ext cx="252250" cy="115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C767B8-2CA7-A691-8CBF-6FE17DFADBE0}"/>
              </a:ext>
            </a:extLst>
          </p:cNvPr>
          <p:cNvSpPr/>
          <p:nvPr/>
        </p:nvSpPr>
        <p:spPr>
          <a:xfrm flipV="1">
            <a:off x="4646685" y="2566182"/>
            <a:ext cx="195260" cy="100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B7C41-C5B8-B7F8-7464-C678586B78B9}"/>
              </a:ext>
            </a:extLst>
          </p:cNvPr>
          <p:cNvSpPr/>
          <p:nvPr/>
        </p:nvSpPr>
        <p:spPr>
          <a:xfrm flipV="1">
            <a:off x="4644751" y="2722175"/>
            <a:ext cx="191666" cy="108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9F78F-86DB-1D02-83BE-2D20E3537B34}"/>
              </a:ext>
            </a:extLst>
          </p:cNvPr>
          <p:cNvSpPr/>
          <p:nvPr/>
        </p:nvSpPr>
        <p:spPr>
          <a:xfrm>
            <a:off x="7635875" y="1801812"/>
            <a:ext cx="444500" cy="81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551D91-F3D5-3E0C-18E2-918A10D714B2}"/>
              </a:ext>
            </a:extLst>
          </p:cNvPr>
          <p:cNvSpPr/>
          <p:nvPr/>
        </p:nvSpPr>
        <p:spPr>
          <a:xfrm>
            <a:off x="1150938" y="1858197"/>
            <a:ext cx="6858000" cy="68165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89853-6E7A-B5BA-8B6A-A98E88A65F3F}"/>
              </a:ext>
            </a:extLst>
          </p:cNvPr>
          <p:cNvSpPr/>
          <p:nvPr/>
        </p:nvSpPr>
        <p:spPr>
          <a:xfrm>
            <a:off x="6834433" y="3485113"/>
            <a:ext cx="3472206" cy="166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C43585-A27D-3F05-D7C9-62292FDA56DD}"/>
              </a:ext>
            </a:extLst>
          </p:cNvPr>
          <p:cNvSpPr/>
          <p:nvPr/>
        </p:nvSpPr>
        <p:spPr>
          <a:xfrm>
            <a:off x="3346176" y="3464508"/>
            <a:ext cx="2501344" cy="1717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70DD1-7601-6E62-D53E-9044EB2F2A04}"/>
              </a:ext>
            </a:extLst>
          </p:cNvPr>
          <p:cNvSpPr/>
          <p:nvPr/>
        </p:nvSpPr>
        <p:spPr>
          <a:xfrm>
            <a:off x="6217478" y="3619114"/>
            <a:ext cx="496956" cy="1104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D910CC4-18C3-7E8F-8E59-94DD95103817}"/>
              </a:ext>
            </a:extLst>
          </p:cNvPr>
          <p:cNvSpPr/>
          <p:nvPr/>
        </p:nvSpPr>
        <p:spPr>
          <a:xfrm>
            <a:off x="2956491" y="4235985"/>
            <a:ext cx="601869" cy="204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25BE826-50B3-9EB5-BE0A-CF94D2B0A6D5}"/>
              </a:ext>
            </a:extLst>
          </p:cNvPr>
          <p:cNvSpPr/>
          <p:nvPr/>
        </p:nvSpPr>
        <p:spPr>
          <a:xfrm>
            <a:off x="5528814" y="4254388"/>
            <a:ext cx="601869" cy="204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6" descr="Invoice - Free business icons">
            <a:extLst>
              <a:ext uri="{FF2B5EF4-FFF2-40B4-BE49-F238E27FC236}">
                <a16:creationId xmlns:a16="http://schemas.microsoft.com/office/drawing/2014/main" id="{0229BB44-B661-6213-5967-512A4CA9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74" y="3827342"/>
            <a:ext cx="964825" cy="9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Paper list hand drawn symbol - Free interface icons">
            <a:extLst>
              <a:ext uri="{FF2B5EF4-FFF2-40B4-BE49-F238E27FC236}">
                <a16:creationId xmlns:a16="http://schemas.microsoft.com/office/drawing/2014/main" id="{FAA671DD-0358-6264-FF9A-18F3FCCD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0" y="3812366"/>
            <a:ext cx="964826" cy="9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EACCB0-D6B7-53A8-98E2-4E89970719C7}"/>
              </a:ext>
            </a:extLst>
          </p:cNvPr>
          <p:cNvSpPr txBox="1"/>
          <p:nvPr/>
        </p:nvSpPr>
        <p:spPr>
          <a:xfrm>
            <a:off x="3760316" y="5495279"/>
            <a:ext cx="554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70C0"/>
                </a:solidFill>
                <a:latin typeface="+mj-lt"/>
              </a:rPr>
              <a:t>Required Model Accuracy ~99%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2F8AC9-72B9-42B2-3BE2-48CE9DDBCFDB}"/>
              </a:ext>
            </a:extLst>
          </p:cNvPr>
          <p:cNvGrpSpPr>
            <a:grpSpLocks noChangeAspect="1"/>
          </p:cNvGrpSpPr>
          <p:nvPr/>
        </p:nvGrpSpPr>
        <p:grpSpPr>
          <a:xfrm>
            <a:off x="3760054" y="3660450"/>
            <a:ext cx="1381341" cy="1187877"/>
            <a:chOff x="2467755" y="2763712"/>
            <a:chExt cx="2386154" cy="2051961"/>
          </a:xfrm>
        </p:grpSpPr>
        <p:sp>
          <p:nvSpPr>
            <p:cNvPr id="30" name="Google Shape;878;p66">
              <a:extLst>
                <a:ext uri="{FF2B5EF4-FFF2-40B4-BE49-F238E27FC236}">
                  <a16:creationId xmlns:a16="http://schemas.microsoft.com/office/drawing/2014/main" id="{4C898803-F459-6134-C0C3-7AAA29260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7755" y="2763712"/>
              <a:ext cx="2386154" cy="2051961"/>
            </a:xfrm>
            <a:prstGeom prst="cube">
              <a:avLst>
                <a:gd name="adj" fmla="val 23402"/>
              </a:avLst>
            </a:prstGeom>
            <a:solidFill>
              <a:srgbClr val="66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294087">
                <a:srgbClr val="0170C0"/>
              </a:glo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489">
                <a:latin typeface="Aptos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3E57A5F-E6E9-250C-C72F-443DD04EB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501" t="31282" r="29179" b="12620"/>
            <a:stretch/>
          </p:blipFill>
          <p:spPr>
            <a:xfrm>
              <a:off x="2585666" y="3299826"/>
              <a:ext cx="1661256" cy="1470646"/>
            </a:xfrm>
            <a:prstGeom prst="rect">
              <a:avLst/>
            </a:prstGeom>
          </p:spPr>
        </p:pic>
      </p:grpSp>
      <p:sp>
        <p:nvSpPr>
          <p:cNvPr id="36" name="Arrow: Down 1">
            <a:extLst>
              <a:ext uri="{FF2B5EF4-FFF2-40B4-BE49-F238E27FC236}">
                <a16:creationId xmlns:a16="http://schemas.microsoft.com/office/drawing/2014/main" id="{DE719C2A-4E60-D135-854F-C22086B4776E}"/>
              </a:ext>
            </a:extLst>
          </p:cNvPr>
          <p:cNvSpPr/>
          <p:nvPr/>
        </p:nvSpPr>
        <p:spPr>
          <a:xfrm>
            <a:off x="2226287" y="2731851"/>
            <a:ext cx="302783" cy="64701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AFC94-BAE7-9831-7AFE-70425332EBEC}"/>
              </a:ext>
            </a:extLst>
          </p:cNvPr>
          <p:cNvSpPr txBox="1"/>
          <p:nvPr/>
        </p:nvSpPr>
        <p:spPr>
          <a:xfrm>
            <a:off x="7465039" y="3699862"/>
            <a:ext cx="32938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88305 – Level IV Gross/Micro​</a:t>
            </a:r>
          </a:p>
          <a:p>
            <a:r>
              <a:rPr lang="en-US">
                <a:cs typeface="Segoe UI"/>
              </a:rPr>
              <a:t>88307 – Level  V Gross/Micro​</a:t>
            </a:r>
          </a:p>
          <a:p>
            <a:r>
              <a:rPr lang="en-US">
                <a:cs typeface="Segoe UI"/>
              </a:rPr>
              <a:t>88304 – Level III Gross/Micro​</a:t>
            </a:r>
          </a:p>
          <a:p>
            <a:r>
              <a:rPr lang="en-US">
                <a:cs typeface="Segoe UI"/>
              </a:rPr>
              <a:t>85060 – Blood Smear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415DF90-54A5-5586-60AE-E6AA96CDBFF5}"/>
              </a:ext>
            </a:extLst>
          </p:cNvPr>
          <p:cNvSpPr txBox="1">
            <a:spLocks/>
          </p:cNvSpPr>
          <p:nvPr/>
        </p:nvSpPr>
        <p:spPr>
          <a:xfrm>
            <a:off x="321434" y="38749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Can A Computer Do It?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DC69E-F685-885B-EE86-901B84743A13}"/>
              </a:ext>
            </a:extLst>
          </p:cNvPr>
          <p:cNvSpPr txBox="1"/>
          <p:nvPr/>
        </p:nvSpPr>
        <p:spPr>
          <a:xfrm>
            <a:off x="1901798" y="4981816"/>
            <a:ext cx="87405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Report                   LLM Model                                                  Prediction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red square with white text&#10;&#10;Description automatically generated">
            <a:extLst>
              <a:ext uri="{FF2B5EF4-FFF2-40B4-BE49-F238E27FC236}">
                <a16:creationId xmlns:a16="http://schemas.microsoft.com/office/drawing/2014/main" id="{9524E427-E6A8-84E6-D501-02F86E47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22" y="6156687"/>
            <a:ext cx="3875885" cy="59664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849ED50-CEB6-AD02-3FA3-97B1D637A90D}"/>
              </a:ext>
            </a:extLst>
          </p:cNvPr>
          <p:cNvGrpSpPr/>
          <p:nvPr/>
        </p:nvGrpSpPr>
        <p:grpSpPr>
          <a:xfrm>
            <a:off x="33244" y="6061495"/>
            <a:ext cx="12137620" cy="830997"/>
            <a:chOff x="33244" y="6061495"/>
            <a:chExt cx="12137620" cy="830997"/>
          </a:xfrm>
        </p:grpSpPr>
        <p:pic>
          <p:nvPicPr>
            <p:cNvPr id="56" name="Picture 55" descr="A red and white sign with white text&#10;&#10;Description automatically generated">
              <a:extLst>
                <a:ext uri="{FF2B5EF4-FFF2-40B4-BE49-F238E27FC236}">
                  <a16:creationId xmlns:a16="http://schemas.microsoft.com/office/drawing/2014/main" id="{FB1EA567-D3F2-A0B7-297D-9E340E81D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873" t="76542" r="1670" b="-3833"/>
            <a:stretch/>
          </p:blipFill>
          <p:spPr>
            <a:xfrm>
              <a:off x="33244" y="6093987"/>
              <a:ext cx="12137619" cy="7425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CCC4AC-9964-6065-A807-50C081B79D85}"/>
                </a:ext>
              </a:extLst>
            </p:cNvPr>
            <p:cNvSpPr txBox="1"/>
            <p:nvPr/>
          </p:nvSpPr>
          <p:spPr>
            <a:xfrm>
              <a:off x="6699452" y="6061495"/>
              <a:ext cx="547141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r"/>
              <a:r>
                <a:rPr lang="en-US" sz="2400" b="1">
                  <a:solidFill>
                    <a:srgbClr val="FFFFFF"/>
                  </a:solidFill>
                  <a:latin typeface="Source Sans Pro"/>
                  <a:ea typeface="Source Sans Pro"/>
                </a:rPr>
                <a:t>[1] </a:t>
              </a:r>
              <a:r>
                <a:rPr lang="en-US" sz="2400">
                  <a:solidFill>
                    <a:srgbClr val="FFFFFF"/>
                  </a:solidFill>
                  <a:latin typeface="Source Sans Pro"/>
                  <a:ea typeface="Source Sans Pro"/>
                </a:rPr>
                <a:t>Soroush et al. Large Language Models are Poor Medical Coders. NEJM 2024.</a:t>
              </a:r>
              <a:endParaRPr lang="en-US" sz="240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33643B1-1CCD-F41B-7A0E-4055210AC03B}"/>
              </a:ext>
            </a:extLst>
          </p:cNvPr>
          <p:cNvSpPr txBox="1">
            <a:spLocks/>
          </p:cNvSpPr>
          <p:nvPr/>
        </p:nvSpPr>
        <p:spPr>
          <a:xfrm>
            <a:off x="8700" y="-124"/>
            <a:ext cx="11967320" cy="13436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 1: No, AI Cannot Easily Code Reports</a:t>
            </a:r>
          </a:p>
          <a:p>
            <a:r>
              <a:rPr lang="en-US" sz="3600" i="1" dirty="0"/>
              <a:t>	</a:t>
            </a:r>
            <a:endParaRPr lang="en-US" sz="2400" b="1" i="1" dirty="0"/>
          </a:p>
        </p:txBody>
      </p:sp>
      <p:pic>
        <p:nvPicPr>
          <p:cNvPr id="47" name="Picture 22">
            <a:extLst>
              <a:ext uri="{FF2B5EF4-FFF2-40B4-BE49-F238E27FC236}">
                <a16:creationId xmlns:a16="http://schemas.microsoft.com/office/drawing/2014/main" id="{E54717DF-428C-9B17-059B-805FC012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774">
            <a:off x="38243730" y="25714061"/>
            <a:ext cx="742755" cy="7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25D9839-1C05-4589-803C-70B0715BC1EC}"/>
              </a:ext>
            </a:extLst>
          </p:cNvPr>
          <p:cNvGrpSpPr/>
          <p:nvPr/>
        </p:nvGrpSpPr>
        <p:grpSpPr>
          <a:xfrm>
            <a:off x="3247968" y="1343498"/>
            <a:ext cx="5488784" cy="1711997"/>
            <a:chOff x="215980" y="1167107"/>
            <a:chExt cx="5488784" cy="1711997"/>
          </a:xfrm>
        </p:grpSpPr>
        <p:sp>
          <p:nvSpPr>
            <p:cNvPr id="43" name="Google Shape;878;p66">
              <a:extLst>
                <a:ext uri="{FF2B5EF4-FFF2-40B4-BE49-F238E27FC236}">
                  <a16:creationId xmlns:a16="http://schemas.microsoft.com/office/drawing/2014/main" id="{BBA4F001-C0ED-51F8-3855-5163ECA5A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64" y="1365841"/>
              <a:ext cx="1396999" cy="1172637"/>
            </a:xfrm>
            <a:prstGeom prst="cube">
              <a:avLst>
                <a:gd name="adj" fmla="val 23402"/>
              </a:avLst>
            </a:prstGeom>
            <a:solidFill>
              <a:srgbClr val="66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  <a:effectLst>
              <a:glow>
                <a:srgbClr val="0170C0"/>
              </a:glo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89" dirty="0">
                  <a:solidFill>
                    <a:schemeClr val="bg1"/>
                  </a:solidFill>
                  <a:latin typeface="Aptos"/>
                </a:rPr>
                <a:t>BERT</a:t>
              </a:r>
              <a:br>
                <a:rPr lang="en-US" sz="2489" dirty="0">
                  <a:solidFill>
                    <a:schemeClr val="bg1"/>
                  </a:solidFill>
                  <a:latin typeface="Aptos"/>
                </a:rPr>
              </a:br>
              <a:r>
                <a:rPr lang="en-US" sz="2489" dirty="0">
                  <a:solidFill>
                    <a:schemeClr val="bg1"/>
                  </a:solidFill>
                  <a:latin typeface="Aptos"/>
                </a:rPr>
                <a:t>LLM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6E10179-FB4D-8D08-7539-70C718BA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4171" y="1615664"/>
              <a:ext cx="677074" cy="626654"/>
            </a:xfrm>
            <a:prstGeom prst="rect">
              <a:avLst/>
            </a:prstGeom>
          </p:spPr>
        </p:pic>
        <p:sp>
          <p:nvSpPr>
            <p:cNvPr id="44" name="Arrow: Curved Right 1034">
              <a:extLst>
                <a:ext uri="{FF2B5EF4-FFF2-40B4-BE49-F238E27FC236}">
                  <a16:creationId xmlns:a16="http://schemas.microsoft.com/office/drawing/2014/main" id="{753BD5A9-2AC9-8F8D-BA60-E5E7E5276DD8}"/>
                </a:ext>
              </a:extLst>
            </p:cNvPr>
            <p:cNvSpPr/>
            <p:nvPr/>
          </p:nvSpPr>
          <p:spPr>
            <a:xfrm rot="5400000" flipH="1" flipV="1">
              <a:off x="2528234" y="1205491"/>
              <a:ext cx="605762" cy="1620997"/>
            </a:xfrm>
            <a:prstGeom prst="curvedRightArrow">
              <a:avLst>
                <a:gd name="adj1" fmla="val 18811"/>
                <a:gd name="adj2" fmla="val 50382"/>
                <a:gd name="adj3" fmla="val 39470"/>
              </a:avLst>
            </a:prstGeom>
            <a:solidFill>
              <a:srgbClr val="01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C7B847-9CD0-738D-BFC3-B6DAC046A549}"/>
                </a:ext>
              </a:extLst>
            </p:cNvPr>
            <p:cNvSpPr txBox="1"/>
            <p:nvPr/>
          </p:nvSpPr>
          <p:spPr>
            <a:xfrm>
              <a:off x="1826099" y="1167107"/>
              <a:ext cx="2010034" cy="461665"/>
            </a:xfrm>
            <a:prstGeom prst="rect">
              <a:avLst/>
            </a:prstGeom>
            <a:noFill/>
            <a:ln>
              <a:solidFill>
                <a:srgbClr val="01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0170C0"/>
                  </a:solidFill>
                </a:rPr>
                <a:t>Fine Tuning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C867-209F-7BCA-5770-DCB17018ADB6}"/>
                </a:ext>
              </a:extLst>
            </p:cNvPr>
            <p:cNvSpPr txBox="1"/>
            <p:nvPr/>
          </p:nvSpPr>
          <p:spPr>
            <a:xfrm>
              <a:off x="1797692" y="2354022"/>
              <a:ext cx="2010034" cy="461665"/>
            </a:xfrm>
            <a:prstGeom prst="rect">
              <a:avLst/>
            </a:prstGeom>
            <a:solidFill>
              <a:srgbClr val="0170C0"/>
            </a:solidFill>
            <a:ln>
              <a:solidFill>
                <a:srgbClr val="01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Training Data</a:t>
              </a:r>
            </a:p>
          </p:txBody>
        </p:sp>
        <p:sp>
          <p:nvSpPr>
            <p:cNvPr id="54" name="Google Shape;878;p66">
              <a:extLst>
                <a:ext uri="{FF2B5EF4-FFF2-40B4-BE49-F238E27FC236}">
                  <a16:creationId xmlns:a16="http://schemas.microsoft.com/office/drawing/2014/main" id="{7BA99FDC-4260-B923-15CD-41FDDE01C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525" y="1359737"/>
              <a:ext cx="1396999" cy="1172637"/>
            </a:xfrm>
            <a:prstGeom prst="cube">
              <a:avLst>
                <a:gd name="adj" fmla="val 23402"/>
              </a:avLst>
            </a:prstGeom>
            <a:solidFill>
              <a:srgbClr val="66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213586">
                <a:srgbClr val="0170C0"/>
              </a:glo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89" dirty="0">
                  <a:solidFill>
                    <a:schemeClr val="bg1"/>
                  </a:solidFill>
                  <a:latin typeface="Aptos"/>
                </a:rPr>
                <a:t>95% </a:t>
              </a:r>
              <a:br>
                <a:rPr lang="en-US" sz="2489" dirty="0">
                  <a:solidFill>
                    <a:schemeClr val="bg1"/>
                  </a:solidFill>
                  <a:latin typeface="Aptos"/>
                </a:rPr>
              </a:br>
              <a:r>
                <a:rPr lang="en-US" sz="1600" dirty="0">
                  <a:solidFill>
                    <a:schemeClr val="bg1"/>
                  </a:solidFill>
                  <a:latin typeface="Aptos"/>
                </a:rPr>
                <a:t>Accuracy</a:t>
              </a:r>
              <a:endParaRPr lang="en-US" sz="2489" dirty="0">
                <a:solidFill>
                  <a:schemeClr val="bg1"/>
                </a:solidFill>
                <a:latin typeface="Aptos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63FA568-BAED-BCD4-E11E-664FEEEAC160}"/>
                </a:ext>
              </a:extLst>
            </p:cNvPr>
            <p:cNvSpPr/>
            <p:nvPr/>
          </p:nvSpPr>
          <p:spPr>
            <a:xfrm>
              <a:off x="215980" y="1167107"/>
              <a:ext cx="5488784" cy="171199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4D4AFB-3D71-0E07-BD9B-8C3A495E300E}"/>
              </a:ext>
            </a:extLst>
          </p:cNvPr>
          <p:cNvSpPr txBox="1"/>
          <p:nvPr/>
        </p:nvSpPr>
        <p:spPr>
          <a:xfrm>
            <a:off x="672352" y="3547187"/>
            <a:ext cx="109862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Prior work reaches similar conclusions	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prstClr val="black"/>
                </a:solidFill>
                <a:latin typeface="Aptos" panose="02110004020202020204"/>
              </a:rPr>
              <a:t>What does this mean for the future of AI in Pathology (Report Coding)?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0C4C64-8C6B-4B28-6D59-C07D9538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1" y="236306"/>
            <a:ext cx="11985841" cy="1211622"/>
          </a:xfrm>
        </p:spPr>
        <p:txBody>
          <a:bodyPr>
            <a:noAutofit/>
          </a:bodyPr>
          <a:lstStyle/>
          <a:p>
            <a:r>
              <a:rPr lang="en-US" sz="6000" dirty="0"/>
              <a:t>Is this True?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C0922C-28B0-9C56-DADE-09722E62EE3F}"/>
              </a:ext>
            </a:extLst>
          </p:cNvPr>
          <p:cNvCxnSpPr>
            <a:cxnSpLocks/>
          </p:cNvCxnSpPr>
          <p:nvPr/>
        </p:nvCxnSpPr>
        <p:spPr>
          <a:xfrm flipH="1">
            <a:off x="4944224" y="5999207"/>
            <a:ext cx="6529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226D5-6ECB-8D9A-D03B-73D5D878CC61}"/>
              </a:ext>
            </a:extLst>
          </p:cNvPr>
          <p:cNvCxnSpPr>
            <a:cxnSpLocks/>
          </p:cNvCxnSpPr>
          <p:nvPr/>
        </p:nvCxnSpPr>
        <p:spPr>
          <a:xfrm>
            <a:off x="7792667" y="2365021"/>
            <a:ext cx="0" cy="3597460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C61BBB-1CE1-074C-78E5-3F2DCA30935A}"/>
              </a:ext>
            </a:extLst>
          </p:cNvPr>
          <p:cNvSpPr txBox="1"/>
          <p:nvPr/>
        </p:nvSpPr>
        <p:spPr>
          <a:xfrm>
            <a:off x="5735166" y="1447928"/>
            <a:ext cx="4216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Minimum Acceptable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Error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B3260-D497-D1E9-1DEE-B49041A1F2C7}"/>
              </a:ext>
            </a:extLst>
          </p:cNvPr>
          <p:cNvSpPr txBox="1"/>
          <p:nvPr/>
        </p:nvSpPr>
        <p:spPr>
          <a:xfrm>
            <a:off x="6147794" y="6093323"/>
            <a:ext cx="488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Model Reliability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4FFA9-4943-5729-CEFD-614C7C20EDD5}"/>
              </a:ext>
            </a:extLst>
          </p:cNvPr>
          <p:cNvSpPr txBox="1"/>
          <p:nvPr/>
        </p:nvSpPr>
        <p:spPr>
          <a:xfrm rot="16200000">
            <a:off x="2321880" y="3904675"/>
            <a:ext cx="438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% Work Reduction?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33BACF-3987-E95A-AFE5-C3D9618BF2C0}"/>
              </a:ext>
            </a:extLst>
          </p:cNvPr>
          <p:cNvCxnSpPr/>
          <p:nvPr/>
        </p:nvCxnSpPr>
        <p:spPr>
          <a:xfrm flipV="1">
            <a:off x="4587922" y="1322124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3DFFD-5ABE-0BBA-3F9D-EF66DC8D076F}"/>
              </a:ext>
            </a:extLst>
          </p:cNvPr>
          <p:cNvCxnSpPr>
            <a:cxnSpLocks/>
          </p:cNvCxnSpPr>
          <p:nvPr/>
        </p:nvCxnSpPr>
        <p:spPr>
          <a:xfrm>
            <a:off x="10551700" y="6422773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0E09558-20C9-96C5-FF0D-B96B12A6329B}"/>
              </a:ext>
            </a:extLst>
          </p:cNvPr>
          <p:cNvGrpSpPr/>
          <p:nvPr/>
        </p:nvGrpSpPr>
        <p:grpSpPr>
          <a:xfrm>
            <a:off x="5007817" y="3999621"/>
            <a:ext cx="6399754" cy="1965385"/>
            <a:chOff x="4539768" y="4079922"/>
            <a:chExt cx="6450949" cy="196538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9453AC-0FD1-ECDA-05B2-7E35F5EB9F1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123" y="4079922"/>
              <a:ext cx="0" cy="196538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1E2233-AEBC-D8F7-CDEC-AC1B5D01E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9768" y="6003868"/>
              <a:ext cx="273135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5912E8-6AB0-2718-7896-925276A5E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874" y="4090942"/>
              <a:ext cx="375684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C19B07-785C-A6D7-046D-8F5A3340F720}"/>
              </a:ext>
            </a:extLst>
          </p:cNvPr>
          <p:cNvCxnSpPr/>
          <p:nvPr/>
        </p:nvCxnSpPr>
        <p:spPr>
          <a:xfrm>
            <a:off x="4976020" y="1299006"/>
            <a:ext cx="0" cy="47233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32">
            <a:extLst>
              <a:ext uri="{FF2B5EF4-FFF2-40B4-BE49-F238E27FC236}">
                <a16:creationId xmlns:a16="http://schemas.microsoft.com/office/drawing/2014/main" id="{27CBD736-970A-50DA-892B-B79EA0B549A0}"/>
              </a:ext>
            </a:extLst>
          </p:cNvPr>
          <p:cNvSpPr/>
          <p:nvPr/>
        </p:nvSpPr>
        <p:spPr>
          <a:xfrm rot="5400000">
            <a:off x="6849257" y="5326644"/>
            <a:ext cx="762648" cy="310247"/>
          </a:xfrm>
          <a:prstGeom prst="rightArrow">
            <a:avLst/>
          </a:prstGeom>
          <a:solidFill>
            <a:srgbClr val="9F29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9E299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85F2B-A29D-8352-AAC6-A7CFC1634A7F}"/>
              </a:ext>
            </a:extLst>
          </p:cNvPr>
          <p:cNvSpPr txBox="1"/>
          <p:nvPr/>
        </p:nvSpPr>
        <p:spPr>
          <a:xfrm>
            <a:off x="6035292" y="3788899"/>
            <a:ext cx="1457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E2992"/>
                </a:solidFill>
              </a:rPr>
              <a:t>YOU</a:t>
            </a:r>
            <a:br>
              <a:rPr lang="en-US" sz="2800" b="1" dirty="0">
                <a:solidFill>
                  <a:srgbClr val="9E2992"/>
                </a:solidFill>
              </a:rPr>
            </a:br>
            <a:r>
              <a:rPr lang="en-US" sz="2800" b="1" dirty="0">
                <a:solidFill>
                  <a:srgbClr val="9E2992"/>
                </a:solidFill>
              </a:rPr>
              <a:t>ARE</a:t>
            </a:r>
            <a:br>
              <a:rPr lang="en-US" sz="2800" b="1" dirty="0">
                <a:solidFill>
                  <a:srgbClr val="9E2992"/>
                </a:solidFill>
              </a:rPr>
            </a:br>
            <a:r>
              <a:rPr lang="en-US" sz="2800" b="1" dirty="0">
                <a:solidFill>
                  <a:srgbClr val="9E2992"/>
                </a:solidFill>
              </a:rPr>
              <a:t>HERE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D812C-A26B-C978-D8E9-D2DA8BA55B93}"/>
              </a:ext>
            </a:extLst>
          </p:cNvPr>
          <p:cNvSpPr txBox="1"/>
          <p:nvPr/>
        </p:nvSpPr>
        <p:spPr>
          <a:xfrm>
            <a:off x="106117" y="4835430"/>
            <a:ext cx="302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(Verifying CPT Codes is No Easier than Coding from Scratch)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818B-F3F9-D295-25DD-A5AB9B2060EC}"/>
              </a:ext>
            </a:extLst>
          </p:cNvPr>
          <p:cNvSpPr txBox="1"/>
          <p:nvPr/>
        </p:nvSpPr>
        <p:spPr>
          <a:xfrm>
            <a:off x="1748380" y="3653309"/>
            <a:ext cx="224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solidFill>
                  <a:srgbClr val="0070C0"/>
                </a:solidFill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 0%</a:t>
            </a:r>
            <a:r>
              <a:rPr lang="en-US" sz="32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 Reduction</a:t>
            </a:r>
            <a:endParaRPr lang="en-US" sz="3200" b="1" dirty="0">
              <a:solidFill>
                <a:srgbClr val="0070C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F59BE-ADEF-3AE6-402C-DA1CEB82DDCC}"/>
              </a:ext>
            </a:extLst>
          </p:cNvPr>
          <p:cNvSpPr txBox="1"/>
          <p:nvPr/>
        </p:nvSpPr>
        <p:spPr>
          <a:xfrm>
            <a:off x="151836" y="3642855"/>
            <a:ext cx="262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95 &lt; 99%</a:t>
            </a:r>
            <a:r>
              <a:rPr lang="en-US" sz="32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Accuracy</a:t>
            </a:r>
            <a:endParaRPr lang="en-US" sz="3200" b="1" dirty="0">
              <a:solidFill>
                <a:srgbClr val="0070C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Arrow: Right 32">
            <a:extLst>
              <a:ext uri="{FF2B5EF4-FFF2-40B4-BE49-F238E27FC236}">
                <a16:creationId xmlns:a16="http://schemas.microsoft.com/office/drawing/2014/main" id="{4EBE68C2-89D6-45E4-BEAA-10210CDF85EB}"/>
              </a:ext>
            </a:extLst>
          </p:cNvPr>
          <p:cNvSpPr/>
          <p:nvPr/>
        </p:nvSpPr>
        <p:spPr>
          <a:xfrm>
            <a:off x="1958181" y="3926138"/>
            <a:ext cx="390600" cy="3622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A278D-C818-43F9-8B1F-AF5B141BC96B}"/>
              </a:ext>
            </a:extLst>
          </p:cNvPr>
          <p:cNvSpPr/>
          <p:nvPr/>
        </p:nvSpPr>
        <p:spPr>
          <a:xfrm>
            <a:off x="126293" y="3543318"/>
            <a:ext cx="3862821" cy="1112004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BEA56D-6884-6605-C0D3-E33B2606744D}"/>
              </a:ext>
            </a:extLst>
          </p:cNvPr>
          <p:cNvGrpSpPr>
            <a:grpSpLocks noChangeAspect="1"/>
          </p:cNvGrpSpPr>
          <p:nvPr/>
        </p:nvGrpSpPr>
        <p:grpSpPr>
          <a:xfrm>
            <a:off x="2056887" y="1659768"/>
            <a:ext cx="8078225" cy="2082555"/>
            <a:chOff x="763574" y="2497301"/>
            <a:chExt cx="9726626" cy="2354099"/>
          </a:xfrm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DF713C01-561B-B679-EA4A-812300037201}"/>
                </a:ext>
              </a:extLst>
            </p:cNvPr>
            <p:cNvSpPr/>
            <p:nvPr/>
          </p:nvSpPr>
          <p:spPr>
            <a:xfrm>
              <a:off x="763574" y="2497301"/>
              <a:ext cx="9726626" cy="235409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087C27-DDAF-95BE-1587-A3C6778D753F}"/>
                </a:ext>
              </a:extLst>
            </p:cNvPr>
            <p:cNvGrpSpPr/>
            <p:nvPr/>
          </p:nvGrpSpPr>
          <p:grpSpPr>
            <a:xfrm>
              <a:off x="2979012" y="2704480"/>
              <a:ext cx="5085488" cy="1969484"/>
              <a:chOff x="1924240" y="2752640"/>
              <a:chExt cx="5085488" cy="1969484"/>
            </a:xfrm>
          </p:grpSpPr>
          <p:sp>
            <p:nvSpPr>
              <p:cNvPr id="19" name="Rectangle: Rounded Corners 2">
                <a:extLst>
                  <a:ext uri="{FF2B5EF4-FFF2-40B4-BE49-F238E27FC236}">
                    <a16:creationId xmlns:a16="http://schemas.microsoft.com/office/drawing/2014/main" id="{05343F7B-7072-FDCC-10CA-D473632ADA2C}"/>
                  </a:ext>
                </a:extLst>
              </p:cNvPr>
              <p:cNvSpPr/>
              <p:nvPr/>
            </p:nvSpPr>
            <p:spPr>
              <a:xfrm>
                <a:off x="1924240" y="2752640"/>
                <a:ext cx="5085488" cy="1969484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1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row: Right 32">
                <a:extLst>
                  <a:ext uri="{FF2B5EF4-FFF2-40B4-BE49-F238E27FC236}">
                    <a16:creationId xmlns:a16="http://schemas.microsoft.com/office/drawing/2014/main" id="{08AD1261-A3A5-7323-67F3-935265A2B6E6}"/>
                  </a:ext>
                </a:extLst>
              </p:cNvPr>
              <p:cNvSpPr/>
              <p:nvPr/>
            </p:nvSpPr>
            <p:spPr>
              <a:xfrm>
                <a:off x="3157520" y="3482533"/>
                <a:ext cx="255293" cy="3364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33">
                <a:extLst>
                  <a:ext uri="{FF2B5EF4-FFF2-40B4-BE49-F238E27FC236}">
                    <a16:creationId xmlns:a16="http://schemas.microsoft.com/office/drawing/2014/main" id="{38DAC706-E2C0-3F6F-BD67-81AE0666DE3E}"/>
                  </a:ext>
                </a:extLst>
              </p:cNvPr>
              <p:cNvSpPr/>
              <p:nvPr/>
            </p:nvSpPr>
            <p:spPr>
              <a:xfrm>
                <a:off x="5424982" y="3457062"/>
                <a:ext cx="271267" cy="34513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16" descr="Invoice - Free business icons">
                <a:extLst>
                  <a:ext uri="{FF2B5EF4-FFF2-40B4-BE49-F238E27FC236}">
                    <a16:creationId xmlns:a16="http://schemas.microsoft.com/office/drawing/2014/main" id="{13F38ADA-805F-9B03-7DAC-5E9C5AD41C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2215" y="3165278"/>
                <a:ext cx="964825" cy="964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48EF5D16-1D79-5CA5-2D35-68B2C50E2F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6728" y="3183001"/>
                <a:ext cx="964826" cy="964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77BB08-69A4-6D87-CD0C-BD05958A11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29516" y="3097428"/>
                <a:ext cx="1381341" cy="1187877"/>
                <a:chOff x="2467755" y="2763712"/>
                <a:chExt cx="2386154" cy="2051961"/>
              </a:xfrm>
            </p:grpSpPr>
            <p:sp>
              <p:nvSpPr>
                <p:cNvPr id="25" name="Google Shape;878;p66">
                  <a:extLst>
                    <a:ext uri="{FF2B5EF4-FFF2-40B4-BE49-F238E27FC236}">
                      <a16:creationId xmlns:a16="http://schemas.microsoft.com/office/drawing/2014/main" id="{1398936D-FB27-4679-66FA-69B466B004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67755" y="2763712"/>
                  <a:ext cx="2386154" cy="2051961"/>
                </a:xfrm>
                <a:prstGeom prst="cube">
                  <a:avLst>
                    <a:gd name="adj" fmla="val 23402"/>
                  </a:avLst>
                </a:prstGeom>
                <a:solidFill>
                  <a:srgbClr val="666666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glow rad="294087">
                    <a:srgbClr val="0170C0"/>
                  </a:glo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2489">
                    <a:latin typeface="Aptos"/>
                  </a:endParaRPr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C9D8E49-9369-E903-C6AE-87B3A135A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501" t="31282" r="29179" b="12620"/>
                <a:stretch/>
              </p:blipFill>
              <p:spPr>
                <a:xfrm>
                  <a:off x="2585666" y="3299826"/>
                  <a:ext cx="1661256" cy="14706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0CBC2E-86D7-B6A3-9BAB-D5F16D4E2052}"/>
                </a:ext>
              </a:extLst>
            </p:cNvPr>
            <p:cNvGrpSpPr/>
            <p:nvPr/>
          </p:nvGrpSpPr>
          <p:grpSpPr>
            <a:xfrm>
              <a:off x="1101574" y="2866116"/>
              <a:ext cx="1298751" cy="1422026"/>
              <a:chOff x="1201002" y="1725667"/>
              <a:chExt cx="1298751" cy="1422026"/>
            </a:xfrm>
          </p:grpSpPr>
          <p:pic>
            <p:nvPicPr>
              <p:cNvPr id="15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EC8FA80A-525F-06EF-D838-3140404408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7"/>
              <a:stretch/>
            </p:blipFill>
            <p:spPr bwMode="auto">
              <a:xfrm>
                <a:off x="1201002" y="1725667"/>
                <a:ext cx="841551" cy="96482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6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E73CCEAD-CD9E-5A93-99F7-78445FAB2F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7"/>
              <a:stretch/>
            </p:blipFill>
            <p:spPr bwMode="auto">
              <a:xfrm>
                <a:off x="1353402" y="1878067"/>
                <a:ext cx="841551" cy="96482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7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F23AB6E3-AB22-EA71-58BD-58B9C7EAE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7"/>
              <a:stretch/>
            </p:blipFill>
            <p:spPr bwMode="auto">
              <a:xfrm>
                <a:off x="1505802" y="2030467"/>
                <a:ext cx="841551" cy="96482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8" name="Picture 18" descr="Paper list hand drawn symbol - Free interface icons">
                <a:extLst>
                  <a:ext uri="{FF2B5EF4-FFF2-40B4-BE49-F238E27FC236}">
                    <a16:creationId xmlns:a16="http://schemas.microsoft.com/office/drawing/2014/main" id="{D46E661D-4120-793E-659B-E0060711DF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7"/>
              <a:stretch/>
            </p:blipFill>
            <p:spPr bwMode="auto">
              <a:xfrm>
                <a:off x="1658202" y="2182867"/>
                <a:ext cx="841551" cy="96482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1ED1F4-2B1E-2F58-968F-91512926DEB5}"/>
                </a:ext>
              </a:extLst>
            </p:cNvPr>
            <p:cNvGrpSpPr/>
            <p:nvPr/>
          </p:nvGrpSpPr>
          <p:grpSpPr>
            <a:xfrm>
              <a:off x="8863047" y="2886214"/>
              <a:ext cx="1354052" cy="1422025"/>
              <a:chOff x="9147495" y="1725667"/>
              <a:chExt cx="1354052" cy="1422025"/>
            </a:xfrm>
          </p:grpSpPr>
          <p:pic>
            <p:nvPicPr>
              <p:cNvPr id="11" name="Picture 16" descr="Invoice - Free business icons">
                <a:extLst>
                  <a:ext uri="{FF2B5EF4-FFF2-40B4-BE49-F238E27FC236}">
                    <a16:creationId xmlns:a16="http://schemas.microsoft.com/office/drawing/2014/main" id="{3873BFE7-2EDF-7CC9-AA4F-A2135B325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6" r="-1"/>
              <a:stretch/>
            </p:blipFill>
            <p:spPr bwMode="auto">
              <a:xfrm>
                <a:off x="9147495" y="1725667"/>
                <a:ext cx="896852" cy="96482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2" name="Picture 16" descr="Invoice - Free business icons">
                <a:extLst>
                  <a:ext uri="{FF2B5EF4-FFF2-40B4-BE49-F238E27FC236}">
                    <a16:creationId xmlns:a16="http://schemas.microsoft.com/office/drawing/2014/main" id="{3A49AF8E-C50F-D850-6779-1A359EC4EC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6" r="-1"/>
              <a:stretch/>
            </p:blipFill>
            <p:spPr bwMode="auto">
              <a:xfrm>
                <a:off x="9299895" y="1878067"/>
                <a:ext cx="896852" cy="96482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16" descr="Invoice - Free business icons">
                <a:extLst>
                  <a:ext uri="{FF2B5EF4-FFF2-40B4-BE49-F238E27FC236}">
                    <a16:creationId xmlns:a16="http://schemas.microsoft.com/office/drawing/2014/main" id="{26B2C449-C50A-A693-CD76-AFABA6A9EA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6" r="-1"/>
              <a:stretch/>
            </p:blipFill>
            <p:spPr bwMode="auto">
              <a:xfrm>
                <a:off x="9452295" y="2030467"/>
                <a:ext cx="896852" cy="96482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16" descr="Invoice - Free business icons">
                <a:extLst>
                  <a:ext uri="{FF2B5EF4-FFF2-40B4-BE49-F238E27FC236}">
                    <a16:creationId xmlns:a16="http://schemas.microsoft.com/office/drawing/2014/main" id="{B931C733-9B42-0409-E772-6D354827F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6" r="-1"/>
              <a:stretch/>
            </p:blipFill>
            <p:spPr bwMode="auto">
              <a:xfrm>
                <a:off x="9604695" y="2182867"/>
                <a:ext cx="896852" cy="96482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Arrow: Right 32">
              <a:extLst>
                <a:ext uri="{FF2B5EF4-FFF2-40B4-BE49-F238E27FC236}">
                  <a16:creationId xmlns:a16="http://schemas.microsoft.com/office/drawing/2014/main" id="{2073D20D-3778-057D-9754-FE51CE06C500}"/>
                </a:ext>
              </a:extLst>
            </p:cNvPr>
            <p:cNvSpPr/>
            <p:nvPr/>
          </p:nvSpPr>
          <p:spPr>
            <a:xfrm>
              <a:off x="2378088" y="3435221"/>
              <a:ext cx="484958" cy="3364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32">
              <a:extLst>
                <a:ext uri="{FF2B5EF4-FFF2-40B4-BE49-F238E27FC236}">
                  <a16:creationId xmlns:a16="http://schemas.microsoft.com/office/drawing/2014/main" id="{FDAB66ED-999D-47D0-BC3F-66ED84C54E2E}"/>
                </a:ext>
              </a:extLst>
            </p:cNvPr>
            <p:cNvSpPr/>
            <p:nvPr/>
          </p:nvSpPr>
          <p:spPr>
            <a:xfrm>
              <a:off x="8188306" y="3429000"/>
              <a:ext cx="556692" cy="3364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CAAE35-15FB-8AA5-FB8E-D6CCD501A1CD}"/>
              </a:ext>
            </a:extLst>
          </p:cNvPr>
          <p:cNvSpPr txBox="1">
            <a:spLocks noChangeAspect="1"/>
          </p:cNvSpPr>
          <p:nvPr/>
        </p:nvSpPr>
        <p:spPr>
          <a:xfrm>
            <a:off x="1513682" y="4581721"/>
            <a:ext cx="1005951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i="1" dirty="0">
                <a:latin typeface="Aptos"/>
                <a:ea typeface="Source Sans Pro"/>
              </a:rPr>
              <a:t>Are AI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Aptos"/>
                <a:ea typeface="Source Sans Pro"/>
                <a:cs typeface="+mn-cs"/>
              </a:rPr>
              <a:t>Processes</a:t>
            </a:r>
            <a:r>
              <a:rPr lang="en-US" sz="4000" i="1" dirty="0">
                <a:latin typeface="Aptos"/>
                <a:ea typeface="Source Sans Pro"/>
              </a:rPr>
              <a:t> Limited by AI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Source Sans Pro"/>
                <a:cs typeface="+mn-cs"/>
              </a:rPr>
              <a:t>Models</a:t>
            </a:r>
            <a:r>
              <a:rPr lang="en-US" sz="4000" i="1" dirty="0">
                <a:latin typeface="Aptos"/>
                <a:ea typeface="Source Sans Pro"/>
              </a:rPr>
              <a:t>? 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Source Sans Pro"/>
              <a:cs typeface="+mn-cs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E38F644-8D1B-842F-7AAC-8A5E207F89EF}"/>
              </a:ext>
            </a:extLst>
          </p:cNvPr>
          <p:cNvSpPr txBox="1">
            <a:spLocks/>
          </p:cNvSpPr>
          <p:nvPr/>
        </p:nvSpPr>
        <p:spPr>
          <a:xfrm>
            <a:off x="0" y="53386"/>
            <a:ext cx="11541512" cy="76698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What if We Think Outside the Box?</a:t>
            </a:r>
          </a:p>
        </p:txBody>
      </p:sp>
    </p:spTree>
    <p:extLst>
      <p:ext uri="{BB962C8B-B14F-4D97-AF65-F5344CB8AC3E}">
        <p14:creationId xmlns:p14="http://schemas.microsoft.com/office/powerpoint/2010/main" val="398833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857</Words>
  <Application>Microsoft Macintosh PowerPoint</Application>
  <PresentationFormat>Widescreen</PresentationFormat>
  <Paragraphs>197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Helvetica</vt:lpstr>
      <vt:lpstr>Proxima Nova</vt:lpstr>
      <vt:lpstr>Segoe UI</vt:lpstr>
      <vt:lpstr>Source Sans Pro</vt:lpstr>
      <vt:lpstr>Verdana</vt:lpstr>
      <vt:lpstr>Office Theme</vt:lpstr>
      <vt:lpstr>Graded Automation</vt:lpstr>
      <vt:lpstr>Disclosure</vt:lpstr>
      <vt:lpstr>The Future of AI in Medicine</vt:lpstr>
      <vt:lpstr>Medical Coding</vt:lpstr>
      <vt:lpstr>Medical Coding</vt:lpstr>
      <vt:lpstr>PowerPoint Presentation</vt:lpstr>
      <vt:lpstr>PowerPoint Presentation</vt:lpstr>
      <vt:lpstr>Is this True?</vt:lpstr>
      <vt:lpstr>PowerPoint Presentation</vt:lpstr>
      <vt:lpstr>PowerPoint Presentation</vt:lpstr>
      <vt:lpstr>PowerPoint Presentation</vt:lpstr>
      <vt:lpstr>PowerPoint Presentation</vt:lpstr>
      <vt:lpstr>Significance of This Work</vt:lpstr>
      <vt:lpstr>Significance of This Work</vt:lpstr>
      <vt:lpstr>Acknowledgements and Thanks</vt:lpstr>
      <vt:lpstr>Automation is Not the End Goal</vt:lpstr>
      <vt:lpstr>A Reference Interval for Hallucination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aclps talk</dc:title>
  <dc:subject/>
  <dc:creator>Snyder, Christopher</dc:creator>
  <cp:keywords/>
  <dc:description/>
  <cp:lastModifiedBy>Snyder, Christopher</cp:lastModifiedBy>
  <cp:revision>2</cp:revision>
  <cp:lastPrinted>2024-06-07T13:35:00Z</cp:lastPrinted>
  <dcterms:created xsi:type="dcterms:W3CDTF">2024-04-24T14:15:37Z</dcterms:created>
  <dcterms:modified xsi:type="dcterms:W3CDTF">2024-06-07T16:21:11Z</dcterms:modified>
  <cp:category/>
</cp:coreProperties>
</file>