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26" r:id="rId1"/>
  </p:sldMasterIdLst>
  <p:notesMasterIdLst>
    <p:notesMasterId r:id="rId13"/>
  </p:notesMasterIdLst>
  <p:sldIdLst>
    <p:sldId id="267" r:id="rId2"/>
    <p:sldId id="256" r:id="rId3"/>
    <p:sldId id="266" r:id="rId4"/>
    <p:sldId id="257" r:id="rId5"/>
    <p:sldId id="258" r:id="rId6"/>
    <p:sldId id="259" r:id="rId7"/>
    <p:sldId id="260" r:id="rId8"/>
    <p:sldId id="261" r:id="rId9"/>
    <p:sldId id="262" r:id="rId10"/>
    <p:sldId id="265" r:id="rId11"/>
    <p:sldId id="268" r:id="rId12"/>
  </p:sldIdLst>
  <p:sldSz cx="14630400" cy="8229600"/>
  <p:notesSz cx="8229600" cy="14630400"/>
  <p:embeddedFontLst>
    <p:embeddedFont>
      <p:font typeface="Calibri" pitchFamily="34" charset="0"/>
      <p:regular r:id="rId14"/>
      <p:bold r:id="rId15"/>
      <p:italic r:id="rId16"/>
      <p:boldItalic r:id="rId17"/>
    </p:embeddedFont>
    <p:embeddedFont>
      <p:font typeface="Roboto Slab" charset="0"/>
      <p:regular r:id="rId18"/>
    </p:embeddedFont>
    <p:embeddedFont>
      <p:font typeface="Roboto" charset="0"/>
      <p:regular r:id="rId19"/>
      <p:bold r:id="rId20"/>
      <p:italic r:id="rId21"/>
      <p:boldItalic r:id="rId22"/>
    </p:embeddedFont>
    <p:embeddedFont>
      <p:font typeface="Calibri Light" pitchFamily="34" charset="0"/>
      <p:regular r:id="rId23"/>
      <p: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C81809A2-0BDA-4992-B72D-6DEA60A39A81}">
          <p14:sldIdLst>
            <p14:sldId id="267"/>
            <p14:sldId id="256"/>
            <p14:sldId id="26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733"/>
    <a:srgbClr val="76B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292EE-B69B-4926-AFD7-F344294CBDD6}" type="doc">
      <dgm:prSet loTypeId="urn:microsoft.com/office/officeart/2005/8/layout/default" loCatId="list" qsTypeId="urn:microsoft.com/office/officeart/2005/8/quickstyle/3d2" qsCatId="3D" csTypeId="urn:microsoft.com/office/officeart/2005/8/colors/accent3_1" csCatId="accent3" phldr="1"/>
      <dgm:spPr/>
      <dgm:t>
        <a:bodyPr/>
        <a:lstStyle/>
        <a:p>
          <a:endParaRPr lang="en-US"/>
        </a:p>
      </dgm:t>
    </dgm:pt>
    <dgm:pt modelId="{1A0150C6-79E1-4BB6-84C5-2B49DE41FF16}">
      <dgm:prSet phldrT="[Text]" custT="1"/>
      <dgm:spPr/>
      <dgm:t>
        <a:bodyPr/>
        <a:lstStyle/>
        <a:p>
          <a:pPr algn="l"/>
          <a:r>
            <a:rPr lang="en-US" sz="3200" dirty="0" smtClean="0">
              <a:solidFill>
                <a:srgbClr val="0070C0"/>
              </a:solidFill>
            </a:rPr>
            <a:t>Data Encryption: </a:t>
          </a:r>
          <a:r>
            <a:rPr lang="en-US" sz="2400" dirty="0" smtClean="0"/>
            <a:t>All sensitive data is encrypted in local Storage.</a:t>
          </a:r>
          <a:endParaRPr lang="en-US" sz="2800" dirty="0"/>
        </a:p>
      </dgm:t>
    </dgm:pt>
    <dgm:pt modelId="{92746ADA-F980-41E4-B804-3C910724FDFC}" type="parTrans" cxnId="{3ADECF11-53BB-4F86-A764-E91094BF1513}">
      <dgm:prSet/>
      <dgm:spPr/>
      <dgm:t>
        <a:bodyPr/>
        <a:lstStyle/>
        <a:p>
          <a:endParaRPr lang="en-US"/>
        </a:p>
      </dgm:t>
    </dgm:pt>
    <dgm:pt modelId="{7995905E-C7CF-4872-A6EE-1CFFE7BD3EB2}" type="sibTrans" cxnId="{3ADECF11-53BB-4F86-A764-E91094BF1513}">
      <dgm:prSet/>
      <dgm:spPr/>
      <dgm:t>
        <a:bodyPr/>
        <a:lstStyle/>
        <a:p>
          <a:endParaRPr lang="en-US"/>
        </a:p>
      </dgm:t>
    </dgm:pt>
    <dgm:pt modelId="{DC45617B-F78C-40F1-B1E3-A6E4E38B0657}">
      <dgm:prSet phldrT="[Text]" custT="1"/>
      <dgm:spPr/>
      <dgm:t>
        <a:bodyPr/>
        <a:lstStyle/>
        <a:p>
          <a:pPr>
            <a:lnSpc>
              <a:spcPct val="100000"/>
            </a:lnSpc>
          </a:pPr>
          <a:r>
            <a:rPr lang="en-US" sz="3200" dirty="0" smtClean="0">
              <a:solidFill>
                <a:srgbClr val="0070C0"/>
              </a:solidFill>
            </a:rPr>
            <a:t>Session manage-</a:t>
          </a:r>
          <a:r>
            <a:rPr lang="en-US" sz="3200" dirty="0" err="1" smtClean="0">
              <a:solidFill>
                <a:srgbClr val="0070C0"/>
              </a:solidFill>
            </a:rPr>
            <a:t>ment</a:t>
          </a:r>
          <a:r>
            <a:rPr lang="en-US" sz="3200" dirty="0" smtClean="0">
              <a:solidFill>
                <a:srgbClr val="0070C0"/>
              </a:solidFill>
            </a:rPr>
            <a:t>: </a:t>
          </a:r>
          <a:r>
            <a:rPr lang="en-US" sz="2400" dirty="0" smtClean="0"/>
            <a:t>Current user sessions are securely managed</a:t>
          </a:r>
          <a:endParaRPr lang="en-US" sz="2500" dirty="0"/>
        </a:p>
      </dgm:t>
    </dgm:pt>
    <dgm:pt modelId="{2C3EF10D-5336-442A-B0E0-8FD4BABC7EB4}" type="parTrans" cxnId="{5C81D2BC-F7CC-44E6-AC9D-7101FA087F6E}">
      <dgm:prSet/>
      <dgm:spPr/>
      <dgm:t>
        <a:bodyPr/>
        <a:lstStyle/>
        <a:p>
          <a:endParaRPr lang="en-US"/>
        </a:p>
      </dgm:t>
    </dgm:pt>
    <dgm:pt modelId="{BFD17810-F82F-4C82-B6FF-8463E50279E5}" type="sibTrans" cxnId="{5C81D2BC-F7CC-44E6-AC9D-7101FA087F6E}">
      <dgm:prSet/>
      <dgm:spPr/>
      <dgm:t>
        <a:bodyPr/>
        <a:lstStyle/>
        <a:p>
          <a:endParaRPr lang="en-US"/>
        </a:p>
      </dgm:t>
    </dgm:pt>
    <dgm:pt modelId="{2B27E8DC-DA32-47FE-92AE-70F449A2D763}">
      <dgm:prSet phldrT="[Text]" custT="1"/>
      <dgm:spPr/>
      <dgm:t>
        <a:bodyPr/>
        <a:lstStyle/>
        <a:p>
          <a:r>
            <a:rPr lang="en-US" sz="3200" dirty="0" smtClean="0">
              <a:solidFill>
                <a:srgbClr val="0070C0"/>
              </a:solidFill>
            </a:rPr>
            <a:t>Two-Factor Authentication</a:t>
          </a:r>
          <a:r>
            <a:rPr lang="en-US" sz="2800" dirty="0" smtClean="0">
              <a:solidFill>
                <a:srgbClr val="0070C0"/>
              </a:solidFill>
            </a:rPr>
            <a:t>: </a:t>
          </a:r>
          <a:r>
            <a:rPr lang="en-US" sz="2400" dirty="0" smtClean="0"/>
            <a:t>Password + PIN verification</a:t>
          </a:r>
          <a:endParaRPr lang="en-US" sz="2800" dirty="0"/>
        </a:p>
      </dgm:t>
    </dgm:pt>
    <dgm:pt modelId="{1BD2A2E6-EACF-4B0A-88E4-20257D23C34E}" type="parTrans" cxnId="{2EC1777A-E690-47F6-B632-AAE612989A6C}">
      <dgm:prSet/>
      <dgm:spPr/>
      <dgm:t>
        <a:bodyPr/>
        <a:lstStyle/>
        <a:p>
          <a:endParaRPr lang="en-US"/>
        </a:p>
      </dgm:t>
    </dgm:pt>
    <dgm:pt modelId="{B64B5B63-CEFD-4586-80F4-65613F667A00}" type="sibTrans" cxnId="{2EC1777A-E690-47F6-B632-AAE612989A6C}">
      <dgm:prSet/>
      <dgm:spPr/>
      <dgm:t>
        <a:bodyPr/>
        <a:lstStyle/>
        <a:p>
          <a:endParaRPr lang="en-US"/>
        </a:p>
      </dgm:t>
    </dgm:pt>
    <dgm:pt modelId="{563B04C6-729C-4024-A370-D064BA70A114}">
      <dgm:prSet phldrT="[Text]" custT="1"/>
      <dgm:spPr/>
      <dgm:t>
        <a:bodyPr/>
        <a:lstStyle/>
        <a:p>
          <a:r>
            <a:rPr lang="en-US" sz="3200" dirty="0" smtClean="0">
              <a:solidFill>
                <a:srgbClr val="0070C0"/>
              </a:solidFill>
            </a:rPr>
            <a:t>Secure Communication: </a:t>
          </a:r>
          <a:r>
            <a:rPr lang="en-US" sz="2400" dirty="0" err="1" smtClean="0"/>
            <a:t>EmailJS</a:t>
          </a:r>
          <a:r>
            <a:rPr lang="en-US" sz="2400" dirty="0" smtClean="0"/>
            <a:t> with TLS encryption</a:t>
          </a:r>
          <a:endParaRPr lang="en-US" sz="2800" dirty="0"/>
        </a:p>
      </dgm:t>
    </dgm:pt>
    <dgm:pt modelId="{F66D6768-722F-462C-9DD5-89F033802205}" type="parTrans" cxnId="{CE7D1446-77D8-44A5-B6C6-7D9BCA78767E}">
      <dgm:prSet/>
      <dgm:spPr/>
      <dgm:t>
        <a:bodyPr/>
        <a:lstStyle/>
        <a:p>
          <a:endParaRPr lang="en-US"/>
        </a:p>
      </dgm:t>
    </dgm:pt>
    <dgm:pt modelId="{84561124-C001-4DD8-B017-C3E28CD9CD39}" type="sibTrans" cxnId="{CE7D1446-77D8-44A5-B6C6-7D9BCA78767E}">
      <dgm:prSet/>
      <dgm:spPr/>
      <dgm:t>
        <a:bodyPr/>
        <a:lstStyle/>
        <a:p>
          <a:endParaRPr lang="en-US"/>
        </a:p>
      </dgm:t>
    </dgm:pt>
    <dgm:pt modelId="{D080CDCE-6BCA-4BDF-BCEC-1895F9822B3E}">
      <dgm:prSet phldrT="[Text]" custT="1"/>
      <dgm:spPr/>
      <dgm:t>
        <a:bodyPr/>
        <a:lstStyle/>
        <a:p>
          <a:r>
            <a:rPr lang="en-US" sz="3200" dirty="0" smtClean="0">
              <a:solidFill>
                <a:srgbClr val="0070C0"/>
              </a:solidFill>
            </a:rPr>
            <a:t>No Plaintext Storage: </a:t>
          </a:r>
          <a:r>
            <a:rPr lang="en-US" sz="2400" dirty="0" smtClean="0"/>
            <a:t>Passwords are never stored in readable format</a:t>
          </a:r>
          <a:endParaRPr lang="en-US" sz="2400" dirty="0"/>
        </a:p>
      </dgm:t>
    </dgm:pt>
    <dgm:pt modelId="{D793AADA-A94E-47ED-8B33-D25FC5E5AA54}" type="parTrans" cxnId="{D6437CBA-0328-430D-A786-7B49CFE73847}">
      <dgm:prSet/>
      <dgm:spPr/>
      <dgm:t>
        <a:bodyPr/>
        <a:lstStyle/>
        <a:p>
          <a:endParaRPr lang="en-US"/>
        </a:p>
      </dgm:t>
    </dgm:pt>
    <dgm:pt modelId="{BA611614-3CFE-4B52-8C49-C89D88B3559D}" type="sibTrans" cxnId="{D6437CBA-0328-430D-A786-7B49CFE73847}">
      <dgm:prSet/>
      <dgm:spPr/>
      <dgm:t>
        <a:bodyPr/>
        <a:lstStyle/>
        <a:p>
          <a:endParaRPr lang="en-US"/>
        </a:p>
      </dgm:t>
    </dgm:pt>
    <dgm:pt modelId="{1907F1A7-2B72-4088-8757-A3F85311C0E3}" type="pres">
      <dgm:prSet presAssocID="{34A292EE-B69B-4926-AFD7-F344294CBDD6}" presName="diagram" presStyleCnt="0">
        <dgm:presLayoutVars>
          <dgm:dir/>
          <dgm:resizeHandles val="exact"/>
        </dgm:presLayoutVars>
      </dgm:prSet>
      <dgm:spPr/>
    </dgm:pt>
    <dgm:pt modelId="{D7C609BC-8BB1-4B33-8B4E-63CCC4AD3C62}" type="pres">
      <dgm:prSet presAssocID="{1A0150C6-79E1-4BB6-84C5-2B49DE41FF16}" presName="node" presStyleLbl="node1" presStyleIdx="0" presStyleCnt="5">
        <dgm:presLayoutVars>
          <dgm:bulletEnabled val="1"/>
        </dgm:presLayoutVars>
      </dgm:prSet>
      <dgm:spPr/>
      <dgm:t>
        <a:bodyPr/>
        <a:lstStyle/>
        <a:p>
          <a:endParaRPr lang="en-US"/>
        </a:p>
      </dgm:t>
    </dgm:pt>
    <dgm:pt modelId="{60A6403F-8F88-417B-A06D-0ACE42F81B01}" type="pres">
      <dgm:prSet presAssocID="{7995905E-C7CF-4872-A6EE-1CFFE7BD3EB2}" presName="sibTrans" presStyleCnt="0"/>
      <dgm:spPr/>
    </dgm:pt>
    <dgm:pt modelId="{D3A4FDEA-AE85-4416-942D-2BD91CDE8279}" type="pres">
      <dgm:prSet presAssocID="{DC45617B-F78C-40F1-B1E3-A6E4E38B0657}" presName="node" presStyleLbl="node1" presStyleIdx="1" presStyleCnt="5" custLinFactNeighborY="-6809">
        <dgm:presLayoutVars>
          <dgm:bulletEnabled val="1"/>
        </dgm:presLayoutVars>
      </dgm:prSet>
      <dgm:spPr/>
      <dgm:t>
        <a:bodyPr/>
        <a:lstStyle/>
        <a:p>
          <a:endParaRPr lang="en-US"/>
        </a:p>
      </dgm:t>
    </dgm:pt>
    <dgm:pt modelId="{669D6B89-4BA4-4BF2-8C95-D5ECED7B1080}" type="pres">
      <dgm:prSet presAssocID="{BFD17810-F82F-4C82-B6FF-8463E50279E5}" presName="sibTrans" presStyleCnt="0"/>
      <dgm:spPr/>
    </dgm:pt>
    <dgm:pt modelId="{7A29D4DB-EF83-4A92-8621-D58392026904}" type="pres">
      <dgm:prSet presAssocID="{2B27E8DC-DA32-47FE-92AE-70F449A2D763}" presName="node" presStyleLbl="node1" presStyleIdx="2" presStyleCnt="5">
        <dgm:presLayoutVars>
          <dgm:bulletEnabled val="1"/>
        </dgm:presLayoutVars>
      </dgm:prSet>
      <dgm:spPr/>
      <dgm:t>
        <a:bodyPr/>
        <a:lstStyle/>
        <a:p>
          <a:endParaRPr lang="en-US"/>
        </a:p>
      </dgm:t>
    </dgm:pt>
    <dgm:pt modelId="{7B964592-4935-4079-8044-1B4CFBB3E040}" type="pres">
      <dgm:prSet presAssocID="{B64B5B63-CEFD-4586-80F4-65613F667A00}" presName="sibTrans" presStyleCnt="0"/>
      <dgm:spPr/>
    </dgm:pt>
    <dgm:pt modelId="{A1999426-2AF4-4C27-9AC8-2C56583BBB37}" type="pres">
      <dgm:prSet presAssocID="{563B04C6-729C-4024-A370-D064BA70A114}" presName="node" presStyleLbl="node1" presStyleIdx="3" presStyleCnt="5">
        <dgm:presLayoutVars>
          <dgm:bulletEnabled val="1"/>
        </dgm:presLayoutVars>
      </dgm:prSet>
      <dgm:spPr/>
      <dgm:t>
        <a:bodyPr/>
        <a:lstStyle/>
        <a:p>
          <a:endParaRPr lang="en-US"/>
        </a:p>
      </dgm:t>
    </dgm:pt>
    <dgm:pt modelId="{1BB06AE5-68AD-4B07-83E1-97A1AA270760}" type="pres">
      <dgm:prSet presAssocID="{84561124-C001-4DD8-B017-C3E28CD9CD39}" presName="sibTrans" presStyleCnt="0"/>
      <dgm:spPr/>
    </dgm:pt>
    <dgm:pt modelId="{DDA436BF-C255-4609-B2A9-623B74B9684C}" type="pres">
      <dgm:prSet presAssocID="{D080CDCE-6BCA-4BDF-BCEC-1895F9822B3E}" presName="node" presStyleLbl="node1" presStyleIdx="4" presStyleCnt="5">
        <dgm:presLayoutVars>
          <dgm:bulletEnabled val="1"/>
        </dgm:presLayoutVars>
      </dgm:prSet>
      <dgm:spPr/>
      <dgm:t>
        <a:bodyPr/>
        <a:lstStyle/>
        <a:p>
          <a:endParaRPr lang="en-US"/>
        </a:p>
      </dgm:t>
    </dgm:pt>
  </dgm:ptLst>
  <dgm:cxnLst>
    <dgm:cxn modelId="{5C81D2BC-F7CC-44E6-AC9D-7101FA087F6E}" srcId="{34A292EE-B69B-4926-AFD7-F344294CBDD6}" destId="{DC45617B-F78C-40F1-B1E3-A6E4E38B0657}" srcOrd="1" destOrd="0" parTransId="{2C3EF10D-5336-442A-B0E0-8FD4BABC7EB4}" sibTransId="{BFD17810-F82F-4C82-B6FF-8463E50279E5}"/>
    <dgm:cxn modelId="{904EE720-36F4-4CFD-ADE9-985D274AF52C}" type="presOf" srcId="{563B04C6-729C-4024-A370-D064BA70A114}" destId="{A1999426-2AF4-4C27-9AC8-2C56583BBB37}" srcOrd="0" destOrd="0" presId="urn:microsoft.com/office/officeart/2005/8/layout/default"/>
    <dgm:cxn modelId="{17E403DB-11D1-451C-BD2F-FC0BAF3E03BF}" type="presOf" srcId="{D080CDCE-6BCA-4BDF-BCEC-1895F9822B3E}" destId="{DDA436BF-C255-4609-B2A9-623B74B9684C}" srcOrd="0" destOrd="0" presId="urn:microsoft.com/office/officeart/2005/8/layout/default"/>
    <dgm:cxn modelId="{2EC1777A-E690-47F6-B632-AAE612989A6C}" srcId="{34A292EE-B69B-4926-AFD7-F344294CBDD6}" destId="{2B27E8DC-DA32-47FE-92AE-70F449A2D763}" srcOrd="2" destOrd="0" parTransId="{1BD2A2E6-EACF-4B0A-88E4-20257D23C34E}" sibTransId="{B64B5B63-CEFD-4586-80F4-65613F667A00}"/>
    <dgm:cxn modelId="{0108FDE7-0C89-4626-9DBE-D395548965F9}" type="presOf" srcId="{DC45617B-F78C-40F1-B1E3-A6E4E38B0657}" destId="{D3A4FDEA-AE85-4416-942D-2BD91CDE8279}" srcOrd="0" destOrd="0" presId="urn:microsoft.com/office/officeart/2005/8/layout/default"/>
    <dgm:cxn modelId="{CE7D1446-77D8-44A5-B6C6-7D9BCA78767E}" srcId="{34A292EE-B69B-4926-AFD7-F344294CBDD6}" destId="{563B04C6-729C-4024-A370-D064BA70A114}" srcOrd="3" destOrd="0" parTransId="{F66D6768-722F-462C-9DD5-89F033802205}" sibTransId="{84561124-C001-4DD8-B017-C3E28CD9CD39}"/>
    <dgm:cxn modelId="{06F583C1-94F5-41F6-8CE7-6EFD9E3D53FB}" type="presOf" srcId="{34A292EE-B69B-4926-AFD7-F344294CBDD6}" destId="{1907F1A7-2B72-4088-8757-A3F85311C0E3}" srcOrd="0" destOrd="0" presId="urn:microsoft.com/office/officeart/2005/8/layout/default"/>
    <dgm:cxn modelId="{99323F8A-2245-4185-B079-BC4F038C345D}" type="presOf" srcId="{1A0150C6-79E1-4BB6-84C5-2B49DE41FF16}" destId="{D7C609BC-8BB1-4B33-8B4E-63CCC4AD3C62}" srcOrd="0" destOrd="0" presId="urn:microsoft.com/office/officeart/2005/8/layout/default"/>
    <dgm:cxn modelId="{2E2159D2-83CE-4DEC-A51D-70B1A02D063B}" type="presOf" srcId="{2B27E8DC-DA32-47FE-92AE-70F449A2D763}" destId="{7A29D4DB-EF83-4A92-8621-D58392026904}" srcOrd="0" destOrd="0" presId="urn:microsoft.com/office/officeart/2005/8/layout/default"/>
    <dgm:cxn modelId="{D6437CBA-0328-430D-A786-7B49CFE73847}" srcId="{34A292EE-B69B-4926-AFD7-F344294CBDD6}" destId="{D080CDCE-6BCA-4BDF-BCEC-1895F9822B3E}" srcOrd="4" destOrd="0" parTransId="{D793AADA-A94E-47ED-8B33-D25FC5E5AA54}" sibTransId="{BA611614-3CFE-4B52-8C49-C89D88B3559D}"/>
    <dgm:cxn modelId="{3ADECF11-53BB-4F86-A764-E91094BF1513}" srcId="{34A292EE-B69B-4926-AFD7-F344294CBDD6}" destId="{1A0150C6-79E1-4BB6-84C5-2B49DE41FF16}" srcOrd="0" destOrd="0" parTransId="{92746ADA-F980-41E4-B804-3C910724FDFC}" sibTransId="{7995905E-C7CF-4872-A6EE-1CFFE7BD3EB2}"/>
    <dgm:cxn modelId="{EFA5DF35-378F-45C6-AC80-9950F43921BC}" type="presParOf" srcId="{1907F1A7-2B72-4088-8757-A3F85311C0E3}" destId="{D7C609BC-8BB1-4B33-8B4E-63CCC4AD3C62}" srcOrd="0" destOrd="0" presId="urn:microsoft.com/office/officeart/2005/8/layout/default"/>
    <dgm:cxn modelId="{0A647F18-26FA-4146-9B36-EE0E95D2CC59}" type="presParOf" srcId="{1907F1A7-2B72-4088-8757-A3F85311C0E3}" destId="{60A6403F-8F88-417B-A06D-0ACE42F81B01}" srcOrd="1" destOrd="0" presId="urn:microsoft.com/office/officeart/2005/8/layout/default"/>
    <dgm:cxn modelId="{18CF8067-9E5B-4C69-9A83-6E84E4A5CC98}" type="presParOf" srcId="{1907F1A7-2B72-4088-8757-A3F85311C0E3}" destId="{D3A4FDEA-AE85-4416-942D-2BD91CDE8279}" srcOrd="2" destOrd="0" presId="urn:microsoft.com/office/officeart/2005/8/layout/default"/>
    <dgm:cxn modelId="{29B28670-9BD9-4FEB-B0B2-6CDECF8016DA}" type="presParOf" srcId="{1907F1A7-2B72-4088-8757-A3F85311C0E3}" destId="{669D6B89-4BA4-4BF2-8C95-D5ECED7B1080}" srcOrd="3" destOrd="0" presId="urn:microsoft.com/office/officeart/2005/8/layout/default"/>
    <dgm:cxn modelId="{33D3D493-248B-457E-AE6D-AE5D6A4F3A25}" type="presParOf" srcId="{1907F1A7-2B72-4088-8757-A3F85311C0E3}" destId="{7A29D4DB-EF83-4A92-8621-D58392026904}" srcOrd="4" destOrd="0" presId="urn:microsoft.com/office/officeart/2005/8/layout/default"/>
    <dgm:cxn modelId="{A552AB5C-BAD5-40E1-8A64-6D1601863D73}" type="presParOf" srcId="{1907F1A7-2B72-4088-8757-A3F85311C0E3}" destId="{7B964592-4935-4079-8044-1B4CFBB3E040}" srcOrd="5" destOrd="0" presId="urn:microsoft.com/office/officeart/2005/8/layout/default"/>
    <dgm:cxn modelId="{A5AF5623-D4DC-4E58-9E0F-14658468038C}" type="presParOf" srcId="{1907F1A7-2B72-4088-8757-A3F85311C0E3}" destId="{A1999426-2AF4-4C27-9AC8-2C56583BBB37}" srcOrd="6" destOrd="0" presId="urn:microsoft.com/office/officeart/2005/8/layout/default"/>
    <dgm:cxn modelId="{5A0EC3B6-20EC-48FE-9DE5-54710AE57AE2}" type="presParOf" srcId="{1907F1A7-2B72-4088-8757-A3F85311C0E3}" destId="{1BB06AE5-68AD-4B07-83E1-97A1AA270760}" srcOrd="7" destOrd="0" presId="urn:microsoft.com/office/officeart/2005/8/layout/default"/>
    <dgm:cxn modelId="{295E18BF-5F39-48E9-ABBD-CB654428FA8E}" type="presParOf" srcId="{1907F1A7-2B72-4088-8757-A3F85311C0E3}" destId="{DDA436BF-C255-4609-B2A9-623B74B9684C}" srcOrd="8"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5BC8E5-43E1-42D5-97EF-075661A08022}"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E52BD42E-4824-4C30-8603-C70673C3C3AE}">
      <dgm:prSet phldrT="[Text]"/>
      <dgm:spPr>
        <a:solidFill>
          <a:srgbClr val="202733"/>
        </a:solidFill>
      </dgm:spPr>
      <dgm:t>
        <a:bodyPr/>
        <a:lstStyle/>
        <a:p>
          <a:r>
            <a:rPr lang="en-US" dirty="0" smtClean="0"/>
            <a:t>Secure, user-friendly password system.</a:t>
          </a:r>
          <a:endParaRPr lang="en-US" dirty="0"/>
        </a:p>
      </dgm:t>
    </dgm:pt>
    <dgm:pt modelId="{02D41735-E09F-4DB9-A97B-E3B704C7A6AD}" type="parTrans" cxnId="{AFA98415-72CE-4761-BB15-495F1EDA3C3D}">
      <dgm:prSet/>
      <dgm:spPr/>
      <dgm:t>
        <a:bodyPr/>
        <a:lstStyle/>
        <a:p>
          <a:endParaRPr lang="en-US"/>
        </a:p>
      </dgm:t>
    </dgm:pt>
    <dgm:pt modelId="{419FACBB-DF44-4BB2-B83C-3FDD307A054B}" type="sibTrans" cxnId="{AFA98415-72CE-4761-BB15-495F1EDA3C3D}">
      <dgm:prSet/>
      <dgm:spPr/>
      <dgm:t>
        <a:bodyPr/>
        <a:lstStyle/>
        <a:p>
          <a:endParaRPr lang="en-US"/>
        </a:p>
      </dgm:t>
    </dgm:pt>
    <dgm:pt modelId="{43473279-2F0E-4BFC-A83E-2D6A369F699F}">
      <dgm:prSet phldrT="[Text]"/>
      <dgm:spPr>
        <a:solidFill>
          <a:srgbClr val="202733"/>
        </a:solidFill>
      </dgm:spPr>
      <dgm:t>
        <a:bodyPr/>
        <a:lstStyle/>
        <a:p>
          <a:r>
            <a:rPr lang="en-US" dirty="0" smtClean="0"/>
            <a:t>Protects against phishing and breaches.</a:t>
          </a:r>
          <a:endParaRPr lang="en-US" dirty="0"/>
        </a:p>
      </dgm:t>
    </dgm:pt>
    <dgm:pt modelId="{462B8CB5-FB91-4E8F-A51F-82E341341995}" type="sibTrans" cxnId="{3A42B700-BB7A-4FFD-90FF-2384F555BFEE}">
      <dgm:prSet/>
      <dgm:spPr/>
      <dgm:t>
        <a:bodyPr/>
        <a:lstStyle/>
        <a:p>
          <a:endParaRPr lang="en-US"/>
        </a:p>
      </dgm:t>
    </dgm:pt>
    <dgm:pt modelId="{36AF82BA-6AD5-4E74-AC20-B0E4347A4A01}" type="parTrans" cxnId="{3A42B700-BB7A-4FFD-90FF-2384F555BFEE}">
      <dgm:prSet/>
      <dgm:spPr/>
      <dgm:t>
        <a:bodyPr/>
        <a:lstStyle/>
        <a:p>
          <a:endParaRPr lang="en-US"/>
        </a:p>
      </dgm:t>
    </dgm:pt>
    <dgm:pt modelId="{E8633E96-4A47-4F27-BA4F-4BCEF15E6A2C}">
      <dgm:prSet phldrT="[Text]"/>
      <dgm:spPr>
        <a:solidFill>
          <a:srgbClr val="202733"/>
        </a:solidFill>
      </dgm:spPr>
      <dgm:t>
        <a:bodyPr/>
        <a:lstStyle/>
        <a:p>
          <a:r>
            <a:rPr lang="en-US" dirty="0" smtClean="0"/>
            <a:t>Modern approach to digital identity protection.</a:t>
          </a:r>
          <a:endParaRPr lang="en-US" dirty="0"/>
        </a:p>
      </dgm:t>
    </dgm:pt>
    <dgm:pt modelId="{EC1DAD3B-44C0-48B5-9B7F-37DB17F99A47}" type="sibTrans" cxnId="{D6EB01E5-F812-47E4-BA4D-3ECC0ACB5DE7}">
      <dgm:prSet/>
      <dgm:spPr/>
      <dgm:t>
        <a:bodyPr/>
        <a:lstStyle/>
        <a:p>
          <a:endParaRPr lang="en-US"/>
        </a:p>
      </dgm:t>
    </dgm:pt>
    <dgm:pt modelId="{ABA6889E-B51F-4EB0-AD1D-466D9933133C}" type="parTrans" cxnId="{D6EB01E5-F812-47E4-BA4D-3ECC0ACB5DE7}">
      <dgm:prSet/>
      <dgm:spPr/>
      <dgm:t>
        <a:bodyPr/>
        <a:lstStyle/>
        <a:p>
          <a:endParaRPr lang="en-US"/>
        </a:p>
      </dgm:t>
    </dgm:pt>
    <dgm:pt modelId="{47FE0695-EC05-403B-BBA0-254DFB54DD33}">
      <dgm:prSet phldrT="[Text]"/>
      <dgm:spPr>
        <a:solidFill>
          <a:srgbClr val="202733"/>
        </a:solidFill>
      </dgm:spPr>
      <dgm:t>
        <a:bodyPr/>
        <a:lstStyle/>
        <a:p>
          <a:r>
            <a:rPr lang="en-US" dirty="0" smtClean="0"/>
            <a:t>Easy to deploy, with admin control.</a:t>
          </a:r>
          <a:endParaRPr lang="en-US" dirty="0"/>
        </a:p>
      </dgm:t>
    </dgm:pt>
    <dgm:pt modelId="{1B8DECC4-7245-4358-8A44-E392BFF75F65}" type="sibTrans" cxnId="{5DAB8806-E718-46F9-918E-2EA5EBBC8BAE}">
      <dgm:prSet/>
      <dgm:spPr/>
      <dgm:t>
        <a:bodyPr/>
        <a:lstStyle/>
        <a:p>
          <a:endParaRPr lang="en-US"/>
        </a:p>
      </dgm:t>
    </dgm:pt>
    <dgm:pt modelId="{9EF978B0-D944-4E60-8DD3-72A05BA5D939}" type="parTrans" cxnId="{5DAB8806-E718-46F9-918E-2EA5EBBC8BAE}">
      <dgm:prSet/>
      <dgm:spPr/>
      <dgm:t>
        <a:bodyPr/>
        <a:lstStyle/>
        <a:p>
          <a:endParaRPr lang="en-US"/>
        </a:p>
      </dgm:t>
    </dgm:pt>
    <dgm:pt modelId="{A233136C-22F9-4981-B52A-BFE103535506}" type="pres">
      <dgm:prSet presAssocID="{465BC8E5-43E1-42D5-97EF-075661A08022}" presName="matrix" presStyleCnt="0">
        <dgm:presLayoutVars>
          <dgm:chMax val="1"/>
          <dgm:dir/>
          <dgm:resizeHandles val="exact"/>
        </dgm:presLayoutVars>
      </dgm:prSet>
      <dgm:spPr/>
    </dgm:pt>
    <dgm:pt modelId="{C8FD7A86-E718-4AC0-951B-7739819D1EEE}" type="pres">
      <dgm:prSet presAssocID="{465BC8E5-43E1-42D5-97EF-075661A08022}" presName="diamond" presStyleLbl="bgShp" presStyleIdx="0" presStyleCnt="1" custScaleX="134692"/>
      <dgm:spPr/>
    </dgm:pt>
    <dgm:pt modelId="{9DB46F9F-41FF-4EBA-AAF9-D1382D89F18F}" type="pres">
      <dgm:prSet presAssocID="{465BC8E5-43E1-42D5-97EF-075661A08022}" presName="quad1" presStyleLbl="node1" presStyleIdx="0" presStyleCnt="4" custScaleX="355948" custScaleY="88400" custLinFactX="-68159" custLinFactNeighborX="-100000" custLinFactNeighborY="-2933">
        <dgm:presLayoutVars>
          <dgm:chMax val="0"/>
          <dgm:chPref val="0"/>
          <dgm:bulletEnabled val="1"/>
        </dgm:presLayoutVars>
      </dgm:prSet>
      <dgm:spPr/>
      <dgm:t>
        <a:bodyPr/>
        <a:lstStyle/>
        <a:p>
          <a:endParaRPr lang="en-US"/>
        </a:p>
      </dgm:t>
    </dgm:pt>
    <dgm:pt modelId="{3EB6F836-FE99-4150-83BF-372F6573B61D}" type="pres">
      <dgm:prSet presAssocID="{465BC8E5-43E1-42D5-97EF-075661A08022}" presName="quad2" presStyleLbl="node1" presStyleIdx="1" presStyleCnt="4" custScaleX="359559" custScaleY="86444" custLinFactX="-100000" custLinFactY="27097" custLinFactNeighborX="-174724" custLinFactNeighborY="100000">
        <dgm:presLayoutVars>
          <dgm:chMax val="0"/>
          <dgm:chPref val="0"/>
          <dgm:bulletEnabled val="1"/>
        </dgm:presLayoutVars>
      </dgm:prSet>
      <dgm:spPr/>
      <dgm:t>
        <a:bodyPr/>
        <a:lstStyle/>
        <a:p>
          <a:endParaRPr lang="en-US"/>
        </a:p>
      </dgm:t>
    </dgm:pt>
    <dgm:pt modelId="{7485AF87-4DB2-4F85-8E89-6EBFA395AA77}" type="pres">
      <dgm:prSet presAssocID="{465BC8E5-43E1-42D5-97EF-075661A08022}" presName="quad3" presStyleLbl="node1" presStyleIdx="2" presStyleCnt="4" custScaleX="353993" custScaleY="86280" custLinFactX="100000" custLinFactY="-12498" custLinFactNeighborX="168833" custLinFactNeighborY="-100000">
        <dgm:presLayoutVars>
          <dgm:chMax val="0"/>
          <dgm:chPref val="0"/>
          <dgm:bulletEnabled val="1"/>
        </dgm:presLayoutVars>
      </dgm:prSet>
      <dgm:spPr/>
      <dgm:t>
        <a:bodyPr/>
        <a:lstStyle/>
        <a:p>
          <a:endParaRPr lang="en-US"/>
        </a:p>
      </dgm:t>
    </dgm:pt>
    <dgm:pt modelId="{79123A12-1F7C-4683-99D7-242C13A1331E}" type="pres">
      <dgm:prSet presAssocID="{465BC8E5-43E1-42D5-97EF-075661A08022}" presName="quad4" presStyleLbl="node1" presStyleIdx="3" presStyleCnt="4" custScaleX="351381" custScaleY="86148" custLinFactX="61316" custLinFactNeighborX="100000" custLinFactNeighborY="18576">
        <dgm:presLayoutVars>
          <dgm:chMax val="0"/>
          <dgm:chPref val="0"/>
          <dgm:bulletEnabled val="1"/>
        </dgm:presLayoutVars>
      </dgm:prSet>
      <dgm:spPr/>
      <dgm:t>
        <a:bodyPr/>
        <a:lstStyle/>
        <a:p>
          <a:endParaRPr lang="en-US"/>
        </a:p>
      </dgm:t>
    </dgm:pt>
  </dgm:ptLst>
  <dgm:cxnLst>
    <dgm:cxn modelId="{5DAB8806-E718-46F9-918E-2EA5EBBC8BAE}" srcId="{465BC8E5-43E1-42D5-97EF-075661A08022}" destId="{47FE0695-EC05-403B-BBA0-254DFB54DD33}" srcOrd="2" destOrd="0" parTransId="{9EF978B0-D944-4E60-8DD3-72A05BA5D939}" sibTransId="{1B8DECC4-7245-4358-8A44-E392BFF75F65}"/>
    <dgm:cxn modelId="{5400C87D-7701-4464-9C45-E22EB8E33334}" type="presOf" srcId="{43473279-2F0E-4BFC-A83E-2D6A369F699F}" destId="{3EB6F836-FE99-4150-83BF-372F6573B61D}" srcOrd="0" destOrd="0" presId="urn:microsoft.com/office/officeart/2005/8/layout/matrix3"/>
    <dgm:cxn modelId="{6398D892-DAC7-406B-85E0-2BCF5DFC1B9A}" type="presOf" srcId="{465BC8E5-43E1-42D5-97EF-075661A08022}" destId="{A233136C-22F9-4981-B52A-BFE103535506}" srcOrd="0" destOrd="0" presId="urn:microsoft.com/office/officeart/2005/8/layout/matrix3"/>
    <dgm:cxn modelId="{D6EB01E5-F812-47E4-BA4D-3ECC0ACB5DE7}" srcId="{465BC8E5-43E1-42D5-97EF-075661A08022}" destId="{E8633E96-4A47-4F27-BA4F-4BCEF15E6A2C}" srcOrd="3" destOrd="0" parTransId="{ABA6889E-B51F-4EB0-AD1D-466D9933133C}" sibTransId="{EC1DAD3B-44C0-48B5-9B7F-37DB17F99A47}"/>
    <dgm:cxn modelId="{12688F5A-5157-47F1-B204-905F4F110293}" type="presOf" srcId="{E8633E96-4A47-4F27-BA4F-4BCEF15E6A2C}" destId="{79123A12-1F7C-4683-99D7-242C13A1331E}" srcOrd="0" destOrd="0" presId="urn:microsoft.com/office/officeart/2005/8/layout/matrix3"/>
    <dgm:cxn modelId="{31B41EDE-9870-45D8-B178-549033B2A0E6}" type="presOf" srcId="{47FE0695-EC05-403B-BBA0-254DFB54DD33}" destId="{7485AF87-4DB2-4F85-8E89-6EBFA395AA77}" srcOrd="0" destOrd="0" presId="urn:microsoft.com/office/officeart/2005/8/layout/matrix3"/>
    <dgm:cxn modelId="{AFA98415-72CE-4761-BB15-495F1EDA3C3D}" srcId="{465BC8E5-43E1-42D5-97EF-075661A08022}" destId="{E52BD42E-4824-4C30-8603-C70673C3C3AE}" srcOrd="0" destOrd="0" parTransId="{02D41735-E09F-4DB9-A97B-E3B704C7A6AD}" sibTransId="{419FACBB-DF44-4BB2-B83C-3FDD307A054B}"/>
    <dgm:cxn modelId="{3A42B700-BB7A-4FFD-90FF-2384F555BFEE}" srcId="{465BC8E5-43E1-42D5-97EF-075661A08022}" destId="{43473279-2F0E-4BFC-A83E-2D6A369F699F}" srcOrd="1" destOrd="0" parTransId="{36AF82BA-6AD5-4E74-AC20-B0E4347A4A01}" sibTransId="{462B8CB5-FB91-4E8F-A51F-82E341341995}"/>
    <dgm:cxn modelId="{9E41FBA6-3537-4F84-93AD-4BF8AE5880BB}" type="presOf" srcId="{E52BD42E-4824-4C30-8603-C70673C3C3AE}" destId="{9DB46F9F-41FF-4EBA-AAF9-D1382D89F18F}" srcOrd="0" destOrd="0" presId="urn:microsoft.com/office/officeart/2005/8/layout/matrix3"/>
    <dgm:cxn modelId="{01F9EFBB-028C-460E-920C-D7F6D9B77A3E}" type="presParOf" srcId="{A233136C-22F9-4981-B52A-BFE103535506}" destId="{C8FD7A86-E718-4AC0-951B-7739819D1EEE}" srcOrd="0" destOrd="0" presId="urn:microsoft.com/office/officeart/2005/8/layout/matrix3"/>
    <dgm:cxn modelId="{8EB2837C-FA0F-4E65-89EA-DF58E3A08407}" type="presParOf" srcId="{A233136C-22F9-4981-B52A-BFE103535506}" destId="{9DB46F9F-41FF-4EBA-AAF9-D1382D89F18F}" srcOrd="1" destOrd="0" presId="urn:microsoft.com/office/officeart/2005/8/layout/matrix3"/>
    <dgm:cxn modelId="{A5EA0EA3-23E4-43C4-9BFF-66993728A85A}" type="presParOf" srcId="{A233136C-22F9-4981-B52A-BFE103535506}" destId="{3EB6F836-FE99-4150-83BF-372F6573B61D}" srcOrd="2" destOrd="0" presId="urn:microsoft.com/office/officeart/2005/8/layout/matrix3"/>
    <dgm:cxn modelId="{0FFD0E49-35BF-4E02-897D-8B8E6999600D}" type="presParOf" srcId="{A233136C-22F9-4981-B52A-BFE103535506}" destId="{7485AF87-4DB2-4F85-8E89-6EBFA395AA77}" srcOrd="3" destOrd="0" presId="urn:microsoft.com/office/officeart/2005/8/layout/matrix3"/>
    <dgm:cxn modelId="{B869A4BB-CDBA-4C16-95DD-388AD0CF0C39}" type="presParOf" srcId="{A233136C-22F9-4981-B52A-BFE103535506}" destId="{79123A12-1F7C-4683-99D7-242C13A1331E}"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C609BC-8BB1-4B33-8B4E-63CCC4AD3C62}">
      <dsp:nvSpPr>
        <dsp:cNvPr id="0" name=""/>
        <dsp:cNvSpPr/>
      </dsp:nvSpPr>
      <dsp:spPr>
        <a:xfrm>
          <a:off x="1129650" y="2784"/>
          <a:ext cx="3034882" cy="18209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rgbClr val="0070C0"/>
              </a:solidFill>
            </a:rPr>
            <a:t>Data Encryption: </a:t>
          </a:r>
          <a:r>
            <a:rPr lang="en-US" sz="2400" kern="1200" dirty="0" smtClean="0"/>
            <a:t>All sensitive data is encrypted in local Storage.</a:t>
          </a:r>
          <a:endParaRPr lang="en-US" sz="2800" kern="1200" dirty="0"/>
        </a:p>
      </dsp:txBody>
      <dsp:txXfrm>
        <a:off x="1129650" y="2784"/>
        <a:ext cx="3034882" cy="1820929"/>
      </dsp:txXfrm>
    </dsp:sp>
    <dsp:sp modelId="{D3A4FDEA-AE85-4416-942D-2BD91CDE8279}">
      <dsp:nvSpPr>
        <dsp:cNvPr id="0" name=""/>
        <dsp:cNvSpPr/>
      </dsp:nvSpPr>
      <dsp:spPr>
        <a:xfrm>
          <a:off x="4468021" y="0"/>
          <a:ext cx="3034882" cy="18209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100000"/>
            </a:lnSpc>
            <a:spcBef>
              <a:spcPct val="0"/>
            </a:spcBef>
            <a:spcAft>
              <a:spcPct val="35000"/>
            </a:spcAft>
          </a:pPr>
          <a:r>
            <a:rPr lang="en-US" sz="3200" kern="1200" dirty="0" smtClean="0">
              <a:solidFill>
                <a:srgbClr val="0070C0"/>
              </a:solidFill>
            </a:rPr>
            <a:t>Session manage-</a:t>
          </a:r>
          <a:r>
            <a:rPr lang="en-US" sz="3200" kern="1200" dirty="0" err="1" smtClean="0">
              <a:solidFill>
                <a:srgbClr val="0070C0"/>
              </a:solidFill>
            </a:rPr>
            <a:t>ment</a:t>
          </a:r>
          <a:r>
            <a:rPr lang="en-US" sz="3200" kern="1200" dirty="0" smtClean="0">
              <a:solidFill>
                <a:srgbClr val="0070C0"/>
              </a:solidFill>
            </a:rPr>
            <a:t>: </a:t>
          </a:r>
          <a:r>
            <a:rPr lang="en-US" sz="2400" kern="1200" dirty="0" smtClean="0"/>
            <a:t>Current user sessions are securely managed</a:t>
          </a:r>
          <a:endParaRPr lang="en-US" sz="2500" kern="1200" dirty="0"/>
        </a:p>
      </dsp:txBody>
      <dsp:txXfrm>
        <a:off x="4468021" y="0"/>
        <a:ext cx="3034882" cy="1820929"/>
      </dsp:txXfrm>
    </dsp:sp>
    <dsp:sp modelId="{7A29D4DB-EF83-4A92-8621-D58392026904}">
      <dsp:nvSpPr>
        <dsp:cNvPr id="0" name=""/>
        <dsp:cNvSpPr/>
      </dsp:nvSpPr>
      <dsp:spPr>
        <a:xfrm>
          <a:off x="1129650" y="2127202"/>
          <a:ext cx="3034882" cy="18209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solidFill>
                <a:srgbClr val="0070C0"/>
              </a:solidFill>
            </a:rPr>
            <a:t>Two-Factor Authentication</a:t>
          </a:r>
          <a:r>
            <a:rPr lang="en-US" sz="2800" kern="1200" dirty="0" smtClean="0">
              <a:solidFill>
                <a:srgbClr val="0070C0"/>
              </a:solidFill>
            </a:rPr>
            <a:t>: </a:t>
          </a:r>
          <a:r>
            <a:rPr lang="en-US" sz="2400" kern="1200" dirty="0" smtClean="0"/>
            <a:t>Password + PIN verification</a:t>
          </a:r>
          <a:endParaRPr lang="en-US" sz="2800" kern="1200" dirty="0"/>
        </a:p>
      </dsp:txBody>
      <dsp:txXfrm>
        <a:off x="1129650" y="2127202"/>
        <a:ext cx="3034882" cy="1820929"/>
      </dsp:txXfrm>
    </dsp:sp>
    <dsp:sp modelId="{A1999426-2AF4-4C27-9AC8-2C56583BBB37}">
      <dsp:nvSpPr>
        <dsp:cNvPr id="0" name=""/>
        <dsp:cNvSpPr/>
      </dsp:nvSpPr>
      <dsp:spPr>
        <a:xfrm>
          <a:off x="4468021" y="2127202"/>
          <a:ext cx="3034882" cy="18209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solidFill>
                <a:srgbClr val="0070C0"/>
              </a:solidFill>
            </a:rPr>
            <a:t>Secure Communication: </a:t>
          </a:r>
          <a:r>
            <a:rPr lang="en-US" sz="2400" kern="1200" dirty="0" err="1" smtClean="0"/>
            <a:t>EmailJS</a:t>
          </a:r>
          <a:r>
            <a:rPr lang="en-US" sz="2400" kern="1200" dirty="0" smtClean="0"/>
            <a:t> with TLS encryption</a:t>
          </a:r>
          <a:endParaRPr lang="en-US" sz="2800" kern="1200" dirty="0"/>
        </a:p>
      </dsp:txBody>
      <dsp:txXfrm>
        <a:off x="4468021" y="2127202"/>
        <a:ext cx="3034882" cy="1820929"/>
      </dsp:txXfrm>
    </dsp:sp>
    <dsp:sp modelId="{DDA436BF-C255-4609-B2A9-623B74B9684C}">
      <dsp:nvSpPr>
        <dsp:cNvPr id="0" name=""/>
        <dsp:cNvSpPr/>
      </dsp:nvSpPr>
      <dsp:spPr>
        <a:xfrm>
          <a:off x="2798836" y="4251620"/>
          <a:ext cx="3034882" cy="18209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solidFill>
                <a:srgbClr val="0070C0"/>
              </a:solidFill>
            </a:rPr>
            <a:t>No Plaintext Storage: </a:t>
          </a:r>
          <a:r>
            <a:rPr lang="en-US" sz="2400" kern="1200" dirty="0" smtClean="0"/>
            <a:t>Passwords are never stored in readable format</a:t>
          </a:r>
          <a:endParaRPr lang="en-US" sz="2400" kern="1200" dirty="0"/>
        </a:p>
      </dsp:txBody>
      <dsp:txXfrm>
        <a:off x="2798836" y="4251620"/>
        <a:ext cx="3034882" cy="182092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FD7A86-E718-4AC0-951B-7739819D1EEE}">
      <dsp:nvSpPr>
        <dsp:cNvPr id="0" name=""/>
        <dsp:cNvSpPr/>
      </dsp:nvSpPr>
      <dsp:spPr>
        <a:xfrm>
          <a:off x="4385246" y="0"/>
          <a:ext cx="5474824" cy="40646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46F9F-41FF-4EBA-AAF9-D1382D89F18F}">
      <dsp:nvSpPr>
        <dsp:cNvPr id="0" name=""/>
        <dsp:cNvSpPr/>
      </dsp:nvSpPr>
      <dsp:spPr>
        <a:xfrm>
          <a:off x="782058" y="431595"/>
          <a:ext cx="5642603" cy="1401345"/>
        </a:xfrm>
        <a:prstGeom prst="roundRect">
          <a:avLst/>
        </a:prstGeom>
        <a:solidFill>
          <a:srgbClr val="2027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Secure, user-friendly password system.</a:t>
          </a:r>
          <a:endParaRPr lang="en-US" sz="3100" kern="1200" dirty="0"/>
        </a:p>
      </dsp:txBody>
      <dsp:txXfrm>
        <a:off x="782058" y="431595"/>
        <a:ext cx="5642603" cy="1401345"/>
      </dsp:txXfrm>
    </dsp:sp>
    <dsp:sp modelId="{3EB6F836-FE99-4150-83BF-372F6573B61D}">
      <dsp:nvSpPr>
        <dsp:cNvPr id="0" name=""/>
        <dsp:cNvSpPr/>
      </dsp:nvSpPr>
      <dsp:spPr>
        <a:xfrm>
          <a:off x="771307" y="2508376"/>
          <a:ext cx="5699846" cy="1370338"/>
        </a:xfrm>
        <a:prstGeom prst="roundRect">
          <a:avLst/>
        </a:prstGeom>
        <a:solidFill>
          <a:srgbClr val="2027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Protects against phishing and breaches.</a:t>
          </a:r>
          <a:endParaRPr lang="en-US" sz="3100" kern="1200" dirty="0"/>
        </a:p>
      </dsp:txBody>
      <dsp:txXfrm>
        <a:off x="771307" y="2508376"/>
        <a:ext cx="5699846" cy="1370338"/>
      </dsp:txXfrm>
    </dsp:sp>
    <dsp:sp modelId="{7485AF87-4DB2-4F85-8E89-6EBFA395AA77}">
      <dsp:nvSpPr>
        <dsp:cNvPr id="0" name=""/>
        <dsp:cNvSpPr/>
      </dsp:nvSpPr>
      <dsp:spPr>
        <a:xfrm>
          <a:off x="7724894" y="418711"/>
          <a:ext cx="5611612" cy="1367738"/>
        </a:xfrm>
        <a:prstGeom prst="roundRect">
          <a:avLst/>
        </a:prstGeom>
        <a:solidFill>
          <a:srgbClr val="2027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Easy to deploy, with admin control.</a:t>
          </a:r>
          <a:endParaRPr lang="en-US" sz="3000" kern="1200" dirty="0"/>
        </a:p>
      </dsp:txBody>
      <dsp:txXfrm>
        <a:off x="7724894" y="418711"/>
        <a:ext cx="5611612" cy="1367738"/>
      </dsp:txXfrm>
    </dsp:sp>
    <dsp:sp modelId="{79123A12-1F7C-4683-99D7-242C13A1331E}">
      <dsp:nvSpPr>
        <dsp:cNvPr id="0" name=""/>
        <dsp:cNvSpPr/>
      </dsp:nvSpPr>
      <dsp:spPr>
        <a:xfrm>
          <a:off x="7748376" y="2497586"/>
          <a:ext cx="5570206" cy="1365646"/>
        </a:xfrm>
        <a:prstGeom prst="roundRect">
          <a:avLst/>
        </a:prstGeom>
        <a:solidFill>
          <a:srgbClr val="2027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Modern approach to digital identity protection.</a:t>
          </a:r>
          <a:endParaRPr lang="en-US" sz="2900" kern="1200" dirty="0"/>
        </a:p>
      </dsp:txBody>
      <dsp:txXfrm>
        <a:off x="7748376" y="2497586"/>
        <a:ext cx="5570206" cy="13656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1450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GB"/>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1636839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2613079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14395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3788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98020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21929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09799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57186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40411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76878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8994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34448293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GB"/>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34895405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0957698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GB"/>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GB"/>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42870538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881186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9682765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GB"/>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3600395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GB"/>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4952577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pPr/>
              <a:t>5/31/2025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96025690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7"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A469401-05E0-515F-61DB-9240DC26BFE8}"/>
              </a:ext>
            </a:extLst>
          </p:cNvPr>
          <p:cNvSpPr/>
          <p:nvPr/>
        </p:nvSpPr>
        <p:spPr>
          <a:xfrm>
            <a:off x="752707" y="847493"/>
            <a:ext cx="13124985" cy="7666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800" dirty="0" smtClean="0"/>
              <a:t>“</a:t>
            </a:r>
            <a:r>
              <a:rPr lang="en-US" sz="4800" dirty="0" smtClean="0"/>
              <a:t>Virtual Password System</a:t>
            </a:r>
            <a:r>
              <a:rPr lang="en-US" sz="4800" dirty="0" smtClean="0"/>
              <a:t>”</a:t>
            </a:r>
            <a:endParaRPr lang="en-IN" sz="4800" dirty="0"/>
          </a:p>
        </p:txBody>
      </p:sp>
      <p:pic>
        <p:nvPicPr>
          <p:cNvPr id="7" name="Picture 6">
            <a:extLst>
              <a:ext uri="{FF2B5EF4-FFF2-40B4-BE49-F238E27FC236}">
                <a16:creationId xmlns:a16="http://schemas.microsoft.com/office/drawing/2014/main" xmlns="" id="{B42A0314-547A-F179-BA1E-1AC7163A6BFA}"/>
              </a:ext>
            </a:extLst>
          </p:cNvPr>
          <p:cNvPicPr>
            <a:picLocks noChangeAspect="1"/>
          </p:cNvPicPr>
          <p:nvPr/>
        </p:nvPicPr>
        <p:blipFill>
          <a:blip r:embed="rId2"/>
          <a:stretch>
            <a:fillRect/>
          </a:stretch>
        </p:blipFill>
        <p:spPr>
          <a:xfrm>
            <a:off x="5988841" y="2086351"/>
            <a:ext cx="2652713" cy="2637379"/>
          </a:xfrm>
          <a:prstGeom prst="rect">
            <a:avLst/>
          </a:prstGeom>
        </p:spPr>
      </p:pic>
      <p:sp>
        <p:nvSpPr>
          <p:cNvPr id="8" name="TextBox 7">
            <a:extLst>
              <a:ext uri="{FF2B5EF4-FFF2-40B4-BE49-F238E27FC236}">
                <a16:creationId xmlns:a16="http://schemas.microsoft.com/office/drawing/2014/main" xmlns="" id="{16C53036-AED4-0E8C-7ECD-B174631346CC}"/>
              </a:ext>
            </a:extLst>
          </p:cNvPr>
          <p:cNvSpPr txBox="1"/>
          <p:nvPr/>
        </p:nvSpPr>
        <p:spPr>
          <a:xfrm>
            <a:off x="1734011" y="5205821"/>
            <a:ext cx="11162370" cy="646331"/>
          </a:xfrm>
          <a:prstGeom prst="rect">
            <a:avLst/>
          </a:prstGeom>
          <a:noFill/>
        </p:spPr>
        <p:txBody>
          <a:bodyPr wrap="square" rtlCol="0">
            <a:spAutoFit/>
          </a:bodyPr>
          <a:lstStyle/>
          <a:p>
            <a:pPr algn="ctr"/>
            <a:r>
              <a:rPr lang="en-US" sz="3600" dirty="0">
                <a:latin typeface="Roboto Slab" pitchFamily="2" charset="0"/>
                <a:ea typeface="Roboto Slab" pitchFamily="2" charset="0"/>
                <a:cs typeface="Roboto Slab" pitchFamily="2" charset="0"/>
              </a:rPr>
              <a:t>Department of Computer Science and Engineering</a:t>
            </a:r>
          </a:p>
        </p:txBody>
      </p:sp>
      <p:sp>
        <p:nvSpPr>
          <p:cNvPr id="9" name="TextBox 8">
            <a:extLst>
              <a:ext uri="{FF2B5EF4-FFF2-40B4-BE49-F238E27FC236}">
                <a16:creationId xmlns:a16="http://schemas.microsoft.com/office/drawing/2014/main" xmlns="" id="{65970B20-08CF-2F14-EEAA-FC33B1AAE67F}"/>
              </a:ext>
            </a:extLst>
          </p:cNvPr>
          <p:cNvSpPr txBox="1"/>
          <p:nvPr/>
        </p:nvSpPr>
        <p:spPr>
          <a:xfrm>
            <a:off x="4320773" y="5979875"/>
            <a:ext cx="5988846" cy="646331"/>
          </a:xfrm>
          <a:prstGeom prst="rect">
            <a:avLst/>
          </a:prstGeom>
          <a:noFill/>
        </p:spPr>
        <p:txBody>
          <a:bodyPr wrap="square" rtlCol="0">
            <a:spAutoFit/>
          </a:bodyPr>
          <a:lstStyle/>
          <a:p>
            <a:pPr algn="ctr"/>
            <a:r>
              <a:rPr lang="en-US" sz="3600" dirty="0">
                <a:latin typeface="Roboto Slab" pitchFamily="2" charset="0"/>
                <a:ea typeface="Roboto Slab" pitchFamily="2" charset="0"/>
                <a:cs typeface="Roboto Slab" pitchFamily="2" charset="0"/>
              </a:rPr>
              <a:t>Engineering College Ajmer</a:t>
            </a:r>
            <a:endParaRPr lang="en-IN" sz="3600" dirty="0">
              <a:latin typeface="Roboto Slab" pitchFamily="2" charset="0"/>
              <a:ea typeface="Roboto Slab" pitchFamily="2" charset="0"/>
              <a:cs typeface="Roboto Slab" pitchFamily="2" charset="0"/>
            </a:endParaRPr>
          </a:p>
        </p:txBody>
      </p:sp>
      <p:sp>
        <p:nvSpPr>
          <p:cNvPr id="3" name="TextBox 2">
            <a:extLst>
              <a:ext uri="{FF2B5EF4-FFF2-40B4-BE49-F238E27FC236}">
                <a16:creationId xmlns:a16="http://schemas.microsoft.com/office/drawing/2014/main" xmlns="" id="{B6D014A2-78D5-1220-CD9E-4CAABA6AFC57}"/>
              </a:ext>
            </a:extLst>
          </p:cNvPr>
          <p:cNvSpPr txBox="1"/>
          <p:nvPr/>
        </p:nvSpPr>
        <p:spPr>
          <a:xfrm>
            <a:off x="4755991" y="6920442"/>
            <a:ext cx="5118410" cy="400110"/>
          </a:xfrm>
          <a:prstGeom prst="rect">
            <a:avLst/>
          </a:prstGeom>
          <a:noFill/>
        </p:spPr>
        <p:txBody>
          <a:bodyPr wrap="square" rtlCol="0">
            <a:spAutoFit/>
          </a:bodyPr>
          <a:lstStyle/>
          <a:p>
            <a:pPr algn="ctr"/>
            <a:r>
              <a:rPr lang="en-US" sz="2000" dirty="0">
                <a:latin typeface="Roboto Slab" pitchFamily="2" charset="0"/>
                <a:ea typeface="Roboto Slab" pitchFamily="2" charset="0"/>
                <a:cs typeface="Roboto Slab" pitchFamily="2" charset="0"/>
              </a:rPr>
              <a:t>Mentor : </a:t>
            </a:r>
            <a:r>
              <a:rPr lang="en-US" sz="2000" dirty="0" smtClean="0">
                <a:latin typeface="Roboto Slab" pitchFamily="2" charset="0"/>
                <a:ea typeface="Roboto Slab" pitchFamily="2" charset="0"/>
                <a:cs typeface="Roboto Slab" pitchFamily="2" charset="0"/>
              </a:rPr>
              <a:t>Mr. </a:t>
            </a:r>
            <a:r>
              <a:rPr lang="en-US" sz="2000" dirty="0" err="1" smtClean="0">
                <a:latin typeface="Roboto Slab" pitchFamily="2" charset="0"/>
                <a:ea typeface="Roboto Slab" pitchFamily="2" charset="0"/>
                <a:cs typeface="Roboto Slab" pitchFamily="2" charset="0"/>
              </a:rPr>
              <a:t>Avinash</a:t>
            </a:r>
            <a:r>
              <a:rPr lang="en-US" sz="2000" dirty="0" smtClean="0">
                <a:latin typeface="Roboto Slab" pitchFamily="2" charset="0"/>
                <a:ea typeface="Roboto Slab" pitchFamily="2" charset="0"/>
                <a:cs typeface="Roboto Slab" pitchFamily="2" charset="0"/>
              </a:rPr>
              <a:t> </a:t>
            </a:r>
            <a:r>
              <a:rPr lang="en-US" sz="2000" dirty="0" err="1" smtClean="0">
                <a:latin typeface="Roboto Slab" pitchFamily="2" charset="0"/>
                <a:ea typeface="Roboto Slab" pitchFamily="2" charset="0"/>
                <a:cs typeface="Roboto Slab" pitchFamily="2" charset="0"/>
              </a:rPr>
              <a:t>Bhandiya</a:t>
            </a:r>
            <a:r>
              <a:rPr lang="en-US" sz="2000" dirty="0" smtClean="0">
                <a:latin typeface="Roboto Slab" pitchFamily="2" charset="0"/>
                <a:ea typeface="Roboto Slab" pitchFamily="2" charset="0"/>
                <a:cs typeface="Roboto Slab" pitchFamily="2" charset="0"/>
              </a:rPr>
              <a:t> Sir</a:t>
            </a:r>
            <a:endParaRPr lang="en-US" sz="2000" dirty="0">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xmlns="" val="2208711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2126644" y="3130658"/>
            <a:ext cx="9598819"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Conclusion &amp; Future Enhancements</a:t>
            </a:r>
            <a:endParaRPr lang="en-US" sz="4450" dirty="0"/>
          </a:p>
        </p:txBody>
      </p:sp>
      <p:graphicFrame>
        <p:nvGraphicFramePr>
          <p:cNvPr id="14" name="Diagram 13"/>
          <p:cNvGraphicFramePr/>
          <p:nvPr/>
        </p:nvGraphicFramePr>
        <p:xfrm>
          <a:off x="0" y="3839437"/>
          <a:ext cx="14273939" cy="4064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descr="WhatsApp Image 2025-06-01 at 02.32.38_695668e7.jpg"/>
          <p:cNvPicPr>
            <a:picLocks noChangeAspect="1"/>
          </p:cNvPicPr>
          <p:nvPr/>
        </p:nvPicPr>
        <p:blipFill>
          <a:blip r:embed="rId8"/>
          <a:srcRect t="12841" b="8276"/>
          <a:stretch>
            <a:fillRect/>
          </a:stretch>
        </p:blipFill>
        <p:spPr>
          <a:xfrm>
            <a:off x="0" y="0"/>
            <a:ext cx="14630399" cy="27741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40366" y="3456122"/>
            <a:ext cx="5711024" cy="1107996"/>
          </a:xfrm>
          <a:prstGeom prst="rect">
            <a:avLst/>
          </a:prstGeom>
          <a:noFill/>
        </p:spPr>
        <p:txBody>
          <a:bodyPr wrap="square" lIns="91440" tIns="45720" rIns="91440" bIns="45720">
            <a:spAutoFit/>
          </a:bodyPr>
          <a:lstStyle/>
          <a:p>
            <a:pPr algn="ctr"/>
            <a:r>
              <a:rPr lang="en-US" sz="6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THANK YOU !</a:t>
            </a:r>
            <a:endParaRPr lang="en-US" sz="6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18323"/>
            <a:ext cx="7556421" cy="2149197"/>
          </a:xfrm>
          <a:prstGeom prst="rect">
            <a:avLst/>
          </a:prstGeom>
          <a:noFill/>
          <a:ln/>
        </p:spPr>
        <p:txBody>
          <a:bodyPr wrap="square" lIns="0" tIns="0" rIns="0" bIns="0" rtlCol="0" anchor="t"/>
          <a:lstStyle/>
          <a:p>
            <a:pPr>
              <a:lnSpc>
                <a:spcPts val="5550"/>
              </a:lnSpc>
            </a:pPr>
            <a:r>
              <a:rPr lang="en-US" sz="4800" dirty="0" smtClean="0">
                <a:solidFill>
                  <a:srgbClr val="00B0F0"/>
                </a:solidFill>
                <a:latin typeface="Roboto Slab" charset="0"/>
                <a:ea typeface="Roboto Slab" charset="0"/>
                <a:cs typeface="Roboto Slab" charset="0"/>
              </a:rPr>
              <a:t>Virtual Password System</a:t>
            </a:r>
            <a:r>
              <a:rPr lang="en-US" sz="4450" dirty="0" smtClean="0">
                <a:solidFill>
                  <a:srgbClr val="00B0F0"/>
                </a:solidFill>
                <a:latin typeface="Roboto Slab" pitchFamily="34" charset="0"/>
                <a:ea typeface="Roboto Slab" pitchFamily="34" charset="-122"/>
                <a:cs typeface="Roboto Slab" pitchFamily="34" charset="-120"/>
              </a:rPr>
              <a:t> </a:t>
            </a:r>
            <a:r>
              <a:rPr lang="en-US" sz="4450" dirty="0">
                <a:solidFill>
                  <a:srgbClr val="00B0F0"/>
                </a:solidFill>
                <a:latin typeface="Roboto Slab" pitchFamily="34" charset="0"/>
                <a:ea typeface="Roboto Slab" pitchFamily="34" charset="-122"/>
                <a:cs typeface="Roboto Slab" pitchFamily="34" charset="-120"/>
              </a:rPr>
              <a:t>– Project Architecture &amp; Technologies</a:t>
            </a:r>
            <a:endParaRPr lang="en-US" sz="4450" dirty="0">
              <a:solidFill>
                <a:srgbClr val="00B0F0"/>
              </a:solidFill>
            </a:endParaRPr>
          </a:p>
        </p:txBody>
      </p:sp>
      <p:sp>
        <p:nvSpPr>
          <p:cNvPr id="4" name="Text 1"/>
          <p:cNvSpPr/>
          <p:nvPr/>
        </p:nvSpPr>
        <p:spPr>
          <a:xfrm>
            <a:off x="793790" y="4307681"/>
            <a:ext cx="7556421" cy="1451610"/>
          </a:xfrm>
          <a:prstGeom prst="rect">
            <a:avLst/>
          </a:prstGeom>
          <a:noFill/>
          <a:ln/>
        </p:spPr>
        <p:txBody>
          <a:bodyPr wrap="square" lIns="0" tIns="0" rIns="0" bIns="0" rtlCol="0" anchor="t"/>
          <a:lstStyle/>
          <a:p>
            <a:pPr algn="just">
              <a:lnSpc>
                <a:spcPts val="2850"/>
              </a:lnSpc>
            </a:pPr>
            <a:r>
              <a:rPr lang="en-US" sz="2000" dirty="0" smtClean="0">
                <a:solidFill>
                  <a:srgbClr val="D6E5EF"/>
                </a:solidFill>
                <a:latin typeface="Roboto" pitchFamily="34" charset="0"/>
                <a:ea typeface="Roboto" pitchFamily="34" charset="-122"/>
                <a:cs typeface="Roboto" pitchFamily="34" charset="-120"/>
              </a:rPr>
              <a:t>This presentation outlines the architecture and technologies behind our Virtual Password System project. We will cover all about the Virtual Password System. Join us to explore the building blocks of Virtual Password </a:t>
            </a:r>
            <a:r>
              <a:rPr lang="en-US" sz="2000" dirty="0" smtClean="0">
                <a:solidFill>
                  <a:srgbClr val="D6E5EF"/>
                </a:solidFill>
                <a:latin typeface="Roboto" pitchFamily="34" charset="0"/>
                <a:ea typeface="Roboto" pitchFamily="34" charset="-122"/>
                <a:cs typeface="Roboto" pitchFamily="34" charset="-120"/>
              </a:rPr>
              <a:t>System.</a:t>
            </a:r>
            <a:endParaRPr lang="en-US" sz="2000" dirty="0" smtClean="0"/>
          </a:p>
          <a:p>
            <a:pPr marL="0" indent="0" algn="just">
              <a:lnSpc>
                <a:spcPts val="2850"/>
              </a:lnSpc>
              <a:buNone/>
            </a:pPr>
            <a:endParaRPr lang="en-US" sz="2000" dirty="0"/>
          </a:p>
        </p:txBody>
      </p:sp>
      <p:sp>
        <p:nvSpPr>
          <p:cNvPr id="7" name="Text 3"/>
          <p:cNvSpPr/>
          <p:nvPr/>
        </p:nvSpPr>
        <p:spPr>
          <a:xfrm>
            <a:off x="1270040" y="6014442"/>
            <a:ext cx="2610683"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7C11701-F5E6-BA43-799A-E0751B0A6CE7}"/>
              </a:ext>
            </a:extLst>
          </p:cNvPr>
          <p:cNvSpPr txBox="1"/>
          <p:nvPr/>
        </p:nvSpPr>
        <p:spPr>
          <a:xfrm>
            <a:off x="635619" y="790010"/>
            <a:ext cx="6043961" cy="777136"/>
          </a:xfrm>
          <a:prstGeom prst="rect">
            <a:avLst/>
          </a:prstGeom>
          <a:noFill/>
        </p:spPr>
        <p:txBody>
          <a:bodyPr wrap="square" rtlCol="0">
            <a:spAutoFit/>
          </a:bodyPr>
          <a:lstStyle/>
          <a:p>
            <a:r>
              <a:rPr lang="en-US" sz="4450" dirty="0">
                <a:solidFill>
                  <a:srgbClr val="00B0F0"/>
                </a:solidFill>
                <a:latin typeface="Roboto Slab" pitchFamily="2" charset="0"/>
                <a:ea typeface="Roboto Slab" pitchFamily="2" charset="0"/>
                <a:cs typeface="Roboto Slab" pitchFamily="2" charset="0"/>
              </a:rPr>
              <a:t>TEAM MEMBERS</a:t>
            </a:r>
            <a:endParaRPr lang="en-IN" sz="4450" dirty="0">
              <a:solidFill>
                <a:srgbClr val="00B0F0"/>
              </a:solidFill>
              <a:latin typeface="Roboto Slab" pitchFamily="2" charset="0"/>
              <a:ea typeface="Roboto Slab" pitchFamily="2" charset="0"/>
              <a:cs typeface="Roboto Slab" pitchFamily="2" charset="0"/>
            </a:endParaRPr>
          </a:p>
        </p:txBody>
      </p:sp>
      <p:sp>
        <p:nvSpPr>
          <p:cNvPr id="9" name="TextBox 8">
            <a:extLst>
              <a:ext uri="{FF2B5EF4-FFF2-40B4-BE49-F238E27FC236}">
                <a16:creationId xmlns:a16="http://schemas.microsoft.com/office/drawing/2014/main" xmlns="" id="{933DCACD-709C-BF39-8CC9-42A547DBC548}"/>
              </a:ext>
            </a:extLst>
          </p:cNvPr>
          <p:cNvSpPr txBox="1"/>
          <p:nvPr/>
        </p:nvSpPr>
        <p:spPr>
          <a:xfrm>
            <a:off x="635619" y="2002201"/>
            <a:ext cx="9924586" cy="2554545"/>
          </a:xfrm>
          <a:prstGeom prst="rect">
            <a:avLst/>
          </a:prstGeom>
          <a:noFill/>
        </p:spPr>
        <p:txBody>
          <a:bodyPr wrap="square" rtlCol="0">
            <a:spAutoFit/>
          </a:bodyPr>
          <a:lstStyle/>
          <a:p>
            <a:pPr>
              <a:buFont typeface="Wingdings" pitchFamily="2" charset="2"/>
              <a:buChar char="q"/>
            </a:pPr>
            <a:r>
              <a:rPr lang="en-US" sz="3200" dirty="0" smtClean="0"/>
              <a:t> </a:t>
            </a:r>
            <a:r>
              <a:rPr lang="en-US" sz="3200" dirty="0" err="1" smtClean="0"/>
              <a:t>Tanushree</a:t>
            </a:r>
            <a:r>
              <a:rPr lang="en-US" sz="3200" dirty="0" smtClean="0"/>
              <a:t> </a:t>
            </a:r>
            <a:r>
              <a:rPr lang="en-US" sz="3200" dirty="0" err="1" smtClean="0"/>
              <a:t>Yadav</a:t>
            </a:r>
            <a:r>
              <a:rPr lang="en-US" sz="3200" dirty="0" smtClean="0"/>
              <a:t> </a:t>
            </a:r>
            <a:r>
              <a:rPr lang="en-US" sz="3200" dirty="0" smtClean="0"/>
              <a:t>(22EEACY051)  - (Team Leader)</a:t>
            </a:r>
            <a:endParaRPr lang="en-US" sz="3200" dirty="0" smtClean="0"/>
          </a:p>
          <a:p>
            <a:pPr>
              <a:buFont typeface="Wingdings" pitchFamily="2" charset="2"/>
              <a:buChar char="q"/>
            </a:pPr>
            <a:r>
              <a:rPr lang="en-US" sz="3200" dirty="0" smtClean="0"/>
              <a:t> </a:t>
            </a:r>
            <a:r>
              <a:rPr lang="en-US" sz="3200" dirty="0" err="1" smtClean="0"/>
              <a:t>Piyush</a:t>
            </a:r>
            <a:r>
              <a:rPr lang="en-US" sz="3200" dirty="0" smtClean="0"/>
              <a:t> Sharma </a:t>
            </a:r>
            <a:r>
              <a:rPr lang="en-US" sz="3200" dirty="0" smtClean="0"/>
              <a:t>(</a:t>
            </a:r>
            <a:r>
              <a:rPr lang="en-US" sz="3200" dirty="0" smtClean="0"/>
              <a:t>22EEACY036)</a:t>
            </a:r>
            <a:endParaRPr lang="en-US" sz="3200" dirty="0" smtClean="0"/>
          </a:p>
          <a:p>
            <a:pPr>
              <a:buFont typeface="Wingdings" pitchFamily="2" charset="2"/>
              <a:buChar char="q"/>
            </a:pPr>
            <a:r>
              <a:rPr lang="en-US" sz="3200" dirty="0" smtClean="0"/>
              <a:t> </a:t>
            </a:r>
            <a:r>
              <a:rPr lang="en-US" sz="3200" dirty="0" err="1" smtClean="0"/>
              <a:t>Pradeep</a:t>
            </a:r>
            <a:r>
              <a:rPr lang="en-US" sz="3200" dirty="0" smtClean="0"/>
              <a:t> Lora </a:t>
            </a:r>
            <a:r>
              <a:rPr lang="en-US" sz="3200" dirty="0" smtClean="0"/>
              <a:t>(</a:t>
            </a:r>
            <a:r>
              <a:rPr lang="en-US" sz="3200" dirty="0" smtClean="0"/>
              <a:t>22EEACY037)</a:t>
            </a:r>
            <a:endParaRPr lang="en-US" sz="3200" dirty="0" smtClean="0"/>
          </a:p>
          <a:p>
            <a:pPr>
              <a:buFont typeface="Wingdings" pitchFamily="2" charset="2"/>
              <a:buChar char="q"/>
            </a:pPr>
            <a:r>
              <a:rPr lang="en-US" sz="3200" dirty="0" smtClean="0"/>
              <a:t> </a:t>
            </a:r>
            <a:r>
              <a:rPr lang="en-US" sz="3200" dirty="0" err="1" smtClean="0"/>
              <a:t>Tanmay</a:t>
            </a:r>
            <a:r>
              <a:rPr lang="en-US" sz="3200" dirty="0" smtClean="0"/>
              <a:t> </a:t>
            </a:r>
            <a:r>
              <a:rPr lang="en-US" sz="3200" dirty="0" err="1" smtClean="0"/>
              <a:t>Yadav</a:t>
            </a:r>
            <a:r>
              <a:rPr lang="en-US" sz="3200" dirty="0" smtClean="0"/>
              <a:t> </a:t>
            </a:r>
            <a:r>
              <a:rPr lang="en-US" sz="3200" dirty="0" smtClean="0"/>
              <a:t>(</a:t>
            </a:r>
            <a:r>
              <a:rPr lang="en-US" sz="3200" dirty="0" smtClean="0"/>
              <a:t>22EEACY050)</a:t>
            </a:r>
            <a:endParaRPr lang="en-US" sz="3200" dirty="0" smtClean="0"/>
          </a:p>
          <a:p>
            <a:pPr>
              <a:buFont typeface="Wingdings" pitchFamily="2" charset="2"/>
              <a:buChar char="q"/>
            </a:pPr>
            <a:r>
              <a:rPr lang="en-US" sz="3200" dirty="0" smtClean="0"/>
              <a:t> </a:t>
            </a:r>
            <a:r>
              <a:rPr lang="en-US" sz="3200" dirty="0" err="1" smtClean="0"/>
              <a:t>Tarun</a:t>
            </a:r>
            <a:r>
              <a:rPr lang="en-US" sz="3200" dirty="0" smtClean="0"/>
              <a:t> </a:t>
            </a:r>
            <a:r>
              <a:rPr lang="en-US" sz="3200" dirty="0" smtClean="0"/>
              <a:t>Kumar </a:t>
            </a:r>
            <a:r>
              <a:rPr lang="en-US" sz="3200" dirty="0" err="1" smtClean="0"/>
              <a:t>Narnoliya</a:t>
            </a:r>
            <a:r>
              <a:rPr lang="en-US" sz="3200" dirty="0" smtClean="0"/>
              <a:t> </a:t>
            </a:r>
            <a:r>
              <a:rPr lang="en-US" sz="3200" dirty="0" smtClean="0"/>
              <a:t>(</a:t>
            </a:r>
            <a:r>
              <a:rPr lang="en-US" sz="3200" dirty="0" smtClean="0"/>
              <a:t>22EEACY052)</a:t>
            </a:r>
            <a:endParaRPr lang="en-US" sz="3200" dirty="0" smtClean="0"/>
          </a:p>
        </p:txBody>
      </p:sp>
    </p:spTree>
    <p:extLst>
      <p:ext uri="{BB962C8B-B14F-4D97-AF65-F5344CB8AC3E}">
        <p14:creationId xmlns:p14="http://schemas.microsoft.com/office/powerpoint/2010/main" xmlns="" val="143802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93790" y="667345"/>
            <a:ext cx="7556421" cy="1440418"/>
          </a:xfrm>
          <a:prstGeom prst="rect">
            <a:avLst/>
          </a:prstGeom>
          <a:noFill/>
          <a:ln/>
        </p:spPr>
        <p:txBody>
          <a:bodyPr wrap="square" lIns="0" tIns="0" rIns="0" bIns="0" rtlCol="0" anchor="t"/>
          <a:lstStyle/>
          <a:p>
            <a:pPr marL="0" indent="0" algn="l">
              <a:lnSpc>
                <a:spcPts val="5550"/>
              </a:lnSpc>
              <a:buNone/>
            </a:pPr>
            <a:r>
              <a:rPr lang="en-US" sz="4800" dirty="0" smtClean="0">
                <a:solidFill>
                  <a:srgbClr val="76B9FF"/>
                </a:solidFill>
                <a:latin typeface="Roboto Slab" pitchFamily="34" charset="0"/>
                <a:ea typeface="Roboto Slab" pitchFamily="34" charset="-122"/>
                <a:cs typeface="Roboto Slab" pitchFamily="34" charset="-120"/>
              </a:rPr>
              <a:t>Overview : </a:t>
            </a:r>
          </a:p>
          <a:p>
            <a:pPr marL="0" indent="0" algn="l">
              <a:lnSpc>
                <a:spcPts val="5550"/>
              </a:lnSpc>
              <a:buNone/>
            </a:pPr>
            <a:r>
              <a:rPr lang="en-US" sz="4450" dirty="0" smtClean="0">
                <a:solidFill>
                  <a:srgbClr val="76B9FF"/>
                </a:solidFill>
                <a:latin typeface="Roboto Slab" pitchFamily="34" charset="0"/>
                <a:ea typeface="Roboto Slab" pitchFamily="34" charset="-122"/>
                <a:cs typeface="Roboto Slab" pitchFamily="34" charset="-120"/>
              </a:rPr>
              <a:t>Virtual Password System</a:t>
            </a:r>
            <a:endParaRPr lang="en-US" sz="4450" dirty="0"/>
          </a:p>
        </p:txBody>
      </p:sp>
      <p:sp>
        <p:nvSpPr>
          <p:cNvPr id="5" name="Text 2"/>
          <p:cNvSpPr/>
          <p:nvPr/>
        </p:nvSpPr>
        <p:spPr>
          <a:xfrm>
            <a:off x="1530906" y="2703076"/>
            <a:ext cx="2835235" cy="354330"/>
          </a:xfrm>
          <a:prstGeom prst="rect">
            <a:avLst/>
          </a:prstGeom>
          <a:noFill/>
          <a:ln/>
        </p:spPr>
        <p:txBody>
          <a:bodyPr wrap="none" lIns="0" tIns="0" rIns="0" bIns="0" rtlCol="0" anchor="t"/>
          <a:lstStyle/>
          <a:p>
            <a:pPr marL="0" indent="0" algn="l">
              <a:lnSpc>
                <a:spcPts val="2750"/>
              </a:lnSpc>
              <a:buNone/>
            </a:pPr>
            <a:endParaRPr lang="en-US" sz="2200" dirty="0">
              <a:solidFill>
                <a:srgbClr val="D6E5EF"/>
              </a:solidFill>
              <a:latin typeface="Roboto Slab" pitchFamily="34" charset="0"/>
              <a:ea typeface="Roboto Slab" pitchFamily="34" charset="-122"/>
              <a:cs typeface="Roboto Slab" pitchFamily="34" charset="-120"/>
            </a:endParaRPr>
          </a:p>
        </p:txBody>
      </p:sp>
      <p:sp>
        <p:nvSpPr>
          <p:cNvPr id="22" name="TextBox 21"/>
          <p:cNvSpPr txBox="1"/>
          <p:nvPr/>
        </p:nvSpPr>
        <p:spPr>
          <a:xfrm>
            <a:off x="390834" y="2703076"/>
            <a:ext cx="8179729" cy="5678478"/>
          </a:xfrm>
          <a:prstGeom prst="rect">
            <a:avLst/>
          </a:prstGeom>
          <a:noFill/>
        </p:spPr>
        <p:txBody>
          <a:bodyPr wrap="square" rtlCol="0">
            <a:spAutoFit/>
          </a:bodyPr>
          <a:lstStyle/>
          <a:p>
            <a:r>
              <a:rPr lang="en-US" sz="2800" dirty="0" smtClean="0"/>
              <a:t>The Virtual Password System is designed to provide military-grade security for user authentication through a unique PIN-based system</a:t>
            </a:r>
            <a:r>
              <a:rPr lang="en-US" sz="2800" dirty="0" smtClean="0"/>
              <a:t>.</a:t>
            </a:r>
          </a:p>
          <a:p>
            <a:endParaRPr lang="en-US" sz="2000" dirty="0" smtClean="0"/>
          </a:p>
          <a:p>
            <a:pPr>
              <a:buFont typeface="Wingdings" pitchFamily="2" charset="2"/>
              <a:buChar char="Ø"/>
            </a:pPr>
            <a:r>
              <a:rPr lang="en-US" sz="2800" dirty="0" smtClean="0"/>
              <a:t> Its primary purposes are</a:t>
            </a:r>
            <a:r>
              <a:rPr lang="en-US" sz="2800" dirty="0" smtClean="0"/>
              <a:t>:</a:t>
            </a:r>
          </a:p>
          <a:p>
            <a:endParaRPr lang="en-US" sz="2400" dirty="0" smtClean="0"/>
          </a:p>
          <a:p>
            <a:pPr>
              <a:lnSpc>
                <a:spcPct val="150000"/>
              </a:lnSpc>
              <a:buFont typeface="Wingdings" pitchFamily="2" charset="2"/>
              <a:buChar char="§"/>
            </a:pPr>
            <a:r>
              <a:rPr lang="en-US" sz="2400" dirty="0" smtClean="0"/>
              <a:t> Enhanced </a:t>
            </a:r>
            <a:r>
              <a:rPr lang="en-US" sz="2400" dirty="0" smtClean="0"/>
              <a:t>Security</a:t>
            </a:r>
          </a:p>
          <a:p>
            <a:pPr>
              <a:lnSpc>
                <a:spcPct val="150000"/>
              </a:lnSpc>
              <a:buFont typeface="Wingdings" pitchFamily="2" charset="2"/>
              <a:buChar char="§"/>
            </a:pPr>
            <a:r>
              <a:rPr lang="en-US" sz="2400" dirty="0" smtClean="0"/>
              <a:t> Cryptographic </a:t>
            </a:r>
            <a:r>
              <a:rPr lang="en-US" sz="2400" dirty="0" smtClean="0"/>
              <a:t>Protection</a:t>
            </a:r>
          </a:p>
          <a:p>
            <a:pPr>
              <a:lnSpc>
                <a:spcPct val="150000"/>
              </a:lnSpc>
              <a:buFont typeface="Wingdings" pitchFamily="2" charset="2"/>
              <a:buChar char="§"/>
            </a:pPr>
            <a:r>
              <a:rPr lang="en-US" sz="2400" dirty="0" smtClean="0"/>
              <a:t> User </a:t>
            </a:r>
            <a:r>
              <a:rPr lang="en-US" sz="2400" dirty="0" smtClean="0"/>
              <a:t>Convenience</a:t>
            </a:r>
          </a:p>
          <a:p>
            <a:pPr>
              <a:lnSpc>
                <a:spcPct val="150000"/>
              </a:lnSpc>
              <a:buFont typeface="Wingdings" pitchFamily="2" charset="2"/>
              <a:buChar char="§"/>
            </a:pPr>
            <a:r>
              <a:rPr lang="en-US" sz="2400" dirty="0" smtClean="0"/>
              <a:t> Admin </a:t>
            </a:r>
            <a:r>
              <a:rPr lang="en-US" sz="2400" dirty="0" smtClean="0"/>
              <a:t>oversight</a:t>
            </a:r>
          </a:p>
          <a:p>
            <a:pPr>
              <a:lnSpc>
                <a:spcPct val="150000"/>
              </a:lnSpc>
              <a:buFont typeface="Wingdings" pitchFamily="2" charset="2"/>
              <a:buChar char="§"/>
            </a:pPr>
            <a:r>
              <a:rPr lang="en-US" sz="2400" dirty="0" smtClean="0"/>
              <a:t> Phishing </a:t>
            </a:r>
            <a:r>
              <a:rPr lang="en-US" sz="2400" dirty="0" smtClean="0"/>
              <a:t>Prevention</a:t>
            </a:r>
            <a:endParaRPr lang="en-US" dirty="0" smtClean="0"/>
          </a:p>
          <a:p>
            <a:pPr>
              <a:lnSpc>
                <a:spcPct val="150000"/>
              </a:lnSpc>
            </a:pPr>
            <a:endParaRPr lang="en-US" dirty="0"/>
          </a:p>
        </p:txBody>
      </p:sp>
      <p:pic>
        <p:nvPicPr>
          <p:cNvPr id="25" name="Picture 24" descr="WhatsApp Image 2025-06-01 at 02.09.29_48b42b2a.jpg"/>
          <p:cNvPicPr>
            <a:picLocks noChangeAspect="1"/>
          </p:cNvPicPr>
          <p:nvPr/>
        </p:nvPicPr>
        <p:blipFill>
          <a:blip r:embed="rId3"/>
          <a:stretch>
            <a:fillRect/>
          </a:stretch>
        </p:blipFill>
        <p:spPr>
          <a:xfrm>
            <a:off x="8772042" y="1472338"/>
            <a:ext cx="5604798" cy="6223091"/>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5" name="TextBox 24"/>
          <p:cNvSpPr txBox="1"/>
          <p:nvPr/>
        </p:nvSpPr>
        <p:spPr>
          <a:xfrm>
            <a:off x="604434" y="340963"/>
            <a:ext cx="9903417" cy="7571303"/>
          </a:xfrm>
          <a:prstGeom prst="rect">
            <a:avLst/>
          </a:prstGeom>
          <a:noFill/>
        </p:spPr>
        <p:txBody>
          <a:bodyPr wrap="square" rtlCol="0">
            <a:spAutoFit/>
          </a:bodyPr>
          <a:lstStyle/>
          <a:p>
            <a:pPr algn="just">
              <a:lnSpc>
                <a:spcPct val="150000"/>
              </a:lnSpc>
            </a:pPr>
            <a:r>
              <a:rPr lang="en-US" sz="3600" i="1" dirty="0" smtClean="0">
                <a:solidFill>
                  <a:srgbClr val="00B0F0"/>
                </a:solidFill>
              </a:rPr>
              <a:t>Enhanced Security: </a:t>
            </a:r>
            <a:r>
              <a:rPr lang="en-US" sz="2400" dirty="0" smtClean="0"/>
              <a:t>Replace traditional password-only systems with a two-factor authentication </a:t>
            </a:r>
            <a:r>
              <a:rPr lang="en-US" sz="2400" dirty="0" smtClean="0"/>
              <a:t>approach.</a:t>
            </a:r>
            <a:endParaRPr lang="en-US" dirty="0" smtClean="0"/>
          </a:p>
          <a:p>
            <a:pPr algn="just">
              <a:lnSpc>
                <a:spcPct val="150000"/>
              </a:lnSpc>
            </a:pPr>
            <a:r>
              <a:rPr lang="en-US" sz="3600" i="1" dirty="0" smtClean="0">
                <a:solidFill>
                  <a:srgbClr val="00B0F0"/>
                </a:solidFill>
              </a:rPr>
              <a:t>Cryptographic Protection</a:t>
            </a:r>
            <a:r>
              <a:rPr lang="en-US" sz="3600" i="1" dirty="0" smtClean="0">
                <a:solidFill>
                  <a:srgbClr val="00B0F0"/>
                </a:solidFill>
              </a:rPr>
              <a:t>: </a:t>
            </a:r>
            <a:r>
              <a:rPr lang="en-US" sz="2000" i="1" dirty="0" smtClean="0">
                <a:solidFill>
                  <a:srgbClr val="00B0F0"/>
                </a:solidFill>
              </a:rPr>
              <a:t> </a:t>
            </a:r>
            <a:r>
              <a:rPr lang="en-US" sz="2400" dirty="0" smtClean="0"/>
              <a:t>Ensure user credentials are never stored in plain </a:t>
            </a:r>
            <a:r>
              <a:rPr lang="en-US" sz="2400" dirty="0" smtClean="0"/>
              <a:t>text.</a:t>
            </a:r>
            <a:endParaRPr lang="en-US" dirty="0" smtClean="0"/>
          </a:p>
          <a:p>
            <a:pPr algn="just">
              <a:lnSpc>
                <a:spcPct val="150000"/>
              </a:lnSpc>
            </a:pPr>
            <a:r>
              <a:rPr lang="en-US" sz="3600" i="1" dirty="0" smtClean="0">
                <a:solidFill>
                  <a:srgbClr val="00B0F0"/>
                </a:solidFill>
              </a:rPr>
              <a:t>User Convenience: </a:t>
            </a:r>
            <a:r>
              <a:rPr lang="en-US" sz="2400" dirty="0" smtClean="0"/>
              <a:t>Eliminate the need to remember complex </a:t>
            </a:r>
            <a:r>
              <a:rPr lang="en-US" sz="2400" dirty="0" smtClean="0"/>
              <a:t>passwords.</a:t>
            </a:r>
            <a:endParaRPr lang="en-US" dirty="0" smtClean="0"/>
          </a:p>
          <a:p>
            <a:pPr algn="just">
              <a:lnSpc>
                <a:spcPct val="150000"/>
              </a:lnSpc>
            </a:pPr>
            <a:r>
              <a:rPr lang="en-US" sz="3600" i="1" dirty="0" smtClean="0">
                <a:solidFill>
                  <a:srgbClr val="00B0F0"/>
                </a:solidFill>
              </a:rPr>
              <a:t>Admin Oversight:</a:t>
            </a:r>
            <a:r>
              <a:rPr lang="en-US" sz="2000" i="1" dirty="0" smtClean="0">
                <a:solidFill>
                  <a:srgbClr val="00B0F0"/>
                </a:solidFill>
              </a:rPr>
              <a:t> </a:t>
            </a:r>
            <a:r>
              <a:rPr lang="en-US" sz="2400" dirty="0" smtClean="0"/>
              <a:t>Provide administrators with tools to manage user access </a:t>
            </a:r>
            <a:r>
              <a:rPr lang="en-US" sz="2400" dirty="0" smtClean="0"/>
              <a:t>securely.</a:t>
            </a:r>
            <a:endParaRPr lang="en-US" dirty="0" smtClean="0"/>
          </a:p>
          <a:p>
            <a:pPr algn="just">
              <a:lnSpc>
                <a:spcPct val="150000"/>
              </a:lnSpc>
            </a:pPr>
            <a:r>
              <a:rPr lang="en-US" sz="3600" i="1" dirty="0" smtClean="0">
                <a:solidFill>
                  <a:srgbClr val="00B0F0"/>
                </a:solidFill>
              </a:rPr>
              <a:t>Phishing Prevention: </a:t>
            </a:r>
            <a:r>
              <a:rPr lang="en-US" sz="2400" dirty="0" smtClean="0"/>
              <a:t>Protect against credential theft through dynamic PIN </a:t>
            </a:r>
            <a:r>
              <a:rPr lang="en-US" sz="2400" dirty="0" smtClean="0"/>
              <a:t>generation.</a:t>
            </a:r>
            <a:endParaRPr lang="en-US" dirty="0" smtClean="0"/>
          </a:p>
          <a:p>
            <a:pPr>
              <a:lnSpc>
                <a:spcPct val="20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352328" y="47419"/>
            <a:ext cx="7556421" cy="1440418"/>
          </a:xfrm>
          <a:prstGeom prst="rect">
            <a:avLst/>
          </a:prstGeom>
          <a:noFill/>
          <a:ln/>
        </p:spPr>
        <p:txBody>
          <a:bodyPr wrap="square" lIns="0" tIns="0" rIns="0" bIns="0" rtlCol="0" anchor="t"/>
          <a:lstStyle/>
          <a:p>
            <a:pPr>
              <a:lnSpc>
                <a:spcPts val="5550"/>
              </a:lnSpc>
            </a:pPr>
            <a:r>
              <a:rPr lang="en-US" sz="4800" dirty="0" smtClean="0">
                <a:solidFill>
                  <a:srgbClr val="00B0F0"/>
                </a:solidFill>
              </a:rPr>
              <a:t>How the system works :</a:t>
            </a:r>
            <a:endParaRPr lang="en-US" sz="4450" dirty="0">
              <a:solidFill>
                <a:srgbClr val="00B0F0"/>
              </a:solidFill>
            </a:endParaRPr>
          </a:p>
        </p:txBody>
      </p:sp>
      <p:sp>
        <p:nvSpPr>
          <p:cNvPr id="13" name="TextBox 12"/>
          <p:cNvSpPr txBox="1"/>
          <p:nvPr/>
        </p:nvSpPr>
        <p:spPr>
          <a:xfrm>
            <a:off x="352328" y="981462"/>
            <a:ext cx="8605691" cy="7494359"/>
          </a:xfrm>
          <a:prstGeom prst="rect">
            <a:avLst/>
          </a:prstGeom>
          <a:noFill/>
        </p:spPr>
        <p:txBody>
          <a:bodyPr wrap="square" rtlCol="0">
            <a:spAutoFit/>
          </a:bodyPr>
          <a:lstStyle/>
          <a:p>
            <a:pPr marL="342900" indent="-342900">
              <a:buFont typeface="Wingdings" pitchFamily="2" charset="2"/>
              <a:buChar char="§"/>
            </a:pPr>
            <a:r>
              <a:rPr lang="en-US" sz="2800" dirty="0" smtClean="0">
                <a:solidFill>
                  <a:srgbClr val="0070C0"/>
                </a:solidFill>
              </a:rPr>
              <a:t>User </a:t>
            </a:r>
            <a:r>
              <a:rPr lang="en-US" sz="2800" dirty="0" smtClean="0">
                <a:solidFill>
                  <a:srgbClr val="0070C0"/>
                </a:solidFill>
              </a:rPr>
              <a:t>Registration: </a:t>
            </a:r>
          </a:p>
          <a:p>
            <a:pPr marL="342900" indent="-342900">
              <a:lnSpc>
                <a:spcPct val="150000"/>
              </a:lnSpc>
              <a:buFont typeface="Arial" pitchFamily="34" charset="0"/>
              <a:buChar char="•"/>
            </a:pPr>
            <a:r>
              <a:rPr lang="en-US" dirty="0" smtClean="0"/>
              <a:t>Users </a:t>
            </a:r>
            <a:r>
              <a:rPr lang="en-US" dirty="0" smtClean="0"/>
              <a:t>provide personal details and create a </a:t>
            </a:r>
            <a:r>
              <a:rPr lang="en-US" dirty="0" smtClean="0"/>
              <a:t>password</a:t>
            </a:r>
          </a:p>
          <a:p>
            <a:pPr marL="342900" indent="-342900">
              <a:lnSpc>
                <a:spcPct val="150000"/>
              </a:lnSpc>
              <a:buFont typeface="Arial" pitchFamily="34" charset="0"/>
              <a:buChar char="•"/>
            </a:pPr>
            <a:r>
              <a:rPr lang="en-US" dirty="0" smtClean="0"/>
              <a:t>System </a:t>
            </a:r>
            <a:r>
              <a:rPr lang="en-US" dirty="0" smtClean="0"/>
              <a:t>checks password strength and ensures username </a:t>
            </a:r>
            <a:r>
              <a:rPr lang="en-US" dirty="0" smtClean="0"/>
              <a:t>uniqueness</a:t>
            </a:r>
          </a:p>
          <a:p>
            <a:pPr marL="342900" indent="-342900">
              <a:lnSpc>
                <a:spcPct val="150000"/>
              </a:lnSpc>
              <a:buFont typeface="Arial" pitchFamily="34" charset="0"/>
              <a:buChar char="•"/>
            </a:pPr>
            <a:r>
              <a:rPr lang="en-US" dirty="0" smtClean="0"/>
              <a:t>Registration </a:t>
            </a:r>
            <a:r>
              <a:rPr lang="en-US" dirty="0" smtClean="0"/>
              <a:t>details are stored locally with "pending" </a:t>
            </a:r>
            <a:r>
              <a:rPr lang="en-US" dirty="0" smtClean="0"/>
              <a:t>status</a:t>
            </a:r>
          </a:p>
          <a:p>
            <a:pPr marL="342900" indent="-342900">
              <a:buFont typeface="Wingdings" pitchFamily="2" charset="2"/>
              <a:buChar char="§"/>
            </a:pPr>
            <a:r>
              <a:rPr lang="en-US" sz="2800" dirty="0" smtClean="0"/>
              <a:t> </a:t>
            </a:r>
            <a:r>
              <a:rPr lang="en-US" sz="2800" dirty="0" smtClean="0">
                <a:solidFill>
                  <a:srgbClr val="0070C0"/>
                </a:solidFill>
              </a:rPr>
              <a:t>Admin </a:t>
            </a:r>
            <a:r>
              <a:rPr lang="en-US" sz="2800" dirty="0" smtClean="0">
                <a:solidFill>
                  <a:srgbClr val="0070C0"/>
                </a:solidFill>
              </a:rPr>
              <a:t>Approval:</a:t>
            </a:r>
          </a:p>
          <a:p>
            <a:pPr marL="342900" indent="-342900" algn="just">
              <a:lnSpc>
                <a:spcPct val="150000"/>
              </a:lnSpc>
              <a:buFont typeface="Arial" pitchFamily="34" charset="0"/>
              <a:buChar char="•"/>
            </a:pPr>
            <a:r>
              <a:rPr lang="en-US" dirty="0" smtClean="0"/>
              <a:t>Administrator </a:t>
            </a:r>
            <a:r>
              <a:rPr lang="en-US" dirty="0" smtClean="0"/>
              <a:t>reviews and approves new </a:t>
            </a:r>
            <a:r>
              <a:rPr lang="en-US" dirty="0" smtClean="0"/>
              <a:t>registrations</a:t>
            </a:r>
          </a:p>
          <a:p>
            <a:pPr marL="342900" indent="-342900" algn="just">
              <a:lnSpc>
                <a:spcPct val="150000"/>
              </a:lnSpc>
              <a:buFont typeface="Arial" pitchFamily="34" charset="0"/>
              <a:buChar char="•"/>
            </a:pPr>
            <a:r>
              <a:rPr lang="en-US" dirty="0" smtClean="0"/>
              <a:t>Upon </a:t>
            </a:r>
            <a:r>
              <a:rPr lang="en-US" dirty="0" smtClean="0"/>
              <a:t>approval, the system generates a virtual PIN based on the user's </a:t>
            </a:r>
            <a:r>
              <a:rPr lang="en-US" dirty="0" smtClean="0"/>
              <a:t>password</a:t>
            </a:r>
          </a:p>
          <a:p>
            <a:pPr marL="342900" indent="-342900" algn="just">
              <a:lnSpc>
                <a:spcPct val="150000"/>
              </a:lnSpc>
              <a:buFont typeface="Arial" pitchFamily="34" charset="0"/>
              <a:buChar char="•"/>
            </a:pPr>
            <a:r>
              <a:rPr lang="en-US" dirty="0" smtClean="0"/>
              <a:t>PIN </a:t>
            </a:r>
            <a:r>
              <a:rPr lang="en-US" dirty="0" smtClean="0"/>
              <a:t>is securely emailed to both user and </a:t>
            </a:r>
            <a:r>
              <a:rPr lang="en-US" dirty="0" smtClean="0"/>
              <a:t>admin</a:t>
            </a:r>
          </a:p>
          <a:p>
            <a:pPr marL="342900" indent="-342900">
              <a:buFont typeface="Wingdings" pitchFamily="2" charset="2"/>
              <a:buChar char="§"/>
            </a:pPr>
            <a:r>
              <a:rPr lang="en-US" sz="2400" dirty="0" smtClean="0">
                <a:solidFill>
                  <a:srgbClr val="0070C0"/>
                </a:solidFill>
              </a:rPr>
              <a:t> </a:t>
            </a:r>
            <a:r>
              <a:rPr lang="en-US" sz="2800" dirty="0" smtClean="0">
                <a:solidFill>
                  <a:srgbClr val="0070C0"/>
                </a:solidFill>
              </a:rPr>
              <a:t>User Login </a:t>
            </a:r>
            <a:r>
              <a:rPr lang="en-US" sz="2800" dirty="0" smtClean="0">
                <a:solidFill>
                  <a:srgbClr val="0070C0"/>
                </a:solidFill>
              </a:rPr>
              <a:t>Process : </a:t>
            </a:r>
            <a:endParaRPr lang="en-US" sz="2400" dirty="0" smtClean="0">
              <a:solidFill>
                <a:srgbClr val="0070C0"/>
              </a:solidFill>
            </a:endParaRPr>
          </a:p>
          <a:p>
            <a:pPr marL="342900" indent="-342900">
              <a:lnSpc>
                <a:spcPct val="150000"/>
              </a:lnSpc>
              <a:buFont typeface="Arial" pitchFamily="34" charset="0"/>
              <a:buChar char="•"/>
            </a:pPr>
            <a:r>
              <a:rPr lang="en-US" dirty="0" smtClean="0"/>
              <a:t>User </a:t>
            </a:r>
            <a:r>
              <a:rPr lang="en-US" dirty="0" smtClean="0"/>
              <a:t>enters credentials (username/password</a:t>
            </a:r>
            <a:r>
              <a:rPr lang="en-US" dirty="0" smtClean="0"/>
              <a:t>)</a:t>
            </a:r>
          </a:p>
          <a:p>
            <a:pPr marL="342900" indent="-342900">
              <a:lnSpc>
                <a:spcPct val="150000"/>
              </a:lnSpc>
              <a:buFont typeface="Arial" pitchFamily="34" charset="0"/>
              <a:buChar char="•"/>
            </a:pPr>
            <a:r>
              <a:rPr lang="en-US" dirty="0" smtClean="0"/>
              <a:t>System </a:t>
            </a:r>
            <a:r>
              <a:rPr lang="en-US" dirty="0" smtClean="0"/>
              <a:t>verifies credentials against stored </a:t>
            </a:r>
            <a:r>
              <a:rPr lang="en-US" dirty="0" smtClean="0"/>
              <a:t>data</a:t>
            </a:r>
          </a:p>
          <a:p>
            <a:pPr marL="342900" indent="-342900">
              <a:lnSpc>
                <a:spcPct val="150000"/>
              </a:lnSpc>
              <a:buFont typeface="Arial" pitchFamily="34" charset="0"/>
              <a:buChar char="•"/>
            </a:pPr>
            <a:r>
              <a:rPr lang="en-US" dirty="0" smtClean="0"/>
              <a:t>User </a:t>
            </a:r>
            <a:r>
              <a:rPr lang="en-US" dirty="0" smtClean="0"/>
              <a:t>is prompted to enter the virtual PIN sent to their </a:t>
            </a:r>
            <a:r>
              <a:rPr lang="en-US" dirty="0" smtClean="0"/>
              <a:t>email</a:t>
            </a:r>
          </a:p>
          <a:p>
            <a:pPr marL="342900" indent="-342900">
              <a:lnSpc>
                <a:spcPct val="150000"/>
              </a:lnSpc>
              <a:buFont typeface="Arial" pitchFamily="34" charset="0"/>
              <a:buChar char="•"/>
            </a:pPr>
            <a:r>
              <a:rPr lang="en-US" dirty="0" smtClean="0"/>
              <a:t>Upon </a:t>
            </a:r>
            <a:r>
              <a:rPr lang="en-US" dirty="0" smtClean="0"/>
              <a:t>successful PIN verification, access is </a:t>
            </a:r>
            <a:r>
              <a:rPr lang="en-US" dirty="0" smtClean="0"/>
              <a:t>granted</a:t>
            </a:r>
          </a:p>
          <a:p>
            <a:pPr marL="342900" indent="-342900">
              <a:buFont typeface="Wingdings" pitchFamily="2" charset="2"/>
              <a:buChar char="§"/>
            </a:pPr>
            <a:r>
              <a:rPr lang="en-US" sz="2800" dirty="0" smtClean="0">
                <a:solidFill>
                  <a:srgbClr val="0070C0"/>
                </a:solidFill>
              </a:rPr>
              <a:t>PIN Verification : </a:t>
            </a:r>
            <a:endParaRPr lang="en-US" sz="2000" dirty="0" smtClean="0">
              <a:solidFill>
                <a:srgbClr val="0070C0"/>
              </a:solidFill>
            </a:endParaRPr>
          </a:p>
          <a:p>
            <a:pPr>
              <a:lnSpc>
                <a:spcPct val="150000"/>
              </a:lnSpc>
              <a:buFont typeface="Arial" pitchFamily="34" charset="0"/>
              <a:buChar char="•"/>
            </a:pPr>
            <a:r>
              <a:rPr lang="en-US" dirty="0" smtClean="0"/>
              <a:t>PIN </a:t>
            </a:r>
            <a:r>
              <a:rPr lang="en-US" dirty="0" smtClean="0"/>
              <a:t>is valid only for the current </a:t>
            </a:r>
            <a:r>
              <a:rPr lang="en-US" dirty="0" smtClean="0"/>
              <a:t>session</a:t>
            </a:r>
          </a:p>
          <a:p>
            <a:pPr>
              <a:lnSpc>
                <a:spcPct val="150000"/>
              </a:lnSpc>
              <a:buFont typeface="Arial" pitchFamily="34" charset="0"/>
              <a:buChar char="•"/>
            </a:pPr>
            <a:r>
              <a:rPr lang="en-US" dirty="0" smtClean="0"/>
              <a:t>Users </a:t>
            </a:r>
            <a:r>
              <a:rPr lang="en-US" dirty="0" smtClean="0"/>
              <a:t>can request PIN resend if </a:t>
            </a:r>
            <a:r>
              <a:rPr lang="en-US" dirty="0" smtClean="0"/>
              <a:t>needed</a:t>
            </a:r>
          </a:p>
          <a:p>
            <a:pPr>
              <a:lnSpc>
                <a:spcPct val="150000"/>
              </a:lnSpc>
              <a:buFont typeface="Arial" pitchFamily="34" charset="0"/>
              <a:buChar char="•"/>
            </a:pPr>
            <a:r>
              <a:rPr lang="en-US" dirty="0" smtClean="0"/>
              <a:t>Incorrect </a:t>
            </a:r>
            <a:r>
              <a:rPr lang="en-US" dirty="0" smtClean="0"/>
              <a:t>PIN entries trigger security alerts</a:t>
            </a:r>
          </a:p>
          <a:p>
            <a:endParaRPr lang="en-US" dirty="0"/>
          </a:p>
        </p:txBody>
      </p:sp>
      <p:pic>
        <p:nvPicPr>
          <p:cNvPr id="14" name="Picture 13" descr="workflow.jpg"/>
          <p:cNvPicPr>
            <a:picLocks noChangeAspect="1"/>
          </p:cNvPicPr>
          <p:nvPr/>
        </p:nvPicPr>
        <p:blipFill>
          <a:blip r:embed="rId3"/>
          <a:stretch>
            <a:fillRect/>
          </a:stretch>
        </p:blipFill>
        <p:spPr>
          <a:xfrm>
            <a:off x="8601559" y="480447"/>
            <a:ext cx="5362414" cy="7377193"/>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216976" y="365819"/>
            <a:ext cx="11100435" cy="731639"/>
          </a:xfrm>
          <a:prstGeom prst="rect">
            <a:avLst/>
          </a:prstGeom>
          <a:noFill/>
          <a:ln/>
        </p:spPr>
        <p:txBody>
          <a:bodyPr wrap="none" lIns="0" tIns="0" rIns="0" bIns="0" rtlCol="0" anchor="t"/>
          <a:lstStyle/>
          <a:p>
            <a:pPr marL="0" indent="0" algn="l">
              <a:lnSpc>
                <a:spcPts val="5550"/>
              </a:lnSpc>
              <a:buNone/>
            </a:pPr>
            <a:r>
              <a:rPr lang="en-US" sz="4450" dirty="0">
                <a:solidFill>
                  <a:srgbClr val="000000"/>
                </a:solidFill>
                <a:latin typeface="Roboto Slab" pitchFamily="34" charset="0"/>
                <a:ea typeface="Roboto Slab" pitchFamily="34" charset="-122"/>
                <a:cs typeface="Roboto Slab" pitchFamily="34" charset="-120"/>
              </a:rPr>
              <a:t>🔒</a:t>
            </a:r>
            <a:r>
              <a:rPr lang="en-US" sz="4450" dirty="0">
                <a:solidFill>
                  <a:srgbClr val="76B9FF"/>
                </a:solidFill>
                <a:latin typeface="Roboto Slab" pitchFamily="34" charset="0"/>
                <a:ea typeface="Roboto Slab" pitchFamily="34" charset="-122"/>
                <a:cs typeface="Roboto Slab" pitchFamily="34" charset="-120"/>
              </a:rPr>
              <a:t> </a:t>
            </a:r>
            <a:r>
              <a:rPr lang="en-US" sz="4800" dirty="0" smtClean="0">
                <a:solidFill>
                  <a:srgbClr val="76B9FF"/>
                </a:solidFill>
                <a:latin typeface="Roboto Slab" pitchFamily="34" charset="0"/>
                <a:ea typeface="Roboto Slab" pitchFamily="34" charset="-122"/>
                <a:cs typeface="Roboto Slab" pitchFamily="34" charset="-120"/>
              </a:rPr>
              <a:t>Key features :</a:t>
            </a:r>
            <a:endParaRPr lang="en-US" sz="4800" dirty="0"/>
          </a:p>
        </p:txBody>
      </p:sp>
      <p:sp>
        <p:nvSpPr>
          <p:cNvPr id="9" name="TextBox 8"/>
          <p:cNvSpPr txBox="1"/>
          <p:nvPr/>
        </p:nvSpPr>
        <p:spPr>
          <a:xfrm>
            <a:off x="542441" y="1301858"/>
            <a:ext cx="7020732" cy="7078861"/>
          </a:xfrm>
          <a:prstGeom prst="rect">
            <a:avLst/>
          </a:prstGeom>
          <a:noFill/>
        </p:spPr>
        <p:txBody>
          <a:bodyPr wrap="square" rtlCol="0">
            <a:spAutoFit/>
          </a:bodyPr>
          <a:lstStyle/>
          <a:p>
            <a:pPr marL="342900" indent="-342900">
              <a:buFont typeface="Wingdings" pitchFamily="2" charset="2"/>
              <a:buChar char="§"/>
            </a:pPr>
            <a:r>
              <a:rPr lang="en-US" sz="3200" dirty="0" smtClean="0">
                <a:solidFill>
                  <a:srgbClr val="0070C0"/>
                </a:solidFill>
              </a:rPr>
              <a:t>Military-Grade Security :</a:t>
            </a:r>
          </a:p>
          <a:p>
            <a:pPr marL="342900" indent="-342900">
              <a:lnSpc>
                <a:spcPct val="150000"/>
              </a:lnSpc>
              <a:buFont typeface="Arial" pitchFamily="34" charset="0"/>
              <a:buChar char="•"/>
            </a:pPr>
            <a:r>
              <a:rPr lang="en-US" dirty="0" smtClean="0"/>
              <a:t>Cryptographic </a:t>
            </a:r>
            <a:r>
              <a:rPr lang="en-US" dirty="0" smtClean="0"/>
              <a:t>hashing with salt and </a:t>
            </a:r>
            <a:r>
              <a:rPr lang="en-US" dirty="0" smtClean="0"/>
              <a:t>pepper</a:t>
            </a:r>
          </a:p>
          <a:p>
            <a:pPr marL="342900" indent="-342900">
              <a:lnSpc>
                <a:spcPct val="150000"/>
              </a:lnSpc>
              <a:buFont typeface="Arial" pitchFamily="34" charset="0"/>
              <a:buChar char="•"/>
            </a:pPr>
            <a:r>
              <a:rPr lang="en-US" dirty="0" smtClean="0"/>
              <a:t>Key </a:t>
            </a:r>
            <a:r>
              <a:rPr lang="en-US" dirty="0" smtClean="0"/>
              <a:t>stretching (1000 iterations</a:t>
            </a:r>
            <a:r>
              <a:rPr lang="en-US" dirty="0" smtClean="0"/>
              <a:t>)</a:t>
            </a:r>
          </a:p>
          <a:p>
            <a:pPr marL="342900" indent="-342900">
              <a:lnSpc>
                <a:spcPct val="150000"/>
              </a:lnSpc>
              <a:buFont typeface="Arial" pitchFamily="34" charset="0"/>
              <a:buChar char="•"/>
            </a:pPr>
            <a:r>
              <a:rPr lang="en-US" dirty="0" smtClean="0"/>
              <a:t>Virtual </a:t>
            </a:r>
            <a:r>
              <a:rPr lang="en-US" dirty="0" smtClean="0"/>
              <a:t>PIN regeneration on each </a:t>
            </a:r>
            <a:r>
              <a:rPr lang="en-US" dirty="0" smtClean="0"/>
              <a:t>approval</a:t>
            </a:r>
          </a:p>
          <a:p>
            <a:pPr marL="342900" indent="-342900">
              <a:lnSpc>
                <a:spcPct val="150000"/>
              </a:lnSpc>
              <a:buFont typeface="Arial" pitchFamily="34" charset="0"/>
              <a:buChar char="•"/>
            </a:pPr>
            <a:endParaRPr lang="en-US" dirty="0" smtClean="0"/>
          </a:p>
          <a:p>
            <a:pPr marL="342900" indent="-342900">
              <a:buFont typeface="Wingdings" pitchFamily="2" charset="2"/>
              <a:buChar char="§"/>
            </a:pPr>
            <a:r>
              <a:rPr lang="en-US" sz="3200" dirty="0" smtClean="0">
                <a:solidFill>
                  <a:srgbClr val="0070C0"/>
                </a:solidFill>
              </a:rPr>
              <a:t> </a:t>
            </a:r>
            <a:r>
              <a:rPr lang="en-US" sz="3200" dirty="0" smtClean="0">
                <a:solidFill>
                  <a:srgbClr val="0070C0"/>
                </a:solidFill>
              </a:rPr>
              <a:t>Secure Email </a:t>
            </a:r>
            <a:r>
              <a:rPr lang="en-US" sz="3200" dirty="0" smtClean="0">
                <a:solidFill>
                  <a:srgbClr val="0070C0"/>
                </a:solidFill>
              </a:rPr>
              <a:t>Delivery :</a:t>
            </a:r>
          </a:p>
          <a:p>
            <a:pPr marL="342900" indent="-342900">
              <a:lnSpc>
                <a:spcPct val="150000"/>
              </a:lnSpc>
              <a:buFont typeface="Arial" pitchFamily="34" charset="0"/>
              <a:buChar char="•"/>
            </a:pPr>
            <a:r>
              <a:rPr lang="en-US" dirty="0" smtClean="0"/>
              <a:t>Encrypted </a:t>
            </a:r>
            <a:r>
              <a:rPr lang="en-US" dirty="0" smtClean="0"/>
              <a:t>email </a:t>
            </a:r>
            <a:r>
              <a:rPr lang="en-US" dirty="0" smtClean="0"/>
              <a:t>communication</a:t>
            </a:r>
          </a:p>
          <a:p>
            <a:pPr marL="342900" indent="-342900">
              <a:lnSpc>
                <a:spcPct val="150000"/>
              </a:lnSpc>
              <a:buFont typeface="Arial" pitchFamily="34" charset="0"/>
              <a:buChar char="•"/>
            </a:pPr>
            <a:r>
              <a:rPr lang="en-US" dirty="0" smtClean="0"/>
              <a:t>PIN </a:t>
            </a:r>
            <a:r>
              <a:rPr lang="en-US" dirty="0" smtClean="0"/>
              <a:t>delivery to both user and </a:t>
            </a:r>
            <a:r>
              <a:rPr lang="en-US" dirty="0" smtClean="0"/>
              <a:t>admin</a:t>
            </a:r>
          </a:p>
          <a:p>
            <a:pPr marL="342900" indent="-342900">
              <a:lnSpc>
                <a:spcPct val="150000"/>
              </a:lnSpc>
              <a:buFont typeface="Arial" pitchFamily="34" charset="0"/>
              <a:buChar char="•"/>
            </a:pPr>
            <a:r>
              <a:rPr lang="en-US" dirty="0" smtClean="0"/>
              <a:t>Email </a:t>
            </a:r>
            <a:r>
              <a:rPr lang="en-US" dirty="0" smtClean="0"/>
              <a:t>verification for all critical </a:t>
            </a:r>
            <a:r>
              <a:rPr lang="en-US" dirty="0" smtClean="0"/>
              <a:t>actions</a:t>
            </a:r>
          </a:p>
          <a:p>
            <a:pPr marL="342900" indent="-342900">
              <a:lnSpc>
                <a:spcPct val="150000"/>
              </a:lnSpc>
              <a:buFont typeface="Arial" pitchFamily="34" charset="0"/>
              <a:buChar char="•"/>
            </a:pPr>
            <a:endParaRPr lang="en-US" dirty="0" smtClean="0"/>
          </a:p>
          <a:p>
            <a:pPr marL="342900" indent="-342900">
              <a:lnSpc>
                <a:spcPct val="150000"/>
              </a:lnSpc>
              <a:buFont typeface="Wingdings" pitchFamily="2" charset="2"/>
              <a:buChar char="§"/>
            </a:pPr>
            <a:r>
              <a:rPr lang="en-US" sz="3200" dirty="0" smtClean="0">
                <a:solidFill>
                  <a:srgbClr val="0070C0"/>
                </a:solidFill>
              </a:rPr>
              <a:t> </a:t>
            </a:r>
            <a:r>
              <a:rPr lang="en-US" sz="3200" dirty="0" smtClean="0">
                <a:solidFill>
                  <a:srgbClr val="0070C0"/>
                </a:solidFill>
              </a:rPr>
              <a:t>Admin </a:t>
            </a:r>
            <a:r>
              <a:rPr lang="en-US" sz="3200" dirty="0" smtClean="0">
                <a:solidFill>
                  <a:srgbClr val="0070C0"/>
                </a:solidFill>
              </a:rPr>
              <a:t>Dashboard :</a:t>
            </a:r>
          </a:p>
          <a:p>
            <a:pPr marL="342900" indent="-342900">
              <a:lnSpc>
                <a:spcPct val="150000"/>
              </a:lnSpc>
              <a:buFont typeface="Arial" pitchFamily="34" charset="0"/>
              <a:buChar char="•"/>
            </a:pPr>
            <a:r>
              <a:rPr lang="en-US" dirty="0" smtClean="0"/>
              <a:t>User </a:t>
            </a:r>
            <a:r>
              <a:rPr lang="en-US" dirty="0" smtClean="0"/>
              <a:t>management </a:t>
            </a:r>
            <a:r>
              <a:rPr lang="en-US" dirty="0" smtClean="0"/>
              <a:t>interface</a:t>
            </a:r>
          </a:p>
          <a:p>
            <a:pPr marL="342900" indent="-342900">
              <a:lnSpc>
                <a:spcPct val="150000"/>
              </a:lnSpc>
              <a:buFont typeface="Arial" pitchFamily="34" charset="0"/>
              <a:buChar char="•"/>
            </a:pPr>
            <a:r>
              <a:rPr lang="en-US" dirty="0" smtClean="0"/>
              <a:t>Approval </a:t>
            </a:r>
            <a:r>
              <a:rPr lang="en-US" dirty="0" smtClean="0"/>
              <a:t>workflow for new </a:t>
            </a:r>
            <a:r>
              <a:rPr lang="en-US" dirty="0" smtClean="0"/>
              <a:t>registrations</a:t>
            </a:r>
          </a:p>
          <a:p>
            <a:pPr marL="342900" indent="-342900">
              <a:lnSpc>
                <a:spcPct val="150000"/>
              </a:lnSpc>
              <a:buFont typeface="Arial" pitchFamily="34" charset="0"/>
              <a:buChar char="•"/>
            </a:pPr>
            <a:r>
              <a:rPr lang="en-US" dirty="0" smtClean="0"/>
              <a:t>Statistics </a:t>
            </a:r>
            <a:r>
              <a:rPr lang="en-US" dirty="0" smtClean="0"/>
              <a:t>dashboard (total users, pending approvals, active users</a:t>
            </a:r>
            <a:r>
              <a:rPr lang="en-US" dirty="0" smtClean="0"/>
              <a:t>)</a:t>
            </a:r>
          </a:p>
          <a:p>
            <a:pPr marL="342900" indent="-342900">
              <a:lnSpc>
                <a:spcPct val="150000"/>
              </a:lnSpc>
              <a:buFont typeface="Arial" pitchFamily="34" charset="0"/>
              <a:buChar char="•"/>
            </a:pPr>
            <a:r>
              <a:rPr lang="en-US" dirty="0" smtClean="0"/>
              <a:t>Data </a:t>
            </a:r>
            <a:r>
              <a:rPr lang="en-US" dirty="0" smtClean="0"/>
              <a:t>export functionality</a:t>
            </a:r>
          </a:p>
          <a:p>
            <a:pPr>
              <a:buFont typeface="Arial" pitchFamily="34" charset="0"/>
              <a:buChar char="•"/>
            </a:pPr>
            <a:endParaRPr lang="en-US" dirty="0"/>
          </a:p>
        </p:txBody>
      </p:sp>
      <p:sp>
        <p:nvSpPr>
          <p:cNvPr id="10" name="TextBox 9"/>
          <p:cNvSpPr txBox="1"/>
          <p:nvPr/>
        </p:nvSpPr>
        <p:spPr>
          <a:xfrm>
            <a:off x="6912244" y="1301858"/>
            <a:ext cx="5563891" cy="4262705"/>
          </a:xfrm>
          <a:prstGeom prst="rect">
            <a:avLst/>
          </a:prstGeom>
          <a:noFill/>
        </p:spPr>
        <p:txBody>
          <a:bodyPr wrap="square" rtlCol="0">
            <a:spAutoFit/>
          </a:bodyPr>
          <a:lstStyle/>
          <a:p>
            <a:pPr>
              <a:buFont typeface="Wingdings" pitchFamily="2" charset="2"/>
              <a:buChar char="§"/>
            </a:pPr>
            <a:r>
              <a:rPr lang="en-US" sz="3200" dirty="0" smtClean="0">
                <a:solidFill>
                  <a:srgbClr val="0070C0"/>
                </a:solidFill>
              </a:rPr>
              <a:t>  Password </a:t>
            </a:r>
            <a:r>
              <a:rPr lang="en-US" sz="3200" dirty="0" smtClean="0">
                <a:solidFill>
                  <a:srgbClr val="0070C0"/>
                </a:solidFill>
              </a:rPr>
              <a:t>Strength System :</a:t>
            </a:r>
          </a:p>
          <a:p>
            <a:pPr>
              <a:lnSpc>
                <a:spcPct val="150000"/>
              </a:lnSpc>
              <a:buFont typeface="Arial" pitchFamily="34" charset="0"/>
              <a:buChar char="•"/>
            </a:pPr>
            <a:r>
              <a:rPr lang="en-US" dirty="0" smtClean="0"/>
              <a:t>  Visual </a:t>
            </a:r>
            <a:r>
              <a:rPr lang="en-US" dirty="0" smtClean="0"/>
              <a:t>password strength indicator</a:t>
            </a:r>
          </a:p>
          <a:p>
            <a:pPr>
              <a:lnSpc>
                <a:spcPct val="150000"/>
              </a:lnSpc>
              <a:buFont typeface="Arial" pitchFamily="34" charset="0"/>
              <a:buChar char="•"/>
            </a:pPr>
            <a:r>
              <a:rPr lang="en-US" dirty="0" smtClean="0"/>
              <a:t>  Real-time </a:t>
            </a:r>
            <a:r>
              <a:rPr lang="en-US" dirty="0" smtClean="0"/>
              <a:t>validation (length, complexity)</a:t>
            </a:r>
          </a:p>
          <a:p>
            <a:pPr>
              <a:lnSpc>
                <a:spcPct val="150000"/>
              </a:lnSpc>
              <a:buFont typeface="Arial" pitchFamily="34" charset="0"/>
              <a:buChar char="•"/>
            </a:pPr>
            <a:r>
              <a:rPr lang="en-US" dirty="0" smtClean="0"/>
              <a:t>  Confirmation checks</a:t>
            </a:r>
          </a:p>
          <a:p>
            <a:pPr>
              <a:lnSpc>
                <a:spcPct val="150000"/>
              </a:lnSpc>
              <a:buFont typeface="Arial" pitchFamily="34" charset="0"/>
              <a:buChar char="•"/>
            </a:pPr>
            <a:endParaRPr lang="en-US" dirty="0" smtClean="0"/>
          </a:p>
          <a:p>
            <a:pPr>
              <a:buFont typeface="Wingdings" pitchFamily="2" charset="2"/>
              <a:buChar char="§"/>
            </a:pPr>
            <a:r>
              <a:rPr lang="en-US" sz="3200" dirty="0" smtClean="0">
                <a:solidFill>
                  <a:srgbClr val="0070C0"/>
                </a:solidFill>
              </a:rPr>
              <a:t>  Responsive Design :</a:t>
            </a:r>
            <a:endParaRPr lang="en-US" sz="3200" dirty="0" smtClean="0">
              <a:solidFill>
                <a:srgbClr val="0070C0"/>
              </a:solidFill>
            </a:endParaRPr>
          </a:p>
          <a:p>
            <a:pPr>
              <a:lnSpc>
                <a:spcPct val="150000"/>
              </a:lnSpc>
              <a:buFont typeface="Arial" pitchFamily="34" charset="0"/>
              <a:buChar char="•"/>
            </a:pPr>
            <a:r>
              <a:rPr lang="en-US" dirty="0" smtClean="0"/>
              <a:t>  Mobile-friendly </a:t>
            </a:r>
            <a:r>
              <a:rPr lang="en-US" dirty="0" smtClean="0"/>
              <a:t>interface</a:t>
            </a:r>
          </a:p>
          <a:p>
            <a:pPr>
              <a:lnSpc>
                <a:spcPct val="150000"/>
              </a:lnSpc>
              <a:buFont typeface="Arial" pitchFamily="34" charset="0"/>
              <a:buChar char="•"/>
            </a:pPr>
            <a:r>
              <a:rPr lang="en-US" dirty="0" smtClean="0"/>
              <a:t>  Adaptive </a:t>
            </a:r>
            <a:r>
              <a:rPr lang="en-US" dirty="0" smtClean="0"/>
              <a:t>layout for all devices</a:t>
            </a:r>
          </a:p>
          <a:p>
            <a:pPr>
              <a:lnSpc>
                <a:spcPct val="150000"/>
              </a:lnSpc>
              <a:buFont typeface="Arial" pitchFamily="34" charset="0"/>
              <a:buChar char="•"/>
            </a:pPr>
            <a:r>
              <a:rPr lang="en-US" dirty="0" smtClean="0"/>
              <a:t>  Touch-friendly </a:t>
            </a:r>
            <a:r>
              <a:rPr lang="en-US" dirty="0" smtClean="0"/>
              <a:t>controls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187200" y="596320"/>
            <a:ext cx="7556421" cy="1092996"/>
          </a:xfrm>
          <a:prstGeom prst="rect">
            <a:avLst/>
          </a:prstGeom>
          <a:noFill/>
          <a:ln/>
        </p:spPr>
        <p:txBody>
          <a:bodyPr wrap="square" lIns="0" tIns="0" rIns="0" bIns="0" rtlCol="0" anchor="t"/>
          <a:lstStyle/>
          <a:p>
            <a:pPr marL="0" indent="0" algn="l">
              <a:lnSpc>
                <a:spcPts val="5550"/>
              </a:lnSpc>
              <a:buNone/>
            </a:pPr>
            <a:r>
              <a:rPr lang="en-US" sz="4450" dirty="0" smtClean="0"/>
              <a:t> </a:t>
            </a:r>
            <a:r>
              <a:rPr lang="en-US" sz="5400" dirty="0" smtClean="0">
                <a:solidFill>
                  <a:srgbClr val="00B0F0"/>
                </a:solidFill>
              </a:rPr>
              <a:t>Security Protocols :</a:t>
            </a:r>
            <a:endParaRPr lang="en-US" sz="5400" dirty="0">
              <a:solidFill>
                <a:srgbClr val="00B0F0"/>
              </a:solidFill>
            </a:endParaRPr>
          </a:p>
        </p:txBody>
      </p:sp>
      <p:graphicFrame>
        <p:nvGraphicFramePr>
          <p:cNvPr id="23" name="Diagram 22"/>
          <p:cNvGraphicFramePr/>
          <p:nvPr/>
        </p:nvGraphicFramePr>
        <p:xfrm>
          <a:off x="5563891" y="1906292"/>
          <a:ext cx="8632555" cy="6075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5" name="Picture 24" descr="WhatsApp Image 2025-06-01 at 02.24.55_e387cac6.jpg"/>
          <p:cNvPicPr>
            <a:picLocks noChangeAspect="1"/>
          </p:cNvPicPr>
          <p:nvPr/>
        </p:nvPicPr>
        <p:blipFill>
          <a:blip r:embed="rId8"/>
          <a:srcRect b="8286"/>
          <a:stretch>
            <a:fillRect/>
          </a:stretch>
        </p:blipFill>
        <p:spPr>
          <a:xfrm>
            <a:off x="0" y="0"/>
            <a:ext cx="6187200" cy="8229599"/>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63104" y="671223"/>
            <a:ext cx="7556421" cy="1157577"/>
          </a:xfrm>
          <a:prstGeom prst="rect">
            <a:avLst/>
          </a:prstGeom>
          <a:noFill/>
          <a:ln/>
        </p:spPr>
        <p:txBody>
          <a:bodyPr wrap="square" lIns="0" tIns="0" rIns="0" bIns="0" rtlCol="0" anchor="t"/>
          <a:lstStyle/>
          <a:p>
            <a:pPr>
              <a:lnSpc>
                <a:spcPts val="5550"/>
              </a:lnSpc>
            </a:pPr>
            <a:r>
              <a:rPr lang="en-US" sz="4800" dirty="0" smtClean="0">
                <a:solidFill>
                  <a:srgbClr val="00B0F0"/>
                </a:solidFill>
              </a:rPr>
              <a:t>Technical </a:t>
            </a:r>
            <a:r>
              <a:rPr lang="en-US" sz="4800" dirty="0" smtClean="0">
                <a:solidFill>
                  <a:srgbClr val="00B0F0"/>
                </a:solidFill>
              </a:rPr>
              <a:t>Stack :</a:t>
            </a:r>
            <a:endParaRPr lang="en-US" sz="4450" dirty="0">
              <a:solidFill>
                <a:srgbClr val="00B0F0"/>
              </a:solidFill>
            </a:endParaRPr>
          </a:p>
        </p:txBody>
      </p:sp>
      <p:sp>
        <p:nvSpPr>
          <p:cNvPr id="4" name="Shape 1"/>
          <p:cNvSpPr/>
          <p:nvPr/>
        </p:nvSpPr>
        <p:spPr>
          <a:xfrm>
            <a:off x="6263104" y="1943018"/>
            <a:ext cx="3664863" cy="1306949"/>
          </a:xfrm>
          <a:prstGeom prst="roundRect">
            <a:avLst>
              <a:gd name="adj" fmla="val 2603"/>
            </a:avLst>
          </a:prstGeom>
          <a:solidFill>
            <a:schemeClr val="bg2">
              <a:lumMod val="50000"/>
            </a:schemeClr>
          </a:solidFill>
          <a:ln/>
        </p:spPr>
      </p:sp>
      <p:sp>
        <p:nvSpPr>
          <p:cNvPr id="5" name="Text 2"/>
          <p:cNvSpPr/>
          <p:nvPr/>
        </p:nvSpPr>
        <p:spPr>
          <a:xfrm>
            <a:off x="6692984" y="2185261"/>
            <a:ext cx="2835235" cy="354330"/>
          </a:xfrm>
          <a:prstGeom prst="rect">
            <a:avLst/>
          </a:prstGeom>
          <a:noFill/>
          <a:ln/>
        </p:spPr>
        <p:txBody>
          <a:bodyPr wrap="none" lIns="0" tIns="0" rIns="0" bIns="0" rtlCol="0" anchor="t"/>
          <a:lstStyle/>
          <a:p>
            <a:pPr marL="0" indent="0" algn="ctr">
              <a:lnSpc>
                <a:spcPts val="2750"/>
              </a:lnSpc>
              <a:buNone/>
            </a:pPr>
            <a:r>
              <a:rPr lang="en-US" sz="2800" dirty="0" smtClean="0">
                <a:solidFill>
                  <a:srgbClr val="00B0F0"/>
                </a:solidFill>
                <a:latin typeface="Roboto Slab" pitchFamily="34" charset="0"/>
                <a:ea typeface="Roboto Slab" pitchFamily="34" charset="-122"/>
                <a:cs typeface="Roboto Slab" pitchFamily="34" charset="-120"/>
              </a:rPr>
              <a:t>Frontend :</a:t>
            </a:r>
            <a:endParaRPr lang="en-US" sz="2800" dirty="0">
              <a:solidFill>
                <a:srgbClr val="00B0F0"/>
              </a:solidFill>
            </a:endParaRPr>
          </a:p>
        </p:txBody>
      </p:sp>
      <p:sp>
        <p:nvSpPr>
          <p:cNvPr id="6" name="Text 3"/>
          <p:cNvSpPr/>
          <p:nvPr/>
        </p:nvSpPr>
        <p:spPr>
          <a:xfrm>
            <a:off x="6507004" y="2539591"/>
            <a:ext cx="3211235" cy="362903"/>
          </a:xfrm>
          <a:prstGeom prst="rect">
            <a:avLst/>
          </a:prstGeom>
          <a:noFill/>
          <a:ln/>
        </p:spPr>
        <p:txBody>
          <a:bodyPr wrap="none" lIns="0" tIns="0" rIns="0" bIns="0" rtlCol="0" anchor="t"/>
          <a:lstStyle/>
          <a:p>
            <a:pPr algn="ctr">
              <a:lnSpc>
                <a:spcPts val="2850"/>
              </a:lnSpc>
            </a:pPr>
            <a:r>
              <a:rPr lang="en-US" sz="1600" dirty="0" smtClean="0"/>
              <a:t>HTML5, CSS3, JavaScript (ES6).</a:t>
            </a:r>
            <a:r>
              <a:rPr lang="en-US" sz="1750" dirty="0" smtClean="0">
                <a:solidFill>
                  <a:srgbClr val="D6E5EF"/>
                </a:solidFill>
                <a:latin typeface="Roboto" pitchFamily="34" charset="0"/>
                <a:ea typeface="Roboto" pitchFamily="34" charset="-122"/>
                <a:cs typeface="Roboto" pitchFamily="34" charset="-120"/>
              </a:rPr>
              <a:t>.</a:t>
            </a:r>
            <a:endParaRPr lang="en-US" sz="1750" dirty="0"/>
          </a:p>
        </p:txBody>
      </p:sp>
      <p:sp>
        <p:nvSpPr>
          <p:cNvPr id="7" name="Shape 4"/>
          <p:cNvSpPr/>
          <p:nvPr/>
        </p:nvSpPr>
        <p:spPr>
          <a:xfrm>
            <a:off x="10398681" y="1943018"/>
            <a:ext cx="3664863" cy="1306949"/>
          </a:xfrm>
          <a:prstGeom prst="roundRect">
            <a:avLst>
              <a:gd name="adj" fmla="val 2603"/>
            </a:avLst>
          </a:prstGeom>
          <a:solidFill>
            <a:srgbClr val="202733"/>
          </a:solidFill>
          <a:ln/>
        </p:spPr>
      </p:sp>
      <p:sp>
        <p:nvSpPr>
          <p:cNvPr id="8" name="Text 5"/>
          <p:cNvSpPr/>
          <p:nvPr/>
        </p:nvSpPr>
        <p:spPr>
          <a:xfrm>
            <a:off x="10887016" y="2185261"/>
            <a:ext cx="2932509" cy="354330"/>
          </a:xfrm>
          <a:prstGeom prst="rect">
            <a:avLst/>
          </a:prstGeom>
          <a:noFill/>
          <a:ln/>
        </p:spPr>
        <p:txBody>
          <a:bodyPr wrap="none" lIns="0" tIns="0" rIns="0" bIns="0" rtlCol="0" anchor="t"/>
          <a:lstStyle/>
          <a:p>
            <a:pPr algn="ctr">
              <a:lnSpc>
                <a:spcPts val="2750"/>
              </a:lnSpc>
            </a:pPr>
            <a:r>
              <a:rPr lang="en-US" sz="2800" dirty="0" smtClean="0">
                <a:solidFill>
                  <a:srgbClr val="00B0F0"/>
                </a:solidFill>
              </a:rPr>
              <a:t>Frameworks</a:t>
            </a:r>
            <a:endParaRPr lang="en-US" sz="2400" dirty="0">
              <a:solidFill>
                <a:srgbClr val="00B0F0"/>
              </a:solidFill>
            </a:endParaRPr>
          </a:p>
        </p:txBody>
      </p:sp>
      <p:sp>
        <p:nvSpPr>
          <p:cNvPr id="9" name="Text 6"/>
          <p:cNvSpPr/>
          <p:nvPr/>
        </p:nvSpPr>
        <p:spPr>
          <a:xfrm>
            <a:off x="10608290" y="2539591"/>
            <a:ext cx="3211235" cy="362903"/>
          </a:xfrm>
          <a:prstGeom prst="rect">
            <a:avLst/>
          </a:prstGeom>
          <a:noFill/>
          <a:ln/>
        </p:spPr>
        <p:txBody>
          <a:bodyPr wrap="none" lIns="0" tIns="0" rIns="0" bIns="0" rtlCol="0" anchor="t"/>
          <a:lstStyle/>
          <a:p>
            <a:pPr algn="ctr">
              <a:lnSpc>
                <a:spcPts val="2850"/>
              </a:lnSpc>
            </a:pPr>
            <a:r>
              <a:rPr lang="en-US" sz="1600" dirty="0" smtClean="0"/>
              <a:t>Bootstrap 5, Font Awesome.</a:t>
            </a:r>
            <a:endParaRPr lang="en-US" sz="1750" dirty="0"/>
          </a:p>
        </p:txBody>
      </p:sp>
      <p:sp>
        <p:nvSpPr>
          <p:cNvPr id="10" name="Shape 7"/>
          <p:cNvSpPr/>
          <p:nvPr/>
        </p:nvSpPr>
        <p:spPr>
          <a:xfrm>
            <a:off x="6280190" y="3487119"/>
            <a:ext cx="7783354" cy="1306949"/>
          </a:xfrm>
          <a:prstGeom prst="roundRect">
            <a:avLst>
              <a:gd name="adj" fmla="val 2603"/>
            </a:avLst>
          </a:prstGeom>
          <a:solidFill>
            <a:srgbClr val="202733"/>
          </a:solidFill>
          <a:ln/>
        </p:spPr>
      </p:sp>
      <p:sp>
        <p:nvSpPr>
          <p:cNvPr id="11" name="Text 8"/>
          <p:cNvSpPr/>
          <p:nvPr/>
        </p:nvSpPr>
        <p:spPr>
          <a:xfrm>
            <a:off x="8312512" y="3688597"/>
            <a:ext cx="3699034" cy="354330"/>
          </a:xfrm>
          <a:prstGeom prst="rect">
            <a:avLst/>
          </a:prstGeom>
          <a:noFill/>
          <a:ln/>
        </p:spPr>
        <p:txBody>
          <a:bodyPr wrap="none" lIns="0" tIns="0" rIns="0" bIns="0" rtlCol="0" anchor="t"/>
          <a:lstStyle/>
          <a:p>
            <a:pPr marL="0" indent="0" algn="ctr">
              <a:lnSpc>
                <a:spcPts val="2750"/>
              </a:lnSpc>
              <a:buNone/>
            </a:pPr>
            <a:r>
              <a:rPr lang="en-US" sz="2800" dirty="0" smtClean="0">
                <a:solidFill>
                  <a:srgbClr val="00B0F0"/>
                </a:solidFill>
              </a:rPr>
              <a:t>Email :</a:t>
            </a:r>
            <a:endParaRPr lang="en-US" sz="2800" dirty="0">
              <a:solidFill>
                <a:srgbClr val="00B0F0"/>
              </a:solidFill>
            </a:endParaRPr>
          </a:p>
        </p:txBody>
      </p:sp>
      <p:sp>
        <p:nvSpPr>
          <p:cNvPr id="12" name="Text 9"/>
          <p:cNvSpPr/>
          <p:nvPr/>
        </p:nvSpPr>
        <p:spPr>
          <a:xfrm>
            <a:off x="6692984" y="4042927"/>
            <a:ext cx="7102793" cy="362903"/>
          </a:xfrm>
          <a:prstGeom prst="rect">
            <a:avLst/>
          </a:prstGeom>
          <a:noFill/>
          <a:ln/>
        </p:spPr>
        <p:txBody>
          <a:bodyPr wrap="none" lIns="0" tIns="0" rIns="0" bIns="0" rtlCol="0" anchor="t"/>
          <a:lstStyle/>
          <a:p>
            <a:pPr algn="ctr">
              <a:lnSpc>
                <a:spcPts val="2850"/>
              </a:lnSpc>
            </a:pPr>
            <a:r>
              <a:rPr lang="en-US" sz="1600" dirty="0" err="1" smtClean="0"/>
              <a:t>EmailJS</a:t>
            </a:r>
            <a:r>
              <a:rPr lang="en-US" sz="1600" dirty="0" smtClean="0"/>
              <a:t> with TLS encryption.</a:t>
            </a:r>
            <a:endParaRPr lang="en-US" sz="1750" dirty="0"/>
          </a:p>
        </p:txBody>
      </p:sp>
      <p:sp>
        <p:nvSpPr>
          <p:cNvPr id="13" name="Shape 7"/>
          <p:cNvSpPr/>
          <p:nvPr/>
        </p:nvSpPr>
        <p:spPr>
          <a:xfrm>
            <a:off x="6280190" y="5021451"/>
            <a:ext cx="7783354" cy="1306949"/>
          </a:xfrm>
          <a:prstGeom prst="roundRect">
            <a:avLst>
              <a:gd name="adj" fmla="val 2603"/>
            </a:avLst>
          </a:prstGeom>
          <a:solidFill>
            <a:srgbClr val="202733"/>
          </a:solidFill>
          <a:ln/>
        </p:spPr>
      </p:sp>
      <p:sp>
        <p:nvSpPr>
          <p:cNvPr id="14" name="TextBox 13"/>
          <p:cNvSpPr txBox="1"/>
          <p:nvPr/>
        </p:nvSpPr>
        <p:spPr>
          <a:xfrm>
            <a:off x="8312512" y="5253925"/>
            <a:ext cx="3699034" cy="523220"/>
          </a:xfrm>
          <a:prstGeom prst="rect">
            <a:avLst/>
          </a:prstGeom>
          <a:noFill/>
        </p:spPr>
        <p:txBody>
          <a:bodyPr wrap="square" rtlCol="0">
            <a:spAutoFit/>
          </a:bodyPr>
          <a:lstStyle/>
          <a:p>
            <a:pPr algn="ctr"/>
            <a:r>
              <a:rPr lang="en-US" sz="2800" dirty="0" smtClean="0">
                <a:solidFill>
                  <a:srgbClr val="00B0F0"/>
                </a:solidFill>
              </a:rPr>
              <a:t>Storage :</a:t>
            </a:r>
            <a:endParaRPr lang="en-US" sz="2800" dirty="0">
              <a:solidFill>
                <a:srgbClr val="00B0F0"/>
              </a:solidFill>
            </a:endParaRPr>
          </a:p>
        </p:txBody>
      </p:sp>
      <p:sp>
        <p:nvSpPr>
          <p:cNvPr id="15" name="TextBox 14"/>
          <p:cNvSpPr txBox="1"/>
          <p:nvPr/>
        </p:nvSpPr>
        <p:spPr>
          <a:xfrm>
            <a:off x="7033946" y="5623257"/>
            <a:ext cx="6310094" cy="371960"/>
          </a:xfrm>
          <a:prstGeom prst="rect">
            <a:avLst/>
          </a:prstGeom>
          <a:noFill/>
        </p:spPr>
        <p:txBody>
          <a:bodyPr wrap="square" rtlCol="0">
            <a:spAutoFit/>
          </a:bodyPr>
          <a:lstStyle/>
          <a:p>
            <a:pPr algn="ctr"/>
            <a:r>
              <a:rPr lang="en-US" dirty="0" smtClean="0"/>
              <a:t>Browser </a:t>
            </a:r>
            <a:r>
              <a:rPr lang="en-US" dirty="0" smtClean="0"/>
              <a:t>local Storage</a:t>
            </a:r>
            <a:r>
              <a:rPr lang="en-US" dirty="0" smtClean="0"/>
              <a:t>.</a:t>
            </a:r>
            <a:endParaRPr lang="en-US" dirty="0"/>
          </a:p>
        </p:txBody>
      </p:sp>
      <p:sp>
        <p:nvSpPr>
          <p:cNvPr id="16" name="Shape 7"/>
          <p:cNvSpPr/>
          <p:nvPr/>
        </p:nvSpPr>
        <p:spPr>
          <a:xfrm>
            <a:off x="6263104" y="6568698"/>
            <a:ext cx="7783354" cy="1306949"/>
          </a:xfrm>
          <a:prstGeom prst="roundRect">
            <a:avLst>
              <a:gd name="adj" fmla="val 2603"/>
            </a:avLst>
          </a:prstGeom>
          <a:solidFill>
            <a:srgbClr val="202733"/>
          </a:solidFill>
          <a:ln/>
        </p:spPr>
      </p:sp>
      <p:sp>
        <p:nvSpPr>
          <p:cNvPr id="18" name="TextBox 17"/>
          <p:cNvSpPr txBox="1"/>
          <p:nvPr/>
        </p:nvSpPr>
        <p:spPr>
          <a:xfrm>
            <a:off x="7186346" y="7142091"/>
            <a:ext cx="6310094" cy="369332"/>
          </a:xfrm>
          <a:prstGeom prst="rect">
            <a:avLst/>
          </a:prstGeom>
          <a:noFill/>
        </p:spPr>
        <p:txBody>
          <a:bodyPr wrap="square" rtlCol="0">
            <a:spAutoFit/>
          </a:bodyPr>
          <a:lstStyle/>
          <a:p>
            <a:pPr algn="ctr"/>
            <a:r>
              <a:rPr lang="en-US" dirty="0" smtClean="0"/>
              <a:t>Custom SHA-256 with salt and pepper</a:t>
            </a:r>
            <a:r>
              <a:rPr lang="en-US" dirty="0" smtClean="0"/>
              <a:t>.</a:t>
            </a:r>
            <a:endParaRPr lang="en-US" dirty="0" smtClean="0"/>
          </a:p>
        </p:txBody>
      </p:sp>
      <p:sp>
        <p:nvSpPr>
          <p:cNvPr id="19" name="TextBox 18"/>
          <p:cNvSpPr txBox="1"/>
          <p:nvPr/>
        </p:nvSpPr>
        <p:spPr>
          <a:xfrm>
            <a:off x="8464912" y="6772759"/>
            <a:ext cx="3699034" cy="523220"/>
          </a:xfrm>
          <a:prstGeom prst="rect">
            <a:avLst/>
          </a:prstGeom>
          <a:noFill/>
        </p:spPr>
        <p:txBody>
          <a:bodyPr wrap="square" rtlCol="0">
            <a:spAutoFit/>
          </a:bodyPr>
          <a:lstStyle/>
          <a:p>
            <a:pPr algn="ctr"/>
            <a:r>
              <a:rPr lang="en-US" sz="2800" dirty="0" smtClean="0">
                <a:solidFill>
                  <a:srgbClr val="00B0F0"/>
                </a:solidFill>
              </a:rPr>
              <a:t>Crypto :</a:t>
            </a:r>
            <a:endParaRPr lang="en-US" sz="2800" dirty="0">
              <a:solidFill>
                <a:srgbClr val="00B0F0"/>
              </a:solidFill>
            </a:endParaRPr>
          </a:p>
        </p:txBody>
      </p:sp>
      <p:pic>
        <p:nvPicPr>
          <p:cNvPr id="20" name="Picture 19" descr="WhatsApp Image 2025-06-01 at 02.25.35_393d45ba.jpg"/>
          <p:cNvPicPr>
            <a:picLocks noChangeAspect="1"/>
          </p:cNvPicPr>
          <p:nvPr/>
        </p:nvPicPr>
        <p:blipFill>
          <a:blip r:embed="rId3"/>
          <a:srcRect l="13021" t="13660" r="15104" b="14604"/>
          <a:stretch>
            <a:fillRect/>
          </a:stretch>
        </p:blipFill>
        <p:spPr>
          <a:xfrm>
            <a:off x="0" y="1338389"/>
            <a:ext cx="5813653" cy="59575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582</Words>
  <Application>Microsoft Office PowerPoint</Application>
  <PresentationFormat>Custom</PresentationFormat>
  <Paragraphs>102</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 Slab</vt:lpstr>
      <vt:lpstr>Roboto</vt:lpstr>
      <vt:lpstr>Wingdings</vt:lpstr>
      <vt:lpstr>Calibri Light</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Administrator</cp:lastModifiedBy>
  <cp:revision>22</cp:revision>
  <dcterms:created xsi:type="dcterms:W3CDTF">2025-03-21T04:07:58Z</dcterms:created>
  <dcterms:modified xsi:type="dcterms:W3CDTF">2025-05-31T21:09:20Z</dcterms:modified>
</cp:coreProperties>
</file>