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000" dirty="0"/>
              <a:t>Big Mountain Ski Resort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Business proposal</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E259FA-302F-DFEB-DB68-C23099B03900}"/>
              </a:ext>
            </a:extLst>
          </p:cNvPr>
          <p:cNvPicPr>
            <a:picLocks noChangeAspect="1"/>
          </p:cNvPicPr>
          <p:nvPr/>
        </p:nvPicPr>
        <p:blipFill>
          <a:blip r:embed="rId3"/>
          <a:stretch>
            <a:fillRect/>
          </a:stretch>
        </p:blipFill>
        <p:spPr>
          <a:xfrm>
            <a:off x="-44966" y="0"/>
            <a:ext cx="4767968"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3B9E-3CA1-F9A0-610A-8425AAAE688B}"/>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DE4F835D-1CE9-FC69-D66C-7D85C3AF4E4A}"/>
              </a:ext>
            </a:extLst>
          </p:cNvPr>
          <p:cNvSpPr>
            <a:spLocks noGrp="1"/>
          </p:cNvSpPr>
          <p:nvPr>
            <p:ph idx="1"/>
          </p:nvPr>
        </p:nvSpPr>
        <p:spPr/>
        <p:txBody>
          <a:bodyPr/>
          <a:lstStyle/>
          <a:p>
            <a:r>
              <a:rPr lang="en-US" dirty="0"/>
              <a:t>Big Mountain Ski Resort located in Montana recently added a quad speed chair lift costing $1,540,000.</a:t>
            </a:r>
          </a:p>
          <a:p>
            <a:r>
              <a:rPr lang="en-US" dirty="0"/>
              <a:t>Purpose: Find areas of opportunity for the resort to increase revenue so that the resort can both pay for the new operating costs but also be profitable.</a:t>
            </a:r>
          </a:p>
          <a:p>
            <a:r>
              <a:rPr lang="en-US" dirty="0"/>
              <a:t>Problem: How will Big Mountain Resort decide on a fair ticket price and reduce operational costs while staying competitive within the sector and not be overpriced out of the market?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92346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2E0A-4F98-5CAC-EA82-387437094C27}"/>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5278596B-6BDF-AAC3-1E15-F315703E3742}"/>
              </a:ext>
            </a:extLst>
          </p:cNvPr>
          <p:cNvSpPr>
            <a:spLocks noGrp="1"/>
          </p:cNvSpPr>
          <p:nvPr>
            <p:ph idx="1"/>
          </p:nvPr>
        </p:nvSpPr>
        <p:spPr/>
        <p:txBody>
          <a:bodyPr/>
          <a:lstStyle/>
          <a:p>
            <a:r>
              <a:rPr lang="en-US" dirty="0"/>
              <a:t>Three Key Findings:</a:t>
            </a:r>
          </a:p>
          <a:p>
            <a:r>
              <a:rPr lang="en-US" dirty="0"/>
              <a:t>1. Keep everything the same while raising ticket prices by $1, increasing revenue by $3,400,000</a:t>
            </a:r>
          </a:p>
          <a:p>
            <a:r>
              <a:rPr lang="en-US" dirty="0"/>
              <a:t>2. Increase the vertical drop by 150 feet, add a chair lift while raising ticket prices by $1.99 which predicted revenue increase by $3,474,638 per season</a:t>
            </a:r>
          </a:p>
          <a:p>
            <a:r>
              <a:rPr lang="en-US" dirty="0"/>
              <a:t>3. Increase snow-making by 0.2 acres and raise ticket prices by $1.99, which predicated revenue increase by $3,474,638 per season</a:t>
            </a:r>
          </a:p>
        </p:txBody>
      </p:sp>
    </p:spTree>
    <p:extLst>
      <p:ext uri="{BB962C8B-B14F-4D97-AF65-F5344CB8AC3E}">
        <p14:creationId xmlns:p14="http://schemas.microsoft.com/office/powerpoint/2010/main" val="276550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27B-1FCC-6237-B2C2-97EF627000E5}"/>
              </a:ext>
            </a:extLst>
          </p:cNvPr>
          <p:cNvSpPr>
            <a:spLocks noGrp="1"/>
          </p:cNvSpPr>
          <p:nvPr>
            <p:ph type="title"/>
          </p:nvPr>
        </p:nvSpPr>
        <p:spPr/>
        <p:txBody>
          <a:bodyPr/>
          <a:lstStyle/>
          <a:p>
            <a:r>
              <a:rPr lang="en-US" dirty="0"/>
              <a:t>Analysis: </a:t>
            </a:r>
            <a:r>
              <a:rPr lang="en-US" sz="3200" dirty="0"/>
              <a:t>Correlation Matrix</a:t>
            </a:r>
          </a:p>
        </p:txBody>
      </p:sp>
      <p:pic>
        <p:nvPicPr>
          <p:cNvPr id="5" name="Content Placeholder 4">
            <a:extLst>
              <a:ext uri="{FF2B5EF4-FFF2-40B4-BE49-F238E27FC236}">
                <a16:creationId xmlns:a16="http://schemas.microsoft.com/office/drawing/2014/main" id="{47A93C46-43D4-340B-73FD-194755EE4680}"/>
              </a:ext>
            </a:extLst>
          </p:cNvPr>
          <p:cNvPicPr>
            <a:picLocks noGrp="1" noChangeAspect="1"/>
          </p:cNvPicPr>
          <p:nvPr>
            <p:ph idx="1"/>
          </p:nvPr>
        </p:nvPicPr>
        <p:blipFill>
          <a:blip r:embed="rId2"/>
          <a:stretch>
            <a:fillRect/>
          </a:stretch>
        </p:blipFill>
        <p:spPr>
          <a:xfrm>
            <a:off x="4088791" y="2108200"/>
            <a:ext cx="4074744" cy="3760788"/>
          </a:xfrm>
        </p:spPr>
      </p:pic>
      <p:sp>
        <p:nvSpPr>
          <p:cNvPr id="6" name="TextBox 5">
            <a:extLst>
              <a:ext uri="{FF2B5EF4-FFF2-40B4-BE49-F238E27FC236}">
                <a16:creationId xmlns:a16="http://schemas.microsoft.com/office/drawing/2014/main" id="{1F730157-9E88-47AF-3012-C76F2B576F39}"/>
              </a:ext>
            </a:extLst>
          </p:cNvPr>
          <p:cNvSpPr txBox="1"/>
          <p:nvPr/>
        </p:nvSpPr>
        <p:spPr>
          <a:xfrm>
            <a:off x="1097280" y="2060429"/>
            <a:ext cx="2726422" cy="1754326"/>
          </a:xfrm>
          <a:prstGeom prst="rect">
            <a:avLst/>
          </a:prstGeom>
          <a:noFill/>
        </p:spPr>
        <p:txBody>
          <a:bodyPr wrap="square" rtlCol="0">
            <a:spAutoFit/>
          </a:bodyPr>
          <a:lstStyle/>
          <a:p>
            <a:pPr algn="ctr"/>
            <a:r>
              <a:rPr lang="en-US" dirty="0">
                <a:solidFill>
                  <a:schemeClr val="tx1">
                    <a:lumMod val="75000"/>
                    <a:lumOff val="25000"/>
                  </a:schemeClr>
                </a:solidFill>
              </a:rPr>
              <a:t>Correlation Matrix</a:t>
            </a:r>
          </a:p>
          <a:p>
            <a:r>
              <a:rPr lang="en-US" dirty="0">
                <a:solidFill>
                  <a:schemeClr val="tx1">
                    <a:lumMod val="75000"/>
                    <a:lumOff val="25000"/>
                  </a:schemeClr>
                </a:solidFill>
              </a:rPr>
              <a:t>Vertical Drop </a:t>
            </a:r>
          </a:p>
          <a:p>
            <a:pPr lvl="1"/>
            <a:r>
              <a:rPr lang="en-US" dirty="0">
                <a:solidFill>
                  <a:schemeClr val="tx1">
                    <a:lumMod val="75000"/>
                    <a:lumOff val="25000"/>
                  </a:schemeClr>
                </a:solidFill>
              </a:rPr>
              <a:t>1. Runs</a:t>
            </a:r>
          </a:p>
          <a:p>
            <a:pPr lvl="1"/>
            <a:r>
              <a:rPr lang="en-US" dirty="0">
                <a:solidFill>
                  <a:schemeClr val="tx1">
                    <a:lumMod val="75000"/>
                    <a:lumOff val="25000"/>
                  </a:schemeClr>
                </a:solidFill>
              </a:rPr>
              <a:t>2. Longest Run</a:t>
            </a:r>
          </a:p>
          <a:p>
            <a:pPr lvl="1"/>
            <a:r>
              <a:rPr lang="en-US" dirty="0">
                <a:solidFill>
                  <a:schemeClr val="tx1">
                    <a:lumMod val="75000"/>
                    <a:lumOff val="25000"/>
                  </a:schemeClr>
                </a:solidFill>
              </a:rPr>
              <a:t>3. Skiable Terrain</a:t>
            </a:r>
          </a:p>
          <a:p>
            <a:pPr lvl="1"/>
            <a:r>
              <a:rPr lang="en-US" dirty="0">
                <a:solidFill>
                  <a:schemeClr val="tx1">
                    <a:lumMod val="75000"/>
                    <a:lumOff val="25000"/>
                  </a:schemeClr>
                </a:solidFill>
              </a:rPr>
              <a:t>4. Ticket Price</a:t>
            </a:r>
          </a:p>
        </p:txBody>
      </p:sp>
      <p:sp>
        <p:nvSpPr>
          <p:cNvPr id="7" name="TextBox 6">
            <a:extLst>
              <a:ext uri="{FF2B5EF4-FFF2-40B4-BE49-F238E27FC236}">
                <a16:creationId xmlns:a16="http://schemas.microsoft.com/office/drawing/2014/main" id="{C6B91A7D-D675-F57D-50A3-59827ECB548B}"/>
              </a:ext>
            </a:extLst>
          </p:cNvPr>
          <p:cNvSpPr txBox="1"/>
          <p:nvPr/>
        </p:nvSpPr>
        <p:spPr>
          <a:xfrm>
            <a:off x="1097280" y="3988594"/>
            <a:ext cx="2719711" cy="1477328"/>
          </a:xfrm>
          <a:prstGeom prst="rect">
            <a:avLst/>
          </a:prstGeom>
          <a:noFill/>
        </p:spPr>
        <p:txBody>
          <a:bodyPr wrap="square" rtlCol="0">
            <a:spAutoFit/>
          </a:bodyPr>
          <a:lstStyle/>
          <a:p>
            <a:r>
              <a:rPr lang="en-US" dirty="0">
                <a:solidFill>
                  <a:schemeClr val="tx1">
                    <a:lumMod val="75000"/>
                    <a:lumOff val="25000"/>
                  </a:schemeClr>
                </a:solidFill>
              </a:rPr>
              <a:t>Fast Quads</a:t>
            </a:r>
          </a:p>
          <a:p>
            <a:r>
              <a:rPr lang="en-US" dirty="0">
                <a:solidFill>
                  <a:schemeClr val="tx1">
                    <a:lumMod val="75000"/>
                    <a:lumOff val="25000"/>
                  </a:schemeClr>
                </a:solidFill>
              </a:rPr>
              <a:t>        1. Total Chairs</a:t>
            </a:r>
          </a:p>
          <a:p>
            <a:r>
              <a:rPr lang="en-US" dirty="0">
                <a:solidFill>
                  <a:schemeClr val="tx1">
                    <a:lumMod val="75000"/>
                    <a:lumOff val="25000"/>
                  </a:schemeClr>
                </a:solidFill>
              </a:rPr>
              <a:t>        2. Runs</a:t>
            </a:r>
          </a:p>
          <a:p>
            <a:r>
              <a:rPr lang="en-US" dirty="0">
                <a:solidFill>
                  <a:schemeClr val="tx1">
                    <a:lumMod val="75000"/>
                    <a:lumOff val="25000"/>
                  </a:schemeClr>
                </a:solidFill>
              </a:rPr>
              <a:t>        3. Skiable Terrain</a:t>
            </a:r>
          </a:p>
          <a:p>
            <a:r>
              <a:rPr lang="en-US" dirty="0">
                <a:solidFill>
                  <a:schemeClr val="tx1">
                    <a:lumMod val="75000"/>
                    <a:lumOff val="25000"/>
                  </a:schemeClr>
                </a:solidFill>
              </a:rPr>
              <a:t>        4. Ticket Price</a:t>
            </a:r>
          </a:p>
        </p:txBody>
      </p:sp>
    </p:spTree>
    <p:extLst>
      <p:ext uri="{BB962C8B-B14F-4D97-AF65-F5344CB8AC3E}">
        <p14:creationId xmlns:p14="http://schemas.microsoft.com/office/powerpoint/2010/main" val="153163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75C1-BA33-2B5A-9297-7130D87165E8}"/>
              </a:ext>
            </a:extLst>
          </p:cNvPr>
          <p:cNvSpPr>
            <a:spLocks noGrp="1"/>
          </p:cNvSpPr>
          <p:nvPr>
            <p:ph type="title"/>
          </p:nvPr>
        </p:nvSpPr>
        <p:spPr/>
        <p:txBody>
          <a:bodyPr/>
          <a:lstStyle/>
          <a:p>
            <a:r>
              <a:rPr lang="en-US" dirty="0"/>
              <a:t>Analysis:</a:t>
            </a:r>
            <a:r>
              <a:rPr lang="en-US" sz="3600" dirty="0"/>
              <a:t> Scatter Plot</a:t>
            </a:r>
            <a:endParaRPr lang="en-US" dirty="0"/>
          </a:p>
        </p:txBody>
      </p:sp>
      <p:pic>
        <p:nvPicPr>
          <p:cNvPr id="5" name="Content Placeholder 4">
            <a:extLst>
              <a:ext uri="{FF2B5EF4-FFF2-40B4-BE49-F238E27FC236}">
                <a16:creationId xmlns:a16="http://schemas.microsoft.com/office/drawing/2014/main" id="{6847D87F-D5C9-B514-CE24-91AFEC0DD653}"/>
              </a:ext>
            </a:extLst>
          </p:cNvPr>
          <p:cNvPicPr>
            <a:picLocks noGrp="1" noChangeAspect="1"/>
          </p:cNvPicPr>
          <p:nvPr>
            <p:ph idx="1"/>
          </p:nvPr>
        </p:nvPicPr>
        <p:blipFill>
          <a:blip r:embed="rId2"/>
          <a:stretch>
            <a:fillRect/>
          </a:stretch>
        </p:blipFill>
        <p:spPr>
          <a:xfrm>
            <a:off x="3975994" y="2166923"/>
            <a:ext cx="7179686" cy="3760788"/>
          </a:xfrm>
        </p:spPr>
      </p:pic>
      <p:sp>
        <p:nvSpPr>
          <p:cNvPr id="6" name="TextBox 5">
            <a:extLst>
              <a:ext uri="{FF2B5EF4-FFF2-40B4-BE49-F238E27FC236}">
                <a16:creationId xmlns:a16="http://schemas.microsoft.com/office/drawing/2014/main" id="{FEFA9B03-1C55-C9EF-8306-4081C9D6D52C}"/>
              </a:ext>
            </a:extLst>
          </p:cNvPr>
          <p:cNvSpPr txBox="1"/>
          <p:nvPr/>
        </p:nvSpPr>
        <p:spPr>
          <a:xfrm>
            <a:off x="1191237" y="2046914"/>
            <a:ext cx="2910980" cy="3970318"/>
          </a:xfrm>
          <a:prstGeom prst="rect">
            <a:avLst/>
          </a:prstGeom>
          <a:noFill/>
        </p:spPr>
        <p:txBody>
          <a:bodyPr wrap="square" rtlCol="0">
            <a:spAutoFit/>
          </a:bodyPr>
          <a:lstStyle/>
          <a:p>
            <a:pPr algn="ctr"/>
            <a:r>
              <a:rPr lang="en-US" dirty="0">
                <a:solidFill>
                  <a:schemeClr val="tx1">
                    <a:lumMod val="75000"/>
                    <a:lumOff val="25000"/>
                  </a:schemeClr>
                </a:solidFill>
              </a:rPr>
              <a:t>Scatter Plot</a:t>
            </a:r>
          </a:p>
          <a:p>
            <a:pPr marL="285750" indent="-285750">
              <a:buFont typeface="Arial" panose="020B0604020202020204" pitchFamily="34" charset="0"/>
              <a:buChar char="•"/>
            </a:pPr>
            <a:r>
              <a:rPr lang="en-US" dirty="0">
                <a:solidFill>
                  <a:schemeClr val="tx1">
                    <a:lumMod val="75000"/>
                    <a:lumOff val="25000"/>
                  </a:schemeClr>
                </a:solidFill>
              </a:rPr>
              <a:t>Ticket price vs. </a:t>
            </a:r>
          </a:p>
          <a:p>
            <a:pPr marL="285750" indent="-285750">
              <a:buFont typeface="Arial" panose="020B0604020202020204" pitchFamily="34" charset="0"/>
              <a:buChar char="•"/>
            </a:pPr>
            <a:r>
              <a:rPr lang="en-US" dirty="0">
                <a:solidFill>
                  <a:schemeClr val="tx1">
                    <a:lumMod val="75000"/>
                    <a:lumOff val="25000"/>
                  </a:schemeClr>
                </a:solidFill>
              </a:rPr>
              <a:t>1. Total Chair runs ratio</a:t>
            </a:r>
          </a:p>
          <a:p>
            <a:pPr marL="285750" indent="-285750">
              <a:buFont typeface="Arial" panose="020B0604020202020204" pitchFamily="34" charset="0"/>
              <a:buChar char="•"/>
            </a:pPr>
            <a:r>
              <a:rPr lang="en-US" dirty="0">
                <a:solidFill>
                  <a:schemeClr val="tx1">
                    <a:lumMod val="75000"/>
                    <a:lumOff val="25000"/>
                  </a:schemeClr>
                </a:solidFill>
              </a:rPr>
              <a:t>2. Fast Quad runs ration</a:t>
            </a:r>
          </a:p>
          <a:p>
            <a:pPr marL="285750" indent="-285750">
              <a:buFont typeface="Arial" panose="020B0604020202020204" pitchFamily="34" charset="0"/>
              <a:buChar char="•"/>
            </a:pPr>
            <a:r>
              <a:rPr lang="en-US" dirty="0">
                <a:solidFill>
                  <a:schemeClr val="tx1">
                    <a:lumMod val="75000"/>
                    <a:lumOff val="25000"/>
                  </a:schemeClr>
                </a:solidFill>
              </a:rPr>
              <a:t>3. Total Chair skiable 	ratio</a:t>
            </a:r>
          </a:p>
          <a:p>
            <a:pPr marL="285750" indent="-285750">
              <a:buFont typeface="Arial" panose="020B0604020202020204" pitchFamily="34" charset="0"/>
              <a:buChar char="•"/>
            </a:pPr>
            <a:r>
              <a:rPr lang="en-US" dirty="0">
                <a:solidFill>
                  <a:schemeClr val="tx1">
                    <a:lumMod val="75000"/>
                    <a:lumOff val="25000"/>
                  </a:schemeClr>
                </a:solidFill>
              </a:rPr>
              <a:t>4. Fast Quad skiable 	ratio</a:t>
            </a:r>
          </a:p>
          <a:p>
            <a:pPr marL="285750" indent="-285750">
              <a:buFont typeface="Arial" panose="020B0604020202020204" pitchFamily="34" charset="0"/>
              <a:buChar char="•"/>
            </a:pPr>
            <a:endParaRPr lang="en-US" dirty="0">
              <a:solidFill>
                <a:schemeClr val="tx1">
                  <a:lumMod val="75000"/>
                  <a:lumOff val="25000"/>
                </a:schemeClr>
              </a:solidFill>
            </a:endParaRPr>
          </a:p>
          <a:p>
            <a:pPr algn="ctr"/>
            <a:r>
              <a:rPr lang="en-US" dirty="0">
                <a:solidFill>
                  <a:schemeClr val="tx1">
                    <a:lumMod val="75000"/>
                    <a:lumOff val="25000"/>
                  </a:schemeClr>
                </a:solidFill>
              </a:rPr>
              <a:t>Summary</a:t>
            </a:r>
          </a:p>
          <a:p>
            <a:pPr marL="285750" indent="-285750">
              <a:buFont typeface="Arial" panose="020B0604020202020204" pitchFamily="34" charset="0"/>
              <a:buChar char="•"/>
            </a:pPr>
            <a:r>
              <a:rPr lang="en-US" dirty="0">
                <a:solidFill>
                  <a:schemeClr val="tx1">
                    <a:lumMod val="75000"/>
                    <a:lumOff val="25000"/>
                  </a:schemeClr>
                </a:solidFill>
              </a:rPr>
              <a:t>Fast Quad runs ratio has highest potential to raise ticket prices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478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3B8A-4185-1ADE-6E77-B954F8195B8E}"/>
              </a:ext>
            </a:extLst>
          </p:cNvPr>
          <p:cNvSpPr>
            <a:spLocks noGrp="1"/>
          </p:cNvSpPr>
          <p:nvPr>
            <p:ph type="title"/>
          </p:nvPr>
        </p:nvSpPr>
        <p:spPr/>
        <p:txBody>
          <a:bodyPr/>
          <a:lstStyle/>
          <a:p>
            <a:r>
              <a:rPr lang="en-US" dirty="0"/>
              <a:t>Analysis: </a:t>
            </a:r>
            <a:r>
              <a:rPr lang="en-US" sz="3200" dirty="0"/>
              <a:t>Histograms</a:t>
            </a:r>
          </a:p>
        </p:txBody>
      </p:sp>
      <p:pic>
        <p:nvPicPr>
          <p:cNvPr id="8" name="Content Placeholder 7">
            <a:extLst>
              <a:ext uri="{FF2B5EF4-FFF2-40B4-BE49-F238E27FC236}">
                <a16:creationId xmlns:a16="http://schemas.microsoft.com/office/drawing/2014/main" id="{0F2B848C-3B9C-7FDF-EF1C-AD15B20986BF}"/>
              </a:ext>
            </a:extLst>
          </p:cNvPr>
          <p:cNvPicPr>
            <a:picLocks noGrp="1" noChangeAspect="1"/>
          </p:cNvPicPr>
          <p:nvPr>
            <p:ph idx="1"/>
          </p:nvPr>
        </p:nvPicPr>
        <p:blipFill>
          <a:blip r:embed="rId2"/>
          <a:stretch>
            <a:fillRect/>
          </a:stretch>
        </p:blipFill>
        <p:spPr>
          <a:xfrm>
            <a:off x="7356222" y="4085374"/>
            <a:ext cx="3799458" cy="1720837"/>
          </a:xfrm>
        </p:spPr>
      </p:pic>
      <p:pic>
        <p:nvPicPr>
          <p:cNvPr id="5" name="Picture 4">
            <a:extLst>
              <a:ext uri="{FF2B5EF4-FFF2-40B4-BE49-F238E27FC236}">
                <a16:creationId xmlns:a16="http://schemas.microsoft.com/office/drawing/2014/main" id="{C5C13A7B-7D63-2B43-937E-1758BFD73547}"/>
              </a:ext>
            </a:extLst>
          </p:cNvPr>
          <p:cNvPicPr>
            <a:picLocks noChangeAspect="1"/>
          </p:cNvPicPr>
          <p:nvPr/>
        </p:nvPicPr>
        <p:blipFill>
          <a:blip r:embed="rId3"/>
          <a:stretch>
            <a:fillRect/>
          </a:stretch>
        </p:blipFill>
        <p:spPr>
          <a:xfrm>
            <a:off x="7356222" y="2030135"/>
            <a:ext cx="3907770" cy="2055239"/>
          </a:xfrm>
          <a:prstGeom prst="rect">
            <a:avLst/>
          </a:prstGeom>
        </p:spPr>
      </p:pic>
      <p:pic>
        <p:nvPicPr>
          <p:cNvPr id="10" name="Picture 9">
            <a:extLst>
              <a:ext uri="{FF2B5EF4-FFF2-40B4-BE49-F238E27FC236}">
                <a16:creationId xmlns:a16="http://schemas.microsoft.com/office/drawing/2014/main" id="{698C1F9F-E6FF-597E-212F-27E0D4A672BC}"/>
              </a:ext>
            </a:extLst>
          </p:cNvPr>
          <p:cNvPicPr>
            <a:picLocks noChangeAspect="1"/>
          </p:cNvPicPr>
          <p:nvPr/>
        </p:nvPicPr>
        <p:blipFill>
          <a:blip r:embed="rId4"/>
          <a:stretch>
            <a:fillRect/>
          </a:stretch>
        </p:blipFill>
        <p:spPr>
          <a:xfrm>
            <a:off x="4242032" y="2030135"/>
            <a:ext cx="3305637" cy="2055239"/>
          </a:xfrm>
          <a:prstGeom prst="rect">
            <a:avLst/>
          </a:prstGeom>
        </p:spPr>
      </p:pic>
      <p:pic>
        <p:nvPicPr>
          <p:cNvPr id="12" name="Picture 11">
            <a:extLst>
              <a:ext uri="{FF2B5EF4-FFF2-40B4-BE49-F238E27FC236}">
                <a16:creationId xmlns:a16="http://schemas.microsoft.com/office/drawing/2014/main" id="{3C862CC6-5773-6AA5-FE08-F3A7928ADED4}"/>
              </a:ext>
            </a:extLst>
          </p:cNvPr>
          <p:cNvPicPr>
            <a:picLocks noChangeAspect="1"/>
          </p:cNvPicPr>
          <p:nvPr/>
        </p:nvPicPr>
        <p:blipFill>
          <a:blip r:embed="rId5"/>
          <a:stretch>
            <a:fillRect/>
          </a:stretch>
        </p:blipFill>
        <p:spPr>
          <a:xfrm>
            <a:off x="4328755" y="4085373"/>
            <a:ext cx="3204644" cy="1720837"/>
          </a:xfrm>
          <a:prstGeom prst="rect">
            <a:avLst/>
          </a:prstGeom>
        </p:spPr>
      </p:pic>
      <p:sp>
        <p:nvSpPr>
          <p:cNvPr id="13" name="TextBox 12">
            <a:extLst>
              <a:ext uri="{FF2B5EF4-FFF2-40B4-BE49-F238E27FC236}">
                <a16:creationId xmlns:a16="http://schemas.microsoft.com/office/drawing/2014/main" id="{EC13D666-2182-83AA-1A09-B1983C4264D5}"/>
              </a:ext>
            </a:extLst>
          </p:cNvPr>
          <p:cNvSpPr txBox="1"/>
          <p:nvPr/>
        </p:nvSpPr>
        <p:spPr>
          <a:xfrm>
            <a:off x="1006679" y="2030135"/>
            <a:ext cx="3322076" cy="4247317"/>
          </a:xfrm>
          <a:prstGeom prst="rect">
            <a:avLst/>
          </a:prstGeom>
          <a:noFill/>
        </p:spPr>
        <p:txBody>
          <a:bodyPr wrap="square" rtlCol="0">
            <a:spAutoFit/>
          </a:bodyPr>
          <a:lstStyle/>
          <a:p>
            <a:pPr algn="ctr"/>
            <a:r>
              <a:rPr lang="en-US" dirty="0">
                <a:solidFill>
                  <a:schemeClr val="tx1">
                    <a:lumMod val="75000"/>
                    <a:lumOff val="25000"/>
                  </a:schemeClr>
                </a:solidFill>
              </a:rPr>
              <a:t>Summary</a:t>
            </a:r>
          </a:p>
          <a:p>
            <a:r>
              <a:rPr lang="en-US" dirty="0">
                <a:solidFill>
                  <a:schemeClr val="tx1">
                    <a:lumMod val="75000"/>
                    <a:lumOff val="25000"/>
                  </a:schemeClr>
                </a:solidFill>
              </a:rPr>
              <a:t>The red line expresses Big Mountain Resort position for each of the measures.</a:t>
            </a:r>
          </a:p>
          <a:p>
            <a:pPr marL="342900" indent="-342900">
              <a:buAutoNum type="arabicPeriod"/>
            </a:pPr>
            <a:r>
              <a:rPr lang="en-US" dirty="0">
                <a:solidFill>
                  <a:schemeClr val="tx1">
                    <a:lumMod val="75000"/>
                    <a:lumOff val="25000"/>
                  </a:schemeClr>
                </a:solidFill>
              </a:rPr>
              <a:t>Snow making (Acres)</a:t>
            </a:r>
          </a:p>
          <a:p>
            <a:pPr marL="342900" indent="-342900">
              <a:buAutoNum type="arabicPeriod"/>
            </a:pPr>
            <a:r>
              <a:rPr lang="en-US" dirty="0">
                <a:solidFill>
                  <a:schemeClr val="tx1">
                    <a:lumMod val="75000"/>
                    <a:lumOff val="25000"/>
                  </a:schemeClr>
                </a:solidFill>
              </a:rPr>
              <a:t>Total number of chairs</a:t>
            </a:r>
          </a:p>
          <a:p>
            <a:pPr marL="342900" indent="-342900">
              <a:buAutoNum type="arabicPeriod"/>
            </a:pPr>
            <a:r>
              <a:rPr lang="en-US" dirty="0">
                <a:solidFill>
                  <a:schemeClr val="tx1">
                    <a:lumMod val="75000"/>
                    <a:lumOff val="25000"/>
                  </a:schemeClr>
                </a:solidFill>
              </a:rPr>
              <a:t>Weekend ticket price</a:t>
            </a:r>
          </a:p>
          <a:p>
            <a:pPr marL="342900" indent="-342900">
              <a:buAutoNum type="arabicPeriod"/>
            </a:pPr>
            <a:r>
              <a:rPr lang="en-US" dirty="0">
                <a:solidFill>
                  <a:schemeClr val="tx1">
                    <a:lumMod val="75000"/>
                    <a:lumOff val="25000"/>
                  </a:schemeClr>
                </a:solidFill>
              </a:rPr>
              <a:t>Vertical drop</a:t>
            </a:r>
          </a:p>
          <a:p>
            <a:endParaRPr lang="en-US" dirty="0">
              <a:solidFill>
                <a:schemeClr val="tx1">
                  <a:lumMod val="75000"/>
                  <a:lumOff val="25000"/>
                </a:schemeClr>
              </a:solidFill>
            </a:endParaRPr>
          </a:p>
          <a:p>
            <a:pPr algn="ctr"/>
            <a:r>
              <a:rPr lang="en-US" dirty="0">
                <a:solidFill>
                  <a:schemeClr val="tx1">
                    <a:lumMod val="75000"/>
                    <a:lumOff val="25000"/>
                  </a:schemeClr>
                </a:solidFill>
              </a:rPr>
              <a:t>Summary</a:t>
            </a:r>
          </a:p>
          <a:p>
            <a:r>
              <a:rPr lang="en-US" dirty="0">
                <a:solidFill>
                  <a:schemeClr val="tx1">
                    <a:lumMod val="75000"/>
                    <a:lumOff val="25000"/>
                  </a:schemeClr>
                </a:solidFill>
              </a:rPr>
              <a:t>Big Mountain Resort is in a good position to raise ticket prices given all of the accommodations offered compared to other resorts</a:t>
            </a:r>
          </a:p>
        </p:txBody>
      </p:sp>
    </p:spTree>
    <p:extLst>
      <p:ext uri="{BB962C8B-B14F-4D97-AF65-F5344CB8AC3E}">
        <p14:creationId xmlns:p14="http://schemas.microsoft.com/office/powerpoint/2010/main" val="277314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9D8C-8851-C461-BEA4-54C16086DF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E483EA-AE4B-5C57-276E-2E8E7593B752}"/>
              </a:ext>
            </a:extLst>
          </p:cNvPr>
          <p:cNvSpPr>
            <a:spLocks noGrp="1"/>
          </p:cNvSpPr>
          <p:nvPr>
            <p:ph idx="1"/>
          </p:nvPr>
        </p:nvSpPr>
        <p:spPr/>
        <p:txBody>
          <a:bodyPr anchor="ctr"/>
          <a:lstStyle/>
          <a:p>
            <a:pPr marL="0" indent="0">
              <a:buNone/>
            </a:pPr>
            <a:r>
              <a:rPr lang="en-US" dirty="0"/>
              <a:t>Given Big Mountain Ski Resort and its local market, the resort offers many more features and accommodations compared to most. In addition to not having to change anything in order to raise ticket prices by $1, the resort can make a few small investments in order to justify raising the prices by $1.99 which will enable the resort to increase revenue, pay for the speed quad lift while maintaining competitive within the market.</a:t>
            </a:r>
          </a:p>
        </p:txBody>
      </p:sp>
    </p:spTree>
    <p:extLst>
      <p:ext uri="{BB962C8B-B14F-4D97-AF65-F5344CB8AC3E}">
        <p14:creationId xmlns:p14="http://schemas.microsoft.com/office/powerpoint/2010/main" val="346742586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{903E51B5-9DF0-42EF-BFBD-09D91CE21C90}tf56160789_win32</Template>
  <TotalTime>160</TotalTime>
  <Words>394</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Custom</vt:lpstr>
      <vt:lpstr>Big Mountain Ski Resort </vt:lpstr>
      <vt:lpstr>Business Problem</vt:lpstr>
      <vt:lpstr>Key Findings</vt:lpstr>
      <vt:lpstr>Analysis: Correlation Matrix</vt:lpstr>
      <vt:lpstr>Analysis: Scatter Plot</vt:lpstr>
      <vt:lpstr>Analysis: Histograms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Nicholas</dc:creator>
  <cp:lastModifiedBy>Nicholas</cp:lastModifiedBy>
  <cp:revision>4</cp:revision>
  <dcterms:created xsi:type="dcterms:W3CDTF">2023-11-19T14:13:14Z</dcterms:created>
  <dcterms:modified xsi:type="dcterms:W3CDTF">2023-11-19T16:54:12Z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