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60" r:id="rId6"/>
    <p:sldId id="261" r:id="rId7"/>
    <p:sldId id="262" r:id="rId8"/>
    <p:sldId id="295"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Avg_Monthly_Growth_Rate_Percent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3"/>
                <c:pt idx="0">
                  <c:v>Branch A</c:v>
                </c:pt>
                <c:pt idx="1">
                  <c:v>Branch B</c:v>
                </c:pt>
                <c:pt idx="2">
                  <c:v>Branch C</c:v>
                </c:pt>
              </c:strCache>
            </c:strRef>
          </c:cat>
          <c:val>
            <c:numRef>
              <c:f>Sheet1!$B$2:$B$5</c:f>
              <c:numCache>
                <c:formatCode>General</c:formatCode>
                <c:ptCount val="4"/>
                <c:pt idx="0">
                  <c:v>1.66</c:v>
                </c:pt>
                <c:pt idx="1">
                  <c:v>-2.8</c:v>
                </c:pt>
                <c:pt idx="2">
                  <c:v>-3.45</c:v>
                </c:pt>
              </c:numCache>
            </c:numRef>
          </c:val>
          <c:extLst>
            <c:ext xmlns:c16="http://schemas.microsoft.com/office/drawing/2014/chart" uri="{C3380CC4-5D6E-409C-BE32-E72D297353CC}">
              <c16:uniqueId val="{00000000-08DE-4A8A-8CCB-9AE620403D22}"/>
            </c:ext>
          </c:extLst>
        </c:ser>
        <c:dLbls>
          <c:dLblPos val="outEnd"/>
          <c:showLegendKey val="0"/>
          <c:showVal val="1"/>
          <c:showCatName val="0"/>
          <c:showSerName val="0"/>
          <c:showPercent val="0"/>
          <c:showBubbleSize val="0"/>
        </c:dLbls>
        <c:gapWidth val="182"/>
        <c:overlap val="-50"/>
        <c:axId val="726909167"/>
        <c:axId val="726911087"/>
      </c:barChart>
      <c:catAx>
        <c:axId val="7269091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26911087"/>
        <c:crosses val="autoZero"/>
        <c:auto val="1"/>
        <c:lblAlgn val="ctr"/>
        <c:lblOffset val="100"/>
        <c:noMultiLvlLbl val="0"/>
      </c:catAx>
      <c:valAx>
        <c:axId val="726911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26909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Total_Profit</a:t>
            </a:r>
            <a:r>
              <a:rPr lang="en-US" baseline="0" dirty="0"/>
              <a:t> by Branch(including Product line)</a:t>
            </a: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Total_Profit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Sheet1!$B$2:$B$5</c:f>
              <c:numCache>
                <c:formatCode>General</c:formatCode>
                <c:ptCount val="4"/>
                <c:pt idx="0">
                  <c:v>1067.49</c:v>
                </c:pt>
                <c:pt idx="1">
                  <c:v>951.82</c:v>
                </c:pt>
                <c:pt idx="2">
                  <c:v>1131.75</c:v>
                </c:pt>
              </c:numCache>
            </c:numRef>
          </c:val>
          <c:extLst>
            <c:ext xmlns:c16="http://schemas.microsoft.com/office/drawing/2014/chart" uri="{C3380CC4-5D6E-409C-BE32-E72D297353CC}">
              <c16:uniqueId val="{00000000-B8F9-45B3-8521-49BE550F6D2E}"/>
            </c:ext>
          </c:extLst>
        </c:ser>
        <c:ser>
          <c:idx val="1"/>
          <c:order val="1"/>
          <c:tx>
            <c:strRef>
              <c:f>Sheet1!$C$1</c:f>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Sheet1!$C$2:$C$5</c:f>
              <c:numCache>
                <c:formatCode>General</c:formatCode>
                <c:ptCount val="4"/>
              </c:numCache>
            </c:numRef>
          </c:val>
          <c:extLst>
            <c:ext xmlns:c16="http://schemas.microsoft.com/office/drawing/2014/chart" uri="{C3380CC4-5D6E-409C-BE32-E72D297353CC}">
              <c16:uniqueId val="{00000001-B8F9-45B3-8521-49BE550F6D2E}"/>
            </c:ext>
          </c:extLst>
        </c:ser>
        <c:ser>
          <c:idx val="2"/>
          <c:order val="2"/>
          <c:tx>
            <c:strRef>
              <c:f>Sheet1!$D$1</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Sheet1!$D$2:$D$5</c:f>
              <c:numCache>
                <c:formatCode>General</c:formatCode>
                <c:ptCount val="4"/>
              </c:numCache>
            </c:numRef>
          </c:val>
          <c:extLst>
            <c:ext xmlns:c16="http://schemas.microsoft.com/office/drawing/2014/chart" uri="{C3380CC4-5D6E-409C-BE32-E72D297353CC}">
              <c16:uniqueId val="{00000002-B8F9-45B3-8521-49BE550F6D2E}"/>
            </c:ext>
          </c:extLst>
        </c:ser>
        <c:dLbls>
          <c:dLblPos val="inEnd"/>
          <c:showLegendKey val="0"/>
          <c:showVal val="1"/>
          <c:showCatName val="0"/>
          <c:showSerName val="0"/>
          <c:showPercent val="0"/>
          <c:showBubbleSize val="0"/>
        </c:dLbls>
        <c:gapWidth val="100"/>
        <c:overlap val="-24"/>
        <c:axId val="1650174480"/>
        <c:axId val="1650173520"/>
      </c:barChart>
      <c:catAx>
        <c:axId val="1650174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50173520"/>
        <c:crosses val="autoZero"/>
        <c:auto val="1"/>
        <c:lblAlgn val="ctr"/>
        <c:lblOffset val="100"/>
        <c:noMultiLvlLbl val="0"/>
      </c:catAx>
      <c:valAx>
        <c:axId val="1650173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50174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Customers</a:t>
            </a:r>
            <a:r>
              <a:rPr lang="en-IN" baseline="0" dirty="0"/>
              <a:t> by their spending_tier</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Value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Sheet1!$B$2:$B$5</c:f>
              <c:numCache>
                <c:formatCode>General</c:formatCode>
                <c:ptCount val="4"/>
                <c:pt idx="0">
                  <c:v>6</c:v>
                </c:pt>
                <c:pt idx="1">
                  <c:v>6</c:v>
                </c:pt>
                <c:pt idx="2">
                  <c:v>3</c:v>
                </c:pt>
              </c:numCache>
            </c:numRef>
          </c:val>
          <c:extLst>
            <c:ext xmlns:c16="http://schemas.microsoft.com/office/drawing/2014/chart" uri="{C3380CC4-5D6E-409C-BE32-E72D297353CC}">
              <c16:uniqueId val="{00000000-B70F-4A6C-9670-1436061A62B6}"/>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Sheet1!$C$2:$C$5</c:f>
              <c:numCache>
                <c:formatCode>General</c:formatCode>
                <c:ptCount val="4"/>
              </c:numCache>
            </c:numRef>
          </c:val>
          <c:extLst>
            <c:ext xmlns:c16="http://schemas.microsoft.com/office/drawing/2014/chart" uri="{C3380CC4-5D6E-409C-BE32-E72D297353CC}">
              <c16:uniqueId val="{00000001-B70F-4A6C-9670-1436061A62B6}"/>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Sheet1!$D$2:$D$5</c:f>
              <c:numCache>
                <c:formatCode>General</c:formatCode>
                <c:ptCount val="4"/>
              </c:numCache>
            </c:numRef>
          </c:val>
          <c:extLst>
            <c:ext xmlns:c16="http://schemas.microsoft.com/office/drawing/2014/chart" uri="{C3380CC4-5D6E-409C-BE32-E72D297353CC}">
              <c16:uniqueId val="{00000002-B70F-4A6C-9670-1436061A62B6}"/>
            </c:ext>
          </c:extLst>
        </c:ser>
        <c:dLbls>
          <c:dLblPos val="inEnd"/>
          <c:showLegendKey val="0"/>
          <c:showVal val="1"/>
          <c:showCatName val="0"/>
          <c:showSerName val="0"/>
          <c:showPercent val="0"/>
          <c:showBubbleSize val="0"/>
        </c:dLbls>
        <c:gapWidth val="65"/>
        <c:axId val="2075339824"/>
        <c:axId val="2075338384"/>
      </c:barChart>
      <c:catAx>
        <c:axId val="207533982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75338384"/>
        <c:crosses val="autoZero"/>
        <c:auto val="1"/>
        <c:lblAlgn val="ctr"/>
        <c:lblOffset val="100"/>
        <c:noMultiLvlLbl val="0"/>
      </c:catAx>
      <c:valAx>
        <c:axId val="20753383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75339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by anomly count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Anomalies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Sheet1!$B$2:$B$5</c:f>
              <c:numCache>
                <c:formatCode>General</c:formatCode>
                <c:ptCount val="4"/>
                <c:pt idx="0">
                  <c:v>130</c:v>
                </c:pt>
                <c:pt idx="1">
                  <c:v>95</c:v>
                </c:pt>
                <c:pt idx="2">
                  <c:v>110</c:v>
                </c:pt>
                <c:pt idx="3">
                  <c:v>85</c:v>
                </c:pt>
              </c:numCache>
            </c:numRef>
          </c:val>
          <c:extLst>
            <c:ext xmlns:c16="http://schemas.microsoft.com/office/drawing/2014/chart" uri="{C3380CC4-5D6E-409C-BE32-E72D297353CC}">
              <c16:uniqueId val="{00000000-2DBB-441B-B4F0-8FC3CABEEC51}"/>
            </c:ext>
          </c:extLst>
        </c:ser>
        <c:ser>
          <c:idx val="1"/>
          <c:order val="1"/>
          <c:tx>
            <c:strRef>
              <c:f>Sheet1!$C$1</c:f>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Sheet1!$C$2:$C$5</c:f>
              <c:numCache>
                <c:formatCode>General</c:formatCode>
                <c:ptCount val="4"/>
              </c:numCache>
            </c:numRef>
          </c:val>
          <c:extLst>
            <c:ext xmlns:c16="http://schemas.microsoft.com/office/drawing/2014/chart" uri="{C3380CC4-5D6E-409C-BE32-E72D297353CC}">
              <c16:uniqueId val="{00000001-2DBB-441B-B4F0-8FC3CABEEC51}"/>
            </c:ext>
          </c:extLst>
        </c:ser>
        <c:ser>
          <c:idx val="2"/>
          <c:order val="2"/>
          <c:tx>
            <c:strRef>
              <c:f>Sheet1!$D$1</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Sheet1!$D$2:$D$5</c:f>
              <c:numCache>
                <c:formatCode>General</c:formatCode>
                <c:ptCount val="4"/>
              </c:numCache>
            </c:numRef>
          </c:val>
          <c:extLst>
            <c:ext xmlns:c16="http://schemas.microsoft.com/office/drawing/2014/chart" uri="{C3380CC4-5D6E-409C-BE32-E72D297353CC}">
              <c16:uniqueId val="{00000002-2DBB-441B-B4F0-8FC3CABEEC51}"/>
            </c:ext>
          </c:extLst>
        </c:ser>
        <c:dLbls>
          <c:dLblPos val="outEnd"/>
          <c:showLegendKey val="0"/>
          <c:showVal val="1"/>
          <c:showCatName val="0"/>
          <c:showSerName val="0"/>
          <c:showPercent val="0"/>
          <c:showBubbleSize val="0"/>
        </c:dLbls>
        <c:gapWidth val="115"/>
        <c:overlap val="-20"/>
        <c:axId val="2075318704"/>
        <c:axId val="2075324944"/>
      </c:barChart>
      <c:catAx>
        <c:axId val="20753187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75324944"/>
        <c:crosses val="autoZero"/>
        <c:auto val="1"/>
        <c:lblAlgn val="ctr"/>
        <c:lblOffset val="100"/>
        <c:noMultiLvlLbl val="0"/>
      </c:catAx>
      <c:valAx>
        <c:axId val="2075324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75318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Payment</a:t>
            </a:r>
            <a:r>
              <a:rPr lang="en-IN" baseline="0" dirty="0"/>
              <a:t> Count by City</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Payment Count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Sheet1!$B$2:$B$5</c:f>
              <c:numCache>
                <c:formatCode>General</c:formatCode>
                <c:ptCount val="4"/>
                <c:pt idx="0">
                  <c:v>124</c:v>
                </c:pt>
                <c:pt idx="1">
                  <c:v>113</c:v>
                </c:pt>
                <c:pt idx="2">
                  <c:v>126</c:v>
                </c:pt>
              </c:numCache>
            </c:numRef>
          </c:val>
          <c:extLst>
            <c:ext xmlns:c16="http://schemas.microsoft.com/office/drawing/2014/chart" uri="{C3380CC4-5D6E-409C-BE32-E72D297353CC}">
              <c16:uniqueId val="{00000000-DD1D-4D80-8A5C-235F3006DC61}"/>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Sheet1!$C$2:$C$5</c:f>
              <c:numCache>
                <c:formatCode>General</c:formatCode>
                <c:ptCount val="4"/>
              </c:numCache>
            </c:numRef>
          </c:val>
          <c:extLst>
            <c:ext xmlns:c16="http://schemas.microsoft.com/office/drawing/2014/chart" uri="{C3380CC4-5D6E-409C-BE32-E72D297353CC}">
              <c16:uniqueId val="{00000001-DD1D-4D80-8A5C-235F3006DC61}"/>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Sheet1!$D$2:$D$5</c:f>
              <c:numCache>
                <c:formatCode>General</c:formatCode>
                <c:ptCount val="4"/>
              </c:numCache>
            </c:numRef>
          </c:val>
          <c:extLst>
            <c:ext xmlns:c16="http://schemas.microsoft.com/office/drawing/2014/chart" uri="{C3380CC4-5D6E-409C-BE32-E72D297353CC}">
              <c16:uniqueId val="{00000002-DD1D-4D80-8A5C-235F3006DC61}"/>
            </c:ext>
          </c:extLst>
        </c:ser>
        <c:dLbls>
          <c:dLblPos val="inEnd"/>
          <c:showLegendKey val="0"/>
          <c:showVal val="1"/>
          <c:showCatName val="0"/>
          <c:showSerName val="0"/>
          <c:showPercent val="0"/>
          <c:showBubbleSize val="0"/>
        </c:dLbls>
        <c:gapWidth val="65"/>
        <c:axId val="2075329264"/>
        <c:axId val="2075315344"/>
      </c:barChart>
      <c:catAx>
        <c:axId val="2075329264"/>
        <c:scaling>
          <c:orientation val="minMax"/>
        </c:scaling>
        <c:delete val="0"/>
        <c:axPos val="b"/>
        <c:numFmt formatCode="General" sourceLinked="1"/>
        <c:majorTickMark val="none"/>
        <c:minorTickMark val="none"/>
        <c:tickLblPos val="nextTo"/>
        <c:spPr>
          <a:noFill/>
          <a:ln w="19050" cap="flat" cmpd="sng" algn="ctr">
            <a:solidFill>
              <a:schemeClr val="accent1"/>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75315344"/>
        <c:crosses val="autoZero"/>
        <c:auto val="1"/>
        <c:lblAlgn val="ctr"/>
        <c:lblOffset val="100"/>
        <c:noMultiLvlLbl val="0"/>
      </c:catAx>
      <c:valAx>
        <c:axId val="2075315344"/>
        <c:scaling>
          <c:orientation val="minMax"/>
        </c:scaling>
        <c:delete val="1"/>
        <c:axPos val="l"/>
        <c:numFmt formatCode="General" sourceLinked="1"/>
        <c:majorTickMark val="none"/>
        <c:minorTickMark val="none"/>
        <c:tickLblPos val="nextTo"/>
        <c:crossAx val="207532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Sales</a:t>
            </a:r>
            <a:r>
              <a:rPr lang="en-IN" baseline="0" dirty="0"/>
              <a:t> by Months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IN"/>
        </a:p>
      </c:txPr>
    </c:title>
    <c:autoTitleDeleted val="0"/>
    <c:plotArea>
      <c:layout/>
      <c:lineChart>
        <c:grouping val="standard"/>
        <c:varyColors val="0"/>
        <c:ser>
          <c:idx val="0"/>
          <c:order val="0"/>
          <c:tx>
            <c:strRef>
              <c:f>Sheet1!$B$1</c:f>
              <c:strCache>
                <c:ptCount val="1"/>
                <c:pt idx="0">
                  <c:v>Total Sales</c:v>
                </c:pt>
              </c:strCache>
            </c:strRef>
          </c:tx>
          <c:spPr>
            <a:ln w="31750" cap="rnd">
              <a:solidFill>
                <a:schemeClr val="accent1"/>
              </a:solidFill>
              <a:round/>
            </a:ln>
            <a:effectLst/>
          </c:spPr>
          <c:marker>
            <c:symbol val="none"/>
          </c:marker>
          <c:cat>
            <c:strRef>
              <c:f>Sheet1!$A$2:$A$5</c:f>
              <c:strCache>
                <c:ptCount val="3"/>
                <c:pt idx="0">
                  <c:v>Jan</c:v>
                </c:pt>
                <c:pt idx="1">
                  <c:v>Feb</c:v>
                </c:pt>
                <c:pt idx="2">
                  <c:v>Mar</c:v>
                </c:pt>
              </c:strCache>
            </c:strRef>
          </c:cat>
          <c:val>
            <c:numRef>
              <c:f>Sheet1!$B$2:$B$5</c:f>
              <c:numCache>
                <c:formatCode>General</c:formatCode>
                <c:ptCount val="4"/>
                <c:pt idx="0">
                  <c:v>116291.87</c:v>
                </c:pt>
                <c:pt idx="1">
                  <c:v>97219.38</c:v>
                </c:pt>
                <c:pt idx="2">
                  <c:v>109455.51</c:v>
                </c:pt>
              </c:numCache>
            </c:numRef>
          </c:val>
          <c:smooth val="0"/>
          <c:extLst>
            <c:ext xmlns:c16="http://schemas.microsoft.com/office/drawing/2014/chart" uri="{C3380CC4-5D6E-409C-BE32-E72D297353CC}">
              <c16:uniqueId val="{00000000-AD78-4DAE-88C5-B0B05D2C8E14}"/>
            </c:ext>
          </c:extLst>
        </c:ser>
        <c:ser>
          <c:idx val="1"/>
          <c:order val="1"/>
          <c:tx>
            <c:strRef>
              <c:f>Sheet1!$C$1</c:f>
              <c:strCache>
                <c:ptCount val="1"/>
              </c:strCache>
            </c:strRef>
          </c:tx>
          <c:spPr>
            <a:ln w="31750" cap="rnd">
              <a:solidFill>
                <a:schemeClr val="accent2"/>
              </a:solidFill>
              <a:round/>
            </a:ln>
            <a:effectLst/>
          </c:spPr>
          <c:marker>
            <c:symbol val="none"/>
          </c:marker>
          <c:cat>
            <c:strRef>
              <c:f>Sheet1!$A$2:$A$5</c:f>
              <c:strCache>
                <c:ptCount val="3"/>
                <c:pt idx="0">
                  <c:v>Jan</c:v>
                </c:pt>
                <c:pt idx="1">
                  <c:v>Feb</c:v>
                </c:pt>
                <c:pt idx="2">
                  <c:v>Mar</c:v>
                </c:pt>
              </c:strCache>
            </c:strRef>
          </c:cat>
          <c:val>
            <c:numRef>
              <c:f>Sheet1!$C$2:$C$5</c:f>
              <c:numCache>
                <c:formatCode>General</c:formatCode>
                <c:ptCount val="4"/>
              </c:numCache>
            </c:numRef>
          </c:val>
          <c:smooth val="0"/>
          <c:extLst>
            <c:ext xmlns:c16="http://schemas.microsoft.com/office/drawing/2014/chart" uri="{C3380CC4-5D6E-409C-BE32-E72D297353CC}">
              <c16:uniqueId val="{00000001-AD78-4DAE-88C5-B0B05D2C8E14}"/>
            </c:ext>
          </c:extLst>
        </c:ser>
        <c:ser>
          <c:idx val="2"/>
          <c:order val="2"/>
          <c:tx>
            <c:strRef>
              <c:f>Sheet1!$D$1</c:f>
              <c:strCache>
                <c:ptCount val="1"/>
              </c:strCache>
            </c:strRef>
          </c:tx>
          <c:spPr>
            <a:ln w="31750" cap="rnd">
              <a:solidFill>
                <a:schemeClr val="accent3"/>
              </a:solidFill>
              <a:round/>
            </a:ln>
            <a:effectLst/>
          </c:spPr>
          <c:marker>
            <c:symbol val="none"/>
          </c:marker>
          <c:cat>
            <c:strRef>
              <c:f>Sheet1!$A$2:$A$5</c:f>
              <c:strCache>
                <c:ptCount val="3"/>
                <c:pt idx="0">
                  <c:v>Jan</c:v>
                </c:pt>
                <c:pt idx="1">
                  <c:v>Feb</c:v>
                </c:pt>
                <c:pt idx="2">
                  <c:v>Mar</c:v>
                </c:pt>
              </c:strCache>
            </c:strRef>
          </c:cat>
          <c:val>
            <c:numRef>
              <c:f>Sheet1!$D$2:$D$5</c:f>
              <c:numCache>
                <c:formatCode>General</c:formatCode>
                <c:ptCount val="4"/>
              </c:numCache>
            </c:numRef>
          </c:val>
          <c:smooth val="0"/>
          <c:extLst>
            <c:ext xmlns:c16="http://schemas.microsoft.com/office/drawing/2014/chart" uri="{C3380CC4-5D6E-409C-BE32-E72D297353CC}">
              <c16:uniqueId val="{00000002-AD78-4DAE-88C5-B0B05D2C8E14}"/>
            </c:ext>
          </c:extLst>
        </c:ser>
        <c:dLbls>
          <c:showLegendKey val="0"/>
          <c:showVal val="0"/>
          <c:showCatName val="0"/>
          <c:showSerName val="0"/>
          <c:showPercent val="0"/>
          <c:showBubbleSize val="0"/>
        </c:dLbls>
        <c:smooth val="0"/>
        <c:axId val="1787433040"/>
        <c:axId val="1787433520"/>
      </c:lineChart>
      <c:catAx>
        <c:axId val="178743304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87433520"/>
        <c:crosses val="autoZero"/>
        <c:auto val="1"/>
        <c:lblAlgn val="ctr"/>
        <c:lblOffset val="100"/>
        <c:noMultiLvlLbl val="0"/>
      </c:catAx>
      <c:valAx>
        <c:axId val="1787433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8743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Total Purchase by Customer type with best product line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Total Purchase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7CE-4B26-B995-22A41A7D44B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7CE-4B26-B995-22A41A7D44B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7CE-4B26-B995-22A41A7D44B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7CE-4B26-B995-22A41A7D44B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Member(Food &amp; Beverages)</c:v>
                </c:pt>
                <c:pt idx="1">
                  <c:v>Normal(Electronic accessories)</c:v>
                </c:pt>
              </c:strCache>
            </c:strRef>
          </c:cat>
          <c:val>
            <c:numRef>
              <c:f>Sheet1!$B$2:$B$5</c:f>
              <c:numCache>
                <c:formatCode>General</c:formatCode>
                <c:ptCount val="4"/>
                <c:pt idx="0">
                  <c:v>94</c:v>
                </c:pt>
                <c:pt idx="1">
                  <c:v>92</c:v>
                </c:pt>
              </c:numCache>
            </c:numRef>
          </c:val>
          <c:extLst>
            <c:ext xmlns:c16="http://schemas.microsoft.com/office/drawing/2014/chart" uri="{C3380CC4-5D6E-409C-BE32-E72D297353CC}">
              <c16:uniqueId val="{00000000-B02D-4BEA-814F-98FBD701E993}"/>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Top Customer</a:t>
            </a:r>
            <a:r>
              <a:rPr lang="en-IN" baseline="0" dirty="0"/>
              <a:t>s by Sales Revenue</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Sales_Revenue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26634.34</c:v>
                </c:pt>
                <c:pt idx="1">
                  <c:v>23402.26</c:v>
                </c:pt>
                <c:pt idx="2">
                  <c:v>23392.28</c:v>
                </c:pt>
                <c:pt idx="3">
                  <c:v>22674.46</c:v>
                </c:pt>
                <c:pt idx="4">
                  <c:v>22634.55</c:v>
                </c:pt>
              </c:numCache>
            </c:numRef>
          </c:val>
          <c:extLst>
            <c:ext xmlns:c16="http://schemas.microsoft.com/office/drawing/2014/chart" uri="{C3380CC4-5D6E-409C-BE32-E72D297353CC}">
              <c16:uniqueId val="{00000000-9A5E-40A3-A495-D59CEB952451}"/>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Sheet1!$C$2:$C$6</c:f>
              <c:numCache>
                <c:formatCode>General</c:formatCode>
                <c:ptCount val="5"/>
              </c:numCache>
            </c:numRef>
          </c:val>
          <c:extLst>
            <c:ext xmlns:c16="http://schemas.microsoft.com/office/drawing/2014/chart" uri="{C3380CC4-5D6E-409C-BE32-E72D297353CC}">
              <c16:uniqueId val="{00000001-9A5E-40A3-A495-D59CEB952451}"/>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Sheet1!$D$2:$D$6</c:f>
              <c:numCache>
                <c:formatCode>General</c:formatCode>
                <c:ptCount val="5"/>
              </c:numCache>
            </c:numRef>
          </c:val>
          <c:extLst>
            <c:ext xmlns:c16="http://schemas.microsoft.com/office/drawing/2014/chart" uri="{C3380CC4-5D6E-409C-BE32-E72D297353CC}">
              <c16:uniqueId val="{00000002-9A5E-40A3-A495-D59CEB952451}"/>
            </c:ext>
          </c:extLst>
        </c:ser>
        <c:dLbls>
          <c:dLblPos val="inEnd"/>
          <c:showLegendKey val="0"/>
          <c:showVal val="1"/>
          <c:showCatName val="0"/>
          <c:showSerName val="0"/>
          <c:showPercent val="0"/>
          <c:showBubbleSize val="0"/>
        </c:dLbls>
        <c:gapWidth val="65"/>
        <c:axId val="323656992"/>
        <c:axId val="323671872"/>
      </c:barChart>
      <c:catAx>
        <c:axId val="32365699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CUSTOMER_ID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3671872"/>
        <c:crosses val="autoZero"/>
        <c:auto val="1"/>
        <c:lblAlgn val="ctr"/>
        <c:lblOffset val="100"/>
        <c:noMultiLvlLbl val="0"/>
      </c:catAx>
      <c:valAx>
        <c:axId val="32367187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Sales</a:t>
                </a:r>
                <a:r>
                  <a:rPr lang="en-IN" baseline="0" dirty="0"/>
                  <a:t> Revenue</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3656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39A-CA17-C9A1-192B-7080383B2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43C1E9-F439-7704-9AC4-3B9E3CBD6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4D51C-D6EB-D665-B294-785F144E2C1D}"/>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A2A8EDA2-C205-E5B6-05CE-2498A5022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351DA-A08F-0282-0EAB-3F738934CC9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45710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45B-504C-D2E0-1703-F50FD15BDE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1126FD-5E85-658D-893B-0C26CA786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DBB18-79AE-9CD2-D427-29BCC981D89C}"/>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E742D0A3-448B-D091-6E66-06FF85441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D0B6C-D5DC-E816-0258-506758EA0DD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318690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19DE3-6258-26D9-7BC2-2E1EB1D07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3BDDA-1524-429C-E68C-1A551B498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E660F-BA15-A345-365B-EFDF1A3F49F2}"/>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BF195553-32F3-CABB-9535-8447B31A8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A17E3-F932-58A9-0BDB-D1C5A5EAC89D}"/>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29144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0525-F77F-B8F8-1F0B-F57DE2F89B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3D707-DA80-AEA3-16FB-3F0B93753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5E8AC-4EF9-59D7-427E-15DCD03877D9}"/>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40A6EF86-FAC4-FB81-B907-F95B40E8F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5D6C4-9536-4E07-96DA-ACC927019A0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423718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0586-D1A3-F4F7-5F1F-80E0079CC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B03194-BC73-BFE1-12A1-740B498AE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8B2F9-DE81-A8C5-38C3-FF1F92512C32}"/>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0F880F76-78CA-BBF8-9105-959FFD4AA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608E9-56CA-0DCA-B44C-3A59D59040B5}"/>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7263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A975-EE9F-040F-A1DB-03F49ADFC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B7F58A-2255-6B71-4E97-8168B796A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416CE7-EF03-8DA5-FBE4-E9DE92CEB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4EFCD9-AA18-3716-2A85-C694CC53D54D}"/>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6" name="Footer Placeholder 5">
            <a:extLst>
              <a:ext uri="{FF2B5EF4-FFF2-40B4-BE49-F238E27FC236}">
                <a16:creationId xmlns:a16="http://schemas.microsoft.com/office/drawing/2014/main" id="{85F683BE-829F-3576-C2D9-F64A1DC8B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CAB804-97B8-8E73-069E-4E8E5F1DAFF2}"/>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75026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4CC9-24F1-11D0-431A-C6B4F9E2A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2D4B22-B6B7-BC9B-F075-1EC5DB7A6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97C84-5DB3-E5F7-A1F9-C926070B3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1E4913-A1B7-9696-B1CF-631AFBCE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6A9F3-DC27-1286-65FD-6006EA4BE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946B09-4FF3-6E73-9E56-A00EF171EC0B}"/>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8" name="Footer Placeholder 7">
            <a:extLst>
              <a:ext uri="{FF2B5EF4-FFF2-40B4-BE49-F238E27FC236}">
                <a16:creationId xmlns:a16="http://schemas.microsoft.com/office/drawing/2014/main" id="{76496D54-FDA5-85E5-6B49-7790023BA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66F3B0-CBAD-6498-EC13-C8604C8EB4C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12084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09B8-99D8-8AA8-94DD-E84A57B683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AFCC8F-B402-76F2-C25B-A722B6E4B2B4}"/>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4" name="Footer Placeholder 3">
            <a:extLst>
              <a:ext uri="{FF2B5EF4-FFF2-40B4-BE49-F238E27FC236}">
                <a16:creationId xmlns:a16="http://schemas.microsoft.com/office/drawing/2014/main" id="{53376809-4255-CA14-CD32-2D28E3EB8D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3FAB51-6A1A-C9F4-F081-82089128D66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34842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823D7-ACB8-5DF3-2365-075C998C2E53}"/>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3" name="Footer Placeholder 2">
            <a:extLst>
              <a:ext uri="{FF2B5EF4-FFF2-40B4-BE49-F238E27FC236}">
                <a16:creationId xmlns:a16="http://schemas.microsoft.com/office/drawing/2014/main" id="{C430F697-6C88-63C2-C00D-D51343518D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19F6EA-2006-3F56-F375-5741F7D4169C}"/>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99627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852-80B2-ADD5-5188-92141860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CA93F5-DCB4-5946-DFE0-A716D458D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C9793-BCBE-E8EC-0B37-DB510E7C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D2855-BEA6-232D-E955-8772D2F4A15C}"/>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6" name="Footer Placeholder 5">
            <a:extLst>
              <a:ext uri="{FF2B5EF4-FFF2-40B4-BE49-F238E27FC236}">
                <a16:creationId xmlns:a16="http://schemas.microsoft.com/office/drawing/2014/main" id="{AA52BF0E-FBD7-58EF-8636-AB8B70055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DE3AE-C19E-F434-EF4B-A77302EF481A}"/>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8531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DE59-A952-3DBB-81E6-B984DCB0E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4EECAC-43E1-3B6D-E56B-144A65FD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E19241-02B0-CEAB-B0A9-807EFFA28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8BF6F-0F73-47B2-8BD6-C9DF9E00EBDD}"/>
              </a:ext>
            </a:extLst>
          </p:cNvPr>
          <p:cNvSpPr>
            <a:spLocks noGrp="1"/>
          </p:cNvSpPr>
          <p:nvPr>
            <p:ph type="dt" sz="half" idx="10"/>
          </p:nvPr>
        </p:nvSpPr>
        <p:spPr/>
        <p:txBody>
          <a:bodyPr/>
          <a:lstStyle/>
          <a:p>
            <a:fld id="{E9E5C913-2EF3-45BF-9F9D-3E845020284D}" type="datetimeFigureOut">
              <a:rPr lang="en-IN" smtClean="0"/>
              <a:t>21-05-2025</a:t>
            </a:fld>
            <a:endParaRPr lang="en-IN"/>
          </a:p>
        </p:txBody>
      </p:sp>
      <p:sp>
        <p:nvSpPr>
          <p:cNvPr id="6" name="Footer Placeholder 5">
            <a:extLst>
              <a:ext uri="{FF2B5EF4-FFF2-40B4-BE49-F238E27FC236}">
                <a16:creationId xmlns:a16="http://schemas.microsoft.com/office/drawing/2014/main" id="{9EEC6228-4142-1B57-57C3-ECF85CB464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5D263-C1E0-8E35-2127-25E76158600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54588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B734E-9E2C-60F0-56E8-96A6FBAF5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726992-843F-1D33-C59F-80A9EAA98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523D8-7461-7758-CB0C-4D291438A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5C913-2EF3-45BF-9F9D-3E845020284D}" type="datetimeFigureOut">
              <a:rPr lang="en-IN" smtClean="0"/>
              <a:t>21-05-2025</a:t>
            </a:fld>
            <a:endParaRPr lang="en-IN"/>
          </a:p>
        </p:txBody>
      </p:sp>
      <p:sp>
        <p:nvSpPr>
          <p:cNvPr id="5" name="Footer Placeholder 4">
            <a:extLst>
              <a:ext uri="{FF2B5EF4-FFF2-40B4-BE49-F238E27FC236}">
                <a16:creationId xmlns:a16="http://schemas.microsoft.com/office/drawing/2014/main" id="{76B0F12D-D332-8B9A-7AD2-3ECB6DD4F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BB2584-2BEB-FC6E-DE72-4E6891730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E93D3-0279-4C05-AF03-D53359B4FC5A}" type="slidenum">
              <a:rPr lang="en-IN" smtClean="0"/>
              <a:t>‹#›</a:t>
            </a:fld>
            <a:endParaRPr lang="en-IN"/>
          </a:p>
        </p:txBody>
      </p:sp>
    </p:spTree>
    <p:extLst>
      <p:ext uri="{BB962C8B-B14F-4D97-AF65-F5344CB8AC3E}">
        <p14:creationId xmlns:p14="http://schemas.microsoft.com/office/powerpoint/2010/main" val="322369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7.xlsm"/><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7A20-ABDD-7881-1406-A821C6B8D400}"/>
              </a:ext>
            </a:extLst>
          </p:cNvPr>
          <p:cNvSpPr>
            <a:spLocks noGrp="1"/>
          </p:cNvSpPr>
          <p:nvPr>
            <p:ph type="ctrTitle"/>
          </p:nvPr>
        </p:nvSpPr>
        <p:spPr/>
        <p:txBody>
          <a:bodyPr/>
          <a:lstStyle/>
          <a:p>
            <a:r>
              <a:rPr lang="en-IN" dirty="0">
                <a:latin typeface="Constantia" panose="02030602050306030303" pitchFamily="18" charset="0"/>
              </a:rPr>
              <a:t>Walmart Sales Analysis Project</a:t>
            </a:r>
          </a:p>
        </p:txBody>
      </p:sp>
      <p:sp>
        <p:nvSpPr>
          <p:cNvPr id="3" name="Subtitle 2">
            <a:extLst>
              <a:ext uri="{FF2B5EF4-FFF2-40B4-BE49-F238E27FC236}">
                <a16:creationId xmlns:a16="http://schemas.microsoft.com/office/drawing/2014/main" id="{DF87E1C5-576B-81B9-372F-B1F9EBB5E9E3}"/>
              </a:ext>
            </a:extLst>
          </p:cNvPr>
          <p:cNvSpPr>
            <a:spLocks noGrp="1"/>
          </p:cNvSpPr>
          <p:nvPr>
            <p:ph type="subTitle" idx="1"/>
          </p:nvPr>
        </p:nvSpPr>
        <p:spPr/>
        <p:txBody>
          <a:bodyPr/>
          <a:lstStyle/>
          <a:p>
            <a:r>
              <a:rPr lang="en-US" dirty="0"/>
              <a:t>Presented by: </a:t>
            </a:r>
            <a:r>
              <a:rPr lang="en-US" b="1" dirty="0"/>
              <a:t>Dheeraj Prajapati</a:t>
            </a:r>
            <a:endParaRPr lang="en-IN" b="1" dirty="0"/>
          </a:p>
        </p:txBody>
      </p:sp>
    </p:spTree>
    <p:extLst>
      <p:ext uri="{BB962C8B-B14F-4D97-AF65-F5344CB8AC3E}">
        <p14:creationId xmlns:p14="http://schemas.microsoft.com/office/powerpoint/2010/main" val="187353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0E25-E14C-8576-C79A-A80D65AD3A87}"/>
              </a:ext>
            </a:extLst>
          </p:cNvPr>
          <p:cNvSpPr>
            <a:spLocks noGrp="1"/>
          </p:cNvSpPr>
          <p:nvPr>
            <p:ph type="title"/>
          </p:nvPr>
        </p:nvSpPr>
        <p:spPr/>
        <p:txBody>
          <a:bodyPr>
            <a:normAutofit/>
          </a:bodyPr>
          <a:lstStyle/>
          <a:p>
            <a:r>
              <a:rPr lang="en-US" dirty="0">
                <a:latin typeface="Franklin Gothic Book" panose="020B0503020102020204" pitchFamily="34" charset="0"/>
              </a:rPr>
              <a:t>Task 3 – Customer Segmentation Based on Spending</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72CD2A9D-0FB8-ED59-EC95-819493F93334}"/>
              </a:ext>
            </a:extLst>
          </p:cNvPr>
          <p:cNvSpPr>
            <a:spLocks noGrp="1"/>
          </p:cNvSpPr>
          <p:nvPr>
            <p:ph idx="1"/>
          </p:nvPr>
        </p:nvSpPr>
        <p:spPr/>
        <p:txBody>
          <a:bodyPr>
            <a:normAutofit fontScale="92500" lnSpcReduction="10000"/>
          </a:bodyPr>
          <a:lstStyle/>
          <a:p>
            <a:r>
              <a:rPr lang="en-US" b="1" dirty="0"/>
              <a:t>Objective:</a:t>
            </a:r>
            <a:br>
              <a:rPr lang="en-US" dirty="0"/>
            </a:br>
            <a:r>
              <a:rPr lang="en-US" dirty="0"/>
              <a:t>Classify customers into High, Medium, and Low spenders based on total purchase amount.</a:t>
            </a:r>
          </a:p>
          <a:p>
            <a:endParaRPr lang="en-IN" dirty="0"/>
          </a:p>
          <a:p>
            <a:r>
              <a:rPr lang="en-IN" b="1" dirty="0"/>
              <a:t>Assumption:</a:t>
            </a:r>
          </a:p>
          <a:p>
            <a:pPr marL="0" indent="0">
              <a:buNone/>
            </a:pPr>
            <a:r>
              <a:rPr lang="en-IN" b="1" dirty="0"/>
              <a:t>   </a:t>
            </a:r>
            <a:r>
              <a:rPr lang="en-IN" dirty="0"/>
              <a:t>We have taken the average of total spending of customers based on column Customer_ID (for detection of customers) and Total(amount they spent) and we have set the criteria mentioned below.</a:t>
            </a:r>
          </a:p>
          <a:p>
            <a:pPr marL="0" indent="0">
              <a:buNone/>
            </a:pPr>
            <a:r>
              <a:rPr lang="en-US" dirty="0"/>
              <a:t>If average spending is less 300 then low spender,</a:t>
            </a:r>
          </a:p>
          <a:p>
            <a:pPr marL="0" indent="0">
              <a:buNone/>
            </a:pPr>
            <a:r>
              <a:rPr lang="en-US" dirty="0"/>
              <a:t>If average is between 300 and 325 the medium spender,</a:t>
            </a:r>
          </a:p>
          <a:p>
            <a:pPr marL="0" indent="0">
              <a:buNone/>
            </a:pPr>
            <a:r>
              <a:rPr lang="en-US" dirty="0"/>
              <a:t>If average is more than 325 then high spender.</a:t>
            </a:r>
          </a:p>
        </p:txBody>
      </p:sp>
    </p:spTree>
    <p:extLst>
      <p:ext uri="{BB962C8B-B14F-4D97-AF65-F5344CB8AC3E}">
        <p14:creationId xmlns:p14="http://schemas.microsoft.com/office/powerpoint/2010/main" val="292843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346F-95AF-BF3F-4846-7475501FADD9}"/>
              </a:ext>
            </a:extLst>
          </p:cNvPr>
          <p:cNvSpPr>
            <a:spLocks noGrp="1"/>
          </p:cNvSpPr>
          <p:nvPr>
            <p:ph type="title"/>
          </p:nvPr>
        </p:nvSpPr>
        <p:spPr/>
        <p:txBody>
          <a:bodyPr/>
          <a:lstStyle/>
          <a:p>
            <a:r>
              <a:rPr lang="en-US" dirty="0"/>
              <a:t>SQL Query:</a:t>
            </a:r>
            <a:endParaRPr lang="en-IN" dirty="0"/>
          </a:p>
        </p:txBody>
      </p:sp>
      <p:sp>
        <p:nvSpPr>
          <p:cNvPr id="3" name="Content Placeholder 2">
            <a:extLst>
              <a:ext uri="{FF2B5EF4-FFF2-40B4-BE49-F238E27FC236}">
                <a16:creationId xmlns:a16="http://schemas.microsoft.com/office/drawing/2014/main" id="{49091FCD-F4FD-8121-0A85-59D27AFB60FD}"/>
              </a:ext>
            </a:extLst>
          </p:cNvPr>
          <p:cNvSpPr>
            <a:spLocks noGrp="1"/>
          </p:cNvSpPr>
          <p:nvPr>
            <p:ph idx="1"/>
          </p:nvPr>
        </p:nvSpPr>
        <p:spPr>
          <a:xfrm>
            <a:off x="838200" y="1420586"/>
            <a:ext cx="10515600" cy="5241471"/>
          </a:xfrm>
        </p:spPr>
        <p:txBody>
          <a:bodyPr>
            <a:normAutofit fontScale="92500" lnSpcReduction="20000"/>
          </a:bodyPr>
          <a:lstStyle/>
          <a:p>
            <a:pPr marL="0" indent="0">
              <a:buNone/>
            </a:pPr>
            <a:r>
              <a:rPr lang="en-US" dirty="0"/>
              <a:t>with avg_spending as(</a:t>
            </a:r>
          </a:p>
          <a:p>
            <a:pPr marL="0" indent="0">
              <a:buNone/>
            </a:pPr>
            <a:r>
              <a:rPr lang="en-US" dirty="0"/>
              <a:t>     select Customer_ID,round(avg(Total),2) as avg_spend from  walmartsales</a:t>
            </a:r>
          </a:p>
          <a:p>
            <a:pPr marL="0" indent="0">
              <a:buNone/>
            </a:pPr>
            <a:r>
              <a:rPr lang="en-US" dirty="0"/>
              <a:t>     group by Customer_ID</a:t>
            </a:r>
          </a:p>
          <a:p>
            <a:pPr marL="0" indent="0">
              <a:buNone/>
            </a:pPr>
            <a:r>
              <a:rPr lang="en-US" dirty="0"/>
              <a:t>)</a:t>
            </a:r>
          </a:p>
          <a:p>
            <a:pPr marL="0" indent="0">
              <a:buNone/>
            </a:pPr>
            <a:r>
              <a:rPr lang="en-US" dirty="0"/>
              <a:t>select Customer_ID, avg_spend,</a:t>
            </a:r>
          </a:p>
          <a:p>
            <a:pPr marL="0" indent="0">
              <a:buNone/>
            </a:pPr>
            <a:r>
              <a:rPr lang="en-US" dirty="0"/>
              <a:t>case </a:t>
            </a:r>
          </a:p>
          <a:p>
            <a:pPr marL="0" indent="0">
              <a:buNone/>
            </a:pPr>
            <a:r>
              <a:rPr lang="en-US" dirty="0"/>
              <a:t>   when avg_spend&lt;300 then 'low’ </a:t>
            </a:r>
          </a:p>
          <a:p>
            <a:pPr marL="0" indent="0">
              <a:buNone/>
            </a:pPr>
            <a:r>
              <a:rPr lang="en-US" dirty="0"/>
              <a:t>   when avg_spend between 300 and 325 then "Medium" </a:t>
            </a:r>
          </a:p>
          <a:p>
            <a:pPr marL="0" indent="0">
              <a:buNone/>
            </a:pPr>
            <a:r>
              <a:rPr lang="en-US" dirty="0"/>
              <a:t>   else "High“</a:t>
            </a:r>
          </a:p>
          <a:p>
            <a:pPr marL="0" indent="0">
              <a:buNone/>
            </a:pPr>
            <a:r>
              <a:rPr lang="en-US" dirty="0"/>
              <a:t>   end as Spending_Tier</a:t>
            </a:r>
          </a:p>
          <a:p>
            <a:pPr marL="0" indent="0">
              <a:buNone/>
            </a:pPr>
            <a:r>
              <a:rPr lang="en-US" dirty="0"/>
              <a:t>from avg_spending</a:t>
            </a:r>
          </a:p>
          <a:p>
            <a:pPr marL="0" indent="0">
              <a:buNone/>
            </a:pPr>
            <a:r>
              <a:rPr lang="en-US" dirty="0"/>
              <a:t>order by Customer_ID;</a:t>
            </a:r>
            <a:endParaRPr lang="en-IN" dirty="0"/>
          </a:p>
        </p:txBody>
      </p:sp>
    </p:spTree>
    <p:extLst>
      <p:ext uri="{BB962C8B-B14F-4D97-AF65-F5344CB8AC3E}">
        <p14:creationId xmlns:p14="http://schemas.microsoft.com/office/powerpoint/2010/main" val="129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9268-2704-F2B6-9790-FE73E428CC9C}"/>
              </a:ext>
            </a:extLst>
          </p:cNvPr>
          <p:cNvSpPr>
            <a:spLocks noGrp="1"/>
          </p:cNvSpPr>
          <p:nvPr>
            <p:ph type="title"/>
          </p:nvPr>
        </p:nvSpPr>
        <p:spPr>
          <a:xfrm>
            <a:off x="838200" y="1"/>
            <a:ext cx="10515600" cy="604156"/>
          </a:xfrm>
        </p:spPr>
        <p:txBody>
          <a:bodyPr>
            <a:normAutofit fontScale="90000"/>
          </a:bodyPr>
          <a:lstStyle/>
          <a:p>
            <a:r>
              <a:rPr lang="en-IN" dirty="0"/>
              <a:t>Table:</a:t>
            </a:r>
          </a:p>
        </p:txBody>
      </p:sp>
      <p:graphicFrame>
        <p:nvGraphicFramePr>
          <p:cNvPr id="6" name="Content Placeholder 5">
            <a:extLst>
              <a:ext uri="{FF2B5EF4-FFF2-40B4-BE49-F238E27FC236}">
                <a16:creationId xmlns:a16="http://schemas.microsoft.com/office/drawing/2014/main" id="{3ED51340-A6AB-E8C0-3AAF-AD4E50B3A6EC}"/>
              </a:ext>
            </a:extLst>
          </p:cNvPr>
          <p:cNvGraphicFramePr>
            <a:graphicFrameLocks noGrp="1"/>
          </p:cNvGraphicFramePr>
          <p:nvPr>
            <p:ph idx="1"/>
            <p:extLst>
              <p:ext uri="{D42A27DB-BD31-4B8C-83A1-F6EECF244321}">
                <p14:modId xmlns:p14="http://schemas.microsoft.com/office/powerpoint/2010/main" val="2162605698"/>
              </p:ext>
            </p:extLst>
          </p:nvPr>
        </p:nvGraphicFramePr>
        <p:xfrm>
          <a:off x="838200" y="604157"/>
          <a:ext cx="9720000" cy="625384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313838072"/>
                    </a:ext>
                  </a:extLst>
                </a:gridCol>
                <a:gridCol w="3240000">
                  <a:extLst>
                    <a:ext uri="{9D8B030D-6E8A-4147-A177-3AD203B41FA5}">
                      <a16:colId xmlns:a16="http://schemas.microsoft.com/office/drawing/2014/main" val="3057660084"/>
                    </a:ext>
                  </a:extLst>
                </a:gridCol>
                <a:gridCol w="3240000">
                  <a:extLst>
                    <a:ext uri="{9D8B030D-6E8A-4147-A177-3AD203B41FA5}">
                      <a16:colId xmlns:a16="http://schemas.microsoft.com/office/drawing/2014/main" val="3849700575"/>
                    </a:ext>
                  </a:extLst>
                </a:gridCol>
              </a:tblGrid>
              <a:tr h="390865">
                <a:tc>
                  <a:txBody>
                    <a:bodyPr/>
                    <a:lstStyle/>
                    <a:p>
                      <a:r>
                        <a:rPr lang="en-IN" dirty="0"/>
                        <a:t>Customer_ID</a:t>
                      </a:r>
                    </a:p>
                  </a:txBody>
                  <a:tcPr/>
                </a:tc>
                <a:tc>
                  <a:txBody>
                    <a:bodyPr/>
                    <a:lstStyle/>
                    <a:p>
                      <a:r>
                        <a:rPr lang="en-IN" dirty="0"/>
                        <a:t>avg_spend</a:t>
                      </a:r>
                    </a:p>
                  </a:txBody>
                  <a:tcPr/>
                </a:tc>
                <a:tc>
                  <a:txBody>
                    <a:bodyPr/>
                    <a:lstStyle/>
                    <a:p>
                      <a:r>
                        <a:rPr lang="en-IN" dirty="0"/>
                        <a:t>Spending_Tier</a:t>
                      </a:r>
                    </a:p>
                  </a:txBody>
                  <a:tcPr/>
                </a:tc>
                <a:extLst>
                  <a:ext uri="{0D108BD9-81ED-4DB2-BD59-A6C34878D82A}">
                    <a16:rowId xmlns:a16="http://schemas.microsoft.com/office/drawing/2014/main" val="4088295807"/>
                  </a:ext>
                </a:extLst>
              </a:tr>
              <a:tr h="390865">
                <a:tc>
                  <a:txBody>
                    <a:bodyPr/>
                    <a:lstStyle/>
                    <a:p>
                      <a:r>
                        <a:rPr lang="en-IN" dirty="0"/>
                        <a:t>1</a:t>
                      </a:r>
                    </a:p>
                  </a:txBody>
                  <a:tcPr anchor="ctr"/>
                </a:tc>
                <a:tc>
                  <a:txBody>
                    <a:bodyPr/>
                    <a:lstStyle/>
                    <a:p>
                      <a:r>
                        <a:rPr lang="en-IN"/>
                        <a:t>337.83</a:t>
                      </a:r>
                    </a:p>
                  </a:txBody>
                  <a:tcPr anchor="ctr"/>
                </a:tc>
                <a:tc>
                  <a:txBody>
                    <a:bodyPr/>
                    <a:lstStyle/>
                    <a:p>
                      <a:r>
                        <a:rPr lang="en-IN" dirty="0"/>
                        <a:t>High</a:t>
                      </a:r>
                    </a:p>
                  </a:txBody>
                  <a:tcPr anchor="ctr"/>
                </a:tc>
                <a:extLst>
                  <a:ext uri="{0D108BD9-81ED-4DB2-BD59-A6C34878D82A}">
                    <a16:rowId xmlns:a16="http://schemas.microsoft.com/office/drawing/2014/main" val="201223852"/>
                  </a:ext>
                </a:extLst>
              </a:tr>
              <a:tr h="390865">
                <a:tc>
                  <a:txBody>
                    <a:bodyPr/>
                    <a:lstStyle/>
                    <a:p>
                      <a:r>
                        <a:rPr lang="en-IN" dirty="0"/>
                        <a:t>2</a:t>
                      </a:r>
                    </a:p>
                  </a:txBody>
                  <a:tcPr anchor="ctr"/>
                </a:tc>
                <a:tc>
                  <a:txBody>
                    <a:bodyPr/>
                    <a:lstStyle/>
                    <a:p>
                      <a:r>
                        <a:rPr lang="en-IN" dirty="0"/>
                        <a:t>349.14</a:t>
                      </a:r>
                    </a:p>
                  </a:txBody>
                  <a:tcPr anchor="ctr"/>
                </a:tc>
                <a:tc>
                  <a:txBody>
                    <a:bodyPr/>
                    <a:lstStyle/>
                    <a:p>
                      <a:r>
                        <a:rPr lang="en-IN" dirty="0"/>
                        <a:t>High</a:t>
                      </a:r>
                    </a:p>
                  </a:txBody>
                  <a:tcPr anchor="ctr"/>
                </a:tc>
                <a:extLst>
                  <a:ext uri="{0D108BD9-81ED-4DB2-BD59-A6C34878D82A}">
                    <a16:rowId xmlns:a16="http://schemas.microsoft.com/office/drawing/2014/main" val="1820410266"/>
                  </a:ext>
                </a:extLst>
              </a:tr>
              <a:tr h="390865">
                <a:tc>
                  <a:txBody>
                    <a:bodyPr/>
                    <a:lstStyle/>
                    <a:p>
                      <a:r>
                        <a:rPr lang="en-IN" dirty="0"/>
                        <a:t>3</a:t>
                      </a:r>
                    </a:p>
                  </a:txBody>
                  <a:tcPr anchor="ctr"/>
                </a:tc>
                <a:tc>
                  <a:txBody>
                    <a:bodyPr/>
                    <a:lstStyle/>
                    <a:p>
                      <a:r>
                        <a:rPr lang="en-IN"/>
                        <a:t>349.29</a:t>
                      </a:r>
                    </a:p>
                  </a:txBody>
                  <a:tcPr anchor="ctr"/>
                </a:tc>
                <a:tc>
                  <a:txBody>
                    <a:bodyPr/>
                    <a:lstStyle/>
                    <a:p>
                      <a:r>
                        <a:rPr lang="en-IN" dirty="0"/>
                        <a:t>High</a:t>
                      </a:r>
                    </a:p>
                  </a:txBody>
                  <a:tcPr anchor="ctr"/>
                </a:tc>
                <a:extLst>
                  <a:ext uri="{0D108BD9-81ED-4DB2-BD59-A6C34878D82A}">
                    <a16:rowId xmlns:a16="http://schemas.microsoft.com/office/drawing/2014/main" val="1975326289"/>
                  </a:ext>
                </a:extLst>
              </a:tr>
              <a:tr h="390865">
                <a:tc>
                  <a:txBody>
                    <a:bodyPr/>
                    <a:lstStyle/>
                    <a:p>
                      <a:r>
                        <a:rPr lang="en-IN" dirty="0"/>
                        <a:t>4</a:t>
                      </a:r>
                    </a:p>
                  </a:txBody>
                  <a:tcPr anchor="ctr"/>
                </a:tc>
                <a:tc>
                  <a:txBody>
                    <a:bodyPr/>
                    <a:lstStyle/>
                    <a:p>
                      <a:r>
                        <a:rPr lang="en-IN"/>
                        <a:t>263.53</a:t>
                      </a:r>
                    </a:p>
                  </a:txBody>
                  <a:tcPr anchor="ctr"/>
                </a:tc>
                <a:tc>
                  <a:txBody>
                    <a:bodyPr/>
                    <a:lstStyle/>
                    <a:p>
                      <a:r>
                        <a:rPr lang="en-IN" dirty="0"/>
                        <a:t>low</a:t>
                      </a:r>
                    </a:p>
                  </a:txBody>
                  <a:tcPr anchor="ctr"/>
                </a:tc>
                <a:extLst>
                  <a:ext uri="{0D108BD9-81ED-4DB2-BD59-A6C34878D82A}">
                    <a16:rowId xmlns:a16="http://schemas.microsoft.com/office/drawing/2014/main" val="2244577391"/>
                  </a:ext>
                </a:extLst>
              </a:tr>
              <a:tr h="390865">
                <a:tc>
                  <a:txBody>
                    <a:bodyPr/>
                    <a:lstStyle/>
                    <a:p>
                      <a:r>
                        <a:rPr lang="en-IN" dirty="0"/>
                        <a:t>5</a:t>
                      </a:r>
                    </a:p>
                  </a:txBody>
                  <a:tcPr anchor="ctr"/>
                </a:tc>
                <a:tc>
                  <a:txBody>
                    <a:bodyPr/>
                    <a:lstStyle/>
                    <a:p>
                      <a:r>
                        <a:rPr lang="en-IN"/>
                        <a:t>293.02</a:t>
                      </a:r>
                    </a:p>
                  </a:txBody>
                  <a:tcPr anchor="ctr"/>
                </a:tc>
                <a:tc>
                  <a:txBody>
                    <a:bodyPr/>
                    <a:lstStyle/>
                    <a:p>
                      <a:r>
                        <a:rPr lang="en-IN" dirty="0"/>
                        <a:t>low</a:t>
                      </a:r>
                    </a:p>
                  </a:txBody>
                  <a:tcPr anchor="ctr"/>
                </a:tc>
                <a:extLst>
                  <a:ext uri="{0D108BD9-81ED-4DB2-BD59-A6C34878D82A}">
                    <a16:rowId xmlns:a16="http://schemas.microsoft.com/office/drawing/2014/main" val="1998293984"/>
                  </a:ext>
                </a:extLst>
              </a:tr>
              <a:tr h="390865">
                <a:tc>
                  <a:txBody>
                    <a:bodyPr/>
                    <a:lstStyle/>
                    <a:p>
                      <a:r>
                        <a:rPr lang="en-IN" dirty="0"/>
                        <a:t>6</a:t>
                      </a:r>
                    </a:p>
                  </a:txBody>
                  <a:tcPr anchor="ctr"/>
                </a:tc>
                <a:tc>
                  <a:txBody>
                    <a:bodyPr/>
                    <a:lstStyle/>
                    <a:p>
                      <a:r>
                        <a:rPr lang="en-IN"/>
                        <a:t>308.87</a:t>
                      </a:r>
                    </a:p>
                  </a:txBody>
                  <a:tcPr anchor="ctr"/>
                </a:tc>
                <a:tc>
                  <a:txBody>
                    <a:bodyPr/>
                    <a:lstStyle/>
                    <a:p>
                      <a:r>
                        <a:rPr lang="en-IN" dirty="0"/>
                        <a:t>Medium</a:t>
                      </a:r>
                    </a:p>
                  </a:txBody>
                  <a:tcPr anchor="ctr"/>
                </a:tc>
                <a:extLst>
                  <a:ext uri="{0D108BD9-81ED-4DB2-BD59-A6C34878D82A}">
                    <a16:rowId xmlns:a16="http://schemas.microsoft.com/office/drawing/2014/main" val="3303202498"/>
                  </a:ext>
                </a:extLst>
              </a:tr>
              <a:tr h="390865">
                <a:tc>
                  <a:txBody>
                    <a:bodyPr/>
                    <a:lstStyle/>
                    <a:p>
                      <a:r>
                        <a:rPr lang="en-IN" dirty="0"/>
                        <a:t>7</a:t>
                      </a:r>
                    </a:p>
                  </a:txBody>
                  <a:tcPr anchor="ctr"/>
                </a:tc>
                <a:tc>
                  <a:txBody>
                    <a:bodyPr/>
                    <a:lstStyle/>
                    <a:p>
                      <a:r>
                        <a:rPr lang="en-IN"/>
                        <a:t>307.88</a:t>
                      </a:r>
                    </a:p>
                  </a:txBody>
                  <a:tcPr anchor="ctr"/>
                </a:tc>
                <a:tc>
                  <a:txBody>
                    <a:bodyPr/>
                    <a:lstStyle/>
                    <a:p>
                      <a:r>
                        <a:rPr lang="en-IN" dirty="0"/>
                        <a:t>Medium</a:t>
                      </a:r>
                    </a:p>
                  </a:txBody>
                  <a:tcPr anchor="ctr"/>
                </a:tc>
                <a:extLst>
                  <a:ext uri="{0D108BD9-81ED-4DB2-BD59-A6C34878D82A}">
                    <a16:rowId xmlns:a16="http://schemas.microsoft.com/office/drawing/2014/main" val="1694245838"/>
                  </a:ext>
                </a:extLst>
              </a:tr>
              <a:tr h="390865">
                <a:tc>
                  <a:txBody>
                    <a:bodyPr/>
                    <a:lstStyle/>
                    <a:p>
                      <a:r>
                        <a:rPr lang="en-IN" dirty="0"/>
                        <a:t>8</a:t>
                      </a:r>
                    </a:p>
                  </a:txBody>
                  <a:tcPr anchor="ctr"/>
                </a:tc>
                <a:tc>
                  <a:txBody>
                    <a:bodyPr/>
                    <a:lstStyle/>
                    <a:p>
                      <a:r>
                        <a:rPr lang="en-IN"/>
                        <a:t>397.53</a:t>
                      </a:r>
                    </a:p>
                  </a:txBody>
                  <a:tcPr anchor="ctr"/>
                </a:tc>
                <a:tc>
                  <a:txBody>
                    <a:bodyPr/>
                    <a:lstStyle/>
                    <a:p>
                      <a:r>
                        <a:rPr lang="en-IN" dirty="0"/>
                        <a:t>High</a:t>
                      </a:r>
                    </a:p>
                  </a:txBody>
                  <a:tcPr anchor="ctr"/>
                </a:tc>
                <a:extLst>
                  <a:ext uri="{0D108BD9-81ED-4DB2-BD59-A6C34878D82A}">
                    <a16:rowId xmlns:a16="http://schemas.microsoft.com/office/drawing/2014/main" val="14836640"/>
                  </a:ext>
                </a:extLst>
              </a:tr>
              <a:tr h="390865">
                <a:tc>
                  <a:txBody>
                    <a:bodyPr/>
                    <a:lstStyle/>
                    <a:p>
                      <a:r>
                        <a:rPr lang="en-IN" dirty="0"/>
                        <a:t>9</a:t>
                      </a:r>
                    </a:p>
                  </a:txBody>
                  <a:tcPr anchor="ctr"/>
                </a:tc>
                <a:tc>
                  <a:txBody>
                    <a:bodyPr/>
                    <a:lstStyle/>
                    <a:p>
                      <a:r>
                        <a:rPr lang="en-IN"/>
                        <a:t>293.46</a:t>
                      </a:r>
                    </a:p>
                  </a:txBody>
                  <a:tcPr anchor="ctr"/>
                </a:tc>
                <a:tc>
                  <a:txBody>
                    <a:bodyPr/>
                    <a:lstStyle/>
                    <a:p>
                      <a:r>
                        <a:rPr lang="en-IN" dirty="0"/>
                        <a:t>low</a:t>
                      </a:r>
                    </a:p>
                  </a:txBody>
                  <a:tcPr anchor="ctr"/>
                </a:tc>
                <a:extLst>
                  <a:ext uri="{0D108BD9-81ED-4DB2-BD59-A6C34878D82A}">
                    <a16:rowId xmlns:a16="http://schemas.microsoft.com/office/drawing/2014/main" val="2446906083"/>
                  </a:ext>
                </a:extLst>
              </a:tr>
              <a:tr h="390865">
                <a:tc>
                  <a:txBody>
                    <a:bodyPr/>
                    <a:lstStyle/>
                    <a:p>
                      <a:r>
                        <a:rPr lang="en-IN" dirty="0"/>
                        <a:t>10</a:t>
                      </a:r>
                    </a:p>
                  </a:txBody>
                  <a:tcPr anchor="ctr"/>
                </a:tc>
                <a:tc>
                  <a:txBody>
                    <a:bodyPr/>
                    <a:lstStyle/>
                    <a:p>
                      <a:r>
                        <a:rPr lang="en-IN"/>
                        <a:t>309.31</a:t>
                      </a:r>
                    </a:p>
                  </a:txBody>
                  <a:tcPr anchor="ctr"/>
                </a:tc>
                <a:tc>
                  <a:txBody>
                    <a:bodyPr/>
                    <a:lstStyle/>
                    <a:p>
                      <a:r>
                        <a:rPr lang="en-IN" dirty="0"/>
                        <a:t>Medium</a:t>
                      </a:r>
                    </a:p>
                  </a:txBody>
                  <a:tcPr anchor="ctr"/>
                </a:tc>
                <a:extLst>
                  <a:ext uri="{0D108BD9-81ED-4DB2-BD59-A6C34878D82A}">
                    <a16:rowId xmlns:a16="http://schemas.microsoft.com/office/drawing/2014/main" val="556098787"/>
                  </a:ext>
                </a:extLst>
              </a:tr>
              <a:tr h="390865">
                <a:tc>
                  <a:txBody>
                    <a:bodyPr/>
                    <a:lstStyle/>
                    <a:p>
                      <a:r>
                        <a:rPr lang="en-IN" dirty="0"/>
                        <a:t>11</a:t>
                      </a:r>
                    </a:p>
                  </a:txBody>
                  <a:tcPr anchor="ctr"/>
                </a:tc>
                <a:tc>
                  <a:txBody>
                    <a:bodyPr/>
                    <a:lstStyle/>
                    <a:p>
                      <a:r>
                        <a:rPr lang="en-IN"/>
                        <a:t>324.22</a:t>
                      </a:r>
                    </a:p>
                  </a:txBody>
                  <a:tcPr anchor="ctr"/>
                </a:tc>
                <a:tc>
                  <a:txBody>
                    <a:bodyPr/>
                    <a:lstStyle/>
                    <a:p>
                      <a:r>
                        <a:rPr lang="en-IN" dirty="0"/>
                        <a:t>Medium</a:t>
                      </a:r>
                    </a:p>
                  </a:txBody>
                  <a:tcPr anchor="ctr"/>
                </a:tc>
                <a:extLst>
                  <a:ext uri="{0D108BD9-81ED-4DB2-BD59-A6C34878D82A}">
                    <a16:rowId xmlns:a16="http://schemas.microsoft.com/office/drawing/2014/main" val="17329573"/>
                  </a:ext>
                </a:extLst>
              </a:tr>
              <a:tr h="390865">
                <a:tc>
                  <a:txBody>
                    <a:bodyPr/>
                    <a:lstStyle/>
                    <a:p>
                      <a:r>
                        <a:rPr lang="en-IN" dirty="0"/>
                        <a:t>12</a:t>
                      </a:r>
                    </a:p>
                  </a:txBody>
                  <a:tcPr anchor="ctr"/>
                </a:tc>
                <a:tc>
                  <a:txBody>
                    <a:bodyPr/>
                    <a:lstStyle/>
                    <a:p>
                      <a:r>
                        <a:rPr lang="en-IN"/>
                        <a:t>329.1</a:t>
                      </a:r>
                    </a:p>
                  </a:txBody>
                  <a:tcPr anchor="ctr"/>
                </a:tc>
                <a:tc>
                  <a:txBody>
                    <a:bodyPr/>
                    <a:lstStyle/>
                    <a:p>
                      <a:r>
                        <a:rPr lang="en-IN" dirty="0"/>
                        <a:t>High</a:t>
                      </a:r>
                    </a:p>
                  </a:txBody>
                  <a:tcPr anchor="ctr"/>
                </a:tc>
                <a:extLst>
                  <a:ext uri="{0D108BD9-81ED-4DB2-BD59-A6C34878D82A}">
                    <a16:rowId xmlns:a16="http://schemas.microsoft.com/office/drawing/2014/main" val="859095503"/>
                  </a:ext>
                </a:extLst>
              </a:tr>
              <a:tr h="390865">
                <a:tc>
                  <a:txBody>
                    <a:bodyPr/>
                    <a:lstStyle/>
                    <a:p>
                      <a:r>
                        <a:rPr lang="en-IN" dirty="0"/>
                        <a:t>13</a:t>
                      </a:r>
                    </a:p>
                  </a:txBody>
                  <a:tcPr anchor="ctr"/>
                </a:tc>
                <a:tc>
                  <a:txBody>
                    <a:bodyPr/>
                    <a:lstStyle/>
                    <a:p>
                      <a:r>
                        <a:rPr lang="en-IN"/>
                        <a:t>319.15</a:t>
                      </a:r>
                    </a:p>
                  </a:txBody>
                  <a:tcPr anchor="ctr"/>
                </a:tc>
                <a:tc>
                  <a:txBody>
                    <a:bodyPr/>
                    <a:lstStyle/>
                    <a:p>
                      <a:r>
                        <a:rPr lang="en-IN" dirty="0"/>
                        <a:t>Medium</a:t>
                      </a:r>
                    </a:p>
                  </a:txBody>
                  <a:tcPr anchor="ctr"/>
                </a:tc>
                <a:extLst>
                  <a:ext uri="{0D108BD9-81ED-4DB2-BD59-A6C34878D82A}">
                    <a16:rowId xmlns:a16="http://schemas.microsoft.com/office/drawing/2014/main" val="1863424451"/>
                  </a:ext>
                </a:extLst>
              </a:tr>
              <a:tr h="390865">
                <a:tc>
                  <a:txBody>
                    <a:bodyPr/>
                    <a:lstStyle/>
                    <a:p>
                      <a:r>
                        <a:rPr lang="en-IN" dirty="0"/>
                        <a:t>14</a:t>
                      </a:r>
                    </a:p>
                  </a:txBody>
                  <a:tcPr anchor="ctr"/>
                </a:tc>
                <a:tc>
                  <a:txBody>
                    <a:bodyPr/>
                    <a:lstStyle/>
                    <a:p>
                      <a:r>
                        <a:rPr lang="en-IN"/>
                        <a:t>318.93</a:t>
                      </a:r>
                    </a:p>
                  </a:txBody>
                  <a:tcPr anchor="ctr"/>
                </a:tc>
                <a:tc>
                  <a:txBody>
                    <a:bodyPr/>
                    <a:lstStyle/>
                    <a:p>
                      <a:r>
                        <a:rPr lang="en-IN" dirty="0"/>
                        <a:t>Medium</a:t>
                      </a:r>
                    </a:p>
                  </a:txBody>
                  <a:tcPr anchor="ctr"/>
                </a:tc>
                <a:extLst>
                  <a:ext uri="{0D108BD9-81ED-4DB2-BD59-A6C34878D82A}">
                    <a16:rowId xmlns:a16="http://schemas.microsoft.com/office/drawing/2014/main" val="1079586823"/>
                  </a:ext>
                </a:extLst>
              </a:tr>
              <a:tr h="390865">
                <a:tc>
                  <a:txBody>
                    <a:bodyPr/>
                    <a:lstStyle/>
                    <a:p>
                      <a:r>
                        <a:rPr lang="en-IN" dirty="0"/>
                        <a:t>15</a:t>
                      </a:r>
                    </a:p>
                  </a:txBody>
                  <a:tcPr anchor="ctr"/>
                </a:tc>
                <a:tc>
                  <a:txBody>
                    <a:bodyPr/>
                    <a:lstStyle/>
                    <a:p>
                      <a:r>
                        <a:rPr lang="en-IN"/>
                        <a:t>343.55</a:t>
                      </a:r>
                    </a:p>
                  </a:txBody>
                  <a:tcPr anchor="ctr"/>
                </a:tc>
                <a:tc>
                  <a:txBody>
                    <a:bodyPr/>
                    <a:lstStyle/>
                    <a:p>
                      <a:r>
                        <a:rPr lang="en-IN" dirty="0"/>
                        <a:t>High</a:t>
                      </a:r>
                    </a:p>
                  </a:txBody>
                  <a:tcPr anchor="ctr"/>
                </a:tc>
                <a:extLst>
                  <a:ext uri="{0D108BD9-81ED-4DB2-BD59-A6C34878D82A}">
                    <a16:rowId xmlns:a16="http://schemas.microsoft.com/office/drawing/2014/main" val="3094489853"/>
                  </a:ext>
                </a:extLst>
              </a:tr>
            </a:tbl>
          </a:graphicData>
        </a:graphic>
      </p:graphicFrame>
    </p:spTree>
    <p:extLst>
      <p:ext uri="{BB962C8B-B14F-4D97-AF65-F5344CB8AC3E}">
        <p14:creationId xmlns:p14="http://schemas.microsoft.com/office/powerpoint/2010/main" val="19841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F76-CD9C-319D-BAF3-21EC1770389B}"/>
              </a:ext>
            </a:extLst>
          </p:cNvPr>
          <p:cNvSpPr>
            <a:spLocks noGrp="1"/>
          </p:cNvSpPr>
          <p:nvPr>
            <p:ph type="title"/>
          </p:nvPr>
        </p:nvSpPr>
        <p:spPr/>
        <p:txBody>
          <a:bodyPr/>
          <a:lstStyle/>
          <a:p>
            <a:r>
              <a:rPr lang="en-IN" dirty="0"/>
              <a:t>Graph</a:t>
            </a:r>
          </a:p>
        </p:txBody>
      </p:sp>
      <p:graphicFrame>
        <p:nvGraphicFramePr>
          <p:cNvPr id="7" name="Content Placeholder 6">
            <a:extLst>
              <a:ext uri="{FF2B5EF4-FFF2-40B4-BE49-F238E27FC236}">
                <a16:creationId xmlns:a16="http://schemas.microsoft.com/office/drawing/2014/main" id="{74425230-983E-93D4-D070-5A280B8C33DB}"/>
              </a:ext>
            </a:extLst>
          </p:cNvPr>
          <p:cNvGraphicFramePr>
            <a:graphicFrameLocks noGrp="1"/>
          </p:cNvGraphicFramePr>
          <p:nvPr>
            <p:ph idx="1"/>
            <p:extLst>
              <p:ext uri="{D42A27DB-BD31-4B8C-83A1-F6EECF244321}">
                <p14:modId xmlns:p14="http://schemas.microsoft.com/office/powerpoint/2010/main" val="1513336423"/>
              </p:ext>
            </p:extLst>
          </p:nvPr>
        </p:nvGraphicFramePr>
        <p:xfrm>
          <a:off x="5183188" y="457200"/>
          <a:ext cx="6172200" cy="54038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A3A0C480-BB1C-ECD2-7A44-DD33315A105C}"/>
              </a:ext>
            </a:extLst>
          </p:cNvPr>
          <p:cNvSpPr>
            <a:spLocks noGrp="1"/>
          </p:cNvSpPr>
          <p:nvPr>
            <p:ph type="body" sz="half" idx="2"/>
          </p:nvPr>
        </p:nvSpPr>
        <p:spPr/>
        <p:txBody>
          <a:bodyPr>
            <a:normAutofit/>
          </a:bodyPr>
          <a:lstStyle/>
          <a:p>
            <a:r>
              <a:rPr lang="en-IN" sz="2400" b="1" dirty="0"/>
              <a:t>Assumption:</a:t>
            </a:r>
          </a:p>
          <a:p>
            <a:r>
              <a:rPr lang="en-IN" sz="2400" dirty="0"/>
              <a:t>We have prepared the bar graph by taking spending_tier as Y- axis and its count as X-axis.</a:t>
            </a:r>
          </a:p>
        </p:txBody>
      </p:sp>
    </p:spTree>
    <p:extLst>
      <p:ext uri="{BB962C8B-B14F-4D97-AF65-F5344CB8AC3E}">
        <p14:creationId xmlns:p14="http://schemas.microsoft.com/office/powerpoint/2010/main" val="262270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DBFA-208C-D1E4-9D4C-9F579D30236B}"/>
              </a:ext>
            </a:extLst>
          </p:cNvPr>
          <p:cNvSpPr>
            <a:spLocks noGrp="1"/>
          </p:cNvSpPr>
          <p:nvPr>
            <p:ph type="title"/>
          </p:nvPr>
        </p:nvSpPr>
        <p:spPr>
          <a:xfrm>
            <a:off x="831850" y="1709738"/>
            <a:ext cx="10515600" cy="1164091"/>
          </a:xfrm>
        </p:spPr>
        <p:txBody>
          <a:bodyPr>
            <a:normAutofit fontScale="90000"/>
          </a:bodyPr>
          <a:lstStyle/>
          <a:p>
            <a:r>
              <a:rPr lang="en-US" sz="4000" dirty="0">
                <a:latin typeface="Candara" panose="020E0502030303020204" pitchFamily="34" charset="0"/>
              </a:rPr>
              <a:t>Task 4 – Detecting Anomalies in Sales Transactions</a:t>
            </a:r>
            <a:endParaRPr lang="en-IN" sz="4000" dirty="0">
              <a:latin typeface="Candara" panose="020E0502030303020204" pitchFamily="34" charset="0"/>
            </a:endParaRPr>
          </a:p>
        </p:txBody>
      </p:sp>
      <p:sp>
        <p:nvSpPr>
          <p:cNvPr id="3" name="Text Placeholder 2">
            <a:extLst>
              <a:ext uri="{FF2B5EF4-FFF2-40B4-BE49-F238E27FC236}">
                <a16:creationId xmlns:a16="http://schemas.microsoft.com/office/drawing/2014/main" id="{BE63E3BD-EA04-A5DD-E9DC-D293FF791BDD}"/>
              </a:ext>
            </a:extLst>
          </p:cNvPr>
          <p:cNvSpPr>
            <a:spLocks noGrp="1"/>
          </p:cNvSpPr>
          <p:nvPr>
            <p:ph type="body" idx="1"/>
          </p:nvPr>
        </p:nvSpPr>
        <p:spPr>
          <a:xfrm>
            <a:off x="831850" y="3037114"/>
            <a:ext cx="10515600" cy="3820885"/>
          </a:xfrm>
        </p:spPr>
        <p:txBody>
          <a:bodyPr/>
          <a:lstStyle/>
          <a:p>
            <a:r>
              <a:rPr lang="en-IN" sz="2800" b="1" dirty="0">
                <a:solidFill>
                  <a:schemeClr val="tx1"/>
                </a:solidFill>
              </a:rPr>
              <a:t>Objective:</a:t>
            </a:r>
          </a:p>
          <a:p>
            <a:r>
              <a:rPr lang="en-US" dirty="0">
                <a:solidFill>
                  <a:schemeClr val="tx1"/>
                </a:solidFill>
              </a:rPr>
              <a:t>Walmart suspects that some transactions have unusually high or low sales compared to the average for each product line.</a:t>
            </a:r>
            <a:br>
              <a:rPr lang="en-US" dirty="0">
                <a:solidFill>
                  <a:schemeClr val="tx1"/>
                </a:solidFill>
              </a:rPr>
            </a:br>
            <a:r>
              <a:rPr lang="en-US" dirty="0">
                <a:solidFill>
                  <a:schemeClr val="tx1"/>
                </a:solidFill>
              </a:rPr>
              <a:t>The goal is to </a:t>
            </a:r>
            <a:r>
              <a:rPr lang="en-US" b="1" dirty="0">
                <a:solidFill>
                  <a:schemeClr val="tx1"/>
                </a:solidFill>
              </a:rPr>
              <a:t>identify these anomalies</a:t>
            </a:r>
            <a:r>
              <a:rPr lang="en-US" dirty="0">
                <a:solidFill>
                  <a:schemeClr val="tx1"/>
                </a:solidFill>
              </a:rPr>
              <a:t> to investigate unusual purchasing behavior.</a:t>
            </a:r>
          </a:p>
          <a:p>
            <a:r>
              <a:rPr lang="en-US" b="1" dirty="0">
                <a:solidFill>
                  <a:schemeClr val="tx1"/>
                </a:solidFill>
              </a:rPr>
              <a:t>Assumption:</a:t>
            </a:r>
          </a:p>
          <a:p>
            <a:r>
              <a:rPr lang="en-IN" dirty="0">
                <a:solidFill>
                  <a:schemeClr val="tx1"/>
                </a:solidFill>
              </a:rPr>
              <a:t>We have made assumption here that if the total sales(i.e. column Total) is either </a:t>
            </a:r>
            <a:r>
              <a:rPr lang="en-IN" b="1" dirty="0">
                <a:solidFill>
                  <a:schemeClr val="tx1"/>
                </a:solidFill>
              </a:rPr>
              <a:t>50% lower </a:t>
            </a:r>
            <a:r>
              <a:rPr lang="en-IN" dirty="0">
                <a:solidFill>
                  <a:schemeClr val="tx1"/>
                </a:solidFill>
              </a:rPr>
              <a:t>or </a:t>
            </a:r>
            <a:r>
              <a:rPr lang="en-IN" b="1" dirty="0">
                <a:solidFill>
                  <a:schemeClr val="tx1"/>
                </a:solidFill>
              </a:rPr>
              <a:t>50% higher </a:t>
            </a:r>
            <a:r>
              <a:rPr lang="en-IN" dirty="0">
                <a:solidFill>
                  <a:schemeClr val="tx1"/>
                </a:solidFill>
              </a:rPr>
              <a:t>than the average of its product line then in this case we have identified it as anomaly as </a:t>
            </a:r>
            <a:r>
              <a:rPr lang="en-IN" b="1" dirty="0">
                <a:solidFill>
                  <a:schemeClr val="tx1"/>
                </a:solidFill>
              </a:rPr>
              <a:t>‘Low</a:t>
            </a:r>
            <a:r>
              <a:rPr lang="en-IN" dirty="0">
                <a:solidFill>
                  <a:schemeClr val="tx1"/>
                </a:solidFill>
              </a:rPr>
              <a:t>’ and </a:t>
            </a:r>
            <a:r>
              <a:rPr lang="en-IN" b="1" dirty="0">
                <a:solidFill>
                  <a:schemeClr val="tx1"/>
                </a:solidFill>
              </a:rPr>
              <a:t>‘High’ </a:t>
            </a:r>
            <a:r>
              <a:rPr lang="en-IN" dirty="0">
                <a:solidFill>
                  <a:schemeClr val="tx1"/>
                </a:solidFill>
              </a:rPr>
              <a:t>respectively.</a:t>
            </a:r>
            <a:endParaRPr lang="en-US" dirty="0">
              <a:solidFill>
                <a:schemeClr val="tx1"/>
              </a:solidFill>
            </a:endParaRPr>
          </a:p>
        </p:txBody>
      </p:sp>
    </p:spTree>
    <p:extLst>
      <p:ext uri="{BB962C8B-B14F-4D97-AF65-F5344CB8AC3E}">
        <p14:creationId xmlns:p14="http://schemas.microsoft.com/office/powerpoint/2010/main" val="215229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CCED-651B-C482-1082-CD180B6F3B21}"/>
              </a:ext>
            </a:extLst>
          </p:cNvPr>
          <p:cNvSpPr>
            <a:spLocks noGrp="1"/>
          </p:cNvSpPr>
          <p:nvPr>
            <p:ph type="title"/>
          </p:nvPr>
        </p:nvSpPr>
        <p:spPr>
          <a:xfrm>
            <a:off x="838200" y="0"/>
            <a:ext cx="10515600" cy="522514"/>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448FEE25-B1D6-A86F-DB71-E203FBC0DE00}"/>
              </a:ext>
            </a:extLst>
          </p:cNvPr>
          <p:cNvSpPr>
            <a:spLocks noGrp="1"/>
          </p:cNvSpPr>
          <p:nvPr>
            <p:ph idx="1"/>
          </p:nvPr>
        </p:nvSpPr>
        <p:spPr>
          <a:xfrm>
            <a:off x="838200" y="734786"/>
            <a:ext cx="10515600" cy="6123214"/>
          </a:xfrm>
        </p:spPr>
        <p:txBody>
          <a:bodyPr>
            <a:normAutofit fontScale="92500" lnSpcReduction="20000"/>
          </a:bodyPr>
          <a:lstStyle/>
          <a:p>
            <a:pPr marL="0" indent="0">
              <a:buNone/>
            </a:pPr>
            <a:r>
              <a:rPr lang="en-US" dirty="0"/>
              <a:t>with product_avg as (</a:t>
            </a:r>
          </a:p>
          <a:p>
            <a:pPr marL="0" indent="0">
              <a:buNone/>
            </a:pPr>
            <a:r>
              <a:rPr lang="en-US" dirty="0"/>
              <a:t>select Product_line, round(avg(Total),2) as avg_total </a:t>
            </a:r>
          </a:p>
          <a:p>
            <a:pPr marL="0" indent="0">
              <a:buNone/>
            </a:pPr>
            <a:r>
              <a:rPr lang="en-US" dirty="0"/>
              <a:t>from walmartsales</a:t>
            </a:r>
          </a:p>
          <a:p>
            <a:pPr marL="0" indent="0">
              <a:buNone/>
            </a:pPr>
            <a:r>
              <a:rPr lang="en-US" dirty="0"/>
              <a:t>group by Product_line</a:t>
            </a:r>
          </a:p>
          <a:p>
            <a:pPr marL="0" indent="0">
              <a:buNone/>
            </a:pPr>
            <a:r>
              <a:rPr lang="en-US" dirty="0"/>
              <a:t>)</a:t>
            </a:r>
          </a:p>
          <a:p>
            <a:pPr marL="0" indent="0">
              <a:buNone/>
            </a:pPr>
            <a:r>
              <a:rPr lang="en-US" dirty="0"/>
              <a:t>select w.Invoice_ID, w.Customer_ID,w.Product_line, w.Total, p.avg_total,</a:t>
            </a:r>
          </a:p>
          <a:p>
            <a:pPr marL="0" indent="0">
              <a:buNone/>
            </a:pPr>
            <a:r>
              <a:rPr lang="en-US" dirty="0"/>
              <a:t>case </a:t>
            </a:r>
          </a:p>
          <a:p>
            <a:pPr marL="0" indent="0">
              <a:buNone/>
            </a:pPr>
            <a:r>
              <a:rPr lang="en-US" dirty="0"/>
              <a:t>when w.Total&gt;1.5*p.avg_total then 'High Anomly’ </a:t>
            </a:r>
          </a:p>
          <a:p>
            <a:pPr marL="0" indent="0">
              <a:buNone/>
            </a:pPr>
            <a:r>
              <a:rPr lang="en-US" dirty="0"/>
              <a:t>when w.Total&lt;0.5*p.avg_total then 'Low Anomly’ </a:t>
            </a:r>
          </a:p>
          <a:p>
            <a:pPr marL="0" indent="0">
              <a:buNone/>
            </a:pPr>
            <a:r>
              <a:rPr lang="en-US" dirty="0"/>
              <a:t>else 'Normal’</a:t>
            </a:r>
          </a:p>
          <a:p>
            <a:pPr marL="0" indent="0">
              <a:buNone/>
            </a:pPr>
            <a:r>
              <a:rPr lang="en-US" dirty="0"/>
              <a:t>end as Anomly_Flag</a:t>
            </a:r>
          </a:p>
          <a:p>
            <a:pPr marL="0" indent="0">
              <a:buNone/>
            </a:pPr>
            <a:r>
              <a:rPr lang="en-US" dirty="0"/>
              <a:t>from  walmartsales as w </a:t>
            </a:r>
          </a:p>
          <a:p>
            <a:pPr marL="0" indent="0">
              <a:buNone/>
            </a:pPr>
            <a:r>
              <a:rPr lang="en-US" dirty="0"/>
              <a:t>join product_avg as p </a:t>
            </a:r>
          </a:p>
          <a:p>
            <a:pPr marL="0" indent="0">
              <a:buNone/>
            </a:pPr>
            <a:r>
              <a:rPr lang="en-US" dirty="0"/>
              <a:t>on  w.Product_line=p.Product_line</a:t>
            </a:r>
          </a:p>
          <a:p>
            <a:pPr marL="0" indent="0">
              <a:buNone/>
            </a:pPr>
            <a:r>
              <a:rPr lang="en-US" dirty="0"/>
              <a:t>where w.Total&gt;1.5*p.avg_total or w.Total&lt;0.5*p.avg_total;</a:t>
            </a:r>
          </a:p>
          <a:p>
            <a:pPr marL="0" indent="0">
              <a:buNone/>
            </a:pPr>
            <a:endParaRPr lang="en-IN" dirty="0"/>
          </a:p>
        </p:txBody>
      </p:sp>
    </p:spTree>
    <p:extLst>
      <p:ext uri="{BB962C8B-B14F-4D97-AF65-F5344CB8AC3E}">
        <p14:creationId xmlns:p14="http://schemas.microsoft.com/office/powerpoint/2010/main" val="125018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00A4-9072-70B7-5932-497C8FABF7E4}"/>
              </a:ext>
            </a:extLst>
          </p:cNvPr>
          <p:cNvSpPr>
            <a:spLocks noGrp="1"/>
          </p:cNvSpPr>
          <p:nvPr>
            <p:ph type="title"/>
          </p:nvPr>
        </p:nvSpPr>
        <p:spPr>
          <a:xfrm>
            <a:off x="838200" y="0"/>
            <a:ext cx="10515600" cy="1338943"/>
          </a:xfrm>
        </p:spPr>
        <p:txBody>
          <a:bodyPr>
            <a:normAutofit/>
          </a:bodyPr>
          <a:lstStyle/>
          <a:p>
            <a:r>
              <a:rPr lang="en-IN" dirty="0"/>
              <a:t>Table:</a:t>
            </a:r>
            <a:br>
              <a:rPr lang="en-IN" dirty="0"/>
            </a:br>
            <a:r>
              <a:rPr lang="en-IN" sz="2400" b="1" dirty="0"/>
              <a:t>Note: </a:t>
            </a:r>
            <a:r>
              <a:rPr lang="en-US" sz="2000" i="1" dirty="0">
                <a:latin typeface="Candara" panose="020E0502030303020204" pitchFamily="34" charset="0"/>
              </a:rPr>
              <a:t>Total anomalies detected – 569. Only top 10 rows are shown here for presentation clarity. Full data is available in Excel attachment mentioned below of the table.</a:t>
            </a:r>
            <a:endParaRPr lang="en-IN" sz="2000" dirty="0">
              <a:latin typeface="Candara" panose="020E0502030303020204" pitchFamily="34" charset="0"/>
            </a:endParaRPr>
          </a:p>
        </p:txBody>
      </p:sp>
      <p:graphicFrame>
        <p:nvGraphicFramePr>
          <p:cNvPr id="4" name="Content Placeholder 3">
            <a:extLst>
              <a:ext uri="{FF2B5EF4-FFF2-40B4-BE49-F238E27FC236}">
                <a16:creationId xmlns:a16="http://schemas.microsoft.com/office/drawing/2014/main" id="{65FD2A89-0D18-ECE0-95B0-CD9DD3EDEF97}"/>
              </a:ext>
            </a:extLst>
          </p:cNvPr>
          <p:cNvGraphicFramePr>
            <a:graphicFrameLocks noGrp="1"/>
          </p:cNvGraphicFramePr>
          <p:nvPr>
            <p:ph idx="1"/>
            <p:extLst>
              <p:ext uri="{D42A27DB-BD31-4B8C-83A1-F6EECF244321}">
                <p14:modId xmlns:p14="http://schemas.microsoft.com/office/powerpoint/2010/main" val="1129972721"/>
              </p:ext>
            </p:extLst>
          </p:nvPr>
        </p:nvGraphicFramePr>
        <p:xfrm>
          <a:off x="838200" y="1698171"/>
          <a:ext cx="10515600" cy="429768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3043335769"/>
                    </a:ext>
                  </a:extLst>
                </a:gridCol>
                <a:gridCol w="1175657">
                  <a:extLst>
                    <a:ext uri="{9D8B030D-6E8A-4147-A177-3AD203B41FA5}">
                      <a16:colId xmlns:a16="http://schemas.microsoft.com/office/drawing/2014/main" val="1577331102"/>
                    </a:ext>
                  </a:extLst>
                </a:gridCol>
                <a:gridCol w="3167743">
                  <a:extLst>
                    <a:ext uri="{9D8B030D-6E8A-4147-A177-3AD203B41FA5}">
                      <a16:colId xmlns:a16="http://schemas.microsoft.com/office/drawing/2014/main" val="2292065970"/>
                    </a:ext>
                  </a:extLst>
                </a:gridCol>
                <a:gridCol w="1273629">
                  <a:extLst>
                    <a:ext uri="{9D8B030D-6E8A-4147-A177-3AD203B41FA5}">
                      <a16:colId xmlns:a16="http://schemas.microsoft.com/office/drawing/2014/main" val="3253977631"/>
                    </a:ext>
                  </a:extLst>
                </a:gridCol>
                <a:gridCol w="1404257">
                  <a:extLst>
                    <a:ext uri="{9D8B030D-6E8A-4147-A177-3AD203B41FA5}">
                      <a16:colId xmlns:a16="http://schemas.microsoft.com/office/drawing/2014/main" val="616245727"/>
                    </a:ext>
                  </a:extLst>
                </a:gridCol>
                <a:gridCol w="1752600">
                  <a:extLst>
                    <a:ext uri="{9D8B030D-6E8A-4147-A177-3AD203B41FA5}">
                      <a16:colId xmlns:a16="http://schemas.microsoft.com/office/drawing/2014/main" val="368888808"/>
                    </a:ext>
                  </a:extLst>
                </a:gridCol>
              </a:tblGrid>
              <a:tr h="604611">
                <a:tc>
                  <a:txBody>
                    <a:bodyPr/>
                    <a:lstStyle/>
                    <a:p>
                      <a:r>
                        <a:rPr lang="en-US" dirty="0"/>
                        <a:t>Invoice_ID</a:t>
                      </a:r>
                      <a:endParaRPr lang="en-IN" dirty="0"/>
                    </a:p>
                  </a:txBody>
                  <a:tcPr/>
                </a:tc>
                <a:tc>
                  <a:txBody>
                    <a:bodyPr/>
                    <a:lstStyle/>
                    <a:p>
                      <a:r>
                        <a:rPr lang="en-US" dirty="0"/>
                        <a:t>Customer_ID, </a:t>
                      </a:r>
                      <a:endParaRPr lang="en-IN" dirty="0"/>
                    </a:p>
                  </a:txBody>
                  <a:tcPr/>
                </a:tc>
                <a:tc>
                  <a:txBody>
                    <a:bodyPr/>
                    <a:lstStyle/>
                    <a:p>
                      <a:r>
                        <a:rPr lang="en-US" dirty="0"/>
                        <a:t>Product_line</a:t>
                      </a:r>
                      <a:endParaRPr lang="en-IN" dirty="0"/>
                    </a:p>
                  </a:txBody>
                  <a:tcPr/>
                </a:tc>
                <a:tc>
                  <a:txBody>
                    <a:bodyPr/>
                    <a:lstStyle/>
                    <a:p>
                      <a:r>
                        <a:rPr lang="en-IN" dirty="0"/>
                        <a:t>Total</a:t>
                      </a:r>
                    </a:p>
                  </a:txBody>
                  <a:tcPr/>
                </a:tc>
                <a:tc>
                  <a:txBody>
                    <a:bodyPr/>
                    <a:lstStyle/>
                    <a:p>
                      <a:r>
                        <a:rPr lang="en-US" dirty="0"/>
                        <a:t>avg_total</a:t>
                      </a:r>
                      <a:endParaRPr lang="en-IN" dirty="0"/>
                    </a:p>
                  </a:txBody>
                  <a:tcPr/>
                </a:tc>
                <a:tc>
                  <a:txBody>
                    <a:bodyPr/>
                    <a:lstStyle/>
                    <a:p>
                      <a:r>
                        <a:rPr lang="en-US" dirty="0"/>
                        <a:t>Anomly_Flag</a:t>
                      </a:r>
                      <a:endParaRPr lang="en-IN" dirty="0"/>
                    </a:p>
                  </a:txBody>
                  <a:tcPr/>
                </a:tc>
                <a:extLst>
                  <a:ext uri="{0D108BD9-81ED-4DB2-BD59-A6C34878D82A}">
                    <a16:rowId xmlns:a16="http://schemas.microsoft.com/office/drawing/2014/main" val="2459389921"/>
                  </a:ext>
                </a:extLst>
              </a:tr>
              <a:tr h="361236">
                <a:tc>
                  <a:txBody>
                    <a:bodyPr/>
                    <a:lstStyle/>
                    <a:p>
                      <a:r>
                        <a:rPr lang="en-IN" dirty="0"/>
                        <a:t>602-16-6955</a:t>
                      </a:r>
                    </a:p>
                  </a:txBody>
                  <a:tcPr anchor="ctr"/>
                </a:tc>
                <a:tc>
                  <a:txBody>
                    <a:bodyPr/>
                    <a:lstStyle/>
                    <a:p>
                      <a:r>
                        <a:rPr lang="en-IN"/>
                        <a:t>10</a:t>
                      </a:r>
                    </a:p>
                  </a:txBody>
                  <a:tcPr anchor="ctr"/>
                </a:tc>
                <a:tc>
                  <a:txBody>
                    <a:bodyPr/>
                    <a:lstStyle/>
                    <a:p>
                      <a:r>
                        <a:rPr lang="en-IN"/>
                        <a:t>Sports and travel</a:t>
                      </a:r>
                    </a:p>
                  </a:txBody>
                  <a:tcPr anchor="ctr"/>
                </a:tc>
                <a:tc>
                  <a:txBody>
                    <a:bodyPr/>
                    <a:lstStyle/>
                    <a:p>
                      <a:r>
                        <a:rPr lang="en-IN"/>
                        <a:t>804.3</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639992409"/>
                  </a:ext>
                </a:extLst>
              </a:tr>
              <a:tr h="361236">
                <a:tc>
                  <a:txBody>
                    <a:bodyPr/>
                    <a:lstStyle/>
                    <a:p>
                      <a:r>
                        <a:rPr lang="en-IN"/>
                        <a:t>139-32-4183</a:t>
                      </a:r>
                    </a:p>
                  </a:txBody>
                  <a:tcPr anchor="ctr"/>
                </a:tc>
                <a:tc>
                  <a:txBody>
                    <a:bodyPr/>
                    <a:lstStyle/>
                    <a:p>
                      <a:r>
                        <a:rPr lang="en-IN"/>
                        <a:t>6</a:t>
                      </a:r>
                    </a:p>
                  </a:txBody>
                  <a:tcPr anchor="ctr"/>
                </a:tc>
                <a:tc>
                  <a:txBody>
                    <a:bodyPr/>
                    <a:lstStyle/>
                    <a:p>
                      <a:r>
                        <a:rPr lang="en-IN"/>
                        <a:t>Sports and travel</a:t>
                      </a:r>
                    </a:p>
                  </a:txBody>
                  <a:tcPr anchor="ctr"/>
                </a:tc>
                <a:tc>
                  <a:txBody>
                    <a:bodyPr/>
                    <a:lstStyle/>
                    <a:p>
                      <a:r>
                        <a:rPr lang="en-IN"/>
                        <a:t>921.186</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91059147"/>
                  </a:ext>
                </a:extLst>
              </a:tr>
              <a:tr h="361236">
                <a:tc>
                  <a:txBody>
                    <a:bodyPr/>
                    <a:lstStyle/>
                    <a:p>
                      <a:r>
                        <a:rPr lang="en-IN"/>
                        <a:t>825-94-5922</a:t>
                      </a:r>
                    </a:p>
                  </a:txBody>
                  <a:tcPr anchor="ctr"/>
                </a:tc>
                <a:tc>
                  <a:txBody>
                    <a:bodyPr/>
                    <a:lstStyle/>
                    <a:p>
                      <a:r>
                        <a:rPr lang="en-IN"/>
                        <a:t>12</a:t>
                      </a:r>
                    </a:p>
                  </a:txBody>
                  <a:tcPr anchor="ctr"/>
                </a:tc>
                <a:tc>
                  <a:txBody>
                    <a:bodyPr/>
                    <a:lstStyle/>
                    <a:p>
                      <a:r>
                        <a:rPr lang="en-IN"/>
                        <a:t>Sports and travel</a:t>
                      </a:r>
                    </a:p>
                  </a:txBody>
                  <a:tcPr anchor="ctr"/>
                </a:tc>
                <a:tc>
                  <a:txBody>
                    <a:bodyPr/>
                    <a:lstStyle/>
                    <a:p>
                      <a:r>
                        <a:rPr lang="en-IN"/>
                        <a:t>53.151</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091056915"/>
                  </a:ext>
                </a:extLst>
              </a:tr>
              <a:tr h="361236">
                <a:tc>
                  <a:txBody>
                    <a:bodyPr/>
                    <a:lstStyle/>
                    <a:p>
                      <a:r>
                        <a:rPr lang="en-IN"/>
                        <a:t>321-49-7382</a:t>
                      </a:r>
                    </a:p>
                  </a:txBody>
                  <a:tcPr anchor="ctr"/>
                </a:tc>
                <a:tc>
                  <a:txBody>
                    <a:bodyPr/>
                    <a:lstStyle/>
                    <a:p>
                      <a:r>
                        <a:rPr lang="en-IN"/>
                        <a:t>12</a:t>
                      </a:r>
                    </a:p>
                  </a:txBody>
                  <a:tcPr anchor="ctr"/>
                </a:tc>
                <a:tc>
                  <a:txBody>
                    <a:bodyPr/>
                    <a:lstStyle/>
                    <a:p>
                      <a:r>
                        <a:rPr lang="en-IN"/>
                        <a:t>Sports and travel</a:t>
                      </a:r>
                    </a:p>
                  </a:txBody>
                  <a:tcPr anchor="ctr"/>
                </a:tc>
                <a:tc>
                  <a:txBody>
                    <a:bodyPr/>
                    <a:lstStyle/>
                    <a:p>
                      <a:r>
                        <a:rPr lang="en-IN"/>
                        <a:t>92.7255</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2687758957"/>
                  </a:ext>
                </a:extLst>
              </a:tr>
              <a:tr h="361236">
                <a:tc>
                  <a:txBody>
                    <a:bodyPr/>
                    <a:lstStyle/>
                    <a:p>
                      <a:r>
                        <a:rPr lang="en-IN"/>
                        <a:t>887-42-0517</a:t>
                      </a:r>
                    </a:p>
                  </a:txBody>
                  <a:tcPr anchor="ctr"/>
                </a:tc>
                <a:tc>
                  <a:txBody>
                    <a:bodyPr/>
                    <a:lstStyle/>
                    <a:p>
                      <a:r>
                        <a:rPr lang="en-IN"/>
                        <a:t>14</a:t>
                      </a:r>
                    </a:p>
                  </a:txBody>
                  <a:tcPr anchor="ctr"/>
                </a:tc>
                <a:tc>
                  <a:txBody>
                    <a:bodyPr/>
                    <a:lstStyle/>
                    <a:p>
                      <a:r>
                        <a:rPr lang="en-IN"/>
                        <a:t>Sports and travel</a:t>
                      </a:r>
                    </a:p>
                  </a:txBody>
                  <a:tcPr anchor="ctr"/>
                </a:tc>
                <a:tc>
                  <a:txBody>
                    <a:bodyPr/>
                    <a:lstStyle/>
                    <a:p>
                      <a:r>
                        <a:rPr lang="en-IN"/>
                        <a:t>611.079</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75874408"/>
                  </a:ext>
                </a:extLst>
              </a:tr>
              <a:tr h="361236">
                <a:tc>
                  <a:txBody>
                    <a:bodyPr/>
                    <a:lstStyle/>
                    <a:p>
                      <a:r>
                        <a:rPr lang="en-IN"/>
                        <a:t>722-13-2115</a:t>
                      </a:r>
                    </a:p>
                  </a:txBody>
                  <a:tcPr anchor="ctr"/>
                </a:tc>
                <a:tc>
                  <a:txBody>
                    <a:bodyPr/>
                    <a:lstStyle/>
                    <a:p>
                      <a:r>
                        <a:rPr lang="en-IN"/>
                        <a:t>3</a:t>
                      </a:r>
                    </a:p>
                  </a:txBody>
                  <a:tcPr anchor="ctr"/>
                </a:tc>
                <a:tc>
                  <a:txBody>
                    <a:bodyPr/>
                    <a:lstStyle/>
                    <a:p>
                      <a:r>
                        <a:rPr lang="en-IN"/>
                        <a:t>Sports and travel</a:t>
                      </a:r>
                    </a:p>
                  </a:txBody>
                  <a:tcPr anchor="ctr"/>
                </a:tc>
                <a:tc>
                  <a:txBody>
                    <a:bodyPr/>
                    <a:lstStyle/>
                    <a:p>
                      <a:r>
                        <a:rPr lang="en-IN"/>
                        <a:t>44.9925</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424970701"/>
                  </a:ext>
                </a:extLst>
              </a:tr>
              <a:tr h="361236">
                <a:tc>
                  <a:txBody>
                    <a:bodyPr/>
                    <a:lstStyle/>
                    <a:p>
                      <a:r>
                        <a:rPr lang="en-IN"/>
                        <a:t>880-46-5796</a:t>
                      </a:r>
                    </a:p>
                  </a:txBody>
                  <a:tcPr anchor="ctr"/>
                </a:tc>
                <a:tc>
                  <a:txBody>
                    <a:bodyPr/>
                    <a:lstStyle/>
                    <a:p>
                      <a:r>
                        <a:rPr lang="en-IN"/>
                        <a:t>15</a:t>
                      </a:r>
                    </a:p>
                  </a:txBody>
                  <a:tcPr anchor="ctr"/>
                </a:tc>
                <a:tc>
                  <a:txBody>
                    <a:bodyPr/>
                    <a:lstStyle/>
                    <a:p>
                      <a:r>
                        <a:rPr lang="en-IN"/>
                        <a:t>Sports and travel</a:t>
                      </a:r>
                    </a:p>
                  </a:txBody>
                  <a:tcPr anchor="ctr"/>
                </a:tc>
                <a:tc>
                  <a:txBody>
                    <a:bodyPr/>
                    <a:lstStyle/>
                    <a:p>
                      <a:r>
                        <a:rPr lang="en-IN"/>
                        <a:t>807.66</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3919149959"/>
                  </a:ext>
                </a:extLst>
              </a:tr>
              <a:tr h="361236">
                <a:tc>
                  <a:txBody>
                    <a:bodyPr/>
                    <a:lstStyle/>
                    <a:p>
                      <a:r>
                        <a:rPr lang="en-IN"/>
                        <a:t>166-19-2553</a:t>
                      </a:r>
                    </a:p>
                  </a:txBody>
                  <a:tcPr anchor="ctr"/>
                </a:tc>
                <a:tc>
                  <a:txBody>
                    <a:bodyPr/>
                    <a:lstStyle/>
                    <a:p>
                      <a:r>
                        <a:rPr lang="en-IN"/>
                        <a:t>4</a:t>
                      </a:r>
                    </a:p>
                  </a:txBody>
                  <a:tcPr anchor="ctr"/>
                </a:tc>
                <a:tc>
                  <a:txBody>
                    <a:bodyPr/>
                    <a:lstStyle/>
                    <a:p>
                      <a:r>
                        <a:rPr lang="en-IN"/>
                        <a:t>Sports and travel</a:t>
                      </a:r>
                    </a:p>
                  </a:txBody>
                  <a:tcPr anchor="ctr"/>
                </a:tc>
                <a:tc>
                  <a:txBody>
                    <a:bodyPr/>
                    <a:lstStyle/>
                    <a:p>
                      <a:r>
                        <a:rPr lang="en-IN"/>
                        <a:t>561.078</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76655549"/>
                  </a:ext>
                </a:extLst>
              </a:tr>
              <a:tr h="361236">
                <a:tc>
                  <a:txBody>
                    <a:bodyPr/>
                    <a:lstStyle/>
                    <a:p>
                      <a:r>
                        <a:rPr lang="en-IN"/>
                        <a:t>361-59-0574</a:t>
                      </a:r>
                    </a:p>
                  </a:txBody>
                  <a:tcPr anchor="ctr"/>
                </a:tc>
                <a:tc>
                  <a:txBody>
                    <a:bodyPr/>
                    <a:lstStyle/>
                    <a:p>
                      <a:r>
                        <a:rPr lang="en-IN"/>
                        <a:t>5</a:t>
                      </a:r>
                    </a:p>
                  </a:txBody>
                  <a:tcPr anchor="ctr"/>
                </a:tc>
                <a:tc>
                  <a:txBody>
                    <a:bodyPr/>
                    <a:lstStyle/>
                    <a:p>
                      <a:r>
                        <a:rPr lang="en-IN"/>
                        <a:t>Sports and travel</a:t>
                      </a:r>
                    </a:p>
                  </a:txBody>
                  <a:tcPr anchor="ctr"/>
                </a:tc>
                <a:tc>
                  <a:txBody>
                    <a:bodyPr/>
                    <a:lstStyle/>
                    <a:p>
                      <a:r>
                        <a:rPr lang="en-IN"/>
                        <a:t>760.452</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4011203630"/>
                  </a:ext>
                </a:extLst>
              </a:tr>
              <a:tr h="361236">
                <a:tc>
                  <a:txBody>
                    <a:bodyPr/>
                    <a:lstStyle/>
                    <a:p>
                      <a:r>
                        <a:rPr lang="en-IN"/>
                        <a:t>840-76-5966</a:t>
                      </a:r>
                    </a:p>
                  </a:txBody>
                  <a:tcPr anchor="ctr"/>
                </a:tc>
                <a:tc>
                  <a:txBody>
                    <a:bodyPr/>
                    <a:lstStyle/>
                    <a:p>
                      <a:r>
                        <a:rPr lang="en-IN"/>
                        <a:t>4</a:t>
                      </a:r>
                    </a:p>
                  </a:txBody>
                  <a:tcPr anchor="ctr"/>
                </a:tc>
                <a:tc>
                  <a:txBody>
                    <a:bodyPr/>
                    <a:lstStyle/>
                    <a:p>
                      <a:r>
                        <a:rPr lang="en-IN"/>
                        <a:t>Sports and travel</a:t>
                      </a:r>
                    </a:p>
                  </a:txBody>
                  <a:tcPr anchor="ctr"/>
                </a:tc>
                <a:tc>
                  <a:txBody>
                    <a:bodyPr/>
                    <a:lstStyle/>
                    <a:p>
                      <a:r>
                        <a:rPr lang="en-IN"/>
                        <a:t>26.796</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701793289"/>
                  </a:ext>
                </a:extLst>
              </a:tr>
            </a:tbl>
          </a:graphicData>
        </a:graphic>
      </p:graphicFrame>
      <p:graphicFrame>
        <p:nvGraphicFramePr>
          <p:cNvPr id="6" name="Object 5">
            <a:extLst>
              <a:ext uri="{FF2B5EF4-FFF2-40B4-BE49-F238E27FC236}">
                <a16:creationId xmlns:a16="http://schemas.microsoft.com/office/drawing/2014/main" id="{1CE4145C-49A1-DB29-3FFE-E8866C20BE50}"/>
              </a:ext>
            </a:extLst>
          </p:cNvPr>
          <p:cNvGraphicFramePr>
            <a:graphicFrameLocks noChangeAspect="1"/>
          </p:cNvGraphicFramePr>
          <p:nvPr>
            <p:extLst>
              <p:ext uri="{D42A27DB-BD31-4B8C-83A1-F6EECF244321}">
                <p14:modId xmlns:p14="http://schemas.microsoft.com/office/powerpoint/2010/main" val="3015925989"/>
              </p:ext>
            </p:extLst>
          </p:nvPr>
        </p:nvGraphicFramePr>
        <p:xfrm>
          <a:off x="838199" y="6065837"/>
          <a:ext cx="1251857" cy="792163"/>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0" name=""/>
                      <p:cNvPicPr/>
                      <p:nvPr/>
                    </p:nvPicPr>
                    <p:blipFill>
                      <a:blip r:embed="rId3"/>
                      <a:stretch>
                        <a:fillRect/>
                      </a:stretch>
                    </p:blipFill>
                    <p:spPr>
                      <a:xfrm>
                        <a:off x="838199" y="6065837"/>
                        <a:ext cx="1251857" cy="792163"/>
                      </a:xfrm>
                      <a:prstGeom prst="rect">
                        <a:avLst/>
                      </a:prstGeom>
                    </p:spPr>
                  </p:pic>
                </p:oleObj>
              </mc:Fallback>
            </mc:AlternateContent>
          </a:graphicData>
        </a:graphic>
      </p:graphicFrame>
    </p:spTree>
    <p:extLst>
      <p:ext uri="{BB962C8B-B14F-4D97-AF65-F5344CB8AC3E}">
        <p14:creationId xmlns:p14="http://schemas.microsoft.com/office/powerpoint/2010/main" val="91932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B8A5-495D-6F10-FFEC-A14CE69877F9}"/>
              </a:ext>
            </a:extLst>
          </p:cNvPr>
          <p:cNvSpPr>
            <a:spLocks noGrp="1"/>
          </p:cNvSpPr>
          <p:nvPr>
            <p:ph type="title"/>
          </p:nvPr>
        </p:nvSpPr>
        <p:spPr>
          <a:xfrm>
            <a:off x="838200" y="365125"/>
            <a:ext cx="10515600" cy="598261"/>
          </a:xfrm>
        </p:spPr>
        <p:txBody>
          <a:bodyPr>
            <a:normAutofit fontScale="90000"/>
          </a:bodyPr>
          <a:lstStyle/>
          <a:p>
            <a:r>
              <a:rPr lang="en-IN" dirty="0"/>
              <a:t>Graph: Bar Graph</a:t>
            </a:r>
          </a:p>
        </p:txBody>
      </p:sp>
      <p:graphicFrame>
        <p:nvGraphicFramePr>
          <p:cNvPr id="6" name="Content Placeholder 5">
            <a:extLst>
              <a:ext uri="{FF2B5EF4-FFF2-40B4-BE49-F238E27FC236}">
                <a16:creationId xmlns:a16="http://schemas.microsoft.com/office/drawing/2014/main" id="{F9F28EB4-1A0A-6B14-72BB-93DCC14B4F7D}"/>
              </a:ext>
            </a:extLst>
          </p:cNvPr>
          <p:cNvGraphicFramePr>
            <a:graphicFrameLocks noGrp="1"/>
          </p:cNvGraphicFramePr>
          <p:nvPr>
            <p:ph idx="1"/>
            <p:extLst>
              <p:ext uri="{D42A27DB-BD31-4B8C-83A1-F6EECF244321}">
                <p14:modId xmlns:p14="http://schemas.microsoft.com/office/powerpoint/2010/main" val="1123033283"/>
              </p:ext>
            </p:extLst>
          </p:nvPr>
        </p:nvGraphicFramePr>
        <p:xfrm>
          <a:off x="838200" y="1093788"/>
          <a:ext cx="10515600" cy="5600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249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C77-8AF1-E212-1AA7-70665FA622C9}"/>
              </a:ext>
            </a:extLst>
          </p:cNvPr>
          <p:cNvSpPr>
            <a:spLocks noGrp="1"/>
          </p:cNvSpPr>
          <p:nvPr>
            <p:ph type="ctrTitle"/>
          </p:nvPr>
        </p:nvSpPr>
        <p:spPr>
          <a:xfrm>
            <a:off x="1524000" y="1122363"/>
            <a:ext cx="9144000" cy="1343251"/>
          </a:xfrm>
        </p:spPr>
        <p:txBody>
          <a:bodyPr>
            <a:normAutofit/>
          </a:bodyPr>
          <a:lstStyle/>
          <a:p>
            <a:r>
              <a:rPr lang="en-US" sz="4400" dirty="0">
                <a:latin typeface="Consolas" panose="020B0609020204030204" pitchFamily="49" charset="0"/>
              </a:rPr>
              <a:t>Task 5 – Most Popular Payment Method by City</a:t>
            </a:r>
            <a:endParaRPr lang="en-IN" sz="4400" dirty="0">
              <a:latin typeface="Consolas" panose="020B0609020204030204" pitchFamily="49" charset="0"/>
            </a:endParaRPr>
          </a:p>
        </p:txBody>
      </p:sp>
      <p:sp>
        <p:nvSpPr>
          <p:cNvPr id="3" name="Subtitle 2">
            <a:extLst>
              <a:ext uri="{FF2B5EF4-FFF2-40B4-BE49-F238E27FC236}">
                <a16:creationId xmlns:a16="http://schemas.microsoft.com/office/drawing/2014/main" id="{C082C750-858F-3958-C36D-E043DE53E52C}"/>
              </a:ext>
            </a:extLst>
          </p:cNvPr>
          <p:cNvSpPr>
            <a:spLocks noGrp="1"/>
          </p:cNvSpPr>
          <p:nvPr>
            <p:ph type="subTitle" idx="1"/>
          </p:nvPr>
        </p:nvSpPr>
        <p:spPr>
          <a:xfrm>
            <a:off x="1524000" y="3184070"/>
            <a:ext cx="9144000" cy="2710544"/>
          </a:xfrm>
        </p:spPr>
        <p:txBody>
          <a:bodyPr>
            <a:normAutofit/>
          </a:bodyPr>
          <a:lstStyle/>
          <a:p>
            <a:r>
              <a:rPr lang="en-IN" b="1" dirty="0"/>
              <a:t>Objective:</a:t>
            </a:r>
          </a:p>
          <a:p>
            <a:r>
              <a:rPr lang="en-US" dirty="0"/>
              <a:t>This task identifies the most frequently used payment method in each city where Walmart operates. Understanding regional payment preferences enables Walmart to enhance the customer checkout experience, optimize transaction processes, and design location-specific promotions or offers.</a:t>
            </a:r>
            <a:endParaRPr lang="en-IN" b="1" dirty="0"/>
          </a:p>
        </p:txBody>
      </p:sp>
    </p:spTree>
    <p:extLst>
      <p:ext uri="{BB962C8B-B14F-4D97-AF65-F5344CB8AC3E}">
        <p14:creationId xmlns:p14="http://schemas.microsoft.com/office/powerpoint/2010/main" val="65982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6E95-8E39-14EE-9B0A-ED6E9DC73366}"/>
              </a:ext>
            </a:extLst>
          </p:cNvPr>
          <p:cNvSpPr>
            <a:spLocks noGrp="1"/>
          </p:cNvSpPr>
          <p:nvPr>
            <p:ph type="title"/>
          </p:nvPr>
        </p:nvSpPr>
        <p:spPr>
          <a:xfrm>
            <a:off x="838200" y="365126"/>
            <a:ext cx="10515600" cy="745218"/>
          </a:xfrm>
        </p:spPr>
        <p:txBody>
          <a:bodyPr/>
          <a:lstStyle/>
          <a:p>
            <a:r>
              <a:rPr lang="en-IN" dirty="0"/>
              <a:t>SQL Query:</a:t>
            </a:r>
          </a:p>
        </p:txBody>
      </p:sp>
      <p:sp>
        <p:nvSpPr>
          <p:cNvPr id="3" name="Content Placeholder 2">
            <a:extLst>
              <a:ext uri="{FF2B5EF4-FFF2-40B4-BE49-F238E27FC236}">
                <a16:creationId xmlns:a16="http://schemas.microsoft.com/office/drawing/2014/main" id="{4ADF6453-4B8C-B19C-0674-9C08478B49F3}"/>
              </a:ext>
            </a:extLst>
          </p:cNvPr>
          <p:cNvSpPr>
            <a:spLocks noGrp="1"/>
          </p:cNvSpPr>
          <p:nvPr>
            <p:ph idx="1"/>
          </p:nvPr>
        </p:nvSpPr>
        <p:spPr>
          <a:xfrm>
            <a:off x="838200" y="1110344"/>
            <a:ext cx="10515600" cy="5747656"/>
          </a:xfrm>
        </p:spPr>
        <p:txBody>
          <a:bodyPr>
            <a:normAutofit fontScale="85000" lnSpcReduction="20000"/>
          </a:bodyPr>
          <a:lstStyle/>
          <a:p>
            <a:pPr marL="0" indent="0">
              <a:buNone/>
            </a:pPr>
            <a:r>
              <a:rPr lang="en-US" dirty="0"/>
              <a:t>WITH payment_counts AS (</a:t>
            </a:r>
          </a:p>
          <a:p>
            <a:pPr marL="0" indent="0">
              <a:buNone/>
            </a:pPr>
            <a:r>
              <a:rPr lang="en-US" dirty="0"/>
              <a:t>   SELECT     City,    Payment,    </a:t>
            </a:r>
          </a:p>
          <a:p>
            <a:pPr marL="0" indent="0">
              <a:buNone/>
            </a:pPr>
            <a:r>
              <a:rPr lang="en-US" dirty="0"/>
              <a:t>   COUNT(*) AS payment_count  </a:t>
            </a:r>
          </a:p>
          <a:p>
            <a:pPr marL="0" indent="0">
              <a:buNone/>
            </a:pPr>
            <a:r>
              <a:rPr lang="en-US" dirty="0"/>
              <a:t>   FROM walmartsales  </a:t>
            </a:r>
          </a:p>
          <a:p>
            <a:pPr marL="0" indent="0">
              <a:buNone/>
            </a:pPr>
            <a:r>
              <a:rPr lang="en-US" dirty="0"/>
              <a:t>   GROUP BY City, Payment</a:t>
            </a:r>
          </a:p>
          <a:p>
            <a:pPr marL="0" indent="0">
              <a:buNone/>
            </a:pPr>
            <a:r>
              <a:rPr lang="en-US" dirty="0"/>
              <a:t>),</a:t>
            </a:r>
          </a:p>
          <a:p>
            <a:pPr marL="0" indent="0">
              <a:buNone/>
            </a:pPr>
            <a:r>
              <a:rPr lang="en-US" dirty="0"/>
              <a:t>ranked_payments AS (  </a:t>
            </a:r>
          </a:p>
          <a:p>
            <a:pPr marL="0" indent="0">
              <a:buNone/>
            </a:pPr>
            <a:r>
              <a:rPr lang="en-US" dirty="0"/>
              <a:t>  SELECT     City,    Payment,    payment_count,   </a:t>
            </a:r>
          </a:p>
          <a:p>
            <a:pPr marL="0" indent="0">
              <a:buNone/>
            </a:pPr>
            <a:r>
              <a:rPr lang="en-US" dirty="0"/>
              <a:t>  RANK() OVER (PARTITION BY City ORDER BY payment_count DESC) AS rnk  </a:t>
            </a:r>
          </a:p>
          <a:p>
            <a:pPr marL="0" indent="0">
              <a:buNone/>
            </a:pPr>
            <a:r>
              <a:rPr lang="en-US" dirty="0"/>
              <a:t>  FROM payment_counts</a:t>
            </a:r>
          </a:p>
          <a:p>
            <a:pPr marL="0" indent="0">
              <a:buNone/>
            </a:pPr>
            <a:r>
              <a:rPr lang="en-US" dirty="0"/>
              <a:t>)</a:t>
            </a:r>
          </a:p>
          <a:p>
            <a:pPr marL="0" indent="0">
              <a:buNone/>
            </a:pPr>
            <a:r>
              <a:rPr lang="en-US" dirty="0"/>
              <a:t>SELECT   City,  </a:t>
            </a:r>
          </a:p>
          <a:p>
            <a:pPr marL="0" indent="0">
              <a:buNone/>
            </a:pPr>
            <a:r>
              <a:rPr lang="en-US" dirty="0"/>
              <a:t>Payment AS most_popular_payment_method,  payment_count</a:t>
            </a:r>
          </a:p>
          <a:p>
            <a:pPr marL="0" indent="0">
              <a:buNone/>
            </a:pPr>
            <a:r>
              <a:rPr lang="en-US" dirty="0"/>
              <a:t>FROM ranked_payments</a:t>
            </a:r>
          </a:p>
          <a:p>
            <a:pPr marL="0" indent="0">
              <a:buNone/>
            </a:pPr>
            <a:r>
              <a:rPr lang="en-US" dirty="0"/>
              <a:t>WHERE rnk = 1;</a:t>
            </a:r>
            <a:endParaRPr lang="en-IN" dirty="0"/>
          </a:p>
        </p:txBody>
      </p:sp>
    </p:spTree>
    <p:extLst>
      <p:ext uri="{BB962C8B-B14F-4D97-AF65-F5344CB8AC3E}">
        <p14:creationId xmlns:p14="http://schemas.microsoft.com/office/powerpoint/2010/main" val="386404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9FA8-E908-9A06-AA54-017A417A3A03}"/>
              </a:ext>
            </a:extLst>
          </p:cNvPr>
          <p:cNvSpPr>
            <a:spLocks noGrp="1"/>
          </p:cNvSpPr>
          <p:nvPr>
            <p:ph type="title"/>
          </p:nvPr>
        </p:nvSpPr>
        <p:spPr/>
        <p:txBody>
          <a:bodyPr/>
          <a:lstStyle/>
          <a:p>
            <a:r>
              <a:rPr lang="en-US" dirty="0"/>
              <a:t>Task 1 – </a:t>
            </a:r>
            <a:r>
              <a:rPr lang="en-US" sz="3200" b="1" dirty="0">
                <a:latin typeface="Candara" panose="020E0502030303020204" pitchFamily="34" charset="0"/>
              </a:rPr>
              <a:t>Identifying the Top Branch by Sales Growth Rate</a:t>
            </a:r>
            <a:endParaRPr lang="en-IN" sz="3200" b="1" dirty="0">
              <a:latin typeface="Candara" panose="020E0502030303020204" pitchFamily="34" charset="0"/>
            </a:endParaRPr>
          </a:p>
        </p:txBody>
      </p:sp>
      <p:sp>
        <p:nvSpPr>
          <p:cNvPr id="3" name="Content Placeholder 2">
            <a:extLst>
              <a:ext uri="{FF2B5EF4-FFF2-40B4-BE49-F238E27FC236}">
                <a16:creationId xmlns:a16="http://schemas.microsoft.com/office/drawing/2014/main" id="{70027981-7BE5-50CB-562E-07C758E58824}"/>
              </a:ext>
            </a:extLst>
          </p:cNvPr>
          <p:cNvSpPr>
            <a:spLocks noGrp="1"/>
          </p:cNvSpPr>
          <p:nvPr>
            <p:ph idx="1"/>
          </p:nvPr>
        </p:nvSpPr>
        <p:spPr/>
        <p:txBody>
          <a:bodyPr>
            <a:normAutofit/>
          </a:bodyPr>
          <a:lstStyle/>
          <a:p>
            <a:pPr marL="0" indent="0">
              <a:buNone/>
            </a:pPr>
            <a:endParaRPr lang="en-US" dirty="0"/>
          </a:p>
          <a:p>
            <a:pPr marL="0" indent="0">
              <a:buNone/>
            </a:pPr>
            <a:r>
              <a:rPr lang="en-US" b="1" dirty="0"/>
              <a:t>Objective</a:t>
            </a:r>
            <a:r>
              <a:rPr lang="en-US" dirty="0"/>
              <a:t>: This task analyzes monthly sales trends across all Walmart branches to determine which branch has achieved the highest sales growth rate over time. By evaluating performance trends, Walmart can recognize high-performing branches and adopt their successful strategies across other locations to drive overall growth.</a:t>
            </a:r>
          </a:p>
        </p:txBody>
      </p:sp>
    </p:spTree>
    <p:extLst>
      <p:ext uri="{BB962C8B-B14F-4D97-AF65-F5344CB8AC3E}">
        <p14:creationId xmlns:p14="http://schemas.microsoft.com/office/powerpoint/2010/main" val="133349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81ED-1AF9-36B9-253D-CE9817FF4990}"/>
              </a:ext>
            </a:extLst>
          </p:cNvPr>
          <p:cNvSpPr>
            <a:spLocks noGrp="1"/>
          </p:cNvSpPr>
          <p:nvPr>
            <p:ph type="title"/>
          </p:nvPr>
        </p:nvSpPr>
        <p:spPr>
          <a:xfrm>
            <a:off x="838200" y="365126"/>
            <a:ext cx="10515600" cy="745218"/>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D9DBB529-C4A1-EAD6-1912-8E3B3D85585E}"/>
              </a:ext>
            </a:extLst>
          </p:cNvPr>
          <p:cNvGraphicFramePr>
            <a:graphicFrameLocks noGrp="1"/>
          </p:cNvGraphicFramePr>
          <p:nvPr>
            <p:ph idx="1"/>
            <p:extLst>
              <p:ext uri="{D42A27DB-BD31-4B8C-83A1-F6EECF244321}">
                <p14:modId xmlns:p14="http://schemas.microsoft.com/office/powerpoint/2010/main" val="3597121887"/>
              </p:ext>
            </p:extLst>
          </p:nvPr>
        </p:nvGraphicFramePr>
        <p:xfrm>
          <a:off x="838200" y="1825625"/>
          <a:ext cx="10515600" cy="23708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36680154"/>
                    </a:ext>
                  </a:extLst>
                </a:gridCol>
                <a:gridCol w="3505200">
                  <a:extLst>
                    <a:ext uri="{9D8B030D-6E8A-4147-A177-3AD203B41FA5}">
                      <a16:colId xmlns:a16="http://schemas.microsoft.com/office/drawing/2014/main" val="3613337271"/>
                    </a:ext>
                  </a:extLst>
                </a:gridCol>
                <a:gridCol w="3505200">
                  <a:extLst>
                    <a:ext uri="{9D8B030D-6E8A-4147-A177-3AD203B41FA5}">
                      <a16:colId xmlns:a16="http://schemas.microsoft.com/office/drawing/2014/main" val="4093015754"/>
                    </a:ext>
                  </a:extLst>
                </a:gridCol>
              </a:tblGrid>
              <a:tr h="592705">
                <a:tc>
                  <a:txBody>
                    <a:bodyPr/>
                    <a:lstStyle/>
                    <a:p>
                      <a:r>
                        <a:rPr lang="en-US" dirty="0"/>
                        <a:t>City</a:t>
                      </a:r>
                      <a:endParaRPr lang="en-IN" dirty="0"/>
                    </a:p>
                  </a:txBody>
                  <a:tcPr/>
                </a:tc>
                <a:tc>
                  <a:txBody>
                    <a:bodyPr/>
                    <a:lstStyle/>
                    <a:p>
                      <a:r>
                        <a:rPr lang="en-US" dirty="0"/>
                        <a:t>most_popular_payment_method</a:t>
                      </a:r>
                      <a:endParaRPr lang="en-IN" dirty="0"/>
                    </a:p>
                  </a:txBody>
                  <a:tcPr/>
                </a:tc>
                <a:tc>
                  <a:txBody>
                    <a:bodyPr/>
                    <a:lstStyle/>
                    <a:p>
                      <a:r>
                        <a:rPr lang="en-US" dirty="0"/>
                        <a:t>payment_count</a:t>
                      </a:r>
                      <a:endParaRPr lang="en-IN" dirty="0"/>
                    </a:p>
                  </a:txBody>
                  <a:tcPr/>
                </a:tc>
                <a:extLst>
                  <a:ext uri="{0D108BD9-81ED-4DB2-BD59-A6C34878D82A}">
                    <a16:rowId xmlns:a16="http://schemas.microsoft.com/office/drawing/2014/main" val="215736062"/>
                  </a:ext>
                </a:extLst>
              </a:tr>
              <a:tr h="592705">
                <a:tc>
                  <a:txBody>
                    <a:bodyPr/>
                    <a:lstStyle/>
                    <a:p>
                      <a:r>
                        <a:rPr lang="en-IN" dirty="0"/>
                        <a:t>Mandalay</a:t>
                      </a:r>
                    </a:p>
                  </a:txBody>
                  <a:tcPr anchor="ctr"/>
                </a:tc>
                <a:tc>
                  <a:txBody>
                    <a:bodyPr/>
                    <a:lstStyle/>
                    <a:p>
                      <a:r>
                        <a:rPr lang="en-IN"/>
                        <a:t>Ewallet</a:t>
                      </a:r>
                    </a:p>
                  </a:txBody>
                  <a:tcPr anchor="ctr"/>
                </a:tc>
                <a:tc>
                  <a:txBody>
                    <a:bodyPr/>
                    <a:lstStyle/>
                    <a:p>
                      <a:r>
                        <a:rPr lang="en-IN"/>
                        <a:t>113</a:t>
                      </a:r>
                    </a:p>
                  </a:txBody>
                  <a:tcPr anchor="ctr"/>
                </a:tc>
                <a:extLst>
                  <a:ext uri="{0D108BD9-81ED-4DB2-BD59-A6C34878D82A}">
                    <a16:rowId xmlns:a16="http://schemas.microsoft.com/office/drawing/2014/main" val="3571937451"/>
                  </a:ext>
                </a:extLst>
              </a:tr>
              <a:tr h="592705">
                <a:tc>
                  <a:txBody>
                    <a:bodyPr/>
                    <a:lstStyle/>
                    <a:p>
                      <a:r>
                        <a:rPr lang="en-IN"/>
                        <a:t>Naypyitaw</a:t>
                      </a:r>
                    </a:p>
                  </a:txBody>
                  <a:tcPr anchor="ctr"/>
                </a:tc>
                <a:tc>
                  <a:txBody>
                    <a:bodyPr/>
                    <a:lstStyle/>
                    <a:p>
                      <a:r>
                        <a:rPr lang="en-IN"/>
                        <a:t>Cash</a:t>
                      </a:r>
                    </a:p>
                  </a:txBody>
                  <a:tcPr anchor="ctr"/>
                </a:tc>
                <a:tc>
                  <a:txBody>
                    <a:bodyPr/>
                    <a:lstStyle/>
                    <a:p>
                      <a:r>
                        <a:rPr lang="en-IN"/>
                        <a:t>124</a:t>
                      </a:r>
                    </a:p>
                  </a:txBody>
                  <a:tcPr anchor="ctr"/>
                </a:tc>
                <a:extLst>
                  <a:ext uri="{0D108BD9-81ED-4DB2-BD59-A6C34878D82A}">
                    <a16:rowId xmlns:a16="http://schemas.microsoft.com/office/drawing/2014/main" val="1408276365"/>
                  </a:ext>
                </a:extLst>
              </a:tr>
              <a:tr h="592705">
                <a:tc>
                  <a:txBody>
                    <a:bodyPr/>
                    <a:lstStyle/>
                    <a:p>
                      <a:r>
                        <a:rPr lang="en-IN"/>
                        <a:t>Yangon</a:t>
                      </a:r>
                    </a:p>
                  </a:txBody>
                  <a:tcPr anchor="ctr"/>
                </a:tc>
                <a:tc>
                  <a:txBody>
                    <a:bodyPr/>
                    <a:lstStyle/>
                    <a:p>
                      <a:r>
                        <a:rPr lang="en-IN"/>
                        <a:t>Ewallet</a:t>
                      </a:r>
                    </a:p>
                  </a:txBody>
                  <a:tcPr anchor="ctr"/>
                </a:tc>
                <a:tc>
                  <a:txBody>
                    <a:bodyPr/>
                    <a:lstStyle/>
                    <a:p>
                      <a:r>
                        <a:rPr lang="en-IN" dirty="0"/>
                        <a:t>126</a:t>
                      </a:r>
                    </a:p>
                  </a:txBody>
                  <a:tcPr anchor="ctr"/>
                </a:tc>
                <a:extLst>
                  <a:ext uri="{0D108BD9-81ED-4DB2-BD59-A6C34878D82A}">
                    <a16:rowId xmlns:a16="http://schemas.microsoft.com/office/drawing/2014/main" val="1694911019"/>
                  </a:ext>
                </a:extLst>
              </a:tr>
            </a:tbl>
          </a:graphicData>
        </a:graphic>
      </p:graphicFrame>
    </p:spTree>
    <p:extLst>
      <p:ext uri="{BB962C8B-B14F-4D97-AF65-F5344CB8AC3E}">
        <p14:creationId xmlns:p14="http://schemas.microsoft.com/office/powerpoint/2010/main" val="144013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9E2D-7B64-D218-68D6-EF766A0404D2}"/>
              </a:ext>
            </a:extLst>
          </p:cNvPr>
          <p:cNvSpPr>
            <a:spLocks noGrp="1"/>
          </p:cNvSpPr>
          <p:nvPr>
            <p:ph type="title"/>
          </p:nvPr>
        </p:nvSpPr>
        <p:spPr/>
        <p:txBody>
          <a:bodyPr/>
          <a:lstStyle/>
          <a:p>
            <a:r>
              <a:rPr lang="en-IN" dirty="0"/>
              <a:t>Graph:</a:t>
            </a:r>
          </a:p>
        </p:txBody>
      </p:sp>
      <p:graphicFrame>
        <p:nvGraphicFramePr>
          <p:cNvPr id="6" name="Content Placeholder 5">
            <a:extLst>
              <a:ext uri="{FF2B5EF4-FFF2-40B4-BE49-F238E27FC236}">
                <a16:creationId xmlns:a16="http://schemas.microsoft.com/office/drawing/2014/main" id="{EC94845F-8DFA-933B-5586-8C0F35E7EDC0}"/>
              </a:ext>
            </a:extLst>
          </p:cNvPr>
          <p:cNvGraphicFramePr>
            <a:graphicFrameLocks noGrp="1"/>
          </p:cNvGraphicFramePr>
          <p:nvPr>
            <p:ph idx="1"/>
            <p:extLst>
              <p:ext uri="{D42A27DB-BD31-4B8C-83A1-F6EECF244321}">
                <p14:modId xmlns:p14="http://schemas.microsoft.com/office/powerpoint/2010/main" val="232300496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463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1F6F-61C5-F699-EFD1-75A0351A16A8}"/>
              </a:ext>
            </a:extLst>
          </p:cNvPr>
          <p:cNvSpPr>
            <a:spLocks noGrp="1"/>
          </p:cNvSpPr>
          <p:nvPr>
            <p:ph type="ctrTitle"/>
          </p:nvPr>
        </p:nvSpPr>
        <p:spPr>
          <a:xfrm>
            <a:off x="1524000" y="1122363"/>
            <a:ext cx="9144000" cy="1098323"/>
          </a:xfrm>
        </p:spPr>
        <p:txBody>
          <a:bodyPr>
            <a:normAutofit fontScale="90000"/>
          </a:bodyPr>
          <a:lstStyle/>
          <a:p>
            <a:r>
              <a:rPr lang="en-US" sz="4400" dirty="0">
                <a:latin typeface="Bahnschrift" panose="020B0502040204020203" pitchFamily="34" charset="0"/>
              </a:rPr>
              <a:t>Task 6 – Monthly Sales Distribution by Gender</a:t>
            </a:r>
            <a:endParaRPr lang="en-IN" sz="4400" dirty="0">
              <a:latin typeface="Bahnschrift" panose="020B0502040204020203" pitchFamily="34" charset="0"/>
            </a:endParaRPr>
          </a:p>
        </p:txBody>
      </p:sp>
      <p:sp>
        <p:nvSpPr>
          <p:cNvPr id="3" name="Subtitle 2">
            <a:extLst>
              <a:ext uri="{FF2B5EF4-FFF2-40B4-BE49-F238E27FC236}">
                <a16:creationId xmlns:a16="http://schemas.microsoft.com/office/drawing/2014/main" id="{ABF64AA5-F8A1-B821-0BC0-3378FF7D0D13}"/>
              </a:ext>
            </a:extLst>
          </p:cNvPr>
          <p:cNvSpPr>
            <a:spLocks noGrp="1"/>
          </p:cNvSpPr>
          <p:nvPr>
            <p:ph type="subTitle" idx="1"/>
          </p:nvPr>
        </p:nvSpPr>
        <p:spPr>
          <a:xfrm>
            <a:off x="1524000" y="2514600"/>
            <a:ext cx="9144000" cy="3020786"/>
          </a:xfrm>
        </p:spPr>
        <p:txBody>
          <a:bodyPr/>
          <a:lstStyle/>
          <a:p>
            <a:r>
              <a:rPr lang="en-IN" b="1" dirty="0"/>
              <a:t>Objective:</a:t>
            </a:r>
          </a:p>
          <a:p>
            <a:endParaRPr lang="en-IN" b="1" dirty="0"/>
          </a:p>
          <a:p>
            <a:r>
              <a:rPr lang="en-US" dirty="0"/>
              <a:t>To understand purchasing behavior across genders, this task analyzes the distribution of total sales generated by male and female customers on a monthly basis. The insights will help Walmart design more targeted marketing campaigns and optimize product strategies for different customer segments.</a:t>
            </a:r>
            <a:endParaRPr lang="en-IN" b="1" dirty="0"/>
          </a:p>
          <a:p>
            <a:endParaRPr lang="en-IN" b="1" dirty="0"/>
          </a:p>
          <a:p>
            <a:endParaRPr lang="en-IN" dirty="0"/>
          </a:p>
        </p:txBody>
      </p:sp>
    </p:spTree>
    <p:extLst>
      <p:ext uri="{BB962C8B-B14F-4D97-AF65-F5344CB8AC3E}">
        <p14:creationId xmlns:p14="http://schemas.microsoft.com/office/powerpoint/2010/main" val="304713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6E3B-BA76-4575-7A10-57B04E587569}"/>
              </a:ext>
            </a:extLst>
          </p:cNvPr>
          <p:cNvSpPr>
            <a:spLocks noGrp="1"/>
          </p:cNvSpPr>
          <p:nvPr>
            <p:ph type="title"/>
          </p:nvPr>
        </p:nvSpPr>
        <p:spPr>
          <a:xfrm>
            <a:off x="838200" y="365125"/>
            <a:ext cx="10515600" cy="843189"/>
          </a:xfrm>
        </p:spPr>
        <p:txBody>
          <a:bodyPr/>
          <a:lstStyle/>
          <a:p>
            <a:r>
              <a:rPr lang="en-IN" dirty="0"/>
              <a:t>SQL Query:</a:t>
            </a:r>
          </a:p>
        </p:txBody>
      </p:sp>
      <p:sp>
        <p:nvSpPr>
          <p:cNvPr id="3" name="Content Placeholder 2">
            <a:extLst>
              <a:ext uri="{FF2B5EF4-FFF2-40B4-BE49-F238E27FC236}">
                <a16:creationId xmlns:a16="http://schemas.microsoft.com/office/drawing/2014/main" id="{9002BAC3-318E-8DC6-0A2B-ABABAD921A2D}"/>
              </a:ext>
            </a:extLst>
          </p:cNvPr>
          <p:cNvSpPr>
            <a:spLocks noGrp="1"/>
          </p:cNvSpPr>
          <p:nvPr>
            <p:ph idx="1"/>
          </p:nvPr>
        </p:nvSpPr>
        <p:spPr>
          <a:xfrm>
            <a:off x="838200" y="1338943"/>
            <a:ext cx="10515600" cy="4838020"/>
          </a:xfrm>
        </p:spPr>
        <p:txBody>
          <a:bodyPr/>
          <a:lstStyle/>
          <a:p>
            <a:pPr marL="0" indent="0">
              <a:buNone/>
            </a:pPr>
            <a:r>
              <a:rPr lang="en-US" dirty="0"/>
              <a:t>select Gender, </a:t>
            </a:r>
          </a:p>
          <a:p>
            <a:pPr marL="0" indent="0">
              <a:buNone/>
            </a:pPr>
            <a:r>
              <a:rPr lang="en-US" dirty="0"/>
              <a:t>monthname((str_to_date(Date, '%d-%m-%Y'))) as month_name  ,</a:t>
            </a:r>
          </a:p>
          <a:p>
            <a:pPr marL="0" indent="0">
              <a:buNone/>
            </a:pPr>
            <a:r>
              <a:rPr lang="en-US" dirty="0"/>
              <a:t>round(sum(Total),2) as total_sales </a:t>
            </a:r>
          </a:p>
          <a:p>
            <a:pPr marL="0" indent="0">
              <a:buNone/>
            </a:pPr>
            <a:r>
              <a:rPr lang="en-US" dirty="0"/>
              <a:t>from walmartsales</a:t>
            </a:r>
          </a:p>
          <a:p>
            <a:pPr marL="0" indent="0">
              <a:buNone/>
            </a:pPr>
            <a:r>
              <a:rPr lang="en-US" dirty="0"/>
              <a:t>group by Gender, month_name</a:t>
            </a:r>
          </a:p>
          <a:p>
            <a:pPr marL="0" indent="0">
              <a:buNone/>
            </a:pPr>
            <a:r>
              <a:rPr lang="en-US" dirty="0"/>
              <a:t>ORDER BY str_to_date(concat('01-', month_name, '-2024'), '%d-%M-%Y'), Gender;</a:t>
            </a:r>
            <a:endParaRPr lang="en-IN" dirty="0"/>
          </a:p>
        </p:txBody>
      </p:sp>
    </p:spTree>
    <p:extLst>
      <p:ext uri="{BB962C8B-B14F-4D97-AF65-F5344CB8AC3E}">
        <p14:creationId xmlns:p14="http://schemas.microsoft.com/office/powerpoint/2010/main" val="167893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9703-F334-BA35-9999-B9A104CC796B}"/>
              </a:ext>
            </a:extLst>
          </p:cNvPr>
          <p:cNvSpPr>
            <a:spLocks noGrp="1"/>
          </p:cNvSpPr>
          <p:nvPr>
            <p:ph type="title"/>
          </p:nvPr>
        </p:nvSpPr>
        <p:spPr>
          <a:xfrm>
            <a:off x="838200" y="365126"/>
            <a:ext cx="10515600" cy="745218"/>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55561877-7DE4-5318-AA58-D52B5A04CA33}"/>
              </a:ext>
            </a:extLst>
          </p:cNvPr>
          <p:cNvGraphicFramePr>
            <a:graphicFrameLocks noGrp="1"/>
          </p:cNvGraphicFramePr>
          <p:nvPr>
            <p:ph idx="1"/>
            <p:extLst>
              <p:ext uri="{D42A27DB-BD31-4B8C-83A1-F6EECF244321}">
                <p14:modId xmlns:p14="http://schemas.microsoft.com/office/powerpoint/2010/main" val="4232939564"/>
              </p:ext>
            </p:extLst>
          </p:nvPr>
        </p:nvGraphicFramePr>
        <p:xfrm>
          <a:off x="838200" y="1825625"/>
          <a:ext cx="10515597" cy="318724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76303805"/>
                    </a:ext>
                  </a:extLst>
                </a:gridCol>
                <a:gridCol w="3505199">
                  <a:extLst>
                    <a:ext uri="{9D8B030D-6E8A-4147-A177-3AD203B41FA5}">
                      <a16:colId xmlns:a16="http://schemas.microsoft.com/office/drawing/2014/main" val="59315187"/>
                    </a:ext>
                  </a:extLst>
                </a:gridCol>
                <a:gridCol w="3505199">
                  <a:extLst>
                    <a:ext uri="{9D8B030D-6E8A-4147-A177-3AD203B41FA5}">
                      <a16:colId xmlns:a16="http://schemas.microsoft.com/office/drawing/2014/main" val="2801039326"/>
                    </a:ext>
                  </a:extLst>
                </a:gridCol>
              </a:tblGrid>
              <a:tr h="455321">
                <a:tc>
                  <a:txBody>
                    <a:bodyPr/>
                    <a:lstStyle/>
                    <a:p>
                      <a:r>
                        <a:rPr lang="en-US" dirty="0"/>
                        <a:t>Gender</a:t>
                      </a:r>
                      <a:endParaRPr lang="en-IN" dirty="0"/>
                    </a:p>
                  </a:txBody>
                  <a:tcPr/>
                </a:tc>
                <a:tc>
                  <a:txBody>
                    <a:bodyPr/>
                    <a:lstStyle/>
                    <a:p>
                      <a:r>
                        <a:rPr lang="en-US" dirty="0"/>
                        <a:t>month_name</a:t>
                      </a:r>
                      <a:endParaRPr lang="en-IN" dirty="0"/>
                    </a:p>
                  </a:txBody>
                  <a:tcPr/>
                </a:tc>
                <a:tc>
                  <a:txBody>
                    <a:bodyPr/>
                    <a:lstStyle/>
                    <a:p>
                      <a:r>
                        <a:rPr lang="en-US" dirty="0"/>
                        <a:t>total_sales</a:t>
                      </a:r>
                      <a:endParaRPr lang="en-IN" dirty="0"/>
                    </a:p>
                  </a:txBody>
                  <a:tcPr/>
                </a:tc>
                <a:extLst>
                  <a:ext uri="{0D108BD9-81ED-4DB2-BD59-A6C34878D82A}">
                    <a16:rowId xmlns:a16="http://schemas.microsoft.com/office/drawing/2014/main" val="2988945585"/>
                  </a:ext>
                </a:extLst>
              </a:tr>
              <a:tr h="455321">
                <a:tc>
                  <a:txBody>
                    <a:bodyPr/>
                    <a:lstStyle/>
                    <a:p>
                      <a:r>
                        <a:rPr lang="en-IN" dirty="0"/>
                        <a:t>Female</a:t>
                      </a:r>
                    </a:p>
                  </a:txBody>
                  <a:tcPr anchor="ctr"/>
                </a:tc>
                <a:tc>
                  <a:txBody>
                    <a:bodyPr/>
                    <a:lstStyle/>
                    <a:p>
                      <a:r>
                        <a:rPr lang="en-IN"/>
                        <a:t>January</a:t>
                      </a:r>
                    </a:p>
                  </a:txBody>
                  <a:tcPr anchor="ctr"/>
                </a:tc>
                <a:tc>
                  <a:txBody>
                    <a:bodyPr/>
                    <a:lstStyle/>
                    <a:p>
                      <a:r>
                        <a:rPr lang="en-IN"/>
                        <a:t>59138.98</a:t>
                      </a:r>
                    </a:p>
                  </a:txBody>
                  <a:tcPr anchor="ctr"/>
                </a:tc>
                <a:extLst>
                  <a:ext uri="{0D108BD9-81ED-4DB2-BD59-A6C34878D82A}">
                    <a16:rowId xmlns:a16="http://schemas.microsoft.com/office/drawing/2014/main" val="791155448"/>
                  </a:ext>
                </a:extLst>
              </a:tr>
              <a:tr h="455321">
                <a:tc>
                  <a:txBody>
                    <a:bodyPr/>
                    <a:lstStyle/>
                    <a:p>
                      <a:r>
                        <a:rPr lang="en-IN"/>
                        <a:t>Male</a:t>
                      </a:r>
                    </a:p>
                  </a:txBody>
                  <a:tcPr anchor="ctr"/>
                </a:tc>
                <a:tc>
                  <a:txBody>
                    <a:bodyPr/>
                    <a:lstStyle/>
                    <a:p>
                      <a:r>
                        <a:rPr lang="en-IN"/>
                        <a:t>January</a:t>
                      </a:r>
                    </a:p>
                  </a:txBody>
                  <a:tcPr anchor="ctr"/>
                </a:tc>
                <a:tc>
                  <a:txBody>
                    <a:bodyPr/>
                    <a:lstStyle/>
                    <a:p>
                      <a:r>
                        <a:rPr lang="en-IN"/>
                        <a:t>57152.89</a:t>
                      </a:r>
                    </a:p>
                  </a:txBody>
                  <a:tcPr anchor="ctr"/>
                </a:tc>
                <a:extLst>
                  <a:ext uri="{0D108BD9-81ED-4DB2-BD59-A6C34878D82A}">
                    <a16:rowId xmlns:a16="http://schemas.microsoft.com/office/drawing/2014/main" val="2129041796"/>
                  </a:ext>
                </a:extLst>
              </a:tr>
              <a:tr h="455321">
                <a:tc>
                  <a:txBody>
                    <a:bodyPr/>
                    <a:lstStyle/>
                    <a:p>
                      <a:r>
                        <a:rPr lang="en-IN"/>
                        <a:t>Female</a:t>
                      </a:r>
                    </a:p>
                  </a:txBody>
                  <a:tcPr anchor="ctr"/>
                </a:tc>
                <a:tc>
                  <a:txBody>
                    <a:bodyPr/>
                    <a:lstStyle/>
                    <a:p>
                      <a:r>
                        <a:rPr lang="en-IN"/>
                        <a:t>February</a:t>
                      </a:r>
                    </a:p>
                  </a:txBody>
                  <a:tcPr anchor="ctr"/>
                </a:tc>
                <a:tc>
                  <a:txBody>
                    <a:bodyPr/>
                    <a:lstStyle/>
                    <a:p>
                      <a:r>
                        <a:rPr lang="en-IN"/>
                        <a:t>56335.56</a:t>
                      </a:r>
                    </a:p>
                  </a:txBody>
                  <a:tcPr anchor="ctr"/>
                </a:tc>
                <a:extLst>
                  <a:ext uri="{0D108BD9-81ED-4DB2-BD59-A6C34878D82A}">
                    <a16:rowId xmlns:a16="http://schemas.microsoft.com/office/drawing/2014/main" val="767389352"/>
                  </a:ext>
                </a:extLst>
              </a:tr>
              <a:tr h="455321">
                <a:tc>
                  <a:txBody>
                    <a:bodyPr/>
                    <a:lstStyle/>
                    <a:p>
                      <a:r>
                        <a:rPr lang="en-IN"/>
                        <a:t>Male</a:t>
                      </a:r>
                    </a:p>
                  </a:txBody>
                  <a:tcPr anchor="ctr"/>
                </a:tc>
                <a:tc>
                  <a:txBody>
                    <a:bodyPr/>
                    <a:lstStyle/>
                    <a:p>
                      <a:r>
                        <a:rPr lang="en-IN"/>
                        <a:t>February</a:t>
                      </a:r>
                    </a:p>
                  </a:txBody>
                  <a:tcPr anchor="ctr"/>
                </a:tc>
                <a:tc>
                  <a:txBody>
                    <a:bodyPr/>
                    <a:lstStyle/>
                    <a:p>
                      <a:r>
                        <a:rPr lang="en-IN"/>
                        <a:t>40883.82</a:t>
                      </a:r>
                    </a:p>
                  </a:txBody>
                  <a:tcPr anchor="ctr"/>
                </a:tc>
                <a:extLst>
                  <a:ext uri="{0D108BD9-81ED-4DB2-BD59-A6C34878D82A}">
                    <a16:rowId xmlns:a16="http://schemas.microsoft.com/office/drawing/2014/main" val="3123344184"/>
                  </a:ext>
                </a:extLst>
              </a:tr>
              <a:tr h="455321">
                <a:tc>
                  <a:txBody>
                    <a:bodyPr/>
                    <a:lstStyle/>
                    <a:p>
                      <a:r>
                        <a:rPr lang="en-IN"/>
                        <a:t>Female</a:t>
                      </a:r>
                    </a:p>
                  </a:txBody>
                  <a:tcPr anchor="ctr"/>
                </a:tc>
                <a:tc>
                  <a:txBody>
                    <a:bodyPr/>
                    <a:lstStyle/>
                    <a:p>
                      <a:r>
                        <a:rPr lang="en-IN"/>
                        <a:t>March</a:t>
                      </a:r>
                    </a:p>
                  </a:txBody>
                  <a:tcPr anchor="ctr"/>
                </a:tc>
                <a:tc>
                  <a:txBody>
                    <a:bodyPr/>
                    <a:lstStyle/>
                    <a:p>
                      <a:r>
                        <a:rPr lang="en-IN"/>
                        <a:t>52408.39</a:t>
                      </a:r>
                    </a:p>
                  </a:txBody>
                  <a:tcPr anchor="ctr"/>
                </a:tc>
                <a:extLst>
                  <a:ext uri="{0D108BD9-81ED-4DB2-BD59-A6C34878D82A}">
                    <a16:rowId xmlns:a16="http://schemas.microsoft.com/office/drawing/2014/main" val="360915759"/>
                  </a:ext>
                </a:extLst>
              </a:tr>
              <a:tr h="455321">
                <a:tc>
                  <a:txBody>
                    <a:bodyPr/>
                    <a:lstStyle/>
                    <a:p>
                      <a:r>
                        <a:rPr lang="en-IN"/>
                        <a:t>Male</a:t>
                      </a:r>
                    </a:p>
                  </a:txBody>
                  <a:tcPr anchor="ctr"/>
                </a:tc>
                <a:tc>
                  <a:txBody>
                    <a:bodyPr/>
                    <a:lstStyle/>
                    <a:p>
                      <a:r>
                        <a:rPr lang="en-IN"/>
                        <a:t>March</a:t>
                      </a:r>
                    </a:p>
                  </a:txBody>
                  <a:tcPr anchor="ctr"/>
                </a:tc>
                <a:tc>
                  <a:txBody>
                    <a:bodyPr/>
                    <a:lstStyle/>
                    <a:p>
                      <a:r>
                        <a:rPr lang="en-IN" dirty="0"/>
                        <a:t>57047.12</a:t>
                      </a:r>
                    </a:p>
                  </a:txBody>
                  <a:tcPr anchor="ctr"/>
                </a:tc>
                <a:extLst>
                  <a:ext uri="{0D108BD9-81ED-4DB2-BD59-A6C34878D82A}">
                    <a16:rowId xmlns:a16="http://schemas.microsoft.com/office/drawing/2014/main" val="477928735"/>
                  </a:ext>
                </a:extLst>
              </a:tr>
            </a:tbl>
          </a:graphicData>
        </a:graphic>
      </p:graphicFrame>
    </p:spTree>
    <p:extLst>
      <p:ext uri="{BB962C8B-B14F-4D97-AF65-F5344CB8AC3E}">
        <p14:creationId xmlns:p14="http://schemas.microsoft.com/office/powerpoint/2010/main" val="285824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ECE6-A8EF-D845-D70A-F36A925C9249}"/>
              </a:ext>
            </a:extLst>
          </p:cNvPr>
          <p:cNvSpPr>
            <a:spLocks noGrp="1"/>
          </p:cNvSpPr>
          <p:nvPr>
            <p:ph type="title"/>
          </p:nvPr>
        </p:nvSpPr>
        <p:spPr>
          <a:xfrm>
            <a:off x="838200" y="365126"/>
            <a:ext cx="10515600" cy="745218"/>
          </a:xfrm>
        </p:spPr>
        <p:txBody>
          <a:bodyPr/>
          <a:lstStyle/>
          <a:p>
            <a:r>
              <a:rPr lang="en-IN" dirty="0"/>
              <a:t>Graph:</a:t>
            </a:r>
          </a:p>
        </p:txBody>
      </p:sp>
      <p:graphicFrame>
        <p:nvGraphicFramePr>
          <p:cNvPr id="6" name="Content Placeholder 5">
            <a:extLst>
              <a:ext uri="{FF2B5EF4-FFF2-40B4-BE49-F238E27FC236}">
                <a16:creationId xmlns:a16="http://schemas.microsoft.com/office/drawing/2014/main" id="{5213B9DF-CA56-77FF-CB9E-FE86A97DD615}"/>
              </a:ext>
            </a:extLst>
          </p:cNvPr>
          <p:cNvGraphicFramePr>
            <a:graphicFrameLocks noGrp="1"/>
          </p:cNvGraphicFramePr>
          <p:nvPr>
            <p:ph idx="1"/>
            <p:extLst>
              <p:ext uri="{D42A27DB-BD31-4B8C-83A1-F6EECF244321}">
                <p14:modId xmlns:p14="http://schemas.microsoft.com/office/powerpoint/2010/main" val="38229548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374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61B1-D55E-7633-659E-67C3DAFFEBF8}"/>
              </a:ext>
            </a:extLst>
          </p:cNvPr>
          <p:cNvSpPr>
            <a:spLocks noGrp="1"/>
          </p:cNvSpPr>
          <p:nvPr>
            <p:ph type="title"/>
          </p:nvPr>
        </p:nvSpPr>
        <p:spPr/>
        <p:txBody>
          <a:bodyPr/>
          <a:lstStyle/>
          <a:p>
            <a:r>
              <a:rPr lang="en-US" dirty="0">
                <a:latin typeface="Gill Sans MT" panose="020B0502020104020203" pitchFamily="34" charset="0"/>
              </a:rPr>
              <a:t>Task 7 – Best Product Line by Customer Type</a:t>
            </a: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2F255D9C-85B2-473E-E5B2-D049D6523B8C}"/>
              </a:ext>
            </a:extLst>
          </p:cNvPr>
          <p:cNvSpPr>
            <a:spLocks noGrp="1"/>
          </p:cNvSpPr>
          <p:nvPr>
            <p:ph idx="1"/>
          </p:nvPr>
        </p:nvSpPr>
        <p:spPr/>
        <p:txBody>
          <a:bodyPr/>
          <a:lstStyle/>
          <a:p>
            <a:pPr marL="0" indent="0">
              <a:buNone/>
            </a:pPr>
            <a:r>
              <a:rPr lang="en-IN" dirty="0"/>
              <a:t>Objective:</a:t>
            </a:r>
          </a:p>
          <a:p>
            <a:pPr marL="0" indent="0">
              <a:buNone/>
            </a:pPr>
            <a:endParaRPr lang="en-IN" dirty="0"/>
          </a:p>
          <a:p>
            <a:pPr marL="0" indent="0">
              <a:buNone/>
            </a:pPr>
            <a:r>
              <a:rPr lang="en-US" dirty="0"/>
              <a:t>This task aims to determine which product lines are most preferred by different customer types—</a:t>
            </a:r>
            <a:r>
              <a:rPr lang="en-US" b="1" dirty="0"/>
              <a:t>Members</a:t>
            </a:r>
            <a:r>
              <a:rPr lang="en-US" dirty="0"/>
              <a:t> and </a:t>
            </a:r>
            <a:r>
              <a:rPr lang="en-US" b="1" dirty="0"/>
              <a:t>Normal customers</a:t>
            </a:r>
            <a:r>
              <a:rPr lang="en-US" dirty="0"/>
              <a:t>. By analyzing sales across customer segments, Walmart can tailor product offerings, promotions, and loyalty programs to better match customer preferences and maximize revenue.</a:t>
            </a:r>
            <a:endParaRPr lang="en-IN" dirty="0"/>
          </a:p>
        </p:txBody>
      </p:sp>
    </p:spTree>
    <p:extLst>
      <p:ext uri="{BB962C8B-B14F-4D97-AF65-F5344CB8AC3E}">
        <p14:creationId xmlns:p14="http://schemas.microsoft.com/office/powerpoint/2010/main" val="22758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A331-983E-C288-0737-A09E6288E105}"/>
              </a:ext>
            </a:extLst>
          </p:cNvPr>
          <p:cNvSpPr>
            <a:spLocks noGrp="1"/>
          </p:cNvSpPr>
          <p:nvPr>
            <p:ph type="title"/>
          </p:nvPr>
        </p:nvSpPr>
        <p:spPr>
          <a:xfrm>
            <a:off x="838200" y="365126"/>
            <a:ext cx="10515600" cy="516618"/>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20F34D1-73C4-C002-78A6-DA05C3F54D31}"/>
              </a:ext>
            </a:extLst>
          </p:cNvPr>
          <p:cNvSpPr>
            <a:spLocks noGrp="1"/>
          </p:cNvSpPr>
          <p:nvPr>
            <p:ph idx="1"/>
          </p:nvPr>
        </p:nvSpPr>
        <p:spPr>
          <a:xfrm>
            <a:off x="838200" y="1028700"/>
            <a:ext cx="10515600" cy="5649686"/>
          </a:xfrm>
        </p:spPr>
        <p:txBody>
          <a:bodyPr>
            <a:normAutofit fontScale="85000" lnSpcReduction="20000"/>
          </a:bodyPr>
          <a:lstStyle/>
          <a:p>
            <a:pPr marL="0" indent="0">
              <a:buNone/>
            </a:pPr>
            <a:r>
              <a:rPr lang="en-US" dirty="0"/>
              <a:t>with p_line as(</a:t>
            </a:r>
          </a:p>
          <a:p>
            <a:pPr marL="0" indent="0">
              <a:buNone/>
            </a:pPr>
            <a:r>
              <a:rPr lang="en-US" dirty="0"/>
              <a:t>select Customer_type, </a:t>
            </a:r>
          </a:p>
          <a:p>
            <a:pPr marL="0" indent="0">
              <a:buNone/>
            </a:pPr>
            <a:r>
              <a:rPr lang="en-US" dirty="0"/>
              <a:t>Product_line as best_product_line, </a:t>
            </a:r>
          </a:p>
          <a:p>
            <a:pPr marL="0" indent="0">
              <a:buNone/>
            </a:pPr>
            <a:r>
              <a:rPr lang="en-US" dirty="0"/>
              <a:t>count(*) as total_purchase</a:t>
            </a:r>
          </a:p>
          <a:p>
            <a:pPr marL="0" indent="0">
              <a:buNone/>
            </a:pPr>
            <a:r>
              <a:rPr lang="en-US" dirty="0"/>
              <a:t> from walmartsales</a:t>
            </a:r>
          </a:p>
          <a:p>
            <a:pPr marL="0" indent="0">
              <a:buNone/>
            </a:pPr>
            <a:r>
              <a:rPr lang="en-US" dirty="0"/>
              <a:t>group by Customer_type, best_product_line</a:t>
            </a:r>
          </a:p>
          <a:p>
            <a:pPr marL="0" indent="0">
              <a:buNone/>
            </a:pPr>
            <a:r>
              <a:rPr lang="en-US" dirty="0"/>
              <a:t>),</a:t>
            </a:r>
          </a:p>
          <a:p>
            <a:pPr marL="0" indent="0">
              <a:buNone/>
            </a:pPr>
            <a:r>
              <a:rPr lang="en-US" dirty="0"/>
              <a:t>ranked as(</a:t>
            </a:r>
          </a:p>
          <a:p>
            <a:pPr marL="0" indent="0">
              <a:buNone/>
            </a:pPr>
            <a:r>
              <a:rPr lang="en-US" dirty="0"/>
              <a:t>select *,</a:t>
            </a:r>
          </a:p>
          <a:p>
            <a:pPr marL="0" indent="0">
              <a:buNone/>
            </a:pPr>
            <a:r>
              <a:rPr lang="en-US" dirty="0"/>
              <a:t>row_number() over(partition by Customer_type order by Customer_type, total_purchase desc) as row_num</a:t>
            </a:r>
          </a:p>
          <a:p>
            <a:pPr marL="0" indent="0">
              <a:buNone/>
            </a:pPr>
            <a:r>
              <a:rPr lang="en-US" dirty="0"/>
              <a:t>from p_line)</a:t>
            </a:r>
          </a:p>
          <a:p>
            <a:pPr marL="0" indent="0">
              <a:buNone/>
            </a:pPr>
            <a:r>
              <a:rPr lang="en-US" dirty="0"/>
              <a:t>select Customer_type, best_product_line, total_purchase </a:t>
            </a:r>
          </a:p>
          <a:p>
            <a:pPr marL="0" indent="0">
              <a:buNone/>
            </a:pPr>
            <a:r>
              <a:rPr lang="en-US" dirty="0"/>
              <a:t>from ranked</a:t>
            </a:r>
          </a:p>
          <a:p>
            <a:pPr marL="0" indent="0">
              <a:buNone/>
            </a:pPr>
            <a:r>
              <a:rPr lang="en-US" dirty="0"/>
              <a:t>where row_num=1;</a:t>
            </a:r>
            <a:endParaRPr lang="en-IN" dirty="0"/>
          </a:p>
        </p:txBody>
      </p:sp>
    </p:spTree>
    <p:extLst>
      <p:ext uri="{BB962C8B-B14F-4D97-AF65-F5344CB8AC3E}">
        <p14:creationId xmlns:p14="http://schemas.microsoft.com/office/powerpoint/2010/main" val="560126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95FF-CC7F-A5D3-B21B-E672EA19478A}"/>
              </a:ext>
            </a:extLst>
          </p:cNvPr>
          <p:cNvSpPr>
            <a:spLocks noGrp="1"/>
          </p:cNvSpPr>
          <p:nvPr>
            <p:ph type="title"/>
          </p:nvPr>
        </p:nvSpPr>
        <p:spPr/>
        <p:txBody>
          <a:bodyPr/>
          <a:lstStyle/>
          <a:p>
            <a:r>
              <a:rPr lang="en-IN" dirty="0"/>
              <a:t>Table &amp; Graph:</a:t>
            </a:r>
          </a:p>
        </p:txBody>
      </p:sp>
      <p:graphicFrame>
        <p:nvGraphicFramePr>
          <p:cNvPr id="5" name="Content Placeholder 4">
            <a:extLst>
              <a:ext uri="{FF2B5EF4-FFF2-40B4-BE49-F238E27FC236}">
                <a16:creationId xmlns:a16="http://schemas.microsoft.com/office/drawing/2014/main" id="{51F6370C-34B2-AEF1-696F-8A607DC37139}"/>
              </a:ext>
            </a:extLst>
          </p:cNvPr>
          <p:cNvGraphicFramePr>
            <a:graphicFrameLocks noGrp="1"/>
          </p:cNvGraphicFramePr>
          <p:nvPr>
            <p:ph sz="half" idx="1"/>
            <p:extLst>
              <p:ext uri="{D42A27DB-BD31-4B8C-83A1-F6EECF244321}">
                <p14:modId xmlns:p14="http://schemas.microsoft.com/office/powerpoint/2010/main" val="4210247186"/>
              </p:ext>
            </p:extLst>
          </p:nvPr>
        </p:nvGraphicFramePr>
        <p:xfrm>
          <a:off x="195943" y="1825624"/>
          <a:ext cx="5823858" cy="1874490"/>
        </p:xfrm>
        <a:graphic>
          <a:graphicData uri="http://schemas.openxmlformats.org/drawingml/2006/table">
            <a:tbl>
              <a:tblPr firstRow="1" bandRow="1">
                <a:tableStyleId>{5C22544A-7EE6-4342-B048-85BDC9FD1C3A}</a:tableStyleId>
              </a:tblPr>
              <a:tblGrid>
                <a:gridCol w="1941286">
                  <a:extLst>
                    <a:ext uri="{9D8B030D-6E8A-4147-A177-3AD203B41FA5}">
                      <a16:colId xmlns:a16="http://schemas.microsoft.com/office/drawing/2014/main" val="3776374427"/>
                    </a:ext>
                  </a:extLst>
                </a:gridCol>
                <a:gridCol w="1941286">
                  <a:extLst>
                    <a:ext uri="{9D8B030D-6E8A-4147-A177-3AD203B41FA5}">
                      <a16:colId xmlns:a16="http://schemas.microsoft.com/office/drawing/2014/main" val="1026353821"/>
                    </a:ext>
                  </a:extLst>
                </a:gridCol>
                <a:gridCol w="1941286">
                  <a:extLst>
                    <a:ext uri="{9D8B030D-6E8A-4147-A177-3AD203B41FA5}">
                      <a16:colId xmlns:a16="http://schemas.microsoft.com/office/drawing/2014/main" val="1461977144"/>
                    </a:ext>
                  </a:extLst>
                </a:gridCol>
              </a:tblGrid>
              <a:tr h="594330">
                <a:tc>
                  <a:txBody>
                    <a:bodyPr/>
                    <a:lstStyle/>
                    <a:p>
                      <a:r>
                        <a:rPr lang="en-US" dirty="0"/>
                        <a:t>Customer_type</a:t>
                      </a:r>
                      <a:endParaRPr lang="en-IN" dirty="0"/>
                    </a:p>
                  </a:txBody>
                  <a:tcPr/>
                </a:tc>
                <a:tc>
                  <a:txBody>
                    <a:bodyPr/>
                    <a:lstStyle/>
                    <a:p>
                      <a:r>
                        <a:rPr lang="en-US" dirty="0"/>
                        <a:t>best_product_line</a:t>
                      </a:r>
                      <a:endParaRPr lang="en-IN" dirty="0"/>
                    </a:p>
                  </a:txBody>
                  <a:tcPr/>
                </a:tc>
                <a:tc>
                  <a:txBody>
                    <a:bodyPr/>
                    <a:lstStyle/>
                    <a:p>
                      <a:r>
                        <a:rPr lang="en-US" dirty="0"/>
                        <a:t>total_purchase</a:t>
                      </a:r>
                      <a:endParaRPr lang="en-IN" dirty="0"/>
                    </a:p>
                  </a:txBody>
                  <a:tcPr/>
                </a:tc>
                <a:extLst>
                  <a:ext uri="{0D108BD9-81ED-4DB2-BD59-A6C34878D82A}">
                    <a16:rowId xmlns:a16="http://schemas.microsoft.com/office/drawing/2014/main" val="689400748"/>
                  </a:ext>
                </a:extLst>
              </a:tr>
              <a:tr h="594330">
                <a:tc>
                  <a:txBody>
                    <a:bodyPr/>
                    <a:lstStyle/>
                    <a:p>
                      <a:r>
                        <a:rPr lang="en-IN" dirty="0"/>
                        <a:t>Member</a:t>
                      </a:r>
                    </a:p>
                  </a:txBody>
                  <a:tcPr anchor="ctr"/>
                </a:tc>
                <a:tc>
                  <a:txBody>
                    <a:bodyPr/>
                    <a:lstStyle/>
                    <a:p>
                      <a:r>
                        <a:rPr lang="en-IN"/>
                        <a:t>Food and beverages</a:t>
                      </a:r>
                    </a:p>
                  </a:txBody>
                  <a:tcPr anchor="ctr"/>
                </a:tc>
                <a:tc>
                  <a:txBody>
                    <a:bodyPr/>
                    <a:lstStyle/>
                    <a:p>
                      <a:r>
                        <a:rPr lang="en-IN"/>
                        <a:t>94</a:t>
                      </a:r>
                    </a:p>
                  </a:txBody>
                  <a:tcPr anchor="ctr"/>
                </a:tc>
                <a:extLst>
                  <a:ext uri="{0D108BD9-81ED-4DB2-BD59-A6C34878D82A}">
                    <a16:rowId xmlns:a16="http://schemas.microsoft.com/office/drawing/2014/main" val="3442652153"/>
                  </a:ext>
                </a:extLst>
              </a:tr>
              <a:tr h="594330">
                <a:tc>
                  <a:txBody>
                    <a:bodyPr/>
                    <a:lstStyle/>
                    <a:p>
                      <a:r>
                        <a:rPr lang="en-IN"/>
                        <a:t>Normal</a:t>
                      </a:r>
                    </a:p>
                  </a:txBody>
                  <a:tcPr anchor="ctr"/>
                </a:tc>
                <a:tc>
                  <a:txBody>
                    <a:bodyPr/>
                    <a:lstStyle/>
                    <a:p>
                      <a:r>
                        <a:rPr lang="en-IN"/>
                        <a:t>Electronic accessories</a:t>
                      </a:r>
                    </a:p>
                  </a:txBody>
                  <a:tcPr anchor="ctr"/>
                </a:tc>
                <a:tc>
                  <a:txBody>
                    <a:bodyPr/>
                    <a:lstStyle/>
                    <a:p>
                      <a:r>
                        <a:rPr lang="en-IN" dirty="0"/>
                        <a:t>92</a:t>
                      </a:r>
                    </a:p>
                  </a:txBody>
                  <a:tcPr anchor="ctr"/>
                </a:tc>
                <a:extLst>
                  <a:ext uri="{0D108BD9-81ED-4DB2-BD59-A6C34878D82A}">
                    <a16:rowId xmlns:a16="http://schemas.microsoft.com/office/drawing/2014/main" val="3361242713"/>
                  </a:ext>
                </a:extLst>
              </a:tr>
            </a:tbl>
          </a:graphicData>
        </a:graphic>
      </p:graphicFrame>
      <p:graphicFrame>
        <p:nvGraphicFramePr>
          <p:cNvPr id="8" name="Content Placeholder 7">
            <a:extLst>
              <a:ext uri="{FF2B5EF4-FFF2-40B4-BE49-F238E27FC236}">
                <a16:creationId xmlns:a16="http://schemas.microsoft.com/office/drawing/2014/main" id="{67453F00-7816-1927-CCB2-E5C2ED7B9A9E}"/>
              </a:ext>
            </a:extLst>
          </p:cNvPr>
          <p:cNvGraphicFramePr>
            <a:graphicFrameLocks noGrp="1"/>
          </p:cNvGraphicFramePr>
          <p:nvPr>
            <p:ph sz="half" idx="2"/>
            <p:extLst>
              <p:ext uri="{D42A27DB-BD31-4B8C-83A1-F6EECF244321}">
                <p14:modId xmlns:p14="http://schemas.microsoft.com/office/powerpoint/2010/main" val="1085798420"/>
              </p:ext>
            </p:extLst>
          </p:nvPr>
        </p:nvGraphicFramePr>
        <p:xfrm>
          <a:off x="6172200" y="767443"/>
          <a:ext cx="5824538" cy="5409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780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CBA-D923-8E32-0714-6C6D0B6DE9AC}"/>
              </a:ext>
            </a:extLst>
          </p:cNvPr>
          <p:cNvSpPr>
            <a:spLocks noGrp="1"/>
          </p:cNvSpPr>
          <p:nvPr>
            <p:ph type="ctrTitle"/>
          </p:nvPr>
        </p:nvSpPr>
        <p:spPr>
          <a:xfrm>
            <a:off x="1524000" y="1122363"/>
            <a:ext cx="9144000" cy="739094"/>
          </a:xfrm>
        </p:spPr>
        <p:txBody>
          <a:bodyPr>
            <a:normAutofit fontScale="90000"/>
          </a:bodyPr>
          <a:lstStyle/>
          <a:p>
            <a:r>
              <a:rPr lang="en-US" b="1" dirty="0">
                <a:latin typeface="Segoe UI Variable Text Light" pitchFamily="2" charset="0"/>
              </a:rPr>
              <a:t>Task 8 – Identifying Repeat Customers</a:t>
            </a:r>
            <a:endParaRPr lang="en-IN" b="1" dirty="0">
              <a:latin typeface="Segoe UI Variable Text Light" pitchFamily="2" charset="0"/>
            </a:endParaRPr>
          </a:p>
        </p:txBody>
      </p:sp>
      <p:sp>
        <p:nvSpPr>
          <p:cNvPr id="3" name="Subtitle 2">
            <a:extLst>
              <a:ext uri="{FF2B5EF4-FFF2-40B4-BE49-F238E27FC236}">
                <a16:creationId xmlns:a16="http://schemas.microsoft.com/office/drawing/2014/main" id="{7E9374E8-3C95-B08C-9A35-C3275C842527}"/>
              </a:ext>
            </a:extLst>
          </p:cNvPr>
          <p:cNvSpPr>
            <a:spLocks noGrp="1"/>
          </p:cNvSpPr>
          <p:nvPr>
            <p:ph type="subTitle" idx="1"/>
          </p:nvPr>
        </p:nvSpPr>
        <p:spPr>
          <a:xfrm>
            <a:off x="1524000" y="1861457"/>
            <a:ext cx="9144000" cy="4816929"/>
          </a:xfrm>
        </p:spPr>
        <p:txBody>
          <a:bodyPr>
            <a:normAutofit/>
          </a:bodyPr>
          <a:lstStyle/>
          <a:p>
            <a:r>
              <a:rPr lang="en-IN" b="1" dirty="0"/>
              <a:t>Objective:</a:t>
            </a:r>
          </a:p>
          <a:p>
            <a:r>
              <a:rPr lang="en-US" dirty="0"/>
              <a:t>Find customers who made repeat purchases within a 30-day window.</a:t>
            </a:r>
          </a:p>
          <a:p>
            <a:r>
              <a:rPr lang="en-US" b="1" dirty="0"/>
              <a:t>Assumption &amp; Approach:</a:t>
            </a:r>
          </a:p>
          <a:p>
            <a:pPr marL="457200" indent="-457200">
              <a:buAutoNum type="arabicPeriod"/>
            </a:pPr>
            <a:r>
              <a:rPr lang="en-US" b="1" dirty="0"/>
              <a:t>Customer_ID </a:t>
            </a:r>
            <a:r>
              <a:rPr lang="en-US" dirty="0"/>
              <a:t>is used to identify unique customers.</a:t>
            </a:r>
          </a:p>
          <a:p>
            <a:pPr marL="457200" indent="-457200">
              <a:buAutoNum type="arabicPeriod"/>
            </a:pPr>
            <a:r>
              <a:rPr lang="en-US" b="1" dirty="0"/>
              <a:t>Date</a:t>
            </a:r>
            <a:r>
              <a:rPr lang="en-US" dirty="0"/>
              <a:t> column was in text format and we have used </a:t>
            </a:r>
            <a:r>
              <a:rPr lang="en-US" b="1" dirty="0"/>
              <a:t>str_to_date </a:t>
            </a:r>
            <a:r>
              <a:rPr lang="en-US" dirty="0"/>
              <a:t>to convert it into date format</a:t>
            </a:r>
            <a:r>
              <a:rPr lang="en-US" b="1" dirty="0"/>
              <a:t>.</a:t>
            </a:r>
          </a:p>
          <a:p>
            <a:pPr marL="457200" indent="-457200">
              <a:buAutoNum type="arabicPeriod"/>
            </a:pPr>
            <a:r>
              <a:rPr lang="en-US" dirty="0"/>
              <a:t>A repeat customer is one who makes another purchase within 30 days of previous one.</a:t>
            </a:r>
          </a:p>
          <a:p>
            <a:pPr marL="457200" indent="-457200">
              <a:buAutoNum type="arabicPeriod"/>
            </a:pPr>
            <a:r>
              <a:rPr lang="en-US" dirty="0"/>
              <a:t>Used window function </a:t>
            </a:r>
            <a:r>
              <a:rPr lang="en-US" b="1" dirty="0"/>
              <a:t>Lead() </a:t>
            </a:r>
            <a:r>
              <a:rPr lang="en-US" dirty="0"/>
              <a:t>to compare consecutive purchases.</a:t>
            </a:r>
          </a:p>
          <a:p>
            <a:pPr marL="457200" indent="-457200">
              <a:buAutoNum type="arabicPeriod"/>
            </a:pPr>
            <a:r>
              <a:rPr lang="en-US" dirty="0"/>
              <a:t>Calculated time difference using </a:t>
            </a:r>
            <a:r>
              <a:rPr lang="en-US" b="1" dirty="0"/>
              <a:t>DATEDIFF().</a:t>
            </a:r>
          </a:p>
          <a:p>
            <a:pPr marL="457200" indent="-457200">
              <a:buAutoNum type="arabicPeriod"/>
            </a:pPr>
            <a:endParaRPr lang="en-US" dirty="0"/>
          </a:p>
          <a:p>
            <a:endParaRPr lang="en-IN" b="1" dirty="0"/>
          </a:p>
        </p:txBody>
      </p:sp>
    </p:spTree>
    <p:extLst>
      <p:ext uri="{BB962C8B-B14F-4D97-AF65-F5344CB8AC3E}">
        <p14:creationId xmlns:p14="http://schemas.microsoft.com/office/powerpoint/2010/main" val="367531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C7DE-1969-D53A-F483-17494B73E05E}"/>
              </a:ext>
            </a:extLst>
          </p:cNvPr>
          <p:cNvSpPr>
            <a:spLocks noGrp="1"/>
          </p:cNvSpPr>
          <p:nvPr>
            <p:ph type="title"/>
          </p:nvPr>
        </p:nvSpPr>
        <p:spPr>
          <a:xfrm>
            <a:off x="838200" y="365126"/>
            <a:ext cx="10515600" cy="434974"/>
          </a:xfrm>
        </p:spPr>
        <p:txBody>
          <a:bodyPr>
            <a:normAutofit fontScale="90000"/>
          </a:bodyPr>
          <a:lstStyle/>
          <a:p>
            <a:r>
              <a:rPr lang="en-US" dirty="0"/>
              <a:t>SQL Query:</a:t>
            </a:r>
            <a:endParaRPr lang="en-IN" dirty="0"/>
          </a:p>
        </p:txBody>
      </p:sp>
      <p:sp>
        <p:nvSpPr>
          <p:cNvPr id="3" name="Content Placeholder 2">
            <a:extLst>
              <a:ext uri="{FF2B5EF4-FFF2-40B4-BE49-F238E27FC236}">
                <a16:creationId xmlns:a16="http://schemas.microsoft.com/office/drawing/2014/main" id="{4CBE7BFC-46B4-ABD3-B179-85722B0E6158}"/>
              </a:ext>
            </a:extLst>
          </p:cNvPr>
          <p:cNvSpPr>
            <a:spLocks noGrp="1"/>
          </p:cNvSpPr>
          <p:nvPr>
            <p:ph idx="1"/>
          </p:nvPr>
        </p:nvSpPr>
        <p:spPr>
          <a:xfrm>
            <a:off x="375557" y="800100"/>
            <a:ext cx="11609614" cy="6727371"/>
          </a:xfrm>
        </p:spPr>
        <p:txBody>
          <a:bodyPr>
            <a:normAutofit fontScale="92500" lnSpcReduction="20000"/>
          </a:bodyPr>
          <a:lstStyle/>
          <a:p>
            <a:r>
              <a:rPr lang="en-US" sz="2400" dirty="0"/>
              <a:t>WITH MonthlySales AS (   </a:t>
            </a:r>
          </a:p>
          <a:p>
            <a:pPr marL="0" indent="0">
              <a:buNone/>
            </a:pPr>
            <a:r>
              <a:rPr lang="en-US" sz="2400" dirty="0"/>
              <a:t>      SELECT         </a:t>
            </a:r>
          </a:p>
          <a:p>
            <a:pPr marL="0" indent="0">
              <a:buNone/>
            </a:pPr>
            <a:r>
              <a:rPr lang="en-US" sz="2400" dirty="0"/>
              <a:t>          Branch,        DATE_FORMAT(STR_TO_DATE(Date, '%d-%m-%Y’),    '%Y-%m') AS Month_Year,       </a:t>
            </a:r>
          </a:p>
          <a:p>
            <a:pPr marL="0" indent="0">
              <a:buNone/>
            </a:pPr>
            <a:r>
              <a:rPr lang="en-US" sz="2400" dirty="0"/>
              <a:t>         SUM(Total) AS Monthly_Sales   </a:t>
            </a:r>
          </a:p>
          <a:p>
            <a:pPr marL="0" indent="0">
              <a:buNone/>
            </a:pPr>
            <a:r>
              <a:rPr lang="en-US" sz="2400" dirty="0"/>
              <a:t>       FROM walmartsales   </a:t>
            </a:r>
          </a:p>
          <a:p>
            <a:pPr marL="0" indent="0">
              <a:buNone/>
            </a:pPr>
            <a:r>
              <a:rPr lang="en-US" sz="2400" dirty="0"/>
              <a:t>       GROUP BY Branch, Month_Year</a:t>
            </a:r>
          </a:p>
          <a:p>
            <a:pPr marL="0" indent="0">
              <a:buNone/>
            </a:pPr>
            <a:r>
              <a:rPr lang="en-US" sz="2400" dirty="0"/>
              <a:t>    ),</a:t>
            </a:r>
          </a:p>
          <a:p>
            <a:pPr marL="0" indent="0">
              <a:buNone/>
            </a:pPr>
            <a:r>
              <a:rPr lang="en-US" sz="2400" dirty="0"/>
              <a:t>   GrowthCalc AS (    </a:t>
            </a:r>
          </a:p>
          <a:p>
            <a:pPr marL="0" indent="0">
              <a:buNone/>
            </a:pPr>
            <a:r>
              <a:rPr lang="en-US" sz="2400" dirty="0"/>
              <a:t>      SELECT         Branch,        Month_Year,        Monthly_Sales,          </a:t>
            </a:r>
          </a:p>
          <a:p>
            <a:pPr marL="0" indent="0">
              <a:buNone/>
            </a:pPr>
            <a:r>
              <a:rPr lang="en-US" sz="2400" dirty="0"/>
              <a:t>         LAG(Monthly_Sales) OVER (PARTITION BY Branch ORDER BY Month_Year) AS Prev_Month_Sales   </a:t>
            </a:r>
          </a:p>
          <a:p>
            <a:pPr marL="0" indent="0">
              <a:buNone/>
            </a:pPr>
            <a:r>
              <a:rPr lang="en-US" sz="2400" dirty="0"/>
              <a:t>       FROM MonthlySales</a:t>
            </a:r>
          </a:p>
          <a:p>
            <a:pPr marL="0" indent="0">
              <a:buNone/>
            </a:pPr>
            <a:r>
              <a:rPr lang="en-US" sz="2400" dirty="0"/>
              <a:t>   )</a:t>
            </a:r>
          </a:p>
          <a:p>
            <a:pPr marL="0" indent="0">
              <a:buNone/>
            </a:pPr>
            <a:r>
              <a:rPr lang="en-US" sz="2400" dirty="0"/>
              <a:t>    SELECT     Branch,    ROUND(AVG((Monthly_Sales - Prev_Month_Sales) / Prev_Month_Sales) * 100, 2) AS Avg_Monthly_Growth_Rate_Percent</a:t>
            </a:r>
          </a:p>
          <a:p>
            <a:pPr marL="0" indent="0">
              <a:buNone/>
            </a:pPr>
            <a:r>
              <a:rPr lang="en-US" sz="2400" dirty="0"/>
              <a:t>    FROM GrowthCalc</a:t>
            </a:r>
          </a:p>
          <a:p>
            <a:pPr marL="0" indent="0">
              <a:buNone/>
            </a:pPr>
            <a:r>
              <a:rPr lang="en-US" sz="2400" dirty="0"/>
              <a:t>  WHERE Prev_Month_Sales IS NOT NULL</a:t>
            </a:r>
          </a:p>
          <a:p>
            <a:pPr marL="0" indent="0">
              <a:buNone/>
            </a:pPr>
            <a:r>
              <a:rPr lang="en-US" sz="2400" dirty="0"/>
              <a:t>  GROUP BY Branch</a:t>
            </a:r>
          </a:p>
          <a:p>
            <a:pPr marL="0" indent="0">
              <a:buNone/>
            </a:pPr>
            <a:r>
              <a:rPr lang="en-US" sz="2400" dirty="0"/>
              <a:t>  ORDER BY Avg_Monthly_Growth_Rate_Percent DESC;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196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4681-7AC6-EFEA-5381-4C002960ACED}"/>
              </a:ext>
            </a:extLst>
          </p:cNvPr>
          <p:cNvSpPr>
            <a:spLocks noGrp="1"/>
          </p:cNvSpPr>
          <p:nvPr>
            <p:ph type="title"/>
          </p:nvPr>
        </p:nvSpPr>
        <p:spPr>
          <a:xfrm>
            <a:off x="838200" y="365126"/>
            <a:ext cx="10515600" cy="46763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2CDAA9D-06F7-03E6-D49C-5913D16E0F18}"/>
              </a:ext>
            </a:extLst>
          </p:cNvPr>
          <p:cNvSpPr>
            <a:spLocks noGrp="1"/>
          </p:cNvSpPr>
          <p:nvPr>
            <p:ph idx="1"/>
          </p:nvPr>
        </p:nvSpPr>
        <p:spPr>
          <a:xfrm>
            <a:off x="838200" y="1028700"/>
            <a:ext cx="10515600" cy="5829300"/>
          </a:xfrm>
        </p:spPr>
        <p:txBody>
          <a:bodyPr>
            <a:normAutofit fontScale="85000" lnSpcReduction="20000"/>
          </a:bodyPr>
          <a:lstStyle/>
          <a:p>
            <a:pPr marL="0" indent="0">
              <a:buNone/>
            </a:pPr>
            <a:r>
              <a:rPr lang="en-US" dirty="0"/>
              <a:t>WITH formatted_sales AS ( </a:t>
            </a:r>
          </a:p>
          <a:p>
            <a:pPr marL="0" indent="0">
              <a:buNone/>
            </a:pPr>
            <a:r>
              <a:rPr lang="en-US" dirty="0"/>
              <a:t> SELECT     Customer_ID,    STR_TO_DATE(Date, '%d-%m-%Y') AS purchase_date </a:t>
            </a:r>
          </a:p>
          <a:p>
            <a:pPr marL="0" indent="0">
              <a:buNone/>
            </a:pPr>
            <a:r>
              <a:rPr lang="en-US" dirty="0"/>
              <a:t> FROM walmartsales</a:t>
            </a:r>
          </a:p>
          <a:p>
            <a:pPr marL="0" indent="0">
              <a:buNone/>
            </a:pPr>
            <a:r>
              <a:rPr lang="en-US" dirty="0"/>
              <a:t>),</a:t>
            </a:r>
          </a:p>
          <a:p>
            <a:pPr marL="0" indent="0">
              <a:buNone/>
            </a:pPr>
            <a:r>
              <a:rPr lang="en-US" dirty="0"/>
              <a:t>ranked_sales AS (  </a:t>
            </a:r>
          </a:p>
          <a:p>
            <a:pPr marL="0" indent="0">
              <a:buNone/>
            </a:pPr>
            <a:r>
              <a:rPr lang="en-US" dirty="0"/>
              <a:t>SELECT     Customer_ID,    purchase_date,   </a:t>
            </a:r>
          </a:p>
          <a:p>
            <a:pPr marL="0" indent="0">
              <a:buNone/>
            </a:pPr>
            <a:r>
              <a:rPr lang="en-US" dirty="0"/>
              <a:t>LEAD(purchase_date) OVER (PARTITION BY Customer_ID ORDER BY purchase_date) AS next_purchase_date  </a:t>
            </a:r>
          </a:p>
          <a:p>
            <a:pPr marL="0" indent="0">
              <a:buNone/>
            </a:pPr>
            <a:r>
              <a:rPr lang="en-US" dirty="0"/>
              <a:t>FROM formatted_sales</a:t>
            </a:r>
          </a:p>
          <a:p>
            <a:pPr marL="0" indent="0">
              <a:buNone/>
            </a:pPr>
            <a:r>
              <a:rPr lang="en-US" dirty="0"/>
              <a:t>)</a:t>
            </a:r>
          </a:p>
          <a:p>
            <a:pPr marL="0" indent="0">
              <a:buNone/>
            </a:pPr>
            <a:r>
              <a:rPr lang="en-US" dirty="0"/>
              <a:t>SELECT   Customer_ID,  </a:t>
            </a:r>
          </a:p>
          <a:p>
            <a:pPr marL="0" indent="0">
              <a:buNone/>
            </a:pPr>
            <a:r>
              <a:rPr lang="en-US" dirty="0"/>
              <a:t>purchase_date,  next_purchase_date,  </a:t>
            </a:r>
          </a:p>
          <a:p>
            <a:pPr marL="0" indent="0">
              <a:buNone/>
            </a:pPr>
            <a:r>
              <a:rPr lang="en-US" dirty="0"/>
              <a:t>DATEDIFF(next_purchase_date, purchase_date) AS days_between</a:t>
            </a:r>
          </a:p>
          <a:p>
            <a:pPr marL="0" indent="0">
              <a:buNone/>
            </a:pPr>
            <a:r>
              <a:rPr lang="en-US" dirty="0"/>
              <a:t>FROM ranked_sales</a:t>
            </a:r>
          </a:p>
          <a:p>
            <a:pPr marL="0" indent="0">
              <a:buNone/>
            </a:pPr>
            <a:r>
              <a:rPr lang="en-US" dirty="0"/>
              <a:t>WHERE DATEDIFF(next_purchase_date, purchase_date) &lt;= 30;</a:t>
            </a:r>
            <a:endParaRPr lang="en-IN" dirty="0"/>
          </a:p>
        </p:txBody>
      </p:sp>
    </p:spTree>
    <p:extLst>
      <p:ext uri="{BB962C8B-B14F-4D97-AF65-F5344CB8AC3E}">
        <p14:creationId xmlns:p14="http://schemas.microsoft.com/office/powerpoint/2010/main" val="91038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6AD1-CB56-3B69-06FC-1CAAA829C91C}"/>
              </a:ext>
            </a:extLst>
          </p:cNvPr>
          <p:cNvSpPr>
            <a:spLocks noGrp="1"/>
          </p:cNvSpPr>
          <p:nvPr>
            <p:ph type="title"/>
          </p:nvPr>
        </p:nvSpPr>
        <p:spPr/>
        <p:txBody>
          <a:bodyPr>
            <a:normAutofit fontScale="90000"/>
          </a:bodyPr>
          <a:lstStyle/>
          <a:p>
            <a:r>
              <a:rPr lang="en-IN" dirty="0"/>
              <a:t>Table &amp; Graph:</a:t>
            </a:r>
            <a:br>
              <a:rPr lang="en-IN" dirty="0"/>
            </a:br>
            <a:r>
              <a:rPr lang="en-IN" sz="2700" b="1" dirty="0"/>
              <a:t>Assumption: </a:t>
            </a:r>
            <a:r>
              <a:rPr lang="en-IN" sz="2700" dirty="0"/>
              <a:t>We have used this table in form of chart as well so we have not drawn unique graph for this task as we are doing mentioned above.</a:t>
            </a:r>
            <a:br>
              <a:rPr lang="en-IN" dirty="0"/>
            </a:br>
            <a:r>
              <a:rPr lang="en-IN" sz="2700" b="1" dirty="0"/>
              <a:t>Note: </a:t>
            </a:r>
            <a:r>
              <a:rPr lang="en-US" sz="2700" i="1" dirty="0">
                <a:latin typeface="Candara" panose="020E0502030303020204" pitchFamily="34" charset="0"/>
              </a:rPr>
              <a:t>Total rows detected – 985. Only top 10 rows are shown here for presentation clarity. Full data is available in Excel attachment mentioned below of the table.</a:t>
            </a:r>
            <a:endParaRPr lang="en-IN" sz="2700" dirty="0"/>
          </a:p>
        </p:txBody>
      </p:sp>
      <p:graphicFrame>
        <p:nvGraphicFramePr>
          <p:cNvPr id="4" name="Content Placeholder 3">
            <a:extLst>
              <a:ext uri="{FF2B5EF4-FFF2-40B4-BE49-F238E27FC236}">
                <a16:creationId xmlns:a16="http://schemas.microsoft.com/office/drawing/2014/main" id="{0DA3F885-CF0C-AF88-3691-D16B6A49AB86}"/>
              </a:ext>
            </a:extLst>
          </p:cNvPr>
          <p:cNvGraphicFramePr>
            <a:graphicFrameLocks noGrp="1"/>
          </p:cNvGraphicFramePr>
          <p:nvPr>
            <p:ph idx="1"/>
            <p:extLst>
              <p:ext uri="{D42A27DB-BD31-4B8C-83A1-F6EECF244321}">
                <p14:modId xmlns:p14="http://schemas.microsoft.com/office/powerpoint/2010/main" val="2213271967"/>
              </p:ext>
            </p:extLst>
          </p:nvPr>
        </p:nvGraphicFramePr>
        <p:xfrm>
          <a:off x="838200" y="1959426"/>
          <a:ext cx="10515600" cy="402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10711749"/>
                    </a:ext>
                  </a:extLst>
                </a:gridCol>
                <a:gridCol w="2628900">
                  <a:extLst>
                    <a:ext uri="{9D8B030D-6E8A-4147-A177-3AD203B41FA5}">
                      <a16:colId xmlns:a16="http://schemas.microsoft.com/office/drawing/2014/main" val="3695337845"/>
                    </a:ext>
                  </a:extLst>
                </a:gridCol>
                <a:gridCol w="2628900">
                  <a:extLst>
                    <a:ext uri="{9D8B030D-6E8A-4147-A177-3AD203B41FA5}">
                      <a16:colId xmlns:a16="http://schemas.microsoft.com/office/drawing/2014/main" val="2391429726"/>
                    </a:ext>
                  </a:extLst>
                </a:gridCol>
                <a:gridCol w="2628900">
                  <a:extLst>
                    <a:ext uri="{9D8B030D-6E8A-4147-A177-3AD203B41FA5}">
                      <a16:colId xmlns:a16="http://schemas.microsoft.com/office/drawing/2014/main" val="424615059"/>
                    </a:ext>
                  </a:extLst>
                </a:gridCol>
              </a:tblGrid>
              <a:tr h="340525">
                <a:tc>
                  <a:txBody>
                    <a:bodyPr/>
                    <a:lstStyle/>
                    <a:p>
                      <a:r>
                        <a:rPr lang="en-IN" dirty="0"/>
                        <a:t>Customer_ID</a:t>
                      </a:r>
                    </a:p>
                  </a:txBody>
                  <a:tcPr/>
                </a:tc>
                <a:tc>
                  <a:txBody>
                    <a:bodyPr/>
                    <a:lstStyle/>
                    <a:p>
                      <a:r>
                        <a:rPr lang="en-US" dirty="0"/>
                        <a:t>purchase_date</a:t>
                      </a:r>
                      <a:endParaRPr lang="en-IN" dirty="0"/>
                    </a:p>
                  </a:txBody>
                  <a:tcPr/>
                </a:tc>
                <a:tc>
                  <a:txBody>
                    <a:bodyPr/>
                    <a:lstStyle/>
                    <a:p>
                      <a:r>
                        <a:rPr lang="en-US" dirty="0"/>
                        <a:t>next_purchase_date</a:t>
                      </a:r>
                      <a:endParaRPr lang="en-IN" dirty="0"/>
                    </a:p>
                  </a:txBody>
                  <a:tcPr/>
                </a:tc>
                <a:tc>
                  <a:txBody>
                    <a:bodyPr/>
                    <a:lstStyle/>
                    <a:p>
                      <a:r>
                        <a:rPr lang="en-US" dirty="0"/>
                        <a:t>days_between</a:t>
                      </a:r>
                      <a:endParaRPr lang="en-IN" dirty="0"/>
                    </a:p>
                  </a:txBody>
                  <a:tcPr/>
                </a:tc>
                <a:extLst>
                  <a:ext uri="{0D108BD9-81ED-4DB2-BD59-A6C34878D82A}">
                    <a16:rowId xmlns:a16="http://schemas.microsoft.com/office/drawing/2014/main" val="648337727"/>
                  </a:ext>
                </a:extLst>
              </a:tr>
              <a:tr h="340525">
                <a:tc>
                  <a:txBody>
                    <a:bodyPr/>
                    <a:lstStyle/>
                    <a:p>
                      <a:r>
                        <a:rPr lang="en-IN" dirty="0"/>
                        <a:t>10</a:t>
                      </a:r>
                    </a:p>
                  </a:txBody>
                  <a:tcPr anchor="ctr"/>
                </a:tc>
                <a:tc>
                  <a:txBody>
                    <a:bodyPr/>
                    <a:lstStyle/>
                    <a:p>
                      <a:r>
                        <a:rPr lang="en-IN"/>
                        <a:t>2019-03-17</a:t>
                      </a:r>
                    </a:p>
                  </a:txBody>
                  <a:tcPr anchor="ctr"/>
                </a:tc>
                <a:tc>
                  <a:txBody>
                    <a:bodyPr/>
                    <a:lstStyle/>
                    <a:p>
                      <a:r>
                        <a:rPr lang="en-IN"/>
                        <a:t>2019-03-26</a:t>
                      </a:r>
                    </a:p>
                  </a:txBody>
                  <a:tcPr anchor="ctr"/>
                </a:tc>
                <a:tc>
                  <a:txBody>
                    <a:bodyPr/>
                    <a:lstStyle/>
                    <a:p>
                      <a:r>
                        <a:rPr lang="en-IN"/>
                        <a:t>9</a:t>
                      </a:r>
                    </a:p>
                  </a:txBody>
                  <a:tcPr anchor="ctr"/>
                </a:tc>
                <a:extLst>
                  <a:ext uri="{0D108BD9-81ED-4DB2-BD59-A6C34878D82A}">
                    <a16:rowId xmlns:a16="http://schemas.microsoft.com/office/drawing/2014/main" val="3900071206"/>
                  </a:ext>
                </a:extLst>
              </a:tr>
              <a:tr h="340525">
                <a:tc>
                  <a:txBody>
                    <a:bodyPr/>
                    <a:lstStyle/>
                    <a:p>
                      <a:r>
                        <a:rPr lang="en-IN"/>
                        <a:t>7</a:t>
                      </a:r>
                    </a:p>
                  </a:txBody>
                  <a:tcPr anchor="ctr"/>
                </a:tc>
                <a:tc>
                  <a:txBody>
                    <a:bodyPr/>
                    <a:lstStyle/>
                    <a:p>
                      <a:r>
                        <a:rPr lang="en-IN"/>
                        <a:t>2019-01-29</a:t>
                      </a:r>
                    </a:p>
                  </a:txBody>
                  <a:tcPr anchor="ctr"/>
                </a:tc>
                <a:tc>
                  <a:txBody>
                    <a:bodyPr/>
                    <a:lstStyle/>
                    <a:p>
                      <a:r>
                        <a:rPr lang="en-IN"/>
                        <a:t>2019-02-06</a:t>
                      </a:r>
                    </a:p>
                  </a:txBody>
                  <a:tcPr anchor="ctr"/>
                </a:tc>
                <a:tc>
                  <a:txBody>
                    <a:bodyPr/>
                    <a:lstStyle/>
                    <a:p>
                      <a:r>
                        <a:rPr lang="en-IN"/>
                        <a:t>8</a:t>
                      </a:r>
                    </a:p>
                  </a:txBody>
                  <a:tcPr anchor="ctr"/>
                </a:tc>
                <a:extLst>
                  <a:ext uri="{0D108BD9-81ED-4DB2-BD59-A6C34878D82A}">
                    <a16:rowId xmlns:a16="http://schemas.microsoft.com/office/drawing/2014/main" val="2041283087"/>
                  </a:ext>
                </a:extLst>
              </a:tr>
              <a:tr h="340525">
                <a:tc>
                  <a:txBody>
                    <a:bodyPr/>
                    <a:lstStyle/>
                    <a:p>
                      <a:r>
                        <a:rPr lang="en-IN"/>
                        <a:t>2</a:t>
                      </a:r>
                    </a:p>
                  </a:txBody>
                  <a:tcPr anchor="ctr"/>
                </a:tc>
                <a:tc>
                  <a:txBody>
                    <a:bodyPr/>
                    <a:lstStyle/>
                    <a:p>
                      <a:r>
                        <a:rPr lang="en-IN"/>
                        <a:t>2019-01-07</a:t>
                      </a:r>
                    </a:p>
                  </a:txBody>
                  <a:tcPr anchor="ctr"/>
                </a:tc>
                <a:tc>
                  <a:txBody>
                    <a:bodyPr/>
                    <a:lstStyle/>
                    <a:p>
                      <a:r>
                        <a:rPr lang="en-IN"/>
                        <a:t>2019-01-14</a:t>
                      </a:r>
                    </a:p>
                  </a:txBody>
                  <a:tcPr anchor="ctr"/>
                </a:tc>
                <a:tc>
                  <a:txBody>
                    <a:bodyPr/>
                    <a:lstStyle/>
                    <a:p>
                      <a:r>
                        <a:rPr lang="en-IN"/>
                        <a:t>7</a:t>
                      </a:r>
                    </a:p>
                  </a:txBody>
                  <a:tcPr anchor="ctr"/>
                </a:tc>
                <a:extLst>
                  <a:ext uri="{0D108BD9-81ED-4DB2-BD59-A6C34878D82A}">
                    <a16:rowId xmlns:a16="http://schemas.microsoft.com/office/drawing/2014/main" val="3679253362"/>
                  </a:ext>
                </a:extLst>
              </a:tr>
              <a:tr h="340525">
                <a:tc>
                  <a:txBody>
                    <a:bodyPr/>
                    <a:lstStyle/>
                    <a:p>
                      <a:r>
                        <a:rPr lang="en-IN"/>
                        <a:t>12</a:t>
                      </a:r>
                    </a:p>
                  </a:txBody>
                  <a:tcPr anchor="ctr"/>
                </a:tc>
                <a:tc>
                  <a:txBody>
                    <a:bodyPr/>
                    <a:lstStyle/>
                    <a:p>
                      <a:r>
                        <a:rPr lang="en-IN"/>
                        <a:t>2019-02-18</a:t>
                      </a:r>
                    </a:p>
                  </a:txBody>
                  <a:tcPr anchor="ctr"/>
                </a:tc>
                <a:tc>
                  <a:txBody>
                    <a:bodyPr/>
                    <a:lstStyle/>
                    <a:p>
                      <a:r>
                        <a:rPr lang="en-IN"/>
                        <a:t>2019-02-25</a:t>
                      </a:r>
                    </a:p>
                  </a:txBody>
                  <a:tcPr anchor="ctr"/>
                </a:tc>
                <a:tc>
                  <a:txBody>
                    <a:bodyPr/>
                    <a:lstStyle/>
                    <a:p>
                      <a:r>
                        <a:rPr lang="en-IN"/>
                        <a:t>7</a:t>
                      </a:r>
                    </a:p>
                  </a:txBody>
                  <a:tcPr anchor="ctr"/>
                </a:tc>
                <a:extLst>
                  <a:ext uri="{0D108BD9-81ED-4DB2-BD59-A6C34878D82A}">
                    <a16:rowId xmlns:a16="http://schemas.microsoft.com/office/drawing/2014/main" val="2125501338"/>
                  </a:ext>
                </a:extLst>
              </a:tr>
              <a:tr h="340525">
                <a:tc>
                  <a:txBody>
                    <a:bodyPr/>
                    <a:lstStyle/>
                    <a:p>
                      <a:r>
                        <a:rPr lang="en-IN"/>
                        <a:t>1</a:t>
                      </a:r>
                    </a:p>
                  </a:txBody>
                  <a:tcPr anchor="ctr"/>
                </a:tc>
                <a:tc>
                  <a:txBody>
                    <a:bodyPr/>
                    <a:lstStyle/>
                    <a:p>
                      <a:r>
                        <a:rPr lang="en-IN" dirty="0"/>
                        <a:t>2019-01-27</a:t>
                      </a:r>
                    </a:p>
                  </a:txBody>
                  <a:tcPr anchor="ctr"/>
                </a:tc>
                <a:tc>
                  <a:txBody>
                    <a:bodyPr/>
                    <a:lstStyle/>
                    <a:p>
                      <a:r>
                        <a:rPr lang="en-IN"/>
                        <a:t>2019-02-02</a:t>
                      </a:r>
                    </a:p>
                  </a:txBody>
                  <a:tcPr anchor="ctr"/>
                </a:tc>
                <a:tc>
                  <a:txBody>
                    <a:bodyPr/>
                    <a:lstStyle/>
                    <a:p>
                      <a:r>
                        <a:rPr lang="en-IN"/>
                        <a:t>6</a:t>
                      </a:r>
                    </a:p>
                  </a:txBody>
                  <a:tcPr anchor="ctr"/>
                </a:tc>
                <a:extLst>
                  <a:ext uri="{0D108BD9-81ED-4DB2-BD59-A6C34878D82A}">
                    <a16:rowId xmlns:a16="http://schemas.microsoft.com/office/drawing/2014/main" val="481617938"/>
                  </a:ext>
                </a:extLst>
              </a:tr>
              <a:tr h="340525">
                <a:tc>
                  <a:txBody>
                    <a:bodyPr/>
                    <a:lstStyle/>
                    <a:p>
                      <a:r>
                        <a:rPr lang="en-IN"/>
                        <a:t>2</a:t>
                      </a:r>
                    </a:p>
                  </a:txBody>
                  <a:tcPr anchor="ctr"/>
                </a:tc>
                <a:tc>
                  <a:txBody>
                    <a:bodyPr/>
                    <a:lstStyle/>
                    <a:p>
                      <a:r>
                        <a:rPr lang="en-IN"/>
                        <a:t>2019-02-18</a:t>
                      </a:r>
                    </a:p>
                  </a:txBody>
                  <a:tcPr anchor="ctr"/>
                </a:tc>
                <a:tc>
                  <a:txBody>
                    <a:bodyPr/>
                    <a:lstStyle/>
                    <a:p>
                      <a:r>
                        <a:rPr lang="en-IN"/>
                        <a:t>2019-02-24</a:t>
                      </a:r>
                    </a:p>
                  </a:txBody>
                  <a:tcPr anchor="ctr"/>
                </a:tc>
                <a:tc>
                  <a:txBody>
                    <a:bodyPr/>
                    <a:lstStyle/>
                    <a:p>
                      <a:r>
                        <a:rPr lang="en-IN"/>
                        <a:t>6</a:t>
                      </a:r>
                    </a:p>
                  </a:txBody>
                  <a:tcPr anchor="ctr"/>
                </a:tc>
                <a:extLst>
                  <a:ext uri="{0D108BD9-81ED-4DB2-BD59-A6C34878D82A}">
                    <a16:rowId xmlns:a16="http://schemas.microsoft.com/office/drawing/2014/main" val="119045585"/>
                  </a:ext>
                </a:extLst>
              </a:tr>
              <a:tr h="340525">
                <a:tc>
                  <a:txBody>
                    <a:bodyPr/>
                    <a:lstStyle/>
                    <a:p>
                      <a:r>
                        <a:rPr lang="en-IN"/>
                        <a:t>3</a:t>
                      </a:r>
                    </a:p>
                  </a:txBody>
                  <a:tcPr anchor="ctr"/>
                </a:tc>
                <a:tc>
                  <a:txBody>
                    <a:bodyPr/>
                    <a:lstStyle/>
                    <a:p>
                      <a:r>
                        <a:rPr lang="en-IN"/>
                        <a:t>2019-03-02</a:t>
                      </a:r>
                    </a:p>
                  </a:txBody>
                  <a:tcPr anchor="ctr"/>
                </a:tc>
                <a:tc>
                  <a:txBody>
                    <a:bodyPr/>
                    <a:lstStyle/>
                    <a:p>
                      <a:r>
                        <a:rPr lang="en-IN"/>
                        <a:t>2019-03-08</a:t>
                      </a:r>
                    </a:p>
                  </a:txBody>
                  <a:tcPr anchor="ctr"/>
                </a:tc>
                <a:tc>
                  <a:txBody>
                    <a:bodyPr/>
                    <a:lstStyle/>
                    <a:p>
                      <a:r>
                        <a:rPr lang="en-IN"/>
                        <a:t>6</a:t>
                      </a:r>
                    </a:p>
                  </a:txBody>
                  <a:tcPr anchor="ctr"/>
                </a:tc>
                <a:extLst>
                  <a:ext uri="{0D108BD9-81ED-4DB2-BD59-A6C34878D82A}">
                    <a16:rowId xmlns:a16="http://schemas.microsoft.com/office/drawing/2014/main" val="2110846115"/>
                  </a:ext>
                </a:extLst>
              </a:tr>
              <a:tr h="340525">
                <a:tc>
                  <a:txBody>
                    <a:bodyPr/>
                    <a:lstStyle/>
                    <a:p>
                      <a:r>
                        <a:rPr lang="en-IN"/>
                        <a:t>4</a:t>
                      </a:r>
                    </a:p>
                  </a:txBody>
                  <a:tcPr anchor="ctr"/>
                </a:tc>
                <a:tc>
                  <a:txBody>
                    <a:bodyPr/>
                    <a:lstStyle/>
                    <a:p>
                      <a:r>
                        <a:rPr lang="en-IN"/>
                        <a:t>2019-01-08</a:t>
                      </a:r>
                    </a:p>
                  </a:txBody>
                  <a:tcPr anchor="ctr"/>
                </a:tc>
                <a:tc>
                  <a:txBody>
                    <a:bodyPr/>
                    <a:lstStyle/>
                    <a:p>
                      <a:r>
                        <a:rPr lang="en-IN"/>
                        <a:t>2019-01-14</a:t>
                      </a:r>
                    </a:p>
                  </a:txBody>
                  <a:tcPr anchor="ctr"/>
                </a:tc>
                <a:tc>
                  <a:txBody>
                    <a:bodyPr/>
                    <a:lstStyle/>
                    <a:p>
                      <a:r>
                        <a:rPr lang="en-IN"/>
                        <a:t>6</a:t>
                      </a:r>
                    </a:p>
                  </a:txBody>
                  <a:tcPr anchor="ctr"/>
                </a:tc>
                <a:extLst>
                  <a:ext uri="{0D108BD9-81ED-4DB2-BD59-A6C34878D82A}">
                    <a16:rowId xmlns:a16="http://schemas.microsoft.com/office/drawing/2014/main" val="3662904177"/>
                  </a:ext>
                </a:extLst>
              </a:tr>
              <a:tr h="340525">
                <a:tc>
                  <a:txBody>
                    <a:bodyPr/>
                    <a:lstStyle/>
                    <a:p>
                      <a:r>
                        <a:rPr lang="en-IN"/>
                        <a:t>11</a:t>
                      </a:r>
                    </a:p>
                  </a:txBody>
                  <a:tcPr anchor="ctr"/>
                </a:tc>
                <a:tc>
                  <a:txBody>
                    <a:bodyPr/>
                    <a:lstStyle/>
                    <a:p>
                      <a:r>
                        <a:rPr lang="en-IN"/>
                        <a:t>2019-01-07</a:t>
                      </a:r>
                    </a:p>
                  </a:txBody>
                  <a:tcPr anchor="ctr"/>
                </a:tc>
                <a:tc>
                  <a:txBody>
                    <a:bodyPr/>
                    <a:lstStyle/>
                    <a:p>
                      <a:r>
                        <a:rPr lang="en-IN"/>
                        <a:t>2019-01-13</a:t>
                      </a:r>
                    </a:p>
                  </a:txBody>
                  <a:tcPr anchor="ctr"/>
                </a:tc>
                <a:tc>
                  <a:txBody>
                    <a:bodyPr/>
                    <a:lstStyle/>
                    <a:p>
                      <a:r>
                        <a:rPr lang="en-IN"/>
                        <a:t>6</a:t>
                      </a:r>
                    </a:p>
                  </a:txBody>
                  <a:tcPr anchor="ctr"/>
                </a:tc>
                <a:extLst>
                  <a:ext uri="{0D108BD9-81ED-4DB2-BD59-A6C34878D82A}">
                    <a16:rowId xmlns:a16="http://schemas.microsoft.com/office/drawing/2014/main" val="2551233241"/>
                  </a:ext>
                </a:extLst>
              </a:tr>
              <a:tr h="340525">
                <a:tc>
                  <a:txBody>
                    <a:bodyPr/>
                    <a:lstStyle/>
                    <a:p>
                      <a:r>
                        <a:rPr lang="en-IN"/>
                        <a:t>11</a:t>
                      </a:r>
                    </a:p>
                  </a:txBody>
                  <a:tcPr anchor="ctr"/>
                </a:tc>
                <a:tc>
                  <a:txBody>
                    <a:bodyPr/>
                    <a:lstStyle/>
                    <a:p>
                      <a:r>
                        <a:rPr lang="en-IN"/>
                        <a:t>2019-02-07</a:t>
                      </a:r>
                    </a:p>
                  </a:txBody>
                  <a:tcPr anchor="ctr"/>
                </a:tc>
                <a:tc>
                  <a:txBody>
                    <a:bodyPr/>
                    <a:lstStyle/>
                    <a:p>
                      <a:r>
                        <a:rPr lang="en-IN"/>
                        <a:t>2019-02-13</a:t>
                      </a:r>
                    </a:p>
                  </a:txBody>
                  <a:tcPr anchor="ctr"/>
                </a:tc>
                <a:tc>
                  <a:txBody>
                    <a:bodyPr/>
                    <a:lstStyle/>
                    <a:p>
                      <a:r>
                        <a:rPr lang="en-IN" dirty="0"/>
                        <a:t>6</a:t>
                      </a:r>
                    </a:p>
                  </a:txBody>
                  <a:tcPr anchor="ctr"/>
                </a:tc>
                <a:extLst>
                  <a:ext uri="{0D108BD9-81ED-4DB2-BD59-A6C34878D82A}">
                    <a16:rowId xmlns:a16="http://schemas.microsoft.com/office/drawing/2014/main" val="4016937902"/>
                  </a:ext>
                </a:extLst>
              </a:tr>
            </a:tbl>
          </a:graphicData>
        </a:graphic>
      </p:graphicFrame>
      <p:graphicFrame>
        <p:nvGraphicFramePr>
          <p:cNvPr id="5" name="Object 4">
            <a:extLst>
              <a:ext uri="{FF2B5EF4-FFF2-40B4-BE49-F238E27FC236}">
                <a16:creationId xmlns:a16="http://schemas.microsoft.com/office/drawing/2014/main" id="{61E213BD-E90A-AD37-F2C2-BD52F8623107}"/>
              </a:ext>
            </a:extLst>
          </p:cNvPr>
          <p:cNvGraphicFramePr>
            <a:graphicFrameLocks noChangeAspect="1"/>
          </p:cNvGraphicFramePr>
          <p:nvPr>
            <p:extLst>
              <p:ext uri="{D42A27DB-BD31-4B8C-83A1-F6EECF244321}">
                <p14:modId xmlns:p14="http://schemas.microsoft.com/office/powerpoint/2010/main" val="1322582017"/>
              </p:ext>
            </p:extLst>
          </p:nvPr>
        </p:nvGraphicFramePr>
        <p:xfrm>
          <a:off x="838200" y="5982789"/>
          <a:ext cx="1333500" cy="792163"/>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0" name=""/>
                      <p:cNvPicPr/>
                      <p:nvPr/>
                    </p:nvPicPr>
                    <p:blipFill>
                      <a:blip r:embed="rId3"/>
                      <a:stretch>
                        <a:fillRect/>
                      </a:stretch>
                    </p:blipFill>
                    <p:spPr>
                      <a:xfrm>
                        <a:off x="838200" y="5982789"/>
                        <a:ext cx="1333500" cy="792163"/>
                      </a:xfrm>
                      <a:prstGeom prst="rect">
                        <a:avLst/>
                      </a:prstGeom>
                    </p:spPr>
                  </p:pic>
                </p:oleObj>
              </mc:Fallback>
            </mc:AlternateContent>
          </a:graphicData>
        </a:graphic>
      </p:graphicFrame>
    </p:spTree>
    <p:extLst>
      <p:ext uri="{BB962C8B-B14F-4D97-AF65-F5344CB8AC3E}">
        <p14:creationId xmlns:p14="http://schemas.microsoft.com/office/powerpoint/2010/main" val="3866421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DE93-E566-B8B7-7B62-BDE89F29C78F}"/>
              </a:ext>
            </a:extLst>
          </p:cNvPr>
          <p:cNvSpPr>
            <a:spLocks noGrp="1"/>
          </p:cNvSpPr>
          <p:nvPr>
            <p:ph type="ctrTitle"/>
          </p:nvPr>
        </p:nvSpPr>
        <p:spPr>
          <a:xfrm>
            <a:off x="1524000" y="1122363"/>
            <a:ext cx="9144000" cy="853394"/>
          </a:xfrm>
        </p:spPr>
        <p:txBody>
          <a:bodyPr>
            <a:normAutofit/>
          </a:bodyPr>
          <a:lstStyle/>
          <a:p>
            <a:r>
              <a:rPr lang="en-US" sz="4000" b="1" dirty="0"/>
              <a:t>Task 9 – Top 5 Customers by Sales Volume</a:t>
            </a:r>
            <a:endParaRPr lang="en-IN" sz="4000" b="1" dirty="0"/>
          </a:p>
        </p:txBody>
      </p:sp>
      <p:sp>
        <p:nvSpPr>
          <p:cNvPr id="3" name="Subtitle 2">
            <a:extLst>
              <a:ext uri="{FF2B5EF4-FFF2-40B4-BE49-F238E27FC236}">
                <a16:creationId xmlns:a16="http://schemas.microsoft.com/office/drawing/2014/main" id="{AE33F6BF-C4FB-429E-9D88-291B2658AF83}"/>
              </a:ext>
            </a:extLst>
          </p:cNvPr>
          <p:cNvSpPr>
            <a:spLocks noGrp="1"/>
          </p:cNvSpPr>
          <p:nvPr>
            <p:ph type="subTitle" idx="1"/>
          </p:nvPr>
        </p:nvSpPr>
        <p:spPr>
          <a:xfrm>
            <a:off x="1524000" y="2237014"/>
            <a:ext cx="9144000" cy="3020786"/>
          </a:xfrm>
        </p:spPr>
        <p:txBody>
          <a:bodyPr/>
          <a:lstStyle/>
          <a:p>
            <a:r>
              <a:rPr lang="en-IN" b="1" dirty="0"/>
              <a:t>Objective:</a:t>
            </a:r>
          </a:p>
          <a:p>
            <a:r>
              <a:rPr lang="en-US" dirty="0"/>
              <a:t>To recognize Walmart's most valuable customers, this task identifies the top 5 customers who have generated the highest total sales revenue(i.e. </a:t>
            </a:r>
            <a:r>
              <a:rPr lang="en-US" b="1" dirty="0"/>
              <a:t>Total</a:t>
            </a:r>
            <a:r>
              <a:rPr lang="en-US" dirty="0"/>
              <a:t> Column in the dataset). Understanding these high-value individuals helps the business prioritize loyalty programs, personalized offers, and targeted marketing strategies to retain and reward them.</a:t>
            </a:r>
            <a:endParaRPr lang="en-IN" b="1" dirty="0"/>
          </a:p>
        </p:txBody>
      </p:sp>
    </p:spTree>
    <p:extLst>
      <p:ext uri="{BB962C8B-B14F-4D97-AF65-F5344CB8AC3E}">
        <p14:creationId xmlns:p14="http://schemas.microsoft.com/office/powerpoint/2010/main" val="358119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7C0C-86B7-C762-B625-84FA78B93344}"/>
              </a:ext>
            </a:extLst>
          </p:cNvPr>
          <p:cNvSpPr>
            <a:spLocks noGrp="1"/>
          </p:cNvSpPr>
          <p:nvPr>
            <p:ph type="title"/>
          </p:nvPr>
        </p:nvSpPr>
        <p:spPr>
          <a:xfrm>
            <a:off x="838200" y="365126"/>
            <a:ext cx="10515600" cy="58193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8EECA81B-0026-E643-F822-CE28F6B0AC2A}"/>
              </a:ext>
            </a:extLst>
          </p:cNvPr>
          <p:cNvSpPr>
            <a:spLocks noGrp="1"/>
          </p:cNvSpPr>
          <p:nvPr>
            <p:ph idx="1"/>
          </p:nvPr>
        </p:nvSpPr>
        <p:spPr>
          <a:xfrm>
            <a:off x="838200" y="1110343"/>
            <a:ext cx="10515600" cy="5066620"/>
          </a:xfrm>
        </p:spPr>
        <p:txBody>
          <a:bodyPr/>
          <a:lstStyle/>
          <a:p>
            <a:pPr marL="0" indent="0">
              <a:buNone/>
            </a:pPr>
            <a:r>
              <a:rPr lang="en-US" dirty="0"/>
              <a:t>select Customer_ID, </a:t>
            </a:r>
          </a:p>
          <a:p>
            <a:pPr marL="0" indent="0">
              <a:buNone/>
            </a:pPr>
            <a:r>
              <a:rPr lang="en-US" dirty="0"/>
              <a:t>round(sum(Total),2) as Sales_Revenue </a:t>
            </a:r>
          </a:p>
          <a:p>
            <a:pPr marL="0" indent="0">
              <a:buNone/>
            </a:pPr>
            <a:r>
              <a:rPr lang="en-US" dirty="0"/>
              <a:t>from walmartsales</a:t>
            </a:r>
          </a:p>
          <a:p>
            <a:pPr marL="0" indent="0">
              <a:buNone/>
            </a:pPr>
            <a:r>
              <a:rPr lang="en-US" dirty="0"/>
              <a:t>group by Customer_ID</a:t>
            </a:r>
          </a:p>
          <a:p>
            <a:pPr marL="0" indent="0">
              <a:buNone/>
            </a:pPr>
            <a:r>
              <a:rPr lang="en-US" dirty="0"/>
              <a:t>order by Sales_Revenue desc</a:t>
            </a:r>
          </a:p>
          <a:p>
            <a:pPr marL="0" indent="0">
              <a:buNone/>
            </a:pPr>
            <a:r>
              <a:rPr lang="en-US" dirty="0"/>
              <a:t>limit 5;</a:t>
            </a:r>
            <a:endParaRPr lang="en-IN" dirty="0"/>
          </a:p>
        </p:txBody>
      </p:sp>
    </p:spTree>
    <p:extLst>
      <p:ext uri="{BB962C8B-B14F-4D97-AF65-F5344CB8AC3E}">
        <p14:creationId xmlns:p14="http://schemas.microsoft.com/office/powerpoint/2010/main" val="853948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27F3-B6A8-C996-322A-F8F2DF70FFF4}"/>
              </a:ext>
            </a:extLst>
          </p:cNvPr>
          <p:cNvSpPr>
            <a:spLocks noGrp="1"/>
          </p:cNvSpPr>
          <p:nvPr>
            <p:ph type="title"/>
          </p:nvPr>
        </p:nvSpPr>
        <p:spPr>
          <a:xfrm>
            <a:off x="838200" y="365125"/>
            <a:ext cx="10515600" cy="826861"/>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0C0AEA32-98FD-B26F-657D-DBA50634B70E}"/>
              </a:ext>
            </a:extLst>
          </p:cNvPr>
          <p:cNvGraphicFramePr>
            <a:graphicFrameLocks noGrp="1"/>
          </p:cNvGraphicFramePr>
          <p:nvPr>
            <p:ph idx="1"/>
            <p:extLst>
              <p:ext uri="{D42A27DB-BD31-4B8C-83A1-F6EECF244321}">
                <p14:modId xmlns:p14="http://schemas.microsoft.com/office/powerpoint/2010/main" val="43003734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8104387"/>
                    </a:ext>
                  </a:extLst>
                </a:gridCol>
                <a:gridCol w="5257800">
                  <a:extLst>
                    <a:ext uri="{9D8B030D-6E8A-4147-A177-3AD203B41FA5}">
                      <a16:colId xmlns:a16="http://schemas.microsoft.com/office/drawing/2014/main" val="3561043033"/>
                    </a:ext>
                  </a:extLst>
                </a:gridCol>
              </a:tblGrid>
              <a:tr h="370840">
                <a:tc>
                  <a:txBody>
                    <a:bodyPr/>
                    <a:lstStyle/>
                    <a:p>
                      <a:r>
                        <a:rPr lang="en-IN" dirty="0"/>
                        <a:t>Customer_ID</a:t>
                      </a:r>
                    </a:p>
                  </a:txBody>
                  <a:tcPr/>
                </a:tc>
                <a:tc>
                  <a:txBody>
                    <a:bodyPr/>
                    <a:lstStyle/>
                    <a:p>
                      <a:r>
                        <a:rPr lang="en-IN" dirty="0"/>
                        <a:t>Sales_Revenue</a:t>
                      </a:r>
                    </a:p>
                  </a:txBody>
                  <a:tcPr/>
                </a:tc>
                <a:extLst>
                  <a:ext uri="{0D108BD9-81ED-4DB2-BD59-A6C34878D82A}">
                    <a16:rowId xmlns:a16="http://schemas.microsoft.com/office/drawing/2014/main" val="571273474"/>
                  </a:ext>
                </a:extLst>
              </a:tr>
              <a:tr h="370840">
                <a:tc>
                  <a:txBody>
                    <a:bodyPr/>
                    <a:lstStyle/>
                    <a:p>
                      <a:r>
                        <a:rPr lang="en-IN" dirty="0"/>
                        <a:t>8</a:t>
                      </a:r>
                    </a:p>
                  </a:txBody>
                  <a:tcPr anchor="ctr"/>
                </a:tc>
                <a:tc>
                  <a:txBody>
                    <a:bodyPr/>
                    <a:lstStyle/>
                    <a:p>
                      <a:r>
                        <a:rPr lang="en-IN"/>
                        <a:t>26634.34</a:t>
                      </a:r>
                    </a:p>
                  </a:txBody>
                  <a:tcPr anchor="ctr"/>
                </a:tc>
                <a:extLst>
                  <a:ext uri="{0D108BD9-81ED-4DB2-BD59-A6C34878D82A}">
                    <a16:rowId xmlns:a16="http://schemas.microsoft.com/office/drawing/2014/main" val="4055203503"/>
                  </a:ext>
                </a:extLst>
              </a:tr>
              <a:tr h="370840">
                <a:tc>
                  <a:txBody>
                    <a:bodyPr/>
                    <a:lstStyle/>
                    <a:p>
                      <a:r>
                        <a:rPr lang="en-IN"/>
                        <a:t>3</a:t>
                      </a:r>
                    </a:p>
                  </a:txBody>
                  <a:tcPr anchor="ctr"/>
                </a:tc>
                <a:tc>
                  <a:txBody>
                    <a:bodyPr/>
                    <a:lstStyle/>
                    <a:p>
                      <a:r>
                        <a:rPr lang="en-IN"/>
                        <a:t>23402.26</a:t>
                      </a:r>
                    </a:p>
                  </a:txBody>
                  <a:tcPr anchor="ctr"/>
                </a:tc>
                <a:extLst>
                  <a:ext uri="{0D108BD9-81ED-4DB2-BD59-A6C34878D82A}">
                    <a16:rowId xmlns:a16="http://schemas.microsoft.com/office/drawing/2014/main" val="2340665277"/>
                  </a:ext>
                </a:extLst>
              </a:tr>
              <a:tr h="370840">
                <a:tc>
                  <a:txBody>
                    <a:bodyPr/>
                    <a:lstStyle/>
                    <a:p>
                      <a:r>
                        <a:rPr lang="en-IN"/>
                        <a:t>2</a:t>
                      </a:r>
                    </a:p>
                  </a:txBody>
                  <a:tcPr anchor="ctr"/>
                </a:tc>
                <a:tc>
                  <a:txBody>
                    <a:bodyPr/>
                    <a:lstStyle/>
                    <a:p>
                      <a:r>
                        <a:rPr lang="en-IN"/>
                        <a:t>23392.28</a:t>
                      </a:r>
                    </a:p>
                  </a:txBody>
                  <a:tcPr anchor="ctr"/>
                </a:tc>
                <a:extLst>
                  <a:ext uri="{0D108BD9-81ED-4DB2-BD59-A6C34878D82A}">
                    <a16:rowId xmlns:a16="http://schemas.microsoft.com/office/drawing/2014/main" val="1916100712"/>
                  </a:ext>
                </a:extLst>
              </a:tr>
              <a:tr h="370840">
                <a:tc>
                  <a:txBody>
                    <a:bodyPr/>
                    <a:lstStyle/>
                    <a:p>
                      <a:r>
                        <a:rPr lang="en-IN"/>
                        <a:t>15</a:t>
                      </a:r>
                    </a:p>
                  </a:txBody>
                  <a:tcPr anchor="ctr"/>
                </a:tc>
                <a:tc>
                  <a:txBody>
                    <a:bodyPr/>
                    <a:lstStyle/>
                    <a:p>
                      <a:r>
                        <a:rPr lang="en-IN"/>
                        <a:t>22674.46</a:t>
                      </a:r>
                    </a:p>
                  </a:txBody>
                  <a:tcPr anchor="ctr"/>
                </a:tc>
                <a:extLst>
                  <a:ext uri="{0D108BD9-81ED-4DB2-BD59-A6C34878D82A}">
                    <a16:rowId xmlns:a16="http://schemas.microsoft.com/office/drawing/2014/main" val="661209445"/>
                  </a:ext>
                </a:extLst>
              </a:tr>
              <a:tr h="370840">
                <a:tc>
                  <a:txBody>
                    <a:bodyPr/>
                    <a:lstStyle/>
                    <a:p>
                      <a:r>
                        <a:rPr lang="en-IN"/>
                        <a:t>1</a:t>
                      </a:r>
                    </a:p>
                  </a:txBody>
                  <a:tcPr anchor="ctr"/>
                </a:tc>
                <a:tc>
                  <a:txBody>
                    <a:bodyPr/>
                    <a:lstStyle/>
                    <a:p>
                      <a:r>
                        <a:rPr lang="en-IN" dirty="0"/>
                        <a:t>22634.55</a:t>
                      </a:r>
                    </a:p>
                  </a:txBody>
                  <a:tcPr anchor="ctr"/>
                </a:tc>
                <a:extLst>
                  <a:ext uri="{0D108BD9-81ED-4DB2-BD59-A6C34878D82A}">
                    <a16:rowId xmlns:a16="http://schemas.microsoft.com/office/drawing/2014/main" val="3680372877"/>
                  </a:ext>
                </a:extLst>
              </a:tr>
            </a:tbl>
          </a:graphicData>
        </a:graphic>
      </p:graphicFrame>
    </p:spTree>
    <p:extLst>
      <p:ext uri="{BB962C8B-B14F-4D97-AF65-F5344CB8AC3E}">
        <p14:creationId xmlns:p14="http://schemas.microsoft.com/office/powerpoint/2010/main" val="276033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74B-9D2E-4DC4-A788-F630289C1E34}"/>
              </a:ext>
            </a:extLst>
          </p:cNvPr>
          <p:cNvSpPr>
            <a:spLocks noGrp="1"/>
          </p:cNvSpPr>
          <p:nvPr>
            <p:ph type="title"/>
          </p:nvPr>
        </p:nvSpPr>
        <p:spPr>
          <a:xfrm>
            <a:off x="838200" y="365125"/>
            <a:ext cx="10515600" cy="206375"/>
          </a:xfrm>
        </p:spPr>
        <p:txBody>
          <a:bodyPr>
            <a:normAutofit fontScale="90000"/>
          </a:bodyPr>
          <a:lstStyle/>
          <a:p>
            <a:r>
              <a:rPr lang="en-IN" dirty="0"/>
              <a:t>Graph: Bar </a:t>
            </a:r>
          </a:p>
        </p:txBody>
      </p:sp>
      <p:graphicFrame>
        <p:nvGraphicFramePr>
          <p:cNvPr id="6" name="Content Placeholder 5">
            <a:extLst>
              <a:ext uri="{FF2B5EF4-FFF2-40B4-BE49-F238E27FC236}">
                <a16:creationId xmlns:a16="http://schemas.microsoft.com/office/drawing/2014/main" id="{91007053-0FA3-966D-A7D0-FCFAEAEB303B}"/>
              </a:ext>
            </a:extLst>
          </p:cNvPr>
          <p:cNvGraphicFramePr>
            <a:graphicFrameLocks noGrp="1"/>
          </p:cNvGraphicFramePr>
          <p:nvPr>
            <p:ph idx="1"/>
            <p:extLst>
              <p:ext uri="{D42A27DB-BD31-4B8C-83A1-F6EECF244321}">
                <p14:modId xmlns:p14="http://schemas.microsoft.com/office/powerpoint/2010/main" val="1401995542"/>
              </p:ext>
            </p:extLst>
          </p:nvPr>
        </p:nvGraphicFramePr>
        <p:xfrm>
          <a:off x="838200" y="865414"/>
          <a:ext cx="10515600" cy="58129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2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DF43-36A2-B55C-6C04-7B246BB77A71}"/>
              </a:ext>
            </a:extLst>
          </p:cNvPr>
          <p:cNvSpPr>
            <a:spLocks noGrp="1"/>
          </p:cNvSpPr>
          <p:nvPr>
            <p:ph type="ctrTitle"/>
          </p:nvPr>
        </p:nvSpPr>
        <p:spPr>
          <a:xfrm>
            <a:off x="1524000" y="1122363"/>
            <a:ext cx="9144000" cy="477837"/>
          </a:xfrm>
        </p:spPr>
        <p:txBody>
          <a:bodyPr>
            <a:normAutofit fontScale="90000"/>
          </a:bodyPr>
          <a:lstStyle/>
          <a:p>
            <a:r>
              <a:rPr lang="en-US" sz="4000" b="1" dirty="0">
                <a:latin typeface="Candara" panose="020E0502030303020204" pitchFamily="34" charset="0"/>
              </a:rPr>
              <a:t>Task 10 – Sales Trends by Day of the Week</a:t>
            </a:r>
            <a:endParaRPr lang="en-IN" sz="4000" b="1" dirty="0">
              <a:latin typeface="Candara" panose="020E0502030303020204" pitchFamily="34" charset="0"/>
            </a:endParaRPr>
          </a:p>
        </p:txBody>
      </p:sp>
      <p:sp>
        <p:nvSpPr>
          <p:cNvPr id="3" name="Subtitle 2">
            <a:extLst>
              <a:ext uri="{FF2B5EF4-FFF2-40B4-BE49-F238E27FC236}">
                <a16:creationId xmlns:a16="http://schemas.microsoft.com/office/drawing/2014/main" id="{29763DE3-30EB-8F6F-9D37-6AD04755E3B9}"/>
              </a:ext>
            </a:extLst>
          </p:cNvPr>
          <p:cNvSpPr>
            <a:spLocks noGrp="1"/>
          </p:cNvSpPr>
          <p:nvPr>
            <p:ph type="subTitle" idx="1"/>
          </p:nvPr>
        </p:nvSpPr>
        <p:spPr>
          <a:xfrm>
            <a:off x="1524000" y="1747157"/>
            <a:ext cx="9144000" cy="3510643"/>
          </a:xfrm>
        </p:spPr>
        <p:txBody>
          <a:bodyPr/>
          <a:lstStyle/>
          <a:p>
            <a:r>
              <a:rPr lang="en-IN" b="1" dirty="0"/>
              <a:t>Objective:</a:t>
            </a:r>
          </a:p>
          <a:p>
            <a:r>
              <a:rPr lang="en-US" dirty="0"/>
              <a:t>To uncover patterns in customer purchasing behavior, this task analyzes total sales distributed across the days of the week. By identifying which day consistently generates the highest revenue, Walmart can make informed decisions on staffing, inventory management, and promotional planning to maximize sales performance.</a:t>
            </a:r>
            <a:endParaRPr lang="en-IN" b="1" dirty="0"/>
          </a:p>
        </p:txBody>
      </p:sp>
    </p:spTree>
    <p:extLst>
      <p:ext uri="{BB962C8B-B14F-4D97-AF65-F5344CB8AC3E}">
        <p14:creationId xmlns:p14="http://schemas.microsoft.com/office/powerpoint/2010/main" val="48266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FFB6-8ED2-D90C-1456-F2CD19F6A032}"/>
              </a:ext>
            </a:extLst>
          </p:cNvPr>
          <p:cNvSpPr>
            <a:spLocks noGrp="1"/>
          </p:cNvSpPr>
          <p:nvPr>
            <p:ph type="title"/>
          </p:nvPr>
        </p:nvSpPr>
        <p:spPr>
          <a:xfrm>
            <a:off x="838200" y="365126"/>
            <a:ext cx="10515600" cy="31591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F2E622E-4C41-02F2-BF0E-2549D533108B}"/>
              </a:ext>
            </a:extLst>
          </p:cNvPr>
          <p:cNvSpPr>
            <a:spLocks noGrp="1"/>
          </p:cNvSpPr>
          <p:nvPr>
            <p:ph idx="1"/>
          </p:nvPr>
        </p:nvSpPr>
        <p:spPr>
          <a:xfrm>
            <a:off x="838200" y="1453243"/>
            <a:ext cx="10515600" cy="4723720"/>
          </a:xfrm>
        </p:spPr>
        <p:txBody>
          <a:bodyPr/>
          <a:lstStyle/>
          <a:p>
            <a:pPr marL="0" indent="0">
              <a:buNone/>
            </a:pPr>
            <a:r>
              <a:rPr lang="en-US" dirty="0"/>
              <a:t>select dayname(str_to_date(Date, '%d-%m-%Y')) as day_of_week, round(sum(Total),2)as Total_Sales </a:t>
            </a:r>
          </a:p>
          <a:p>
            <a:pPr marL="0" indent="0">
              <a:buNone/>
            </a:pPr>
            <a:r>
              <a:rPr lang="en-US" dirty="0"/>
              <a:t>from walmartsales</a:t>
            </a:r>
          </a:p>
          <a:p>
            <a:pPr marL="0" indent="0">
              <a:buNone/>
            </a:pPr>
            <a:r>
              <a:rPr lang="en-US" dirty="0"/>
              <a:t>group by day_of_week</a:t>
            </a:r>
          </a:p>
          <a:p>
            <a:pPr marL="0" indent="0">
              <a:buNone/>
            </a:pPr>
            <a:r>
              <a:rPr lang="en-US" dirty="0"/>
              <a:t>order by Total_Sales desc</a:t>
            </a:r>
          </a:p>
          <a:p>
            <a:pPr marL="0" indent="0">
              <a:buNone/>
            </a:pPr>
            <a:r>
              <a:rPr lang="en-US" dirty="0"/>
              <a:t>limit 1;</a:t>
            </a:r>
            <a:endParaRPr lang="en-IN" dirty="0"/>
          </a:p>
        </p:txBody>
      </p:sp>
    </p:spTree>
    <p:extLst>
      <p:ext uri="{BB962C8B-B14F-4D97-AF65-F5344CB8AC3E}">
        <p14:creationId xmlns:p14="http://schemas.microsoft.com/office/powerpoint/2010/main" val="1848013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AE86-438C-9C92-B6E0-5F5C9579D4A6}"/>
              </a:ext>
            </a:extLst>
          </p:cNvPr>
          <p:cNvSpPr>
            <a:spLocks noGrp="1"/>
          </p:cNvSpPr>
          <p:nvPr>
            <p:ph type="title"/>
          </p:nvPr>
        </p:nvSpPr>
        <p:spPr>
          <a:xfrm>
            <a:off x="838200" y="365126"/>
            <a:ext cx="10515600" cy="761546"/>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9B8CA90A-8D50-C0BD-2407-7902FF309AF5}"/>
              </a:ext>
            </a:extLst>
          </p:cNvPr>
          <p:cNvGraphicFramePr>
            <a:graphicFrameLocks noGrp="1"/>
          </p:cNvGraphicFramePr>
          <p:nvPr>
            <p:ph idx="1"/>
            <p:extLst>
              <p:ext uri="{D42A27DB-BD31-4B8C-83A1-F6EECF244321}">
                <p14:modId xmlns:p14="http://schemas.microsoft.com/office/powerpoint/2010/main" val="2914076095"/>
              </p:ext>
            </p:extLst>
          </p:nvPr>
        </p:nvGraphicFramePr>
        <p:xfrm>
          <a:off x="838200" y="1825625"/>
          <a:ext cx="8926286" cy="2158546"/>
        </p:xfrm>
        <a:graphic>
          <a:graphicData uri="http://schemas.openxmlformats.org/drawingml/2006/table">
            <a:tbl>
              <a:tblPr firstRow="1" bandRow="1">
                <a:tableStyleId>{5C22544A-7EE6-4342-B048-85BDC9FD1C3A}</a:tableStyleId>
              </a:tblPr>
              <a:tblGrid>
                <a:gridCol w="4463143">
                  <a:extLst>
                    <a:ext uri="{9D8B030D-6E8A-4147-A177-3AD203B41FA5}">
                      <a16:colId xmlns:a16="http://schemas.microsoft.com/office/drawing/2014/main" val="1270025808"/>
                    </a:ext>
                  </a:extLst>
                </a:gridCol>
                <a:gridCol w="4463143">
                  <a:extLst>
                    <a:ext uri="{9D8B030D-6E8A-4147-A177-3AD203B41FA5}">
                      <a16:colId xmlns:a16="http://schemas.microsoft.com/office/drawing/2014/main" val="2403205995"/>
                    </a:ext>
                  </a:extLst>
                </a:gridCol>
              </a:tblGrid>
              <a:tr h="1079273">
                <a:tc>
                  <a:txBody>
                    <a:bodyPr/>
                    <a:lstStyle/>
                    <a:p>
                      <a:r>
                        <a:rPr lang="en-US" sz="2400" dirty="0"/>
                        <a:t>day_of_week</a:t>
                      </a:r>
                      <a:endParaRPr lang="en-IN" sz="2400" dirty="0"/>
                    </a:p>
                  </a:txBody>
                  <a:tcPr/>
                </a:tc>
                <a:tc>
                  <a:txBody>
                    <a:bodyPr/>
                    <a:lstStyle/>
                    <a:p>
                      <a:r>
                        <a:rPr lang="en-US" sz="2400" dirty="0"/>
                        <a:t>Total_Sales</a:t>
                      </a:r>
                      <a:endParaRPr lang="en-IN" sz="2400" dirty="0"/>
                    </a:p>
                  </a:txBody>
                  <a:tcPr/>
                </a:tc>
                <a:extLst>
                  <a:ext uri="{0D108BD9-81ED-4DB2-BD59-A6C34878D82A}">
                    <a16:rowId xmlns:a16="http://schemas.microsoft.com/office/drawing/2014/main" val="196832868"/>
                  </a:ext>
                </a:extLst>
              </a:tr>
              <a:tr h="1079273">
                <a:tc>
                  <a:txBody>
                    <a:bodyPr/>
                    <a:lstStyle/>
                    <a:p>
                      <a:r>
                        <a:rPr lang="en-IN" dirty="0"/>
                        <a:t>Saturday</a:t>
                      </a:r>
                    </a:p>
                  </a:txBody>
                  <a:tcPr anchor="ctr"/>
                </a:tc>
                <a:tc>
                  <a:txBody>
                    <a:bodyPr/>
                    <a:lstStyle/>
                    <a:p>
                      <a:r>
                        <a:rPr lang="en-IN" dirty="0"/>
                        <a:t>56120.81</a:t>
                      </a:r>
                    </a:p>
                  </a:txBody>
                  <a:tcPr anchor="ctr"/>
                </a:tc>
                <a:extLst>
                  <a:ext uri="{0D108BD9-81ED-4DB2-BD59-A6C34878D82A}">
                    <a16:rowId xmlns:a16="http://schemas.microsoft.com/office/drawing/2014/main" val="1156877733"/>
                  </a:ext>
                </a:extLst>
              </a:tr>
            </a:tbl>
          </a:graphicData>
        </a:graphic>
      </p:graphicFrame>
    </p:spTree>
    <p:extLst>
      <p:ext uri="{BB962C8B-B14F-4D97-AF65-F5344CB8AC3E}">
        <p14:creationId xmlns:p14="http://schemas.microsoft.com/office/powerpoint/2010/main" val="1696752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5258-DB6C-6E1F-E526-C2DA485A8F96}"/>
              </a:ext>
            </a:extLst>
          </p:cNvPr>
          <p:cNvSpPr>
            <a:spLocks noGrp="1"/>
          </p:cNvSpPr>
          <p:nvPr>
            <p:ph type="title"/>
          </p:nvPr>
        </p:nvSpPr>
        <p:spPr/>
        <p:txBody>
          <a:bodyPr>
            <a:normAutofit fontScale="90000"/>
          </a:bodyPr>
          <a:lstStyle/>
          <a:p>
            <a:r>
              <a:rPr lang="en-IN" sz="4000" b="1" dirty="0">
                <a:latin typeface="Candara" panose="020E0502030303020204" pitchFamily="34" charset="0"/>
              </a:rPr>
              <a:t>Video link:</a:t>
            </a:r>
            <a:br>
              <a:rPr lang="en-IN" sz="4000" b="1" dirty="0">
                <a:latin typeface="Candara" panose="020E0502030303020204" pitchFamily="34" charset="0"/>
              </a:rPr>
            </a:br>
            <a:r>
              <a:rPr lang="en-IN" sz="2700" b="1" dirty="0">
                <a:latin typeface="Candara" panose="020E0502030303020204" pitchFamily="34" charset="0"/>
              </a:rPr>
              <a:t>https://drive.google.com/file/d/1dWVruUa50_lVGRNKpkjfFTJ2QbuKB8Kw/view?usp=sharing  </a:t>
            </a:r>
          </a:p>
        </p:txBody>
      </p:sp>
    </p:spTree>
    <p:extLst>
      <p:ext uri="{BB962C8B-B14F-4D97-AF65-F5344CB8AC3E}">
        <p14:creationId xmlns:p14="http://schemas.microsoft.com/office/powerpoint/2010/main" val="247352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8E77-F92D-367B-B12A-A34D91E4C7A1}"/>
              </a:ext>
            </a:extLst>
          </p:cNvPr>
          <p:cNvSpPr>
            <a:spLocks noGrp="1"/>
          </p:cNvSpPr>
          <p:nvPr>
            <p:ph type="title"/>
          </p:nvPr>
        </p:nvSpPr>
        <p:spPr>
          <a:xfrm>
            <a:off x="838200" y="365126"/>
            <a:ext cx="10515600" cy="810532"/>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12C62CAB-9482-B1E3-49AD-7D4D6D2C55D4}"/>
              </a:ext>
            </a:extLst>
          </p:cNvPr>
          <p:cNvGraphicFramePr>
            <a:graphicFrameLocks noGrp="1"/>
          </p:cNvGraphicFramePr>
          <p:nvPr>
            <p:ph idx="1"/>
            <p:extLst>
              <p:ext uri="{D42A27DB-BD31-4B8C-83A1-F6EECF244321}">
                <p14:modId xmlns:p14="http://schemas.microsoft.com/office/powerpoint/2010/main" val="4075444634"/>
              </p:ext>
            </p:extLst>
          </p:nvPr>
        </p:nvGraphicFramePr>
        <p:xfrm>
          <a:off x="838200" y="1825625"/>
          <a:ext cx="10515600" cy="254065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84730853"/>
                    </a:ext>
                  </a:extLst>
                </a:gridCol>
                <a:gridCol w="5257800">
                  <a:extLst>
                    <a:ext uri="{9D8B030D-6E8A-4147-A177-3AD203B41FA5}">
                      <a16:colId xmlns:a16="http://schemas.microsoft.com/office/drawing/2014/main" val="1057009555"/>
                    </a:ext>
                  </a:extLst>
                </a:gridCol>
              </a:tblGrid>
              <a:tr h="633526">
                <a:tc>
                  <a:txBody>
                    <a:bodyPr/>
                    <a:lstStyle/>
                    <a:p>
                      <a:r>
                        <a:rPr lang="en-US" sz="3600" dirty="0"/>
                        <a:t>Branch</a:t>
                      </a:r>
                      <a:endParaRPr lang="en-IN" sz="3600" dirty="0"/>
                    </a:p>
                  </a:txBody>
                  <a:tcPr/>
                </a:tc>
                <a:tc>
                  <a:txBody>
                    <a:bodyPr/>
                    <a:lstStyle/>
                    <a:p>
                      <a:r>
                        <a:rPr lang="en-US" sz="2400" dirty="0"/>
                        <a:t>Avg_Monthly_Growth_Rate_Percent</a:t>
                      </a:r>
                      <a:endParaRPr lang="en-IN" sz="2400" dirty="0"/>
                    </a:p>
                  </a:txBody>
                  <a:tcPr/>
                </a:tc>
                <a:extLst>
                  <a:ext uri="{0D108BD9-81ED-4DB2-BD59-A6C34878D82A}">
                    <a16:rowId xmlns:a16="http://schemas.microsoft.com/office/drawing/2014/main" val="1423553440"/>
                  </a:ext>
                </a:extLst>
              </a:tr>
              <a:tr h="633526">
                <a:tc>
                  <a:txBody>
                    <a:bodyPr/>
                    <a:lstStyle/>
                    <a:p>
                      <a:r>
                        <a:rPr lang="en-IN" dirty="0"/>
                        <a:t>A</a:t>
                      </a:r>
                    </a:p>
                  </a:txBody>
                  <a:tcPr anchor="ctr"/>
                </a:tc>
                <a:tc>
                  <a:txBody>
                    <a:bodyPr/>
                    <a:lstStyle/>
                    <a:p>
                      <a:r>
                        <a:rPr lang="en-IN"/>
                        <a:t>1.66</a:t>
                      </a:r>
                    </a:p>
                  </a:txBody>
                  <a:tcPr anchor="ctr"/>
                </a:tc>
                <a:extLst>
                  <a:ext uri="{0D108BD9-81ED-4DB2-BD59-A6C34878D82A}">
                    <a16:rowId xmlns:a16="http://schemas.microsoft.com/office/drawing/2014/main" val="2993540361"/>
                  </a:ext>
                </a:extLst>
              </a:tr>
              <a:tr h="633526">
                <a:tc>
                  <a:txBody>
                    <a:bodyPr/>
                    <a:lstStyle/>
                    <a:p>
                      <a:r>
                        <a:rPr lang="en-IN"/>
                        <a:t>C</a:t>
                      </a:r>
                    </a:p>
                  </a:txBody>
                  <a:tcPr anchor="ctr"/>
                </a:tc>
                <a:tc>
                  <a:txBody>
                    <a:bodyPr/>
                    <a:lstStyle/>
                    <a:p>
                      <a:r>
                        <a:rPr lang="en-IN"/>
                        <a:t>-2.8</a:t>
                      </a:r>
                    </a:p>
                  </a:txBody>
                  <a:tcPr anchor="ctr"/>
                </a:tc>
                <a:extLst>
                  <a:ext uri="{0D108BD9-81ED-4DB2-BD59-A6C34878D82A}">
                    <a16:rowId xmlns:a16="http://schemas.microsoft.com/office/drawing/2014/main" val="3882666551"/>
                  </a:ext>
                </a:extLst>
              </a:tr>
              <a:tr h="633526">
                <a:tc>
                  <a:txBody>
                    <a:bodyPr/>
                    <a:lstStyle/>
                    <a:p>
                      <a:r>
                        <a:rPr lang="en-IN"/>
                        <a:t>B</a:t>
                      </a:r>
                    </a:p>
                  </a:txBody>
                  <a:tcPr anchor="ctr"/>
                </a:tc>
                <a:tc>
                  <a:txBody>
                    <a:bodyPr/>
                    <a:lstStyle/>
                    <a:p>
                      <a:r>
                        <a:rPr lang="en-IN" dirty="0"/>
                        <a:t>-3.45</a:t>
                      </a:r>
                    </a:p>
                  </a:txBody>
                  <a:tcPr anchor="ctr"/>
                </a:tc>
                <a:extLst>
                  <a:ext uri="{0D108BD9-81ED-4DB2-BD59-A6C34878D82A}">
                    <a16:rowId xmlns:a16="http://schemas.microsoft.com/office/drawing/2014/main" val="3766976975"/>
                  </a:ext>
                </a:extLst>
              </a:tr>
            </a:tbl>
          </a:graphicData>
        </a:graphic>
      </p:graphicFrame>
    </p:spTree>
    <p:extLst>
      <p:ext uri="{BB962C8B-B14F-4D97-AF65-F5344CB8AC3E}">
        <p14:creationId xmlns:p14="http://schemas.microsoft.com/office/powerpoint/2010/main" val="252119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6555-7A58-87D0-B02E-40CD4B470670}"/>
              </a:ext>
            </a:extLst>
          </p:cNvPr>
          <p:cNvSpPr>
            <a:spLocks noGrp="1"/>
          </p:cNvSpPr>
          <p:nvPr>
            <p:ph type="title"/>
          </p:nvPr>
        </p:nvSpPr>
        <p:spPr/>
        <p:txBody>
          <a:bodyPr>
            <a:normAutofit/>
          </a:bodyPr>
          <a:lstStyle/>
          <a:p>
            <a:r>
              <a:rPr lang="en-US" dirty="0"/>
              <a:t>Bar Chart:</a:t>
            </a:r>
            <a:br>
              <a:rPr lang="en-US" dirty="0"/>
            </a:br>
            <a:endParaRPr lang="en-IN" dirty="0"/>
          </a:p>
        </p:txBody>
      </p:sp>
      <p:graphicFrame>
        <p:nvGraphicFramePr>
          <p:cNvPr id="6" name="Content Placeholder 5">
            <a:extLst>
              <a:ext uri="{FF2B5EF4-FFF2-40B4-BE49-F238E27FC236}">
                <a16:creationId xmlns:a16="http://schemas.microsoft.com/office/drawing/2014/main" id="{AD91D875-CBCF-8F88-FD5A-340044DA3956}"/>
              </a:ext>
            </a:extLst>
          </p:cNvPr>
          <p:cNvGraphicFramePr>
            <a:graphicFrameLocks noGrp="1"/>
          </p:cNvGraphicFramePr>
          <p:nvPr>
            <p:ph idx="1"/>
            <p:extLst>
              <p:ext uri="{D42A27DB-BD31-4B8C-83A1-F6EECF244321}">
                <p14:modId xmlns:p14="http://schemas.microsoft.com/office/powerpoint/2010/main" val="121017960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5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54D8-E6E6-FD33-1827-1B77A73A2C0E}"/>
              </a:ext>
            </a:extLst>
          </p:cNvPr>
          <p:cNvSpPr>
            <a:spLocks noGrp="1"/>
          </p:cNvSpPr>
          <p:nvPr>
            <p:ph type="ctrTitle"/>
          </p:nvPr>
        </p:nvSpPr>
        <p:spPr/>
        <p:txBody>
          <a:bodyPr>
            <a:normAutofit/>
          </a:bodyPr>
          <a:lstStyle/>
          <a:p>
            <a:r>
              <a:rPr lang="en-US" sz="4400" dirty="0">
                <a:latin typeface="Aptos" panose="020B0004020202020204" pitchFamily="34" charset="0"/>
              </a:rPr>
              <a:t>Task 2 – Most Profitable Product Line for Each Branch</a:t>
            </a:r>
            <a:br>
              <a:rPr lang="en-US" sz="4400" dirty="0">
                <a:latin typeface="Aptos" panose="020B0004020202020204" pitchFamily="34" charset="0"/>
              </a:rPr>
            </a:br>
            <a:endParaRPr lang="en-IN" sz="4400" dirty="0">
              <a:latin typeface="Aptos" panose="020B0004020202020204" pitchFamily="34" charset="0"/>
            </a:endParaRPr>
          </a:p>
        </p:txBody>
      </p:sp>
      <p:sp>
        <p:nvSpPr>
          <p:cNvPr id="3" name="Subtitle 2">
            <a:extLst>
              <a:ext uri="{FF2B5EF4-FFF2-40B4-BE49-F238E27FC236}">
                <a16:creationId xmlns:a16="http://schemas.microsoft.com/office/drawing/2014/main" id="{E753DE0F-444A-D696-60DD-7034025BC3CB}"/>
              </a:ext>
            </a:extLst>
          </p:cNvPr>
          <p:cNvSpPr>
            <a:spLocks noGrp="1"/>
          </p:cNvSpPr>
          <p:nvPr>
            <p:ph type="subTitle" idx="1"/>
          </p:nvPr>
        </p:nvSpPr>
        <p:spPr>
          <a:xfrm>
            <a:off x="1524000" y="3602038"/>
            <a:ext cx="9144000" cy="2733448"/>
          </a:xfrm>
        </p:spPr>
        <p:txBody>
          <a:bodyPr/>
          <a:lstStyle/>
          <a:p>
            <a:r>
              <a:rPr lang="en-US" b="1" dirty="0"/>
              <a:t>Objective:</a:t>
            </a:r>
            <a:br>
              <a:rPr lang="en-US" dirty="0"/>
            </a:br>
            <a:r>
              <a:rPr lang="en-US" dirty="0"/>
              <a:t>Determine the product line contributing the most profit (gross income) to each branch.</a:t>
            </a:r>
          </a:p>
          <a:p>
            <a:r>
              <a:rPr lang="en-US" b="1" dirty="0"/>
              <a:t>Assumption we made while tacking this case:</a:t>
            </a:r>
          </a:p>
          <a:p>
            <a:r>
              <a:rPr lang="en-US" dirty="0"/>
              <a:t>The column </a:t>
            </a:r>
            <a:r>
              <a:rPr lang="en-US" b="1" dirty="0"/>
              <a:t>Gross_Income</a:t>
            </a:r>
            <a:r>
              <a:rPr lang="en-US" dirty="0"/>
              <a:t>(i.e. Total-cogs) in the dataset represent the </a:t>
            </a:r>
            <a:r>
              <a:rPr lang="en-US" b="1" dirty="0"/>
              <a:t>profit</a:t>
            </a:r>
            <a:r>
              <a:rPr lang="en-US" dirty="0"/>
              <a:t> from each transaction. Hence, total profit per product line calculated by </a:t>
            </a:r>
            <a:r>
              <a:rPr lang="en-US" b="1" dirty="0"/>
              <a:t>summing</a:t>
            </a:r>
            <a:r>
              <a:rPr lang="en-US" dirty="0"/>
              <a:t> the Gross_Income values.</a:t>
            </a:r>
          </a:p>
          <a:p>
            <a:endParaRPr lang="en-US" b="1" dirty="0"/>
          </a:p>
        </p:txBody>
      </p:sp>
    </p:spTree>
    <p:extLst>
      <p:ext uri="{BB962C8B-B14F-4D97-AF65-F5344CB8AC3E}">
        <p14:creationId xmlns:p14="http://schemas.microsoft.com/office/powerpoint/2010/main" val="20466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B787-475B-E834-6D4F-030056E31A4E}"/>
              </a:ext>
            </a:extLst>
          </p:cNvPr>
          <p:cNvSpPr>
            <a:spLocks noGrp="1"/>
          </p:cNvSpPr>
          <p:nvPr>
            <p:ph type="title"/>
          </p:nvPr>
        </p:nvSpPr>
        <p:spPr/>
        <p:txBody>
          <a:bodyPr/>
          <a:lstStyle/>
          <a:p>
            <a:r>
              <a:rPr lang="en-US" dirty="0"/>
              <a:t>SQL Query:</a:t>
            </a:r>
            <a:endParaRPr lang="en-IN" dirty="0"/>
          </a:p>
        </p:txBody>
      </p:sp>
      <p:sp>
        <p:nvSpPr>
          <p:cNvPr id="3" name="Content Placeholder 2">
            <a:extLst>
              <a:ext uri="{FF2B5EF4-FFF2-40B4-BE49-F238E27FC236}">
                <a16:creationId xmlns:a16="http://schemas.microsoft.com/office/drawing/2014/main" id="{94661AE2-B020-6847-9100-3721B073B1E0}"/>
              </a:ext>
            </a:extLst>
          </p:cNvPr>
          <p:cNvSpPr>
            <a:spLocks noGrp="1"/>
          </p:cNvSpPr>
          <p:nvPr>
            <p:ph idx="1"/>
          </p:nvPr>
        </p:nvSpPr>
        <p:spPr>
          <a:xfrm>
            <a:off x="838200" y="1387929"/>
            <a:ext cx="10515600" cy="5225142"/>
          </a:xfrm>
        </p:spPr>
        <p:txBody>
          <a:bodyPr>
            <a:normAutofit fontScale="85000" lnSpcReduction="20000"/>
          </a:bodyPr>
          <a:lstStyle/>
          <a:p>
            <a:r>
              <a:rPr lang="en-US" dirty="0"/>
              <a:t>WITH RankedProfits AS (    </a:t>
            </a:r>
          </a:p>
          <a:p>
            <a:pPr marL="0" indent="0">
              <a:buNone/>
            </a:pPr>
            <a:r>
              <a:rPr lang="en-US" dirty="0"/>
              <a:t>       SELECT        </a:t>
            </a:r>
          </a:p>
          <a:p>
            <a:pPr marL="0" indent="0">
              <a:buNone/>
            </a:pPr>
            <a:r>
              <a:rPr lang="en-US" dirty="0"/>
              <a:t>           Branch,   Product_line,        </a:t>
            </a:r>
          </a:p>
          <a:p>
            <a:pPr marL="0" indent="0">
              <a:buNone/>
            </a:pPr>
            <a:r>
              <a:rPr lang="en-US" dirty="0"/>
              <a:t>           round(SUM(Gross_Income),2) AS Total_Profit,       </a:t>
            </a:r>
          </a:p>
          <a:p>
            <a:pPr marL="0" indent="0">
              <a:buNone/>
            </a:pPr>
            <a:r>
              <a:rPr lang="en-US" dirty="0"/>
              <a:t>           RANK() OVER (PARTITION BY Branch ORDER BY SUM(Gross_Income) DESC) AS Rnk    </a:t>
            </a:r>
          </a:p>
          <a:p>
            <a:pPr marL="0" indent="0">
              <a:buNone/>
            </a:pPr>
            <a:r>
              <a:rPr lang="en-US" dirty="0"/>
              <a:t>           FROM  WalmartSales    </a:t>
            </a:r>
          </a:p>
          <a:p>
            <a:pPr marL="0" indent="0">
              <a:buNone/>
            </a:pPr>
            <a:r>
              <a:rPr lang="en-US" dirty="0"/>
              <a:t>           GROUP BY  Branch, Product_line</a:t>
            </a:r>
          </a:p>
          <a:p>
            <a:pPr marL="0" indent="0">
              <a:buNone/>
            </a:pPr>
            <a:r>
              <a:rPr lang="en-US" dirty="0"/>
              <a:t>     )</a:t>
            </a:r>
          </a:p>
          <a:p>
            <a:pPr marL="0" indent="0">
              <a:buNone/>
            </a:pPr>
            <a:r>
              <a:rPr lang="en-US" dirty="0"/>
              <a:t>   SELECT     </a:t>
            </a:r>
          </a:p>
          <a:p>
            <a:pPr marL="0" indent="0">
              <a:buNone/>
            </a:pPr>
            <a:r>
              <a:rPr lang="en-US" dirty="0"/>
              <a:t>       Branch,    Product_line  AS Most_Profitable_Product_Line,  Total_Profit  </a:t>
            </a:r>
          </a:p>
          <a:p>
            <a:pPr marL="0" indent="0">
              <a:buNone/>
            </a:pPr>
            <a:r>
              <a:rPr lang="en-US" dirty="0"/>
              <a:t>   FROM     RankedProfits </a:t>
            </a:r>
          </a:p>
          <a:p>
            <a:pPr marL="0" indent="0">
              <a:buNone/>
            </a:pPr>
            <a:r>
              <a:rPr lang="en-US" dirty="0"/>
              <a:t>    WHERE     rnk = 1;</a:t>
            </a:r>
            <a:endParaRPr lang="en-IN" dirty="0"/>
          </a:p>
        </p:txBody>
      </p:sp>
    </p:spTree>
    <p:extLst>
      <p:ext uri="{BB962C8B-B14F-4D97-AF65-F5344CB8AC3E}">
        <p14:creationId xmlns:p14="http://schemas.microsoft.com/office/powerpoint/2010/main" val="184169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3BDB-E927-EA02-9429-771DB65F0F68}"/>
              </a:ext>
            </a:extLst>
          </p:cNvPr>
          <p:cNvSpPr>
            <a:spLocks noGrp="1"/>
          </p:cNvSpPr>
          <p:nvPr>
            <p:ph type="title"/>
          </p:nvPr>
        </p:nvSpPr>
        <p:spPr>
          <a:xfrm>
            <a:off x="838200" y="365126"/>
            <a:ext cx="10515600" cy="679904"/>
          </a:xfrm>
        </p:spPr>
        <p:txBody>
          <a:bodyPr>
            <a:normAutofit fontScale="90000"/>
          </a:bodyPr>
          <a:lstStyle/>
          <a:p>
            <a:r>
              <a:rPr lang="en-IN" dirty="0"/>
              <a:t>Table:</a:t>
            </a:r>
          </a:p>
        </p:txBody>
      </p:sp>
      <p:graphicFrame>
        <p:nvGraphicFramePr>
          <p:cNvPr id="4" name="Content Placeholder 3">
            <a:extLst>
              <a:ext uri="{FF2B5EF4-FFF2-40B4-BE49-F238E27FC236}">
                <a16:creationId xmlns:a16="http://schemas.microsoft.com/office/drawing/2014/main" id="{A65A22FB-5EF0-0E26-396D-1F57837202E8}"/>
              </a:ext>
            </a:extLst>
          </p:cNvPr>
          <p:cNvGraphicFramePr>
            <a:graphicFrameLocks noGrp="1"/>
          </p:cNvGraphicFramePr>
          <p:nvPr>
            <p:ph idx="1"/>
            <p:extLst>
              <p:ext uri="{D42A27DB-BD31-4B8C-83A1-F6EECF244321}">
                <p14:modId xmlns:p14="http://schemas.microsoft.com/office/powerpoint/2010/main" val="928733896"/>
              </p:ext>
            </p:extLst>
          </p:nvPr>
        </p:nvGraphicFramePr>
        <p:xfrm>
          <a:off x="838200" y="1825625"/>
          <a:ext cx="10515597" cy="273578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263207875"/>
                    </a:ext>
                  </a:extLst>
                </a:gridCol>
                <a:gridCol w="3505199">
                  <a:extLst>
                    <a:ext uri="{9D8B030D-6E8A-4147-A177-3AD203B41FA5}">
                      <a16:colId xmlns:a16="http://schemas.microsoft.com/office/drawing/2014/main" val="1761158233"/>
                    </a:ext>
                  </a:extLst>
                </a:gridCol>
                <a:gridCol w="3505199">
                  <a:extLst>
                    <a:ext uri="{9D8B030D-6E8A-4147-A177-3AD203B41FA5}">
                      <a16:colId xmlns:a16="http://schemas.microsoft.com/office/drawing/2014/main" val="3489124730"/>
                    </a:ext>
                  </a:extLst>
                </a:gridCol>
              </a:tblGrid>
              <a:tr h="637608">
                <a:tc>
                  <a:txBody>
                    <a:bodyPr/>
                    <a:lstStyle/>
                    <a:p>
                      <a:r>
                        <a:rPr lang="en-US" sz="2800" dirty="0"/>
                        <a:t>Branch</a:t>
                      </a:r>
                      <a:endParaRPr lang="en-IN" sz="2800" dirty="0"/>
                    </a:p>
                  </a:txBody>
                  <a:tcPr/>
                </a:tc>
                <a:tc>
                  <a:txBody>
                    <a:bodyPr/>
                    <a:lstStyle/>
                    <a:p>
                      <a:r>
                        <a:rPr lang="en-US" sz="2400" dirty="0"/>
                        <a:t>Most_Profitable_Product_Line</a:t>
                      </a:r>
                      <a:endParaRPr lang="en-IN" sz="2400" dirty="0"/>
                    </a:p>
                  </a:txBody>
                  <a:tcPr/>
                </a:tc>
                <a:tc>
                  <a:txBody>
                    <a:bodyPr/>
                    <a:lstStyle/>
                    <a:p>
                      <a:r>
                        <a:rPr lang="en-US" sz="2800" dirty="0"/>
                        <a:t>Total_Profit</a:t>
                      </a:r>
                      <a:endParaRPr lang="en-IN" sz="2800" dirty="0"/>
                    </a:p>
                  </a:txBody>
                  <a:tcPr/>
                </a:tc>
                <a:extLst>
                  <a:ext uri="{0D108BD9-81ED-4DB2-BD59-A6C34878D82A}">
                    <a16:rowId xmlns:a16="http://schemas.microsoft.com/office/drawing/2014/main" val="1606259088"/>
                  </a:ext>
                </a:extLst>
              </a:tr>
              <a:tr h="637608">
                <a:tc>
                  <a:txBody>
                    <a:bodyPr/>
                    <a:lstStyle/>
                    <a:p>
                      <a:r>
                        <a:rPr lang="en-IN" dirty="0"/>
                        <a:t>A</a:t>
                      </a:r>
                    </a:p>
                  </a:txBody>
                  <a:tcPr anchor="ctr"/>
                </a:tc>
                <a:tc>
                  <a:txBody>
                    <a:bodyPr/>
                    <a:lstStyle/>
                    <a:p>
                      <a:r>
                        <a:rPr lang="en-IN"/>
                        <a:t>Home and lifestyle</a:t>
                      </a:r>
                    </a:p>
                  </a:txBody>
                  <a:tcPr anchor="ctr"/>
                </a:tc>
                <a:tc>
                  <a:txBody>
                    <a:bodyPr/>
                    <a:lstStyle/>
                    <a:p>
                      <a:r>
                        <a:rPr lang="en-IN"/>
                        <a:t>1067.49</a:t>
                      </a:r>
                    </a:p>
                  </a:txBody>
                  <a:tcPr anchor="ctr"/>
                </a:tc>
                <a:extLst>
                  <a:ext uri="{0D108BD9-81ED-4DB2-BD59-A6C34878D82A}">
                    <a16:rowId xmlns:a16="http://schemas.microsoft.com/office/drawing/2014/main" val="753174423"/>
                  </a:ext>
                </a:extLst>
              </a:tr>
              <a:tr h="637608">
                <a:tc>
                  <a:txBody>
                    <a:bodyPr/>
                    <a:lstStyle/>
                    <a:p>
                      <a:r>
                        <a:rPr lang="en-IN"/>
                        <a:t>B</a:t>
                      </a:r>
                    </a:p>
                  </a:txBody>
                  <a:tcPr anchor="ctr"/>
                </a:tc>
                <a:tc>
                  <a:txBody>
                    <a:bodyPr/>
                    <a:lstStyle/>
                    <a:p>
                      <a:r>
                        <a:rPr lang="en-IN"/>
                        <a:t>Sports and travel</a:t>
                      </a:r>
                    </a:p>
                  </a:txBody>
                  <a:tcPr anchor="ctr"/>
                </a:tc>
                <a:tc>
                  <a:txBody>
                    <a:bodyPr/>
                    <a:lstStyle/>
                    <a:p>
                      <a:r>
                        <a:rPr lang="en-IN"/>
                        <a:t>951.82</a:t>
                      </a:r>
                    </a:p>
                  </a:txBody>
                  <a:tcPr anchor="ctr"/>
                </a:tc>
                <a:extLst>
                  <a:ext uri="{0D108BD9-81ED-4DB2-BD59-A6C34878D82A}">
                    <a16:rowId xmlns:a16="http://schemas.microsoft.com/office/drawing/2014/main" val="458929564"/>
                  </a:ext>
                </a:extLst>
              </a:tr>
              <a:tr h="637608">
                <a:tc>
                  <a:txBody>
                    <a:bodyPr/>
                    <a:lstStyle/>
                    <a:p>
                      <a:r>
                        <a:rPr lang="en-IN"/>
                        <a:t>C</a:t>
                      </a:r>
                    </a:p>
                  </a:txBody>
                  <a:tcPr anchor="ctr"/>
                </a:tc>
                <a:tc>
                  <a:txBody>
                    <a:bodyPr/>
                    <a:lstStyle/>
                    <a:p>
                      <a:r>
                        <a:rPr lang="en-IN"/>
                        <a:t>Food and beverages</a:t>
                      </a:r>
                    </a:p>
                  </a:txBody>
                  <a:tcPr anchor="ctr"/>
                </a:tc>
                <a:tc>
                  <a:txBody>
                    <a:bodyPr/>
                    <a:lstStyle/>
                    <a:p>
                      <a:r>
                        <a:rPr lang="en-IN" dirty="0"/>
                        <a:t>1131.75</a:t>
                      </a:r>
                    </a:p>
                  </a:txBody>
                  <a:tcPr anchor="ctr"/>
                </a:tc>
                <a:extLst>
                  <a:ext uri="{0D108BD9-81ED-4DB2-BD59-A6C34878D82A}">
                    <a16:rowId xmlns:a16="http://schemas.microsoft.com/office/drawing/2014/main" val="3766306618"/>
                  </a:ext>
                </a:extLst>
              </a:tr>
            </a:tbl>
          </a:graphicData>
        </a:graphic>
      </p:graphicFrame>
    </p:spTree>
    <p:extLst>
      <p:ext uri="{BB962C8B-B14F-4D97-AF65-F5344CB8AC3E}">
        <p14:creationId xmlns:p14="http://schemas.microsoft.com/office/powerpoint/2010/main" val="6964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9055-19FB-F172-F1DC-76D0559A8BA8}"/>
              </a:ext>
            </a:extLst>
          </p:cNvPr>
          <p:cNvSpPr>
            <a:spLocks noGrp="1"/>
          </p:cNvSpPr>
          <p:nvPr>
            <p:ph type="title"/>
          </p:nvPr>
        </p:nvSpPr>
        <p:spPr/>
        <p:txBody>
          <a:bodyPr/>
          <a:lstStyle/>
          <a:p>
            <a:r>
              <a:rPr lang="en-US" dirty="0"/>
              <a:t>Graph:</a:t>
            </a:r>
            <a:endParaRPr lang="en-IN" dirty="0"/>
          </a:p>
        </p:txBody>
      </p:sp>
      <p:graphicFrame>
        <p:nvGraphicFramePr>
          <p:cNvPr id="6" name="Content Placeholder 5">
            <a:extLst>
              <a:ext uri="{FF2B5EF4-FFF2-40B4-BE49-F238E27FC236}">
                <a16:creationId xmlns:a16="http://schemas.microsoft.com/office/drawing/2014/main" id="{F40FCEEC-B0DE-4A4F-E6D4-99483B398154}"/>
              </a:ext>
            </a:extLst>
          </p:cNvPr>
          <p:cNvGraphicFramePr>
            <a:graphicFrameLocks noGrp="1"/>
          </p:cNvGraphicFramePr>
          <p:nvPr>
            <p:ph idx="1"/>
            <p:extLst>
              <p:ext uri="{D42A27DB-BD31-4B8C-83A1-F6EECF244321}">
                <p14:modId xmlns:p14="http://schemas.microsoft.com/office/powerpoint/2010/main" val="3394423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9271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2335</Words>
  <Application>Microsoft Office PowerPoint</Application>
  <PresentationFormat>Widescreen</PresentationFormat>
  <Paragraphs>440</Paragraphs>
  <Slides>39</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2" baseType="lpstr">
      <vt:lpstr>Aptos</vt:lpstr>
      <vt:lpstr>Arial</vt:lpstr>
      <vt:lpstr>Bahnschrift</vt:lpstr>
      <vt:lpstr>Calibri</vt:lpstr>
      <vt:lpstr>Calibri Light</vt:lpstr>
      <vt:lpstr>Candara</vt:lpstr>
      <vt:lpstr>Consolas</vt:lpstr>
      <vt:lpstr>Constantia</vt:lpstr>
      <vt:lpstr>Franklin Gothic Book</vt:lpstr>
      <vt:lpstr>Gill Sans MT</vt:lpstr>
      <vt:lpstr>Segoe UI Variable Text Light</vt:lpstr>
      <vt:lpstr>Office Theme</vt:lpstr>
      <vt:lpstr>Macro-Enabled Worksheet</vt:lpstr>
      <vt:lpstr>Walmart Sales Analysis Project</vt:lpstr>
      <vt:lpstr>Task 1 – Identifying the Top Branch by Sales Growth Rate</vt:lpstr>
      <vt:lpstr>SQL Query:</vt:lpstr>
      <vt:lpstr>Table:</vt:lpstr>
      <vt:lpstr>Bar Chart: </vt:lpstr>
      <vt:lpstr>Task 2 – Most Profitable Product Line for Each Branch </vt:lpstr>
      <vt:lpstr>SQL Query:</vt:lpstr>
      <vt:lpstr>Table:</vt:lpstr>
      <vt:lpstr>Graph:</vt:lpstr>
      <vt:lpstr>Task 3 – Customer Segmentation Based on Spending</vt:lpstr>
      <vt:lpstr>SQL Query:</vt:lpstr>
      <vt:lpstr>Table:</vt:lpstr>
      <vt:lpstr>Graph</vt:lpstr>
      <vt:lpstr>Task 4 – Detecting Anomalies in Sales Transactions</vt:lpstr>
      <vt:lpstr>SQL Query:</vt:lpstr>
      <vt:lpstr>Table: Note: Total anomalies detected – 569. Only top 10 rows are shown here for presentation clarity. Full data is available in Excel attachment mentioned below of the table.</vt:lpstr>
      <vt:lpstr>Graph: Bar Graph</vt:lpstr>
      <vt:lpstr>Task 5 – Most Popular Payment Method by City</vt:lpstr>
      <vt:lpstr>SQL Query:</vt:lpstr>
      <vt:lpstr>Table:</vt:lpstr>
      <vt:lpstr>Graph:</vt:lpstr>
      <vt:lpstr>Task 6 – Monthly Sales Distribution by Gender</vt:lpstr>
      <vt:lpstr>SQL Query:</vt:lpstr>
      <vt:lpstr>Table:</vt:lpstr>
      <vt:lpstr>Graph:</vt:lpstr>
      <vt:lpstr>Task 7 – Best Product Line by Customer Type</vt:lpstr>
      <vt:lpstr>SQL Query:</vt:lpstr>
      <vt:lpstr>Table &amp; Graph:</vt:lpstr>
      <vt:lpstr>Task 8 – Identifying Repeat Customers</vt:lpstr>
      <vt:lpstr>SQL Query:</vt:lpstr>
      <vt:lpstr>Table &amp; Graph: Assumption: We have used this table in form of chart as well so we have not drawn unique graph for this task as we are doing mentioned above. Note: Total rows detected – 985. Only top 10 rows are shown here for presentation clarity. Full data is available in Excel attachment mentioned below of the table.</vt:lpstr>
      <vt:lpstr>Task 9 – Top 5 Customers by Sales Volume</vt:lpstr>
      <vt:lpstr>SQL Query:</vt:lpstr>
      <vt:lpstr>Table:</vt:lpstr>
      <vt:lpstr>Graph: Bar </vt:lpstr>
      <vt:lpstr>Task 10 – Sales Trends by Day of the Week</vt:lpstr>
      <vt:lpstr>SQL Query:</vt:lpstr>
      <vt:lpstr>Table:</vt:lpstr>
      <vt:lpstr>Video link: https://drive.google.com/file/d/1dWVruUa50_lVGRNKpkjfFTJ2QbuKB8Kw/view?usp=sharing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Dheeraj Prajapati</dc:creator>
  <cp:lastModifiedBy>Dheeraj Prajapati</cp:lastModifiedBy>
  <cp:revision>13</cp:revision>
  <dcterms:created xsi:type="dcterms:W3CDTF">2025-05-18T10:08:04Z</dcterms:created>
  <dcterms:modified xsi:type="dcterms:W3CDTF">2025-05-21T05:08:41Z</dcterms:modified>
</cp:coreProperties>
</file>