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74" r:id="rId12"/>
    <p:sldId id="267" r:id="rId13"/>
    <p:sldId id="266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4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1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17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5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3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4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5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8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5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1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0D3A-FD2A-4875-A853-499D05E1AFB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D4797D-2502-4BF1-850F-62A7F38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5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94A2-5322-4512-AA20-3C49C21CA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300" y="728497"/>
            <a:ext cx="3996878" cy="311715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JU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nformation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anagement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ystem</a:t>
            </a:r>
            <a:endParaRPr lang="zh-CN" alt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AAD34-E4A6-4511-944B-F3CE4F11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72" y="4280205"/>
            <a:ext cx="4762406" cy="66935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南京大学信息管理系统</a:t>
            </a:r>
            <a:endParaRPr lang="en-US" altLang="zh-CN" sz="3600" b="1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0B6B2-C44C-4740-BE08-E5FB26F9B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23" y="1064824"/>
            <a:ext cx="2447549" cy="2444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35A581-5194-4996-BE4E-04EDC7DE79D7}"/>
              </a:ext>
            </a:extLst>
          </p:cNvPr>
          <p:cNvSpPr txBox="1"/>
          <p:nvPr/>
        </p:nvSpPr>
        <p:spPr>
          <a:xfrm>
            <a:off x="6096000" y="5384110"/>
            <a:ext cx="195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队：</a:t>
            </a:r>
            <a:endParaRPr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刘洪禹、陈安琪</a:t>
            </a:r>
          </a:p>
        </p:txBody>
      </p:sp>
    </p:spTree>
    <p:extLst>
      <p:ext uri="{BB962C8B-B14F-4D97-AF65-F5344CB8AC3E}">
        <p14:creationId xmlns:p14="http://schemas.microsoft.com/office/powerpoint/2010/main" val="379587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54E9E-D298-4435-85CC-0FE0B5877ACB}"/>
              </a:ext>
            </a:extLst>
          </p:cNvPr>
          <p:cNvSpPr txBox="1"/>
          <p:nvPr/>
        </p:nvSpPr>
        <p:spPr>
          <a:xfrm>
            <a:off x="684325" y="396790"/>
            <a:ext cx="3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导出为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xlsx</a:t>
            </a:r>
            <a:endParaRPr lang="zh-CN" altLang="en-US" sz="2800" b="1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D64A7-5742-40FC-9DC8-A56920ABC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5" y="2309463"/>
            <a:ext cx="6911662" cy="388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AFF13B-F8DC-4829-BE32-28BBFCE10DB9}"/>
              </a:ext>
            </a:extLst>
          </p:cNvPr>
          <p:cNvSpPr txBox="1"/>
          <p:nvPr/>
        </p:nvSpPr>
        <p:spPr>
          <a:xfrm>
            <a:off x="684325" y="1136785"/>
            <a:ext cx="8593025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管理员点击“导出为表格”按钮，便会得到一个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xlsx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格式的文件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其中包含了所有成员的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与值，方便进行后续的统计汇总操作</a:t>
            </a:r>
          </a:p>
        </p:txBody>
      </p:sp>
    </p:spTree>
    <p:extLst>
      <p:ext uri="{BB962C8B-B14F-4D97-AF65-F5344CB8AC3E}">
        <p14:creationId xmlns:p14="http://schemas.microsoft.com/office/powerpoint/2010/main" val="41978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A5A2B5-B8E5-4F02-BC64-FBC4F30350B7}"/>
              </a:ext>
            </a:extLst>
          </p:cNvPr>
          <p:cNvSpPr txBox="1"/>
          <p:nvPr/>
        </p:nvSpPr>
        <p:spPr>
          <a:xfrm>
            <a:off x="1409944" y="4088253"/>
            <a:ext cx="7350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2018 - 2019 </a:t>
            </a:r>
            <a:r>
              <a:rPr lang="zh-CN" altLang="en-US" sz="2400" dirty="0">
                <a:solidFill>
                  <a:schemeClr val="accent1"/>
                </a:solidFill>
              </a:rPr>
              <a:t>学年度第一学期，某门课程由于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“助教交接失误，部分学生平时和上机成绩漏登记”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导致软件学院多达 </a:t>
            </a:r>
            <a:r>
              <a:rPr lang="en-US" altLang="zh-CN" sz="2400" dirty="0">
                <a:solidFill>
                  <a:schemeClr val="accent1"/>
                </a:solidFill>
              </a:rPr>
              <a:t>143 </a:t>
            </a:r>
            <a:r>
              <a:rPr lang="zh-CN" altLang="en-US" sz="2400" dirty="0">
                <a:solidFill>
                  <a:schemeClr val="accent1"/>
                </a:solidFill>
              </a:rPr>
              <a:t>人成绩统计出错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46368D-E807-4D51-87B5-055911C6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4" y="2356509"/>
            <a:ext cx="8618957" cy="4132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BD647D-A37D-4EC6-8C34-3070A2B39C34}"/>
              </a:ext>
            </a:extLst>
          </p:cNvPr>
          <p:cNvSpPr txBox="1"/>
          <p:nvPr/>
        </p:nvSpPr>
        <p:spPr>
          <a:xfrm>
            <a:off x="775764" y="776393"/>
            <a:ext cx="382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数据实时同步的重要性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E16937-B94E-4BF1-86C0-4F5B4D8CCA2A}"/>
              </a:ext>
            </a:extLst>
          </p:cNvPr>
          <p:cNvSpPr/>
          <p:nvPr/>
        </p:nvSpPr>
        <p:spPr>
          <a:xfrm>
            <a:off x="4241636" y="2471830"/>
            <a:ext cx="312666" cy="14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20C959-B92F-482A-AD4A-167C258E14B7}"/>
              </a:ext>
            </a:extLst>
          </p:cNvPr>
          <p:cNvSpPr/>
          <p:nvPr/>
        </p:nvSpPr>
        <p:spPr>
          <a:xfrm>
            <a:off x="1910406" y="2489983"/>
            <a:ext cx="938982" cy="128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0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63E65-BF4F-4C8F-A931-3A6022DE7D1D}"/>
              </a:ext>
            </a:extLst>
          </p:cNvPr>
          <p:cNvSpPr txBox="1"/>
          <p:nvPr/>
        </p:nvSpPr>
        <p:spPr>
          <a:xfrm>
            <a:off x="5197698" y="753971"/>
            <a:ext cx="3786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应用举例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：组织广播</a:t>
            </a:r>
            <a:endParaRPr lang="en-US" altLang="zh-CN" sz="2800" b="1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C22CC5-90F4-48FA-9FC1-9BA9E3140312}"/>
              </a:ext>
            </a:extLst>
          </p:cNvPr>
          <p:cNvSpPr txBox="1"/>
          <p:nvPr/>
        </p:nvSpPr>
        <p:spPr>
          <a:xfrm>
            <a:off x="5197698" y="2720216"/>
            <a:ext cx="4676775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accent1"/>
                </a:solidFill>
              </a:rPr>
              <a:t>管理员可以使用“</a:t>
            </a:r>
            <a:r>
              <a:rPr lang="en-US" altLang="zh-CN" sz="2000" dirty="0">
                <a:solidFill>
                  <a:schemeClr val="accent1"/>
                </a:solidFill>
              </a:rPr>
              <a:t>@</a:t>
            </a:r>
            <a:r>
              <a:rPr lang="zh-CN" altLang="en-US" sz="2000" dirty="0">
                <a:solidFill>
                  <a:schemeClr val="accent1"/>
                </a:solidFill>
              </a:rPr>
              <a:t>”作为学号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accent1"/>
                </a:solidFill>
              </a:rPr>
              <a:t>发布一条组织内广播 </a:t>
            </a:r>
            <a:r>
              <a:rPr lang="en-US" altLang="zh-CN" sz="2000" dirty="0">
                <a:solidFill>
                  <a:schemeClr val="accent1"/>
                </a:solidFill>
              </a:rPr>
              <a:t>Tag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accent1"/>
                </a:solidFill>
              </a:rPr>
              <a:t>此 </a:t>
            </a:r>
            <a:r>
              <a:rPr lang="en-US" altLang="zh-CN" sz="2000" dirty="0">
                <a:solidFill>
                  <a:schemeClr val="accent1"/>
                </a:solidFill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</a:rPr>
              <a:t>会被所有组织内学生接收到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D4DC9-5688-40AB-B7B3-BC5FCD71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39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63E65-BF4F-4C8F-A931-3A6022DE7D1D}"/>
              </a:ext>
            </a:extLst>
          </p:cNvPr>
          <p:cNvSpPr txBox="1"/>
          <p:nvPr/>
        </p:nvSpPr>
        <p:spPr>
          <a:xfrm>
            <a:off x="5197698" y="753971"/>
            <a:ext cx="458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应用举例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：失物招领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C22CC5-90F4-48FA-9FC1-9BA9E3140312}"/>
              </a:ext>
            </a:extLst>
          </p:cNvPr>
          <p:cNvSpPr txBox="1"/>
          <p:nvPr/>
        </p:nvSpPr>
        <p:spPr>
          <a:xfrm>
            <a:off x="5197698" y="1454808"/>
            <a:ext cx="5023334" cy="464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对于失主明确的物品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失物招领中心可为失主增加一个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此信息便会显示在学生的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列表中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以提示该学生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对于失主不明的物品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失物招领中心可以使用“*”作为学号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发布一条全校广播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此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会被全校学生接收到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即使并不属于这一组织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D4DC9-5688-40AB-B7B3-BC5FCD71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56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8D7886-13DD-4297-9432-945B7A61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36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A2A6D-0038-4994-8281-4F8E4958D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6AC6C5-0810-426C-A153-9A7DD8DC20D1}"/>
              </a:ext>
            </a:extLst>
          </p:cNvPr>
          <p:cNvSpPr txBox="1"/>
          <p:nvPr/>
        </p:nvSpPr>
        <p:spPr>
          <a:xfrm>
            <a:off x="5663214" y="2979073"/>
            <a:ext cx="3111343" cy="253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“粉色钱包”是全校广播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所有用户可见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“校园卡”是失物招领中心为该学号添加的 </a:t>
            </a:r>
            <a:r>
              <a:rPr lang="en-US" altLang="zh-CN" dirty="0">
                <a:solidFill>
                  <a:schemeClr val="accent1"/>
                </a:solidFill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只有本人可见</a:t>
            </a:r>
          </a:p>
        </p:txBody>
      </p:sp>
    </p:spTree>
    <p:extLst>
      <p:ext uri="{BB962C8B-B14F-4D97-AF65-F5344CB8AC3E}">
        <p14:creationId xmlns:p14="http://schemas.microsoft.com/office/powerpoint/2010/main" val="18418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63E65-BF4F-4C8F-A931-3A6022DE7D1D}"/>
              </a:ext>
            </a:extLst>
          </p:cNvPr>
          <p:cNvSpPr txBox="1"/>
          <p:nvPr/>
        </p:nvSpPr>
        <p:spPr>
          <a:xfrm>
            <a:off x="5197698" y="753971"/>
            <a:ext cx="384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应用举例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5</a:t>
            </a:r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：删除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Tag</a:t>
            </a:r>
            <a:endParaRPr lang="zh-CN" altLang="en-US" sz="2800" b="1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C22CC5-90F4-48FA-9FC1-9BA9E3140312}"/>
              </a:ext>
            </a:extLst>
          </p:cNvPr>
          <p:cNvSpPr txBox="1"/>
          <p:nvPr/>
        </p:nvSpPr>
        <p:spPr>
          <a:xfrm>
            <a:off x="5197698" y="2720216"/>
            <a:ext cx="4543424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粉色钱包物归原主后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失物招领中心将其值设置为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del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即可删除这一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Tag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D4DC9-5688-40AB-B7B3-BC5FCD71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03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62586C-5308-4103-824A-33089329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467" y="2783021"/>
            <a:ext cx="5595756" cy="1291958"/>
          </a:xfrm>
        </p:spPr>
        <p:txBody>
          <a:bodyPr/>
          <a:lstStyle/>
          <a:p>
            <a:r>
              <a:rPr lang="en-US" altLang="zh-CN" sz="8000" dirty="0"/>
              <a:t>Thank you</a:t>
            </a:r>
            <a:r>
              <a:rPr lang="zh-CN" altLang="en-US" sz="8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067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FC788F-8F92-4F1E-B990-77E659461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8D7700-6442-4909-BC42-A0110B284404}"/>
              </a:ext>
            </a:extLst>
          </p:cNvPr>
          <p:cNvSpPr txBox="1"/>
          <p:nvPr/>
        </p:nvSpPr>
        <p:spPr>
          <a:xfrm>
            <a:off x="5465137" y="2903853"/>
            <a:ext cx="4226399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</a:rPr>
              <a:t>使用南京大学统一身份认证登录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</a:rPr>
              <a:t>刷校园卡登录</a:t>
            </a:r>
          </a:p>
        </p:txBody>
      </p:sp>
    </p:spTree>
    <p:extLst>
      <p:ext uri="{BB962C8B-B14F-4D97-AF65-F5344CB8AC3E}">
        <p14:creationId xmlns:p14="http://schemas.microsoft.com/office/powerpoint/2010/main" val="41864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F3BB3F-FB1D-43DA-8490-1C01C4535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EC2BEE-61C2-46D7-BB1B-2C87CF36FAE9}"/>
              </a:ext>
            </a:extLst>
          </p:cNvPr>
          <p:cNvSpPr txBox="1"/>
          <p:nvPr/>
        </p:nvSpPr>
        <p:spPr>
          <a:xfrm>
            <a:off x="5197699" y="1563168"/>
            <a:ext cx="4270767" cy="373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标题栏显示学号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每张卡片都来自一个“组织”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由“名称”和“值”组成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学号为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171840773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的学生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有一个来自“数学分析”组织的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名为“期中考试”的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值为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90</a:t>
            </a:r>
            <a:endParaRPr lang="zh-CN" alt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1E16A-A489-44B1-9C5C-6568CE5A2898}"/>
              </a:ext>
            </a:extLst>
          </p:cNvPr>
          <p:cNvSpPr txBox="1"/>
          <p:nvPr/>
        </p:nvSpPr>
        <p:spPr>
          <a:xfrm>
            <a:off x="5197699" y="753971"/>
            <a:ext cx="179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查看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Tag</a:t>
            </a:r>
            <a:endParaRPr lang="zh-CN" altLang="en-US" sz="2800" b="1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27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FEEDC2-E9D5-4574-875A-4EF44BBC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8D4E53-24C9-48C2-A591-5231312D84D6}"/>
              </a:ext>
            </a:extLst>
          </p:cNvPr>
          <p:cNvSpPr txBox="1"/>
          <p:nvPr/>
        </p:nvSpPr>
        <p:spPr>
          <a:xfrm>
            <a:off x="5197698" y="753971"/>
            <a:ext cx="179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收藏组织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DCD5FE-CF54-4F39-B715-9505CBA996E5}"/>
              </a:ext>
            </a:extLst>
          </p:cNvPr>
          <p:cNvSpPr txBox="1"/>
          <p:nvPr/>
        </p:nvSpPr>
        <p:spPr>
          <a:xfrm>
            <a:off x="5197698" y="2720216"/>
            <a:ext cx="3442500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登陆后默认为“仅显示收藏”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通过右上角按钮切换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点击星星切换收藏状态</a:t>
            </a:r>
          </a:p>
        </p:txBody>
      </p:sp>
    </p:spTree>
    <p:extLst>
      <p:ext uri="{BB962C8B-B14F-4D97-AF65-F5344CB8AC3E}">
        <p14:creationId xmlns:p14="http://schemas.microsoft.com/office/powerpoint/2010/main" val="24596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FEEDC2-E9D5-4574-875A-4EF44BBC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8D4E53-24C9-48C2-A591-5231312D84D6}"/>
              </a:ext>
            </a:extLst>
          </p:cNvPr>
          <p:cNvSpPr txBox="1"/>
          <p:nvPr/>
        </p:nvSpPr>
        <p:spPr>
          <a:xfrm>
            <a:off x="5197701" y="753971"/>
            <a:ext cx="179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修改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Tag</a:t>
            </a:r>
            <a:endParaRPr lang="zh-CN" altLang="en-US" sz="2800" b="1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0100AF-06B5-47C3-B90E-0BC441264471}"/>
              </a:ext>
            </a:extLst>
          </p:cNvPr>
          <p:cNvSpPr txBox="1"/>
          <p:nvPr/>
        </p:nvSpPr>
        <p:spPr>
          <a:xfrm>
            <a:off x="5197698" y="2720216"/>
            <a:ext cx="3874721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每个组织拥有一些管理员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管理员拥有“编辑”按钮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可以修改该组织成员的 </a:t>
            </a:r>
            <a:r>
              <a:rPr lang="en-US" altLang="zh-CN" sz="2000" dirty="0">
                <a:solidFill>
                  <a:schemeClr val="accent1"/>
                </a:solidFill>
              </a:rPr>
              <a:t>Tag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3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63E65-BF4F-4C8F-A931-3A6022DE7D1D}"/>
              </a:ext>
            </a:extLst>
          </p:cNvPr>
          <p:cNvSpPr txBox="1"/>
          <p:nvPr/>
        </p:nvSpPr>
        <p:spPr>
          <a:xfrm>
            <a:off x="5197698" y="753971"/>
            <a:ext cx="291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修改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Tag</a:t>
            </a:r>
            <a:endParaRPr lang="zh-CN" altLang="en-US" sz="2800" b="1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9B6302-8171-459F-8AE0-9293F0847C01}"/>
              </a:ext>
            </a:extLst>
          </p:cNvPr>
          <p:cNvSpPr txBox="1"/>
          <p:nvPr/>
        </p:nvSpPr>
        <p:spPr>
          <a:xfrm>
            <a:off x="5197698" y="1395048"/>
            <a:ext cx="48388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每次可指定三个要修改的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名称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值可以在上方统一填写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也可以在下方分别填写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值的输入形式：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一个数字：该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设为此值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一个数字：该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增加此值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一个数字：该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减去此值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：删除这个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</a:t>
            </a:r>
          </a:p>
          <a:p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在下方可以输入需要被修改的学号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@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：组织内广播学号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*：全校广播学号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EDF2DA-4F0C-4632-895E-C313CD64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72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63E65-BF4F-4C8F-A931-3A6022DE7D1D}"/>
              </a:ext>
            </a:extLst>
          </p:cNvPr>
          <p:cNvSpPr txBox="1"/>
          <p:nvPr/>
        </p:nvSpPr>
        <p:spPr>
          <a:xfrm>
            <a:off x="5197698" y="753971"/>
            <a:ext cx="408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应用举例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：社团活动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15459-D04D-477B-8067-914D389E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C22CC5-90F4-48FA-9FC1-9BA9E3140312}"/>
              </a:ext>
            </a:extLst>
          </p:cNvPr>
          <p:cNvSpPr txBox="1"/>
          <p:nvPr/>
        </p:nvSpPr>
        <p:spPr>
          <a:xfrm>
            <a:off x="5197698" y="1277191"/>
            <a:ext cx="5166094" cy="511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女装社在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</a:rPr>
              <a:t>17</a:t>
            </a:r>
            <a:r>
              <a:rPr lang="zh-CN" altLang="en-US" sz="2000" dirty="0">
                <a:solidFill>
                  <a:schemeClr val="accent1"/>
                </a:solidFill>
              </a:rPr>
              <a:t>日举行了晚会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时长为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小时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并为每位同学提供了</a:t>
            </a:r>
            <a:r>
              <a:rPr lang="en-US" altLang="zh-CN" sz="2000" dirty="0">
                <a:solidFill>
                  <a:schemeClr val="accent1"/>
                </a:solidFill>
              </a:rPr>
              <a:t>15</a:t>
            </a:r>
            <a:r>
              <a:rPr lang="zh-CN" altLang="en-US" sz="2000" dirty="0">
                <a:solidFill>
                  <a:schemeClr val="accent1"/>
                </a:solidFill>
              </a:rPr>
              <a:t>元的零食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女装社管理员打开修改页面，填写信息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并在手机上刷参与成员的校园卡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其学号便会被自动添加到下方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所有成员刷卡完毕后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点击右上角的提交按钮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**支持多位管理员同时操作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8D7886-13DD-4297-9432-945B7A61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36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A2A6D-0038-4994-8281-4F8E4958D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8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63E65-BF4F-4C8F-A931-3A6022DE7D1D}"/>
              </a:ext>
            </a:extLst>
          </p:cNvPr>
          <p:cNvSpPr txBox="1"/>
          <p:nvPr/>
        </p:nvSpPr>
        <p:spPr>
          <a:xfrm>
            <a:off x="5197699" y="753971"/>
            <a:ext cx="385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应用举例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：作业成绩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C22CC5-90F4-48FA-9FC1-9BA9E3140312}"/>
              </a:ext>
            </a:extLst>
          </p:cNvPr>
          <p:cNvSpPr txBox="1"/>
          <p:nvPr/>
        </p:nvSpPr>
        <p:spPr>
          <a:xfrm>
            <a:off x="5197698" y="2031162"/>
            <a:ext cx="4884299" cy="327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“数学分析”课程助教登录学生成绩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Tag 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名称为</a:t>
            </a: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“第六次作业”，值留空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在下方依次输入每位学生的学号与成绩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点击提交按钮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+mj-ea"/>
              </a:rPr>
              <a:t>**支持多位管理员同时操作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D4DC9-5688-40AB-B7B3-BC5FCD71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68" y="369000"/>
            <a:ext cx="3442500" cy="61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85235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自定义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63065F"/>
      </a:accent1>
      <a:accent2>
        <a:srgbClr val="000000"/>
      </a:accent2>
      <a:accent3>
        <a:srgbClr val="FDB813"/>
      </a:accent3>
      <a:accent4>
        <a:srgbClr val="2D78BC"/>
      </a:accent4>
      <a:accent5>
        <a:srgbClr val="E31857"/>
      </a:accent5>
      <a:accent6>
        <a:srgbClr val="949599"/>
      </a:accent6>
      <a:hlink>
        <a:srgbClr val="99CA3C"/>
      </a:hlink>
      <a:folHlink>
        <a:srgbClr val="B9D181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</TotalTime>
  <Words>533</Words>
  <Application>Microsoft Office PowerPoint</Application>
  <PresentationFormat>宽屏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华文中宋</vt:lpstr>
      <vt:lpstr>微软雅黑</vt:lpstr>
      <vt:lpstr>Arial</vt:lpstr>
      <vt:lpstr>Consolas</vt:lpstr>
      <vt:lpstr>Wingdings 3</vt:lpstr>
      <vt:lpstr>平面</vt:lpstr>
      <vt:lpstr>NJU Information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洪禹</dc:creator>
  <cp:lastModifiedBy>刘 洪禹</cp:lastModifiedBy>
  <cp:revision>23</cp:revision>
  <dcterms:created xsi:type="dcterms:W3CDTF">2019-03-14T20:55:45Z</dcterms:created>
  <dcterms:modified xsi:type="dcterms:W3CDTF">2019-03-15T08:20:40Z</dcterms:modified>
</cp:coreProperties>
</file>