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5"/>
  </p:notesMasterIdLst>
  <p:sldIdLst>
    <p:sldId id="266" r:id="rId3"/>
    <p:sldId id="26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8"/>
    <p:restoredTop sz="94663"/>
  </p:normalViewPr>
  <p:slideViewPr>
    <p:cSldViewPr snapToGrid="0">
      <p:cViewPr varScale="1">
        <p:scale>
          <a:sx n="152" d="100"/>
          <a:sy n="152" d="100"/>
        </p:scale>
        <p:origin x="112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d95a68f3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bd95a68f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1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-57148"/>
            <a:ext cx="9144000" cy="5200649"/>
            <a:chOff x="0" y="-76199"/>
            <a:chExt cx="9144000" cy="6934199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0" y="76200"/>
              <a:ext cx="9136118" cy="0"/>
            </a:xfrm>
            <a:prstGeom prst="straightConnector1">
              <a:avLst/>
            </a:prstGeom>
            <a:noFill/>
            <a:ln w="254000" cap="flat" cmpd="sng">
              <a:solidFill>
                <a:srgbClr val="0066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0" y="6858000"/>
              <a:ext cx="9136118" cy="0"/>
            </a:xfrm>
            <a:prstGeom prst="straightConnector1">
              <a:avLst/>
            </a:prstGeom>
            <a:noFill/>
            <a:ln w="76200" cap="flat" cmpd="sng">
              <a:solidFill>
                <a:srgbClr val="0066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0" y="6248400"/>
              <a:ext cx="9136118" cy="0"/>
            </a:xfrm>
            <a:prstGeom prst="straightConnector1">
              <a:avLst/>
            </a:prstGeom>
            <a:noFill/>
            <a:ln w="12700" cap="flat" cmpd="sng">
              <a:solidFill>
                <a:srgbClr val="0066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0" name="Google Shape;60;p13" descr="Resilience transparent logo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52400" y="6233922"/>
              <a:ext cx="1066800" cy="624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4572000" y="-76199"/>
              <a:ext cx="4572000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NIST Center for Risk-Based Community Resilience Planning</a:t>
              </a:r>
              <a:endParaRPr sz="1100"/>
            </a:p>
          </p:txBody>
        </p:sp>
      </p:grpSp>
      <p:pic>
        <p:nvPicPr>
          <p:cNvPr id="62" name="Google Shape;62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19200" y="4559877"/>
            <a:ext cx="823265" cy="6357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48523" y="240389"/>
            <a:ext cx="6802325" cy="4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F19DD4-B280-3F46-BD3F-1E9D814BB386}"/>
              </a:ext>
            </a:extLst>
          </p:cNvPr>
          <p:cNvSpPr txBox="1"/>
          <p:nvPr/>
        </p:nvSpPr>
        <p:spPr>
          <a:xfrm>
            <a:off x="100376" y="36882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Flowchart</a:t>
            </a:r>
          </a:p>
        </p:txBody>
      </p:sp>
    </p:spTree>
    <p:extLst>
      <p:ext uri="{BB962C8B-B14F-4D97-AF65-F5344CB8AC3E}">
        <p14:creationId xmlns:p14="http://schemas.microsoft.com/office/powerpoint/2010/main" val="425272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297C6B7D-79B4-6F47-8F80-3F1EA82E8B2A}"/>
              </a:ext>
            </a:extLst>
          </p:cNvPr>
          <p:cNvSpPr/>
          <p:nvPr/>
        </p:nvSpPr>
        <p:spPr>
          <a:xfrm>
            <a:off x="100140" y="520880"/>
            <a:ext cx="2557743" cy="88775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700" dirty="0"/>
              <a:t>8b) Suite of </a:t>
            </a:r>
            <a:r>
              <a:rPr lang="en-US" sz="700" i="1" dirty="0"/>
              <a:t>n</a:t>
            </a:r>
            <a:r>
              <a:rPr lang="en-US" sz="700" dirty="0"/>
              <a:t> policy levers and decision combinations (PD)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319A79C1-A776-1A44-88B2-174A1B062BCB}"/>
              </a:ext>
            </a:extLst>
          </p:cNvPr>
          <p:cNvSpPr/>
          <p:nvPr/>
        </p:nvSpPr>
        <p:spPr>
          <a:xfrm>
            <a:off x="1956939" y="3649032"/>
            <a:ext cx="730623" cy="286870"/>
          </a:xfrm>
          <a:prstGeom prst="parallelogram">
            <a:avLst>
              <a:gd name="adj" fmla="val 625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Start</a:t>
            </a:r>
            <a:endParaRPr lang="en-US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5054C-A5F8-C747-9B5F-FA4FDAAC8BFF}"/>
              </a:ext>
            </a:extLst>
          </p:cNvPr>
          <p:cNvSpPr/>
          <p:nvPr/>
        </p:nvSpPr>
        <p:spPr>
          <a:xfrm>
            <a:off x="1912788" y="2585838"/>
            <a:ext cx="1001227" cy="804101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Initial Community Description</a:t>
            </a:r>
          </a:p>
          <a:p>
            <a:pPr algn="ctr"/>
            <a:endParaRPr lang="en-US" sz="700" dirty="0"/>
          </a:p>
          <a:p>
            <a:r>
              <a:rPr lang="en-US" sz="600" dirty="0"/>
              <a:t>1a) Built Environment</a:t>
            </a:r>
          </a:p>
          <a:p>
            <a:r>
              <a:rPr lang="en-US" sz="600" dirty="0"/>
              <a:t>1b) Social Systems</a:t>
            </a:r>
          </a:p>
          <a:p>
            <a:r>
              <a:rPr lang="en-US" sz="600" dirty="0"/>
              <a:t>1c) Economic Systems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5114ED-B809-A140-811A-C58CC39124B3}"/>
              </a:ext>
            </a:extLst>
          </p:cNvPr>
          <p:cNvCxnSpPr>
            <a:cxnSpLocks/>
            <a:stCxn id="2" idx="1"/>
            <a:endCxn id="4" idx="2"/>
          </p:cNvCxnSpPr>
          <p:nvPr/>
        </p:nvCxnSpPr>
        <p:spPr>
          <a:xfrm flipV="1">
            <a:off x="2411897" y="3389939"/>
            <a:ext cx="1505" cy="259093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67D4A-CFE4-7B41-A754-974CF318CC86}"/>
              </a:ext>
            </a:extLst>
          </p:cNvPr>
          <p:cNvSpPr/>
          <p:nvPr/>
        </p:nvSpPr>
        <p:spPr>
          <a:xfrm>
            <a:off x="1458718" y="759837"/>
            <a:ext cx="537882" cy="286870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Relocate*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184C90-EC63-B948-9288-32EAFC4FC6B1}"/>
              </a:ext>
            </a:extLst>
          </p:cNvPr>
          <p:cNvSpPr/>
          <p:nvPr/>
        </p:nvSpPr>
        <p:spPr>
          <a:xfrm>
            <a:off x="152431" y="768195"/>
            <a:ext cx="537882" cy="286870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Status Quo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094E4C9-1EE5-6943-A4AB-3C3390B060DA}"/>
              </a:ext>
            </a:extLst>
          </p:cNvPr>
          <p:cNvCxnSpPr>
            <a:cxnSpLocks/>
            <a:stCxn id="100" idx="3"/>
            <a:endCxn id="306" idx="1"/>
          </p:cNvCxnSpPr>
          <p:nvPr/>
        </p:nvCxnSpPr>
        <p:spPr>
          <a:xfrm>
            <a:off x="2657883" y="964758"/>
            <a:ext cx="774232" cy="301494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2F828-8ADA-EF45-9DC3-52E805F6DAB3}"/>
              </a:ext>
            </a:extLst>
          </p:cNvPr>
          <p:cNvSpPr/>
          <p:nvPr/>
        </p:nvSpPr>
        <p:spPr>
          <a:xfrm>
            <a:off x="3064162" y="2793387"/>
            <a:ext cx="1059837" cy="390604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2c) Damage to physical Infrastructure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F57D9D5-2EF7-E847-A663-A598FEA9BA45}"/>
              </a:ext>
            </a:extLst>
          </p:cNvPr>
          <p:cNvSpPr/>
          <p:nvPr/>
        </p:nvSpPr>
        <p:spPr>
          <a:xfrm>
            <a:off x="3164774" y="2270364"/>
            <a:ext cx="707973" cy="28687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2b) Damage Models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9AD61A-FD3C-EB4C-8CC9-490F3DA50830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2914015" y="2987889"/>
            <a:ext cx="150147" cy="800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F201A87-BD6E-E24C-B438-CE9CC2D2BE5B}"/>
              </a:ext>
            </a:extLst>
          </p:cNvPr>
          <p:cNvSpPr/>
          <p:nvPr/>
        </p:nvSpPr>
        <p:spPr>
          <a:xfrm>
            <a:off x="3230833" y="3451810"/>
            <a:ext cx="726494" cy="28687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2a) Hazard 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FD9B6F-EC3C-7048-9CF9-AED00B351357}"/>
              </a:ext>
            </a:extLst>
          </p:cNvPr>
          <p:cNvCxnSpPr>
            <a:cxnSpLocks/>
            <a:stCxn id="75" idx="0"/>
            <a:endCxn id="44" idx="2"/>
          </p:cNvCxnSpPr>
          <p:nvPr/>
        </p:nvCxnSpPr>
        <p:spPr>
          <a:xfrm flipV="1">
            <a:off x="3594080" y="3183991"/>
            <a:ext cx="1" cy="267819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FC01FE-CD2B-214D-8531-72347235246F}"/>
              </a:ext>
            </a:extLst>
          </p:cNvPr>
          <p:cNvSpPr/>
          <p:nvPr/>
        </p:nvSpPr>
        <p:spPr>
          <a:xfrm>
            <a:off x="4550724" y="2789858"/>
            <a:ext cx="1059837" cy="390604"/>
          </a:xfrm>
          <a:prstGeom prst="rect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3b) Functionality of physical Infrastructure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3D78134-FAAF-994A-B09B-B1D39CF6BF44}"/>
              </a:ext>
            </a:extLst>
          </p:cNvPr>
          <p:cNvSpPr/>
          <p:nvPr/>
        </p:nvSpPr>
        <p:spPr>
          <a:xfrm>
            <a:off x="4316916" y="3447481"/>
            <a:ext cx="589406" cy="28687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3c) CGE Model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56BB9D64-A18A-5C4F-9FCD-3A27494018B7}"/>
              </a:ext>
            </a:extLst>
          </p:cNvPr>
          <p:cNvSpPr/>
          <p:nvPr/>
        </p:nvSpPr>
        <p:spPr>
          <a:xfrm>
            <a:off x="5213160" y="3447481"/>
            <a:ext cx="956216" cy="28687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3d) Population Dislocation Model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6816508-3527-764B-BA1F-FAFF808F5CA5}"/>
              </a:ext>
            </a:extLst>
          </p:cNvPr>
          <p:cNvCxnSpPr>
            <a:cxnSpLocks/>
            <a:stCxn id="44" idx="3"/>
            <a:endCxn id="201" idx="1"/>
          </p:cNvCxnSpPr>
          <p:nvPr/>
        </p:nvCxnSpPr>
        <p:spPr>
          <a:xfrm>
            <a:off x="4123999" y="2988689"/>
            <a:ext cx="434783" cy="1275492"/>
          </a:xfrm>
          <a:prstGeom prst="bentConnector3">
            <a:avLst>
              <a:gd name="adj1" fmla="val 16895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08B2D1F-9660-AF48-96D1-3A615AE41E68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4906322" y="3590916"/>
            <a:ext cx="306838" cy="0"/>
          </a:xfrm>
          <a:prstGeom prst="straightConnector1">
            <a:avLst/>
          </a:prstGeom>
          <a:ln w="63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71E62-8B6E-1344-BF0C-37E8DF10C92B}"/>
              </a:ext>
            </a:extLst>
          </p:cNvPr>
          <p:cNvCxnSpPr>
            <a:cxnSpLocks/>
            <a:stCxn id="44" idx="3"/>
            <a:endCxn id="107" idx="1"/>
          </p:cNvCxnSpPr>
          <p:nvPr/>
        </p:nvCxnSpPr>
        <p:spPr>
          <a:xfrm flipV="1">
            <a:off x="4123999" y="2985160"/>
            <a:ext cx="426725" cy="3529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981301F9-9219-3046-9EF8-D8608AB66F46}"/>
              </a:ext>
            </a:extLst>
          </p:cNvPr>
          <p:cNvCxnSpPr>
            <a:cxnSpLocks/>
            <a:stCxn id="107" idx="2"/>
            <a:endCxn id="117" idx="0"/>
          </p:cNvCxnSpPr>
          <p:nvPr/>
        </p:nvCxnSpPr>
        <p:spPr>
          <a:xfrm rot="5400000">
            <a:off x="4712622" y="3079459"/>
            <a:ext cx="267019" cy="469024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E3CDA7D-64C2-E14B-A70D-6D223CB7876B}"/>
              </a:ext>
            </a:extLst>
          </p:cNvPr>
          <p:cNvCxnSpPr>
            <a:cxnSpLocks/>
            <a:stCxn id="107" idx="2"/>
            <a:endCxn id="118" idx="0"/>
          </p:cNvCxnSpPr>
          <p:nvPr/>
        </p:nvCxnSpPr>
        <p:spPr>
          <a:xfrm rot="16200000" flipH="1">
            <a:off x="5252446" y="3008658"/>
            <a:ext cx="267019" cy="610625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D31CE214-4DF7-5347-B3F6-90F85D462812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16200000" flipH="1">
            <a:off x="4680849" y="3665121"/>
            <a:ext cx="345505" cy="483964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28334036-50F1-7348-82BE-3CAE948421D4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rot="5400000">
            <a:off x="5220674" y="3609261"/>
            <a:ext cx="345505" cy="595685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176E25-4335-6B4B-89DC-41CF31377924}"/>
              </a:ext>
            </a:extLst>
          </p:cNvPr>
          <p:cNvSpPr/>
          <p:nvPr/>
        </p:nvSpPr>
        <p:spPr>
          <a:xfrm>
            <a:off x="5992114" y="2923367"/>
            <a:ext cx="1059837" cy="390604"/>
          </a:xfrm>
          <a:prstGeom prst="rect">
            <a:avLst/>
          </a:prstGeom>
          <a:ln w="19050">
            <a:solidFill>
              <a:schemeClr val="accent4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4a) State of Recovery for community at time=j</a:t>
            </a: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1BFCEA1C-6A63-2F41-8AE8-B0E35B260BB4}"/>
              </a:ext>
            </a:extLst>
          </p:cNvPr>
          <p:cNvCxnSpPr>
            <a:cxnSpLocks/>
            <a:stCxn id="202" idx="3"/>
            <a:endCxn id="196" idx="2"/>
          </p:cNvCxnSpPr>
          <p:nvPr/>
        </p:nvCxnSpPr>
        <p:spPr>
          <a:xfrm flipV="1">
            <a:off x="5634146" y="3313971"/>
            <a:ext cx="887887" cy="950731"/>
          </a:xfrm>
          <a:prstGeom prst="bentConnector2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Diamond 215">
            <a:extLst>
              <a:ext uri="{FF2B5EF4-FFF2-40B4-BE49-F238E27FC236}">
                <a16:creationId xmlns:a16="http://schemas.microsoft.com/office/drawing/2014/main" id="{CD47944E-4FDF-C24C-9107-C43A92EFFDC1}"/>
              </a:ext>
            </a:extLst>
          </p:cNvPr>
          <p:cNvSpPr/>
          <p:nvPr/>
        </p:nvSpPr>
        <p:spPr>
          <a:xfrm>
            <a:off x="6168045" y="2040289"/>
            <a:ext cx="707974" cy="407726"/>
          </a:xfrm>
          <a:prstGeom prst="diamond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5B8C742-8158-B943-8363-A06403A68211}"/>
              </a:ext>
            </a:extLst>
          </p:cNvPr>
          <p:cNvSpPr/>
          <p:nvPr/>
        </p:nvSpPr>
        <p:spPr>
          <a:xfrm>
            <a:off x="4355837" y="2130761"/>
            <a:ext cx="639515" cy="218261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Time j=j+1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E5A7958-1977-6649-B251-0FA9B982D428}"/>
              </a:ext>
            </a:extLst>
          </p:cNvPr>
          <p:cNvCxnSpPr>
            <a:cxnSpLocks/>
            <a:stCxn id="196" idx="0"/>
            <a:endCxn id="216" idx="2"/>
          </p:cNvCxnSpPr>
          <p:nvPr/>
        </p:nvCxnSpPr>
        <p:spPr>
          <a:xfrm flipH="1" flipV="1">
            <a:off x="6522032" y="2448015"/>
            <a:ext cx="1" cy="475352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8D63136-ADE1-2B44-8AF8-8A5F748B19F4}"/>
              </a:ext>
            </a:extLst>
          </p:cNvPr>
          <p:cNvCxnSpPr>
            <a:cxnSpLocks/>
            <a:stCxn id="216" idx="1"/>
            <a:endCxn id="217" idx="3"/>
          </p:cNvCxnSpPr>
          <p:nvPr/>
        </p:nvCxnSpPr>
        <p:spPr>
          <a:xfrm flipH="1" flipV="1">
            <a:off x="4995352" y="2239892"/>
            <a:ext cx="1172693" cy="4260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990B292-1605-B048-BE55-D6BF920EEF00}"/>
              </a:ext>
            </a:extLst>
          </p:cNvPr>
          <p:cNvCxnSpPr>
            <a:cxnSpLocks/>
            <a:stCxn id="217" idx="2"/>
          </p:cNvCxnSpPr>
          <p:nvPr/>
        </p:nvCxnSpPr>
        <p:spPr>
          <a:xfrm>
            <a:off x="4675595" y="2349022"/>
            <a:ext cx="2125" cy="437649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92AE91D-F530-304D-9483-7F8FAC5037AD}"/>
              </a:ext>
            </a:extLst>
          </p:cNvPr>
          <p:cNvSpPr/>
          <p:nvPr/>
        </p:nvSpPr>
        <p:spPr>
          <a:xfrm>
            <a:off x="5899844" y="2062851"/>
            <a:ext cx="2984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No</a:t>
            </a:r>
            <a:endParaRPr lang="en-US" sz="1200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9D3409F-29C4-2B45-B5F8-488141472EF0}"/>
              </a:ext>
            </a:extLst>
          </p:cNvPr>
          <p:cNvSpPr/>
          <p:nvPr/>
        </p:nvSpPr>
        <p:spPr>
          <a:xfrm>
            <a:off x="7008901" y="4024697"/>
            <a:ext cx="649588" cy="39060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Analysis K complete</a:t>
            </a:r>
          </a:p>
        </p:txBody>
      </p: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65CFC5F6-F3B2-434E-80CA-15F869AED252}"/>
              </a:ext>
            </a:extLst>
          </p:cNvPr>
          <p:cNvCxnSpPr>
            <a:cxnSpLocks/>
            <a:stCxn id="216" idx="3"/>
          </p:cNvCxnSpPr>
          <p:nvPr/>
        </p:nvCxnSpPr>
        <p:spPr>
          <a:xfrm>
            <a:off x="6876019" y="2244152"/>
            <a:ext cx="311042" cy="1762025"/>
          </a:xfrm>
          <a:prstGeom prst="bentConnector2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Diamond 243">
            <a:extLst>
              <a:ext uri="{FF2B5EF4-FFF2-40B4-BE49-F238E27FC236}">
                <a16:creationId xmlns:a16="http://schemas.microsoft.com/office/drawing/2014/main" id="{DFE773AA-6961-7B4A-AD71-AC79EF5E4E5F}"/>
              </a:ext>
            </a:extLst>
          </p:cNvPr>
          <p:cNvSpPr/>
          <p:nvPr/>
        </p:nvSpPr>
        <p:spPr>
          <a:xfrm>
            <a:off x="7051951" y="1216307"/>
            <a:ext cx="887505" cy="736766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D19010C-0579-184E-89F8-5F5080CF3832}"/>
              </a:ext>
            </a:extLst>
          </p:cNvPr>
          <p:cNvSpPr/>
          <p:nvPr/>
        </p:nvSpPr>
        <p:spPr>
          <a:xfrm>
            <a:off x="7059046" y="1394862"/>
            <a:ext cx="873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6a) Sufficient Quality Solutions Found?</a:t>
            </a:r>
          </a:p>
        </p:txBody>
      </p:sp>
      <p:sp>
        <p:nvSpPr>
          <p:cNvPr id="246" name="Diamond 245">
            <a:extLst>
              <a:ext uri="{FF2B5EF4-FFF2-40B4-BE49-F238E27FC236}">
                <a16:creationId xmlns:a16="http://schemas.microsoft.com/office/drawing/2014/main" id="{3D747767-BE0B-BF49-9134-48492BA12A2A}"/>
              </a:ext>
            </a:extLst>
          </p:cNvPr>
          <p:cNvSpPr/>
          <p:nvPr/>
        </p:nvSpPr>
        <p:spPr>
          <a:xfrm>
            <a:off x="5754975" y="1216307"/>
            <a:ext cx="887505" cy="736766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9137DFF-CAA9-3544-9B77-4649521A1206}"/>
              </a:ext>
            </a:extLst>
          </p:cNvPr>
          <p:cNvSpPr/>
          <p:nvPr/>
        </p:nvSpPr>
        <p:spPr>
          <a:xfrm>
            <a:off x="5762070" y="1439687"/>
            <a:ext cx="873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7a) Optimization Still Possible?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5A5A198-03F5-834F-9912-36D2796ABC75}"/>
              </a:ext>
            </a:extLst>
          </p:cNvPr>
          <p:cNvSpPr/>
          <p:nvPr/>
        </p:nvSpPr>
        <p:spPr>
          <a:xfrm>
            <a:off x="6797855" y="2053420"/>
            <a:ext cx="3385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Yes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F1358B3-3368-F946-AD7C-0BAC4DFBD0A6}"/>
              </a:ext>
            </a:extLst>
          </p:cNvPr>
          <p:cNvCxnSpPr>
            <a:cxnSpLocks/>
            <a:endCxn id="244" idx="2"/>
          </p:cNvCxnSpPr>
          <p:nvPr/>
        </p:nvCxnSpPr>
        <p:spPr>
          <a:xfrm flipV="1">
            <a:off x="7495704" y="1953073"/>
            <a:ext cx="0" cy="2071624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5EA80F9F-3F34-844E-B28F-7058BC86A975}"/>
              </a:ext>
            </a:extLst>
          </p:cNvPr>
          <p:cNvCxnSpPr>
            <a:cxnSpLocks/>
            <a:stCxn id="245" idx="3"/>
            <a:endCxn id="257" idx="0"/>
          </p:cNvCxnSpPr>
          <p:nvPr/>
        </p:nvCxnSpPr>
        <p:spPr>
          <a:xfrm>
            <a:off x="7932360" y="1602611"/>
            <a:ext cx="521908" cy="1030568"/>
          </a:xfrm>
          <a:prstGeom prst="bentConnector2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1935479-F777-A24E-8A3D-2A330E44C8FA}"/>
              </a:ext>
            </a:extLst>
          </p:cNvPr>
          <p:cNvSpPr/>
          <p:nvPr/>
        </p:nvSpPr>
        <p:spPr>
          <a:xfrm>
            <a:off x="7882435" y="1408635"/>
            <a:ext cx="3385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Yes</a:t>
            </a:r>
            <a:endParaRPr lang="en-US" sz="12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E118800-6879-CA45-A7B3-C643C64452CC}"/>
              </a:ext>
            </a:extLst>
          </p:cNvPr>
          <p:cNvSpPr/>
          <p:nvPr/>
        </p:nvSpPr>
        <p:spPr>
          <a:xfrm>
            <a:off x="8129474" y="2633179"/>
            <a:ext cx="649588" cy="39060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Record Quality Solutions</a:t>
            </a:r>
          </a:p>
        </p:txBody>
      </p:sp>
      <p:sp>
        <p:nvSpPr>
          <p:cNvPr id="258" name="Parallelogram 257">
            <a:extLst>
              <a:ext uri="{FF2B5EF4-FFF2-40B4-BE49-F238E27FC236}">
                <a16:creationId xmlns:a16="http://schemas.microsoft.com/office/drawing/2014/main" id="{FB2A917C-DDA1-5749-ACAD-039AE04820F6}"/>
              </a:ext>
            </a:extLst>
          </p:cNvPr>
          <p:cNvSpPr/>
          <p:nvPr/>
        </p:nvSpPr>
        <p:spPr>
          <a:xfrm>
            <a:off x="7837780" y="3420880"/>
            <a:ext cx="1236591" cy="455856"/>
          </a:xfrm>
          <a:prstGeom prst="parallelogram">
            <a:avLst>
              <a:gd name="adj" fmla="val 625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END - Visualization</a:t>
            </a:r>
            <a:endParaRPr lang="en-US" sz="8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A711C9C-E50C-CA4F-94A2-FA1316EB3BB6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>
            <a:off x="8454268" y="3023783"/>
            <a:ext cx="1808" cy="397097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450C47F-BE47-F24D-BB0C-D4609D97BADB}"/>
              </a:ext>
            </a:extLst>
          </p:cNvPr>
          <p:cNvSpPr/>
          <p:nvPr/>
        </p:nvSpPr>
        <p:spPr>
          <a:xfrm>
            <a:off x="7649162" y="587532"/>
            <a:ext cx="886697" cy="39060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5a) Community Goals Based on Stability Metrics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A9762F7-3B0D-CB4D-8A02-04C39B9DEB3B}"/>
              </a:ext>
            </a:extLst>
          </p:cNvPr>
          <p:cNvCxnSpPr>
            <a:cxnSpLocks/>
            <a:stCxn id="263" idx="1"/>
            <a:endCxn id="244" idx="0"/>
          </p:cNvCxnSpPr>
          <p:nvPr/>
        </p:nvCxnSpPr>
        <p:spPr>
          <a:xfrm rot="10800000" flipV="1">
            <a:off x="7495704" y="782833"/>
            <a:ext cx="153458" cy="433473"/>
          </a:xfrm>
          <a:prstGeom prst="bentConnector2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BAA2E41-D3EE-CF41-889D-A3276EBA3F50}"/>
              </a:ext>
            </a:extLst>
          </p:cNvPr>
          <p:cNvCxnSpPr>
            <a:cxnSpLocks/>
            <a:stCxn id="244" idx="1"/>
            <a:endCxn id="247" idx="3"/>
          </p:cNvCxnSpPr>
          <p:nvPr/>
        </p:nvCxnSpPr>
        <p:spPr>
          <a:xfrm flipH="1">
            <a:off x="6635384" y="1584690"/>
            <a:ext cx="416567" cy="8886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D9E77AAF-F0FD-F246-94AF-F14B97EB5FD7}"/>
              </a:ext>
            </a:extLst>
          </p:cNvPr>
          <p:cNvSpPr/>
          <p:nvPr/>
        </p:nvSpPr>
        <p:spPr>
          <a:xfrm>
            <a:off x="6817892" y="1416719"/>
            <a:ext cx="2984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No</a:t>
            </a:r>
            <a:endParaRPr lang="en-US" sz="12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76A22CB-68CE-F94C-8DC0-A5BB155120E6}"/>
              </a:ext>
            </a:extLst>
          </p:cNvPr>
          <p:cNvSpPr/>
          <p:nvPr/>
        </p:nvSpPr>
        <p:spPr>
          <a:xfrm>
            <a:off x="5468669" y="1416719"/>
            <a:ext cx="3385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/>
              <a:t>Yes</a:t>
            </a:r>
            <a:endParaRPr lang="en-US" sz="1200" dirty="0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867F0C-ED5F-8F46-9CBB-781893BF4B50}"/>
              </a:ext>
            </a:extLst>
          </p:cNvPr>
          <p:cNvCxnSpPr>
            <a:cxnSpLocks/>
            <a:stCxn id="246" idx="0"/>
            <a:endCxn id="287" idx="4"/>
          </p:cNvCxnSpPr>
          <p:nvPr/>
        </p:nvCxnSpPr>
        <p:spPr>
          <a:xfrm flipH="1" flipV="1">
            <a:off x="6198324" y="922816"/>
            <a:ext cx="404" cy="293491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508A479-785B-ED46-BE6E-00E38292BD3F}"/>
              </a:ext>
            </a:extLst>
          </p:cNvPr>
          <p:cNvSpPr/>
          <p:nvPr/>
        </p:nvSpPr>
        <p:spPr>
          <a:xfrm>
            <a:off x="6168045" y="1049525"/>
            <a:ext cx="2984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No</a:t>
            </a:r>
            <a:endParaRPr lang="en-US" sz="1200" dirty="0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3C95071-91A2-C246-9F9E-E5848719CB7E}"/>
              </a:ext>
            </a:extLst>
          </p:cNvPr>
          <p:cNvSpPr/>
          <p:nvPr/>
        </p:nvSpPr>
        <p:spPr>
          <a:xfrm>
            <a:off x="5524487" y="466960"/>
            <a:ext cx="1347674" cy="455856"/>
          </a:xfrm>
          <a:prstGeom prst="parallelogram">
            <a:avLst>
              <a:gd name="adj" fmla="val 625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STOP – Adjust community goals/constraints</a:t>
            </a:r>
            <a:endParaRPr lang="en-US" sz="800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2B234AA-DB1F-AA4C-892F-F6AD8D8F35D4}"/>
              </a:ext>
            </a:extLst>
          </p:cNvPr>
          <p:cNvCxnSpPr>
            <a:cxnSpLocks/>
          </p:cNvCxnSpPr>
          <p:nvPr/>
        </p:nvCxnSpPr>
        <p:spPr>
          <a:xfrm flipH="1">
            <a:off x="3537802" y="2557234"/>
            <a:ext cx="0" cy="229437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EF8520C-1431-E340-9113-8E35DBB4D224}"/>
              </a:ext>
            </a:extLst>
          </p:cNvPr>
          <p:cNvSpPr/>
          <p:nvPr/>
        </p:nvSpPr>
        <p:spPr>
          <a:xfrm>
            <a:off x="6263718" y="2134695"/>
            <a:ext cx="511700" cy="205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j=m?</a:t>
            </a:r>
          </a:p>
        </p:txBody>
      </p: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05254551-5668-134E-8CDD-1D490360368D}"/>
              </a:ext>
            </a:extLst>
          </p:cNvPr>
          <p:cNvCxnSpPr>
            <a:cxnSpLocks/>
            <a:stCxn id="246" idx="1"/>
            <a:endCxn id="306" idx="3"/>
          </p:cNvCxnSpPr>
          <p:nvPr/>
        </p:nvCxnSpPr>
        <p:spPr>
          <a:xfrm rot="10800000">
            <a:off x="4581971" y="1266252"/>
            <a:ext cx="1173005" cy="318438"/>
          </a:xfrm>
          <a:prstGeom prst="bentConnector3">
            <a:avLst>
              <a:gd name="adj1" fmla="val 50000"/>
            </a:avLst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CCF240CB-1850-5745-AB97-67B7CF990E3B}"/>
              </a:ext>
            </a:extLst>
          </p:cNvPr>
          <p:cNvSpPr/>
          <p:nvPr/>
        </p:nvSpPr>
        <p:spPr>
          <a:xfrm>
            <a:off x="3432115" y="998463"/>
            <a:ext cx="1149855" cy="535577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8a) Optimization to select next PD for analysis from suite of </a:t>
            </a:r>
            <a:r>
              <a:rPr lang="en-US" sz="700" i="1" dirty="0"/>
              <a:t>n</a:t>
            </a:r>
            <a:r>
              <a:rPr lang="en-US" sz="700" dirty="0"/>
              <a:t> combinations 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AECF51D-E556-4A49-9545-09AD86DE35F1}"/>
              </a:ext>
            </a:extLst>
          </p:cNvPr>
          <p:cNvSpPr/>
          <p:nvPr/>
        </p:nvSpPr>
        <p:spPr>
          <a:xfrm>
            <a:off x="3502337" y="304201"/>
            <a:ext cx="1009410" cy="4370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8c) Economic, social, and physical infrastructure constraints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C5698D19-8C6F-2746-A71E-0745539A409B}"/>
              </a:ext>
            </a:extLst>
          </p:cNvPr>
          <p:cNvCxnSpPr>
            <a:cxnSpLocks/>
            <a:stCxn id="351" idx="2"/>
            <a:endCxn id="306" idx="0"/>
          </p:cNvCxnSpPr>
          <p:nvPr/>
        </p:nvCxnSpPr>
        <p:spPr>
          <a:xfrm>
            <a:off x="4007042" y="741223"/>
            <a:ext cx="1" cy="257240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15BF5AF0-762C-9F4B-AAFA-94C466125B36}"/>
              </a:ext>
            </a:extLst>
          </p:cNvPr>
          <p:cNvSpPr txBox="1"/>
          <p:nvPr/>
        </p:nvSpPr>
        <p:spPr>
          <a:xfrm>
            <a:off x="10526" y="208451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Seaside Flowchart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80DB9E4-B771-6047-B5C2-F55F22DB5050}"/>
              </a:ext>
            </a:extLst>
          </p:cNvPr>
          <p:cNvCxnSpPr>
            <a:cxnSpLocks/>
            <a:stCxn id="75" idx="2"/>
            <a:endCxn id="83" idx="3"/>
          </p:cNvCxnSpPr>
          <p:nvPr/>
        </p:nvCxnSpPr>
        <p:spPr>
          <a:xfrm rot="5400000">
            <a:off x="3234234" y="3789766"/>
            <a:ext cx="410932" cy="308760"/>
          </a:xfrm>
          <a:prstGeom prst="bentConnector2">
            <a:avLst/>
          </a:prstGeom>
          <a:ln w="6350">
            <a:solidFill>
              <a:srgbClr val="C00000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9E5B0-4188-5048-B7A3-B83321731765}"/>
              </a:ext>
            </a:extLst>
          </p:cNvPr>
          <p:cNvSpPr/>
          <p:nvPr/>
        </p:nvSpPr>
        <p:spPr>
          <a:xfrm>
            <a:off x="2558827" y="4006177"/>
            <a:ext cx="726493" cy="28687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C00000"/>
                </a:solidFill>
              </a:rPr>
              <a:t>2d) Casualty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A3F2BED-5E8A-3547-92CB-F6633C358AC4}"/>
              </a:ext>
            </a:extLst>
          </p:cNvPr>
          <p:cNvCxnSpPr>
            <a:cxnSpLocks/>
            <a:stCxn id="83" idx="2"/>
          </p:cNvCxnSpPr>
          <p:nvPr/>
        </p:nvCxnSpPr>
        <p:spPr>
          <a:xfrm rot="16200000" flipH="1">
            <a:off x="3675271" y="3539849"/>
            <a:ext cx="122254" cy="1628649"/>
          </a:xfrm>
          <a:prstGeom prst="bentConnector2">
            <a:avLst/>
          </a:prstGeom>
          <a:ln w="6350">
            <a:solidFill>
              <a:srgbClr val="C00000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0D03D54-4A1D-9B4E-B12F-AEAA7D67104B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>
            <a:off x="2642480" y="3470302"/>
            <a:ext cx="815470" cy="256281"/>
          </a:xfrm>
          <a:prstGeom prst="bentConnector3">
            <a:avLst>
              <a:gd name="adj1" fmla="val 50000"/>
            </a:avLst>
          </a:prstGeom>
          <a:ln w="6350">
            <a:solidFill>
              <a:srgbClr val="C00000"/>
            </a:solidFill>
            <a:prstDash val="soli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3F2185F-7252-6E4B-83C9-42860B2E49E6}"/>
              </a:ext>
            </a:extLst>
          </p:cNvPr>
          <p:cNvCxnSpPr>
            <a:cxnSpLocks/>
            <a:stCxn id="139" idx="1"/>
            <a:endCxn id="4" idx="0"/>
          </p:cNvCxnSpPr>
          <p:nvPr/>
        </p:nvCxnSpPr>
        <p:spPr>
          <a:xfrm rot="10800000" flipV="1">
            <a:off x="2413403" y="1975826"/>
            <a:ext cx="421289" cy="610011"/>
          </a:xfrm>
          <a:prstGeom prst="bentConnector2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A42D536-1670-2C49-AF41-6BF78775E4A2}"/>
              </a:ext>
            </a:extLst>
          </p:cNvPr>
          <p:cNvSpPr/>
          <p:nvPr/>
        </p:nvSpPr>
        <p:spPr>
          <a:xfrm>
            <a:off x="2834691" y="1866696"/>
            <a:ext cx="639515" cy="21826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k=k+1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E9FF995-94F2-AE49-AF02-C048D8CD87CA}"/>
              </a:ext>
            </a:extLst>
          </p:cNvPr>
          <p:cNvSpPr/>
          <p:nvPr/>
        </p:nvSpPr>
        <p:spPr>
          <a:xfrm>
            <a:off x="2065352" y="759837"/>
            <a:ext cx="537882" cy="286870"/>
          </a:xfrm>
          <a:prstGeom prst="rect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Ex-Post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7496699-F11B-154B-AEAB-BB2BAA053C47}"/>
              </a:ext>
            </a:extLst>
          </p:cNvPr>
          <p:cNvGrpSpPr/>
          <p:nvPr/>
        </p:nvGrpSpPr>
        <p:grpSpPr>
          <a:xfrm>
            <a:off x="93277" y="1578114"/>
            <a:ext cx="2310450" cy="1215413"/>
            <a:chOff x="93277" y="1578114"/>
            <a:chExt cx="2310450" cy="1215413"/>
          </a:xfrm>
        </p:grpSpPr>
        <p:cxnSp>
          <p:nvCxnSpPr>
            <p:cNvPr id="161" name="Google Shape;261;p35">
              <a:extLst>
                <a:ext uri="{FF2B5EF4-FFF2-40B4-BE49-F238E27FC236}">
                  <a16:creationId xmlns:a16="http://schemas.microsoft.com/office/drawing/2014/main" id="{197FDDB6-B112-1842-85F1-D3A3E92DF300}"/>
                </a:ext>
              </a:extLst>
            </p:cNvPr>
            <p:cNvCxnSpPr/>
            <p:nvPr/>
          </p:nvCxnSpPr>
          <p:spPr>
            <a:xfrm>
              <a:off x="93277" y="1747464"/>
              <a:ext cx="31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262;p35">
              <a:extLst>
                <a:ext uri="{FF2B5EF4-FFF2-40B4-BE49-F238E27FC236}">
                  <a16:creationId xmlns:a16="http://schemas.microsoft.com/office/drawing/2014/main" id="{C0419DE5-22E9-1E48-B2EA-A2F107FD70FB}"/>
                </a:ext>
              </a:extLst>
            </p:cNvPr>
            <p:cNvSpPr txBox="1"/>
            <p:nvPr/>
          </p:nvSpPr>
          <p:spPr>
            <a:xfrm>
              <a:off x="461977" y="1578114"/>
              <a:ext cx="124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ea typeface="Calibri"/>
                  <a:cs typeface="Calibri"/>
                  <a:sym typeface="Calibri"/>
                </a:rPr>
                <a:t>Exists in IN-CORE</a:t>
              </a: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" name="Google Shape;263;p35">
              <a:extLst>
                <a:ext uri="{FF2B5EF4-FFF2-40B4-BE49-F238E27FC236}">
                  <a16:creationId xmlns:a16="http://schemas.microsoft.com/office/drawing/2014/main" id="{7E7D5A54-E96C-A442-BFE6-10325DA70A81}"/>
                </a:ext>
              </a:extLst>
            </p:cNvPr>
            <p:cNvCxnSpPr/>
            <p:nvPr/>
          </p:nvCxnSpPr>
          <p:spPr>
            <a:xfrm>
              <a:off x="93277" y="1965414"/>
              <a:ext cx="31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264;p35">
              <a:extLst>
                <a:ext uri="{FF2B5EF4-FFF2-40B4-BE49-F238E27FC236}">
                  <a16:creationId xmlns:a16="http://schemas.microsoft.com/office/drawing/2014/main" id="{AD18D8C6-602F-754E-AAE4-BB5F0D1386D0}"/>
                </a:ext>
              </a:extLst>
            </p:cNvPr>
            <p:cNvSpPr txBox="1"/>
            <p:nvPr/>
          </p:nvSpPr>
          <p:spPr>
            <a:xfrm>
              <a:off x="461977" y="1796064"/>
              <a:ext cx="158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ea typeface="Calibri"/>
                  <a:cs typeface="Calibri"/>
                  <a:sym typeface="Calibri"/>
                </a:rPr>
                <a:t>Exists outside IN-CORE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265;p35">
              <a:extLst>
                <a:ext uri="{FF2B5EF4-FFF2-40B4-BE49-F238E27FC236}">
                  <a16:creationId xmlns:a16="http://schemas.microsoft.com/office/drawing/2014/main" id="{7EF018E7-421C-3E4F-B0B0-2BC9433908D9}"/>
                </a:ext>
              </a:extLst>
            </p:cNvPr>
            <p:cNvCxnSpPr/>
            <p:nvPr/>
          </p:nvCxnSpPr>
          <p:spPr>
            <a:xfrm>
              <a:off x="93277" y="2194289"/>
              <a:ext cx="31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266;p35">
              <a:extLst>
                <a:ext uri="{FF2B5EF4-FFF2-40B4-BE49-F238E27FC236}">
                  <a16:creationId xmlns:a16="http://schemas.microsoft.com/office/drawing/2014/main" id="{D571BB45-0E68-484A-82A6-DEDD6043B2A1}"/>
                </a:ext>
              </a:extLst>
            </p:cNvPr>
            <p:cNvSpPr txBox="1"/>
            <p:nvPr/>
          </p:nvSpPr>
          <p:spPr>
            <a:xfrm>
              <a:off x="461977" y="2024939"/>
              <a:ext cx="149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alibri"/>
                  <a:ea typeface="Calibri"/>
                  <a:cs typeface="Calibri"/>
                  <a:sym typeface="Calibri"/>
                </a:rPr>
                <a:t>In progress in IN-CORE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267;p35">
              <a:extLst>
                <a:ext uri="{FF2B5EF4-FFF2-40B4-BE49-F238E27FC236}">
                  <a16:creationId xmlns:a16="http://schemas.microsoft.com/office/drawing/2014/main" id="{270BB9FF-870F-104B-B773-FD9216F49A3F}"/>
                </a:ext>
              </a:extLst>
            </p:cNvPr>
            <p:cNvCxnSpPr/>
            <p:nvPr/>
          </p:nvCxnSpPr>
          <p:spPr>
            <a:xfrm>
              <a:off x="93277" y="2428664"/>
              <a:ext cx="319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268;p35">
              <a:extLst>
                <a:ext uri="{FF2B5EF4-FFF2-40B4-BE49-F238E27FC236}">
                  <a16:creationId xmlns:a16="http://schemas.microsoft.com/office/drawing/2014/main" id="{97161671-8746-7C4A-8ECF-E52D4E3512B1}"/>
                </a:ext>
              </a:extLst>
            </p:cNvPr>
            <p:cNvSpPr txBox="1"/>
            <p:nvPr/>
          </p:nvSpPr>
          <p:spPr>
            <a:xfrm>
              <a:off x="461977" y="2259314"/>
              <a:ext cx="192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ea typeface="Calibri"/>
                  <a:cs typeface="Calibri"/>
                  <a:sym typeface="Calibri"/>
                </a:rPr>
                <a:t>In progress outside of IN-CORE</a:t>
              </a: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269;p35">
              <a:extLst>
                <a:ext uri="{FF2B5EF4-FFF2-40B4-BE49-F238E27FC236}">
                  <a16:creationId xmlns:a16="http://schemas.microsoft.com/office/drawing/2014/main" id="{E62FD9C3-E258-2745-8213-54A38CFF82AA}"/>
                </a:ext>
              </a:extLst>
            </p:cNvPr>
            <p:cNvCxnSpPr/>
            <p:nvPr/>
          </p:nvCxnSpPr>
          <p:spPr>
            <a:xfrm>
              <a:off x="109627" y="2624177"/>
              <a:ext cx="3195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270;p35">
              <a:extLst>
                <a:ext uri="{FF2B5EF4-FFF2-40B4-BE49-F238E27FC236}">
                  <a16:creationId xmlns:a16="http://schemas.microsoft.com/office/drawing/2014/main" id="{478C9D6D-5004-884B-A3A9-DABF4B601A99}"/>
                </a:ext>
              </a:extLst>
            </p:cNvPr>
            <p:cNvSpPr txBox="1"/>
            <p:nvPr/>
          </p:nvSpPr>
          <p:spPr>
            <a:xfrm>
              <a:off x="478327" y="2454827"/>
              <a:ext cx="192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ea typeface="Calibri"/>
                  <a:cs typeface="Calibri"/>
                  <a:sym typeface="Calibri"/>
                </a:rPr>
                <a:t>Does not exist yet</a:t>
              </a: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D78D5F9-6E89-9346-A89F-8713C1D95D8B}"/>
              </a:ext>
            </a:extLst>
          </p:cNvPr>
          <p:cNvSpPr/>
          <p:nvPr/>
        </p:nvSpPr>
        <p:spPr>
          <a:xfrm>
            <a:off x="5022955" y="2339074"/>
            <a:ext cx="870926" cy="286870"/>
          </a:xfrm>
          <a:prstGeom prst="roundRect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3a) Functionality Models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CA879DE-FC00-E244-9C7A-268E8ECB53E3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5458418" y="2625944"/>
            <a:ext cx="0" cy="167443"/>
          </a:xfrm>
          <a:prstGeom prst="straightConnector1">
            <a:avLst/>
          </a:prstGeom>
          <a:ln w="635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1AF1353-793E-3D46-AAC3-A78635DA7B47}"/>
              </a:ext>
            </a:extLst>
          </p:cNvPr>
          <p:cNvSpPr txBox="1"/>
          <p:nvPr/>
        </p:nvSpPr>
        <p:spPr>
          <a:xfrm>
            <a:off x="52200" y="1109282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*Exists in IN-CORE = modify initial community description</a:t>
            </a:r>
          </a:p>
          <a:p>
            <a:r>
              <a:rPr lang="en-US" sz="700" dirty="0">
                <a:latin typeface="Calibri"/>
                <a:ea typeface="Calibri"/>
                <a:cs typeface="Calibri"/>
                <a:sym typeface="Calibri"/>
              </a:rPr>
              <a:t>**Tsunami evacuation centers: Exist outside of IN-CORE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BD69226-4774-0048-86EB-5783C29CB7B5}"/>
              </a:ext>
            </a:extLst>
          </p:cNvPr>
          <p:cNvGrpSpPr/>
          <p:nvPr/>
        </p:nvGrpSpPr>
        <p:grpSpPr>
          <a:xfrm>
            <a:off x="758290" y="768195"/>
            <a:ext cx="636355" cy="286870"/>
            <a:chOff x="742864" y="763012"/>
            <a:chExt cx="636355" cy="286870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7311306-C4BA-8E4A-AAA1-3C1F7624E6E7}"/>
                </a:ext>
              </a:extLst>
            </p:cNvPr>
            <p:cNvSpPr/>
            <p:nvPr/>
          </p:nvSpPr>
          <p:spPr>
            <a:xfrm>
              <a:off x="1039205" y="763012"/>
              <a:ext cx="340014" cy="286870"/>
            </a:xfrm>
            <a:prstGeom prst="rect">
              <a:avLst/>
            </a:prstGeom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DF609F4-6EA0-BC4E-8FF2-E15C58F60207}"/>
                </a:ext>
              </a:extLst>
            </p:cNvPr>
            <p:cNvSpPr/>
            <p:nvPr/>
          </p:nvSpPr>
          <p:spPr>
            <a:xfrm>
              <a:off x="742864" y="763012"/>
              <a:ext cx="296340" cy="286870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CB9501-2457-3D4A-A3C7-94DF2D73A510}"/>
                </a:ext>
              </a:extLst>
            </p:cNvPr>
            <p:cNvSpPr/>
            <p:nvPr/>
          </p:nvSpPr>
          <p:spPr>
            <a:xfrm>
              <a:off x="771021" y="776283"/>
              <a:ext cx="569522" cy="265176"/>
            </a:xfrm>
            <a:prstGeom prst="rect">
              <a:avLst/>
            </a:prstGeom>
            <a:ln w="19050">
              <a:noFill/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Building codes:</a:t>
              </a:r>
            </a:p>
            <a:p>
              <a:pPr algn="ctr"/>
              <a:r>
                <a:rPr lang="en-US" sz="500" dirty="0"/>
                <a:t>EQ* &amp; TSU**</a:t>
              </a:r>
            </a:p>
          </p:txBody>
        </p:sp>
      </p:grp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BD610080-BA5F-8E46-8E5F-E666D63982AA}"/>
              </a:ext>
            </a:extLst>
          </p:cNvPr>
          <p:cNvCxnSpPr>
            <a:cxnSpLocks/>
            <a:stCxn id="306" idx="2"/>
            <a:endCxn id="139" idx="3"/>
          </p:cNvCxnSpPr>
          <p:nvPr/>
        </p:nvCxnSpPr>
        <p:spPr>
          <a:xfrm rot="5400000">
            <a:off x="3519732" y="1488515"/>
            <a:ext cx="441787" cy="532837"/>
          </a:xfrm>
          <a:prstGeom prst="bentConnector2">
            <a:avLst/>
          </a:prstGeom>
          <a:ln w="6350"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Google Shape;248;p35">
            <a:extLst>
              <a:ext uri="{FF2B5EF4-FFF2-40B4-BE49-F238E27FC236}">
                <a16:creationId xmlns:a16="http://schemas.microsoft.com/office/drawing/2014/main" id="{6B3C077E-0804-CE47-9CB4-CB2B21D23CEF}"/>
              </a:ext>
            </a:extLst>
          </p:cNvPr>
          <p:cNvSpPr/>
          <p:nvPr/>
        </p:nvSpPr>
        <p:spPr>
          <a:xfrm>
            <a:off x="4558782" y="4062096"/>
            <a:ext cx="513801" cy="40416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59;p35">
            <a:extLst>
              <a:ext uri="{FF2B5EF4-FFF2-40B4-BE49-F238E27FC236}">
                <a16:creationId xmlns:a16="http://schemas.microsoft.com/office/drawing/2014/main" id="{5215278D-87DF-B649-AF9D-F66E630ABA4C}"/>
              </a:ext>
            </a:extLst>
          </p:cNvPr>
          <p:cNvSpPr/>
          <p:nvPr/>
        </p:nvSpPr>
        <p:spPr>
          <a:xfrm>
            <a:off x="5072583" y="4059629"/>
            <a:ext cx="561563" cy="410146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2D1E65-BC22-1D48-9BDD-ABE0CCDBDBD2}"/>
              </a:ext>
            </a:extLst>
          </p:cNvPr>
          <p:cNvSpPr/>
          <p:nvPr/>
        </p:nvSpPr>
        <p:spPr>
          <a:xfrm>
            <a:off x="4592663" y="4079856"/>
            <a:ext cx="1005840" cy="36576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3e) Direct and Indirect Economic &amp; Social Losses</a:t>
            </a:r>
          </a:p>
        </p:txBody>
      </p:sp>
    </p:spTree>
    <p:extLst>
      <p:ext uri="{BB962C8B-B14F-4D97-AF65-F5344CB8AC3E}">
        <p14:creationId xmlns:p14="http://schemas.microsoft.com/office/powerpoint/2010/main" val="2689404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221</Words>
  <Application>Microsoft Macintosh PowerPoint</Application>
  <PresentationFormat>On-screen Show (16:9)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Sanderson, Dylan R</cp:lastModifiedBy>
  <cp:revision>96</cp:revision>
  <dcterms:modified xsi:type="dcterms:W3CDTF">2021-06-22T19:03:19Z</dcterms:modified>
</cp:coreProperties>
</file>