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1824-7748-F143-ACB6-FDCFE0055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6C768-9338-F141-B106-2034D0C9C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AC90C-7E6C-3C4F-A5F4-E3483463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274-1728-B745-B3A4-B1C65566DBF3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DCB88-96E0-5549-ACFB-C5709226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F896D-514A-BA44-8476-6126D5B5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714-5075-464F-B0A0-8C90FB9A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1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69FA-0EA5-C840-A6FF-FD036308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E4682-558A-634D-8303-D0D10B2A8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FDDAD-AD0B-E343-8AA4-63293039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274-1728-B745-B3A4-B1C65566DBF3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EDD5A-26E0-8B49-9721-610317A6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2CB34-9EC0-6642-A441-26F00DD6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714-5075-464F-B0A0-8C90FB9A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0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AB7ADF-B639-664D-8230-D3CEE69C4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BA108-3AF0-0545-B108-DDD32259A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2745C-8B8E-7248-9016-4AFBEDEF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274-1728-B745-B3A4-B1C65566DBF3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5FA68-F274-3B4C-AB48-BF394AD3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067FA-AF6B-6943-ADAA-69090A6F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714-5075-464F-B0A0-8C90FB9A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3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7915-1A2E-0F4B-A2B4-60074376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349D9-5DB9-8C4A-86B5-CB26852A9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C1BB2-1E0A-2145-AB25-B7AF20B7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274-1728-B745-B3A4-B1C65566DBF3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C430D-8D2B-5946-999B-0361BA1D2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ABEF4-25D3-BA48-B963-DF2C4E1A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714-5075-464F-B0A0-8C90FB9A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9A79-D9CD-AD49-881C-E805D5FD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3482D-54EB-144E-860E-4135AC350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94498-CA7E-194E-88FF-0EAE5BCC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274-1728-B745-B3A4-B1C65566DBF3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65F4F-C9D5-3045-95DF-4890C19B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91EC8-A2C5-8A4D-8AAD-B581E1C0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714-5075-464F-B0A0-8C90FB9A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2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02B3A-9927-1349-BB77-8F475815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B0952-25A2-BD4D-BE73-9AD2A955C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BDDC7-3AC3-DC4E-AA19-3E3901E44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E385A-E222-4E4C-AF49-D239869D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274-1728-B745-B3A4-B1C65566DBF3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CD71E-C475-E041-A922-20FC76FF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6EFC1-E53E-0141-A5F4-83C06BB2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714-5075-464F-B0A0-8C90FB9A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4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A8E3-2DC0-0546-A887-81E4EC040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6DC58-6C26-764D-871F-48FF4CB52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9E88F-BBE0-6E4F-9494-262DA2A55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267D6-8D62-734B-9942-B0316108B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5296F-57B8-5542-9C81-48BC5E925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881DB-DBE5-1248-9DCF-5AC79FCE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274-1728-B745-B3A4-B1C65566DBF3}" type="datetimeFigureOut">
              <a:rPr lang="en-US" smtClean="0"/>
              <a:t>9/9/21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F1EB0-EE50-1F4C-8301-DFEA9528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6399E-B6DB-1049-810C-276EC100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714-5075-464F-B0A0-8C90FB9A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3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8D02-D179-9D4C-B1FC-16E8ED54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1EAA9B-B3D6-D849-998F-56487E55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274-1728-B745-B3A4-B1C65566DBF3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4E5A5-5C26-1E42-95BF-7566FBBE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28982-2F74-0B42-91A7-A710C37F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714-5075-464F-B0A0-8C90FB9A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8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A26502-EE06-7342-AAE3-46015DF6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274-1728-B745-B3A4-B1C65566DBF3}" type="datetimeFigureOut">
              <a:rPr lang="en-US" smtClean="0"/>
              <a:t>9/9/21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4B1D89-2F84-0444-9754-305443D6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D972C-8D40-2842-A0C5-EDBCF1EF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714-5075-464F-B0A0-8C90FB9A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4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C3DB-8B0B-7F42-A0D6-208BB3EC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43A1F-47E5-9649-A425-7FC95ACAD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56BC2-1D61-A548-9EC1-2332877E2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CB251-2BA0-1546-83FB-E1C6F5DFA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274-1728-B745-B3A4-B1C65566DBF3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40575-10CB-0A41-A79E-00F4F9D85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F44A9-458C-5846-8AB9-29303338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714-5075-464F-B0A0-8C90FB9A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0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72D8-4DD8-604B-9A4C-720C11B39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1184CA-E56F-F942-AD6F-03C86FF78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0F467-7A51-0B40-9708-9441AA747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9B40F-DE5A-8E41-89C5-1E9181EC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274-1728-B745-B3A4-B1C65566DBF3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2B45A-BCFC-4A4D-8AE3-F609C056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47CFA-2F30-1B4F-BECD-8A81A433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714-5075-464F-B0A0-8C90FB9A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9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EC56FC-9CDA-B247-B1CC-66D064406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8A27F-E4B9-3C41-A77D-CE8FD55D4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03E79-417F-4D42-8621-B4E64F9C4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EB274-1728-B745-B3A4-B1C65566DBF3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AF238-DD1D-4744-B960-079BE594E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435E2-F4C4-0341-BBDA-888F3BBC0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16714-5075-464F-B0A0-8C90FB9A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4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244;p35">
            <a:extLst>
              <a:ext uri="{FF2B5EF4-FFF2-40B4-BE49-F238E27FC236}">
                <a16:creationId xmlns:a16="http://schemas.microsoft.com/office/drawing/2014/main" id="{574D0633-E10F-8243-B41E-21EACAF6395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1727745" y="462888"/>
            <a:ext cx="9408928" cy="609051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285A55-82BE-E248-BBF3-86B05BEFC856}"/>
              </a:ext>
            </a:extLst>
          </p:cNvPr>
          <p:cNvSpPr txBox="1"/>
          <p:nvPr/>
        </p:nvSpPr>
        <p:spPr>
          <a:xfrm>
            <a:off x="100376" y="368824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Flowchart</a:t>
            </a:r>
          </a:p>
        </p:txBody>
      </p:sp>
    </p:spTree>
    <p:extLst>
      <p:ext uri="{BB962C8B-B14F-4D97-AF65-F5344CB8AC3E}">
        <p14:creationId xmlns:p14="http://schemas.microsoft.com/office/powerpoint/2010/main" val="613002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3285A55-82BE-E248-BBF3-86B05BEFC856}"/>
              </a:ext>
            </a:extLst>
          </p:cNvPr>
          <p:cNvSpPr txBox="1"/>
          <p:nvPr/>
        </p:nvSpPr>
        <p:spPr>
          <a:xfrm>
            <a:off x="100376" y="368824"/>
            <a:ext cx="1191352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Seaside</a:t>
            </a:r>
            <a:r>
              <a:rPr lang="en-US" sz="1050" dirty="0"/>
              <a:t> Flowchart</a:t>
            </a:r>
          </a:p>
          <a:p>
            <a:r>
              <a:rPr lang="en-US" sz="1050" dirty="0"/>
              <a:t>7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2DA437FC-07C6-C848-BCD7-DC23D7569E3A}"/>
              </a:ext>
            </a:extLst>
          </p:cNvPr>
          <p:cNvSpPr/>
          <p:nvPr/>
        </p:nvSpPr>
        <p:spPr>
          <a:xfrm>
            <a:off x="2275513" y="4979449"/>
            <a:ext cx="959455" cy="376718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</a:t>
            </a:r>
            <a:endParaRPr lang="en-US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AB6A-7D68-A244-AE9A-3AF22E590519}"/>
              </a:ext>
            </a:extLst>
          </p:cNvPr>
          <p:cNvSpPr/>
          <p:nvPr/>
        </p:nvSpPr>
        <p:spPr>
          <a:xfrm>
            <a:off x="2217534" y="3583262"/>
            <a:ext cx="1314812" cy="105594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Initial Community Description</a:t>
            </a:r>
          </a:p>
          <a:p>
            <a:pPr algn="ctr"/>
            <a:endParaRPr lang="en-US" sz="1000" dirty="0"/>
          </a:p>
          <a:p>
            <a:r>
              <a:rPr lang="en-US" sz="900" dirty="0"/>
              <a:t>1a) Built Environment</a:t>
            </a:r>
          </a:p>
          <a:p>
            <a:r>
              <a:rPr lang="en-US" sz="900" dirty="0"/>
              <a:t>1b) Social Systems</a:t>
            </a:r>
          </a:p>
          <a:p>
            <a:r>
              <a:rPr lang="en-US" sz="900" dirty="0"/>
              <a:t>1c) Economic Systems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FDF803-EB4F-284D-9088-84DB674D4B5E}"/>
              </a:ext>
            </a:extLst>
          </p:cNvPr>
          <p:cNvCxnSpPr>
            <a:cxnSpLocks/>
            <a:stCxn id="12" idx="1"/>
            <a:endCxn id="13" idx="2"/>
          </p:cNvCxnSpPr>
          <p:nvPr/>
        </p:nvCxnSpPr>
        <p:spPr>
          <a:xfrm flipV="1">
            <a:off x="2872964" y="4639208"/>
            <a:ext cx="1976" cy="34024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F1AB5E3-AF07-DF43-B3E7-E00E11C8800D}"/>
              </a:ext>
            </a:extLst>
          </p:cNvPr>
          <p:cNvCxnSpPr>
            <a:cxnSpLocks/>
            <a:stCxn id="85" idx="2"/>
            <a:endCxn id="61" idx="0"/>
          </p:cNvCxnSpPr>
          <p:nvPr/>
        </p:nvCxnSpPr>
        <p:spPr>
          <a:xfrm rot="16200000" flipH="1">
            <a:off x="4121887" y="1348098"/>
            <a:ext cx="287298" cy="8589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D4BC9-7732-2E4E-871C-44E6CB5B58D4}"/>
              </a:ext>
            </a:extLst>
          </p:cNvPr>
          <p:cNvSpPr/>
          <p:nvPr/>
        </p:nvSpPr>
        <p:spPr>
          <a:xfrm>
            <a:off x="3729519" y="3855815"/>
            <a:ext cx="139177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2c) Damage to physical Infrastructure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9FA84CC-6887-6842-B890-AAC81D4D5803}"/>
              </a:ext>
            </a:extLst>
          </p:cNvPr>
          <p:cNvSpPr/>
          <p:nvPr/>
        </p:nvSpPr>
        <p:spPr>
          <a:xfrm>
            <a:off x="3861643" y="3168981"/>
            <a:ext cx="929711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2b) Damage Models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EE326-7A21-FB48-A4C1-5DA61E9ACA49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3532346" y="4111235"/>
            <a:ext cx="197173" cy="105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C9742D8-5598-7D45-A766-D8F677CC6995}"/>
              </a:ext>
            </a:extLst>
          </p:cNvPr>
          <p:cNvSpPr/>
          <p:nvPr/>
        </p:nvSpPr>
        <p:spPr>
          <a:xfrm>
            <a:off x="3948391" y="4720457"/>
            <a:ext cx="954032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2a) Hazard Models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47E5E3-2025-AA47-B8EE-E1D9A4B9B222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flipV="1">
            <a:off x="4425408" y="4368757"/>
            <a:ext cx="1" cy="3517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AB048E-AFDC-6F4A-B1D5-C25D10432AFD}"/>
              </a:ext>
            </a:extLst>
          </p:cNvPr>
          <p:cNvSpPr/>
          <p:nvPr/>
        </p:nvSpPr>
        <p:spPr>
          <a:xfrm>
            <a:off x="5374636" y="4714772"/>
            <a:ext cx="774008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3c) CGE Model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7DD4054-DD2C-DD4D-BA66-FB244502ADB5}"/>
              </a:ext>
            </a:extLst>
          </p:cNvPr>
          <p:cNvSpPr/>
          <p:nvPr/>
        </p:nvSpPr>
        <p:spPr>
          <a:xfrm>
            <a:off x="6551584" y="4714772"/>
            <a:ext cx="1255703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3d) Social Science Modules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7C40F6B-86EF-E145-900B-C2654F2E5F6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21298" y="4112286"/>
            <a:ext cx="570957" cy="1674977"/>
          </a:xfrm>
          <a:prstGeom prst="bentConnector3">
            <a:avLst>
              <a:gd name="adj1" fmla="val 16895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533FFC-9CA8-0242-A95C-6C347D3C4323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6148645" y="4903131"/>
            <a:ext cx="40294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CA9AEB-DA10-2845-BE28-D46E5F9691C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121298" y="4103467"/>
            <a:ext cx="551858" cy="8819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25D1C2D-3F32-DE44-86EE-B2F9BE4F7DC2}"/>
              </a:ext>
            </a:extLst>
          </p:cNvPr>
          <p:cNvCxnSpPr>
            <a:cxnSpLocks/>
            <a:stCxn id="72" idx="2"/>
            <a:endCxn id="21" idx="0"/>
          </p:cNvCxnSpPr>
          <p:nvPr/>
        </p:nvCxnSpPr>
        <p:spPr>
          <a:xfrm rot="5400000">
            <a:off x="5897788" y="4212340"/>
            <a:ext cx="366284" cy="63857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8A56A62C-AE01-A24F-A05D-94D368B6AC5A}"/>
              </a:ext>
            </a:extLst>
          </p:cNvPr>
          <p:cNvCxnSpPr>
            <a:cxnSpLocks/>
            <a:stCxn id="72" idx="2"/>
            <a:endCxn id="22" idx="0"/>
          </p:cNvCxnSpPr>
          <p:nvPr/>
        </p:nvCxnSpPr>
        <p:spPr>
          <a:xfrm rot="16200000" flipH="1">
            <a:off x="6606685" y="4142019"/>
            <a:ext cx="366284" cy="77921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233C7D4-5EBB-984D-A2F6-F6926A977A15}"/>
              </a:ext>
            </a:extLst>
          </p:cNvPr>
          <p:cNvCxnSpPr>
            <a:cxnSpLocks/>
            <a:stCxn id="21" idx="2"/>
            <a:endCxn id="69" idx="0"/>
          </p:cNvCxnSpPr>
          <p:nvPr/>
        </p:nvCxnSpPr>
        <p:spPr>
          <a:xfrm rot="16200000" flipH="1">
            <a:off x="5852553" y="5000577"/>
            <a:ext cx="453717" cy="63554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B47A1FE-101E-654B-A236-4980D52CDB5C}"/>
              </a:ext>
            </a:extLst>
          </p:cNvPr>
          <p:cNvCxnSpPr>
            <a:cxnSpLocks/>
            <a:stCxn id="22" idx="2"/>
            <a:endCxn id="69" idx="0"/>
          </p:cNvCxnSpPr>
          <p:nvPr/>
        </p:nvCxnSpPr>
        <p:spPr>
          <a:xfrm rot="5400000">
            <a:off x="6561452" y="4927222"/>
            <a:ext cx="453717" cy="78225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53C5FA-51E4-104E-A5C5-667983919F8C}"/>
              </a:ext>
            </a:extLst>
          </p:cNvPr>
          <p:cNvSpPr/>
          <p:nvPr/>
        </p:nvSpPr>
        <p:spPr>
          <a:xfrm>
            <a:off x="7574507" y="4026505"/>
            <a:ext cx="139177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4a) State of Recovery for community at time=j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B101110-E177-7244-B10A-F29104C099DA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104424" y="4539447"/>
            <a:ext cx="1165974" cy="1248501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6FDC9F14-D088-0848-812C-40E9F04D3D4D}"/>
              </a:ext>
            </a:extLst>
          </p:cNvPr>
          <p:cNvSpPr/>
          <p:nvPr/>
        </p:nvSpPr>
        <p:spPr>
          <a:xfrm>
            <a:off x="7805540" y="2866847"/>
            <a:ext cx="929712" cy="535426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64B3E6-85CD-D740-BF55-6BA108472459}"/>
              </a:ext>
            </a:extLst>
          </p:cNvPr>
          <p:cNvSpPr/>
          <p:nvPr/>
        </p:nvSpPr>
        <p:spPr>
          <a:xfrm>
            <a:off x="5425747" y="2985654"/>
            <a:ext cx="839811" cy="286620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 j=j+1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344B1E-DAC6-D747-A093-9881EA494FC9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H="1" flipV="1">
            <a:off x="8270396" y="3402273"/>
            <a:ext cx="1" cy="62423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E45C4D-9E67-174E-BA36-75F3E720DE98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 flipV="1">
            <a:off x="6265559" y="3128965"/>
            <a:ext cx="1539981" cy="5594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F5BCF7-1B48-694D-825D-9E0B65C95A86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5845654" y="3272275"/>
            <a:ext cx="2791" cy="57472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621A7FE-27A7-F944-A07E-D94677938825}"/>
              </a:ext>
            </a:extLst>
          </p:cNvPr>
          <p:cNvSpPr/>
          <p:nvPr/>
        </p:nvSpPr>
        <p:spPr>
          <a:xfrm>
            <a:off x="7453338" y="2896475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66D3AA-6C04-8342-8569-9F0DBC5CBE9E}"/>
              </a:ext>
            </a:extLst>
          </p:cNvPr>
          <p:cNvSpPr/>
          <p:nvPr/>
        </p:nvSpPr>
        <p:spPr>
          <a:xfrm>
            <a:off x="8909753" y="5472772"/>
            <a:ext cx="85303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Analysis K complete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FD16A17C-C25D-5040-8CFF-74E5BC4B53E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735252" y="3134560"/>
            <a:ext cx="408461" cy="231389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Diamond 39">
            <a:extLst>
              <a:ext uri="{FF2B5EF4-FFF2-40B4-BE49-F238E27FC236}">
                <a16:creationId xmlns:a16="http://schemas.microsoft.com/office/drawing/2014/main" id="{F896A1A8-CE57-F543-9A0D-692EBA618FAF}"/>
              </a:ext>
            </a:extLst>
          </p:cNvPr>
          <p:cNvSpPr/>
          <p:nvPr/>
        </p:nvSpPr>
        <p:spPr>
          <a:xfrm>
            <a:off x="8966286" y="1784793"/>
            <a:ext cx="1165472" cy="967522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CDB80B-9057-F54F-910F-E37B6F84B1D3}"/>
              </a:ext>
            </a:extLst>
          </p:cNvPr>
          <p:cNvSpPr/>
          <p:nvPr/>
        </p:nvSpPr>
        <p:spPr>
          <a:xfrm>
            <a:off x="8975603" y="2019271"/>
            <a:ext cx="1146836" cy="553999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6a) Sufficient Quality Solutions Found?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9BFF1530-C687-FC4A-8012-4FD405931483}"/>
              </a:ext>
            </a:extLst>
          </p:cNvPr>
          <p:cNvSpPr/>
          <p:nvPr/>
        </p:nvSpPr>
        <p:spPr>
          <a:xfrm>
            <a:off x="7263096" y="1784793"/>
            <a:ext cx="1165472" cy="967522"/>
          </a:xfrm>
          <a:prstGeom prst="diamond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601399-991F-B14F-9C29-D927DF10071D}"/>
              </a:ext>
            </a:extLst>
          </p:cNvPr>
          <p:cNvSpPr/>
          <p:nvPr/>
        </p:nvSpPr>
        <p:spPr>
          <a:xfrm>
            <a:off x="7272413" y="2078136"/>
            <a:ext cx="1146836" cy="400110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7a) Optimization Still Possible?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9E0ED6-56D2-D941-A6CD-754D076A5C55}"/>
              </a:ext>
            </a:extLst>
          </p:cNvPr>
          <p:cNvSpPr/>
          <p:nvPr/>
        </p:nvSpPr>
        <p:spPr>
          <a:xfrm>
            <a:off x="8632607" y="2884090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6AA3152-2DC1-0B49-AD6C-E5C62D690195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9549023" y="2752314"/>
            <a:ext cx="0" cy="272045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1BB696F-ED9F-FD4D-B74C-F9649DB0007A}"/>
              </a:ext>
            </a:extLst>
          </p:cNvPr>
          <p:cNvCxnSpPr>
            <a:cxnSpLocks/>
            <a:stCxn id="41" idx="3"/>
            <a:endCxn id="48" idx="0"/>
          </p:cNvCxnSpPr>
          <p:nvPr/>
        </p:nvCxnSpPr>
        <p:spPr>
          <a:xfrm>
            <a:off x="10122439" y="2296271"/>
            <a:ext cx="685371" cy="1349159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4E22E9D-B9AA-E741-8CB7-76072BF9E46B}"/>
              </a:ext>
            </a:extLst>
          </p:cNvPr>
          <p:cNvSpPr/>
          <p:nvPr/>
        </p:nvSpPr>
        <p:spPr>
          <a:xfrm>
            <a:off x="10056878" y="2037358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5E74DE-B91C-7C4F-9FBB-E3024C9B5889}"/>
              </a:ext>
            </a:extLst>
          </p:cNvPr>
          <p:cNvSpPr/>
          <p:nvPr/>
        </p:nvSpPr>
        <p:spPr>
          <a:xfrm>
            <a:off x="10381290" y="3645430"/>
            <a:ext cx="85303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Record Quality Solutions</a:t>
            </a: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FC75B469-F614-244F-92ED-9DEA42D6DC70}"/>
              </a:ext>
            </a:extLst>
          </p:cNvPr>
          <p:cNvSpPr/>
          <p:nvPr/>
        </p:nvSpPr>
        <p:spPr>
          <a:xfrm>
            <a:off x="9998237" y="4679839"/>
            <a:ext cx="1623892" cy="598630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END - Visualization</a:t>
            </a:r>
            <a:endParaRPr lang="en-US" sz="105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409D54-B93A-2749-B52F-C116184A8A56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10807809" y="4158371"/>
            <a:ext cx="2374" cy="52146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9F84A2F-5B34-F246-97AF-0C2A01E29FED}"/>
              </a:ext>
            </a:extLst>
          </p:cNvPr>
          <p:cNvSpPr/>
          <p:nvPr/>
        </p:nvSpPr>
        <p:spPr>
          <a:xfrm>
            <a:off x="9750544" y="959085"/>
            <a:ext cx="1164411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5a) Community Goals Based on Stability Metrics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CAAB563D-B89B-614A-BD08-4BD78D027DA8}"/>
              </a:ext>
            </a:extLst>
          </p:cNvPr>
          <p:cNvCxnSpPr>
            <a:cxnSpLocks/>
            <a:stCxn id="51" idx="1"/>
            <a:endCxn id="40" idx="0"/>
          </p:cNvCxnSpPr>
          <p:nvPr/>
        </p:nvCxnSpPr>
        <p:spPr>
          <a:xfrm rot="10800000" flipV="1">
            <a:off x="9549023" y="1215555"/>
            <a:ext cx="201521" cy="569237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AEE87B-C911-A545-BB9F-6F23E15377EF}"/>
              </a:ext>
            </a:extLst>
          </p:cNvPr>
          <p:cNvCxnSpPr>
            <a:cxnSpLocks/>
            <a:stCxn id="40" idx="1"/>
            <a:endCxn id="43" idx="3"/>
          </p:cNvCxnSpPr>
          <p:nvPr/>
        </p:nvCxnSpPr>
        <p:spPr>
          <a:xfrm flipH="1">
            <a:off x="8419249" y="2268554"/>
            <a:ext cx="547037" cy="963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ED3AB39-0537-0E4B-9942-50CA5AB5BEC4}"/>
              </a:ext>
            </a:extLst>
          </p:cNvPr>
          <p:cNvSpPr/>
          <p:nvPr/>
        </p:nvSpPr>
        <p:spPr>
          <a:xfrm>
            <a:off x="8658919" y="2047974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C56EA5-28E8-1840-9C99-7D9DED0A795A}"/>
              </a:ext>
            </a:extLst>
          </p:cNvPr>
          <p:cNvSpPr/>
          <p:nvPr/>
        </p:nvSpPr>
        <p:spPr>
          <a:xfrm>
            <a:off x="6887119" y="2047974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/>
              <a:t>Yes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FBE2CE-FD07-2845-8521-665D43902B5A}"/>
              </a:ext>
            </a:extLst>
          </p:cNvPr>
          <p:cNvCxnSpPr>
            <a:cxnSpLocks/>
            <a:stCxn id="42" idx="0"/>
            <a:endCxn id="58" idx="4"/>
          </p:cNvCxnSpPr>
          <p:nvPr/>
        </p:nvCxnSpPr>
        <p:spPr>
          <a:xfrm flipH="1" flipV="1">
            <a:off x="7845302" y="1399380"/>
            <a:ext cx="531" cy="38541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0210913-CF47-9E4E-83D7-DBBF223E2638}"/>
              </a:ext>
            </a:extLst>
          </p:cNvPr>
          <p:cNvSpPr/>
          <p:nvPr/>
        </p:nvSpPr>
        <p:spPr>
          <a:xfrm>
            <a:off x="7805540" y="1565775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9B101377-0614-A34E-9BDA-95F2C233B509}"/>
              </a:ext>
            </a:extLst>
          </p:cNvPr>
          <p:cNvSpPr/>
          <p:nvPr/>
        </p:nvSpPr>
        <p:spPr>
          <a:xfrm>
            <a:off x="6960419" y="800750"/>
            <a:ext cx="1769766" cy="598630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STOP – Adjust community goals/constraints</a:t>
            </a:r>
            <a:endParaRPr lang="en-US" sz="105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030B978-8197-124E-B71F-D7F183F7EAF3}"/>
              </a:ext>
            </a:extLst>
          </p:cNvPr>
          <p:cNvCxnSpPr>
            <a:cxnSpLocks/>
          </p:cNvCxnSpPr>
          <p:nvPr/>
        </p:nvCxnSpPr>
        <p:spPr>
          <a:xfrm flipH="1">
            <a:off x="4351503" y="3545699"/>
            <a:ext cx="0" cy="301297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B1C2321-55B1-F34F-880C-E212B9FB4E11}"/>
              </a:ext>
            </a:extLst>
          </p:cNvPr>
          <p:cNvSpPr/>
          <p:nvPr/>
        </p:nvSpPr>
        <p:spPr>
          <a:xfrm>
            <a:off x="7931178" y="2990821"/>
            <a:ext cx="671965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j=m?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AC284C0-89C0-5743-9C7A-4457DB7E489D}"/>
              </a:ext>
            </a:extLst>
          </p:cNvPr>
          <p:cNvSpPr/>
          <p:nvPr/>
        </p:nvSpPr>
        <p:spPr>
          <a:xfrm>
            <a:off x="3940019" y="1921225"/>
            <a:ext cx="1509990" cy="703320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8a) Optimization to select next PD for analysis from suite of </a:t>
            </a:r>
            <a:r>
              <a:rPr lang="en-US" sz="1000" i="1" dirty="0"/>
              <a:t>n</a:t>
            </a:r>
            <a:r>
              <a:rPr lang="en-US" sz="1000" dirty="0"/>
              <a:t> combinations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6C07C43-A32E-C74E-B5D0-7893D28113F3}"/>
              </a:ext>
            </a:extLst>
          </p:cNvPr>
          <p:cNvSpPr/>
          <p:nvPr/>
        </p:nvSpPr>
        <p:spPr>
          <a:xfrm>
            <a:off x="4805837" y="1016387"/>
            <a:ext cx="1325558" cy="67744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8c) Economic, social, and physical infrastructure constraints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D06B13-C490-6044-A896-D52FC9257495}"/>
              </a:ext>
            </a:extLst>
          </p:cNvPr>
          <p:cNvSpPr/>
          <p:nvPr/>
        </p:nvSpPr>
        <p:spPr>
          <a:xfrm>
            <a:off x="2457441" y="2792932"/>
            <a:ext cx="839811" cy="286620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k=k+1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007095C-15B1-E94B-9EF4-9BBB0DA0AD8B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6920585" y="3618654"/>
            <a:ext cx="0" cy="22826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D8EE212-5CA9-3946-AE96-8E052DDB776A}"/>
              </a:ext>
            </a:extLst>
          </p:cNvPr>
          <p:cNvCxnSpPr>
            <a:cxnSpLocks/>
            <a:stCxn id="61" idx="2"/>
            <a:endCxn id="63" idx="3"/>
          </p:cNvCxnSpPr>
          <p:nvPr/>
        </p:nvCxnSpPr>
        <p:spPr>
          <a:xfrm rot="5400000">
            <a:off x="3840286" y="2081513"/>
            <a:ext cx="311697" cy="139776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8191B04-6C38-1249-80D6-7ABD870512B2}"/>
              </a:ext>
            </a:extLst>
          </p:cNvPr>
          <p:cNvSpPr/>
          <p:nvPr/>
        </p:nvSpPr>
        <p:spPr>
          <a:xfrm>
            <a:off x="5736747" y="5545207"/>
            <a:ext cx="1320870" cy="48031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3e) Direct and Indirect Economic &amp; Social Losses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CCA6F41-33D8-DF4F-8F0A-4F11219C55EC}"/>
              </a:ext>
            </a:extLst>
          </p:cNvPr>
          <p:cNvSpPr/>
          <p:nvPr/>
        </p:nvSpPr>
        <p:spPr>
          <a:xfrm>
            <a:off x="5704328" y="3868171"/>
            <a:ext cx="1391779" cy="48031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3b) Functionality of physical Infrastructure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0F864CD-5075-B648-98B9-025334C105D0}"/>
              </a:ext>
            </a:extLst>
          </p:cNvPr>
          <p:cNvSpPr/>
          <p:nvPr/>
        </p:nvSpPr>
        <p:spPr>
          <a:xfrm>
            <a:off x="6345743" y="3270425"/>
            <a:ext cx="1149683" cy="348229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3a) Functionality Models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FEAECD-2C15-9A4F-9BAC-9B9DA59F5EC4}"/>
              </a:ext>
            </a:extLst>
          </p:cNvPr>
          <p:cNvSpPr/>
          <p:nvPr/>
        </p:nvSpPr>
        <p:spPr>
          <a:xfrm>
            <a:off x="3178653" y="1033532"/>
            <a:ext cx="1314812" cy="600395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/>
              <a:t>8b) Suite of </a:t>
            </a:r>
            <a:r>
              <a:rPr lang="en-US" sz="1000" i="1" dirty="0"/>
              <a:t>n</a:t>
            </a:r>
            <a:r>
              <a:rPr lang="en-US" sz="1000" dirty="0"/>
              <a:t> policy levers and decision combinations (PD)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006DFA5-77ED-5142-9E71-F601F76582AF}"/>
              </a:ext>
            </a:extLst>
          </p:cNvPr>
          <p:cNvCxnSpPr>
            <a:cxnSpLocks/>
            <a:stCxn id="42" idx="1"/>
            <a:endCxn id="61" idx="3"/>
          </p:cNvCxnSpPr>
          <p:nvPr/>
        </p:nvCxnSpPr>
        <p:spPr>
          <a:xfrm flipH="1">
            <a:off x="5450009" y="2268554"/>
            <a:ext cx="1813087" cy="433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25BEFD07-D27D-E340-8774-C0C48A091824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 rot="5400000">
            <a:off x="4968119" y="1420728"/>
            <a:ext cx="227393" cy="773601"/>
          </a:xfrm>
          <a:prstGeom prst="bentConnector3">
            <a:avLst>
              <a:gd name="adj1" fmla="val 38418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8D7DA6A-4701-C543-88D3-D2EC8DD93FBC}"/>
              </a:ext>
            </a:extLst>
          </p:cNvPr>
          <p:cNvCxnSpPr>
            <a:cxnSpLocks/>
            <a:stCxn id="63" idx="2"/>
            <a:endCxn id="13" idx="0"/>
          </p:cNvCxnSpPr>
          <p:nvPr/>
        </p:nvCxnSpPr>
        <p:spPr>
          <a:xfrm flipH="1">
            <a:off x="2874941" y="3079552"/>
            <a:ext cx="2407" cy="50371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A7C7D797-860B-7946-BD70-C3A13E37B434}"/>
              </a:ext>
            </a:extLst>
          </p:cNvPr>
          <p:cNvCxnSpPr>
            <a:cxnSpLocks/>
            <a:stCxn id="19" idx="2"/>
            <a:endCxn id="80" idx="3"/>
          </p:cNvCxnSpPr>
          <p:nvPr/>
        </p:nvCxnSpPr>
        <p:spPr>
          <a:xfrm rot="5400000">
            <a:off x="4079558" y="5239334"/>
            <a:ext cx="488009" cy="203691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73D9B5C-6355-B049-8165-D16E7023B5FC}"/>
              </a:ext>
            </a:extLst>
          </p:cNvPr>
          <p:cNvSpPr/>
          <p:nvPr/>
        </p:nvSpPr>
        <p:spPr>
          <a:xfrm>
            <a:off x="3267684" y="5356167"/>
            <a:ext cx="954032" cy="458034"/>
          </a:xfrm>
          <a:prstGeom prst="rect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2d) Casualty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76E6A19A-994C-F048-B305-C5021DCDD3B7}"/>
              </a:ext>
            </a:extLst>
          </p:cNvPr>
          <p:cNvCxnSpPr>
            <a:cxnSpLocks/>
            <a:stCxn id="80" idx="2"/>
          </p:cNvCxnSpPr>
          <p:nvPr/>
        </p:nvCxnSpPr>
        <p:spPr>
          <a:xfrm rot="16200000" flipH="1">
            <a:off x="4652862" y="4906039"/>
            <a:ext cx="128918" cy="194524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635AC04-1201-A247-98B8-EB3B4841FB2C}"/>
              </a:ext>
            </a:extLst>
          </p:cNvPr>
          <p:cNvCxnSpPr>
            <a:cxnSpLocks/>
            <a:endCxn id="80" idx="0"/>
          </p:cNvCxnSpPr>
          <p:nvPr/>
        </p:nvCxnSpPr>
        <p:spPr>
          <a:xfrm rot="5400000">
            <a:off x="3342354" y="4771103"/>
            <a:ext cx="987411" cy="182717"/>
          </a:xfrm>
          <a:prstGeom prst="bentConnector3">
            <a:avLst>
              <a:gd name="adj1" fmla="val 24835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80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3285A55-82BE-E248-BBF3-86B05BEFC856}"/>
              </a:ext>
            </a:extLst>
          </p:cNvPr>
          <p:cNvSpPr txBox="1"/>
          <p:nvPr/>
        </p:nvSpPr>
        <p:spPr>
          <a:xfrm>
            <a:off x="100376" y="368824"/>
            <a:ext cx="1191352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Seaside</a:t>
            </a:r>
            <a:r>
              <a:rPr lang="en-US" sz="1050" dirty="0"/>
              <a:t> Flowchart</a:t>
            </a:r>
          </a:p>
          <a:p>
            <a:r>
              <a:rPr lang="en-US" sz="1050" dirty="0"/>
              <a:t>8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2DA437FC-07C6-C848-BCD7-DC23D7569E3A}"/>
              </a:ext>
            </a:extLst>
          </p:cNvPr>
          <p:cNvSpPr/>
          <p:nvPr/>
        </p:nvSpPr>
        <p:spPr>
          <a:xfrm>
            <a:off x="2275513" y="4979449"/>
            <a:ext cx="959455" cy="376718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</a:t>
            </a:r>
            <a:endParaRPr lang="en-US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AB6A-7D68-A244-AE9A-3AF22E590519}"/>
              </a:ext>
            </a:extLst>
          </p:cNvPr>
          <p:cNvSpPr/>
          <p:nvPr/>
        </p:nvSpPr>
        <p:spPr>
          <a:xfrm>
            <a:off x="2217534" y="3583262"/>
            <a:ext cx="1314812" cy="105594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Initial Community Description</a:t>
            </a:r>
          </a:p>
          <a:p>
            <a:pPr algn="ctr"/>
            <a:endParaRPr lang="en-US" sz="1000" dirty="0"/>
          </a:p>
          <a:p>
            <a:r>
              <a:rPr lang="en-US" sz="900" dirty="0"/>
              <a:t>1a) Built Environment</a:t>
            </a:r>
          </a:p>
          <a:p>
            <a:r>
              <a:rPr lang="en-US" sz="900" dirty="0"/>
              <a:t>1b) Social Systems</a:t>
            </a:r>
          </a:p>
          <a:p>
            <a:r>
              <a:rPr lang="en-US" sz="900" dirty="0"/>
              <a:t>1c) Economic Systems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FDF803-EB4F-284D-9088-84DB674D4B5E}"/>
              </a:ext>
            </a:extLst>
          </p:cNvPr>
          <p:cNvCxnSpPr>
            <a:cxnSpLocks/>
            <a:stCxn id="12" idx="1"/>
            <a:endCxn id="13" idx="2"/>
          </p:cNvCxnSpPr>
          <p:nvPr/>
        </p:nvCxnSpPr>
        <p:spPr>
          <a:xfrm flipV="1">
            <a:off x="2872964" y="4639208"/>
            <a:ext cx="1976" cy="34024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F1AB5E3-AF07-DF43-B3E7-E00E11C8800D}"/>
              </a:ext>
            </a:extLst>
          </p:cNvPr>
          <p:cNvCxnSpPr>
            <a:cxnSpLocks/>
            <a:stCxn id="85" idx="2"/>
            <a:endCxn id="61" idx="0"/>
          </p:cNvCxnSpPr>
          <p:nvPr/>
        </p:nvCxnSpPr>
        <p:spPr>
          <a:xfrm rot="16200000" flipH="1">
            <a:off x="4121887" y="1348098"/>
            <a:ext cx="287298" cy="85895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D4BC9-7732-2E4E-871C-44E6CB5B58D4}"/>
              </a:ext>
            </a:extLst>
          </p:cNvPr>
          <p:cNvSpPr/>
          <p:nvPr/>
        </p:nvSpPr>
        <p:spPr>
          <a:xfrm>
            <a:off x="3729519" y="3855815"/>
            <a:ext cx="139177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2c) Damage to physical Infrastructure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9FA84CC-6887-6842-B890-AAC81D4D5803}"/>
              </a:ext>
            </a:extLst>
          </p:cNvPr>
          <p:cNvSpPr/>
          <p:nvPr/>
        </p:nvSpPr>
        <p:spPr>
          <a:xfrm>
            <a:off x="3861643" y="3168981"/>
            <a:ext cx="929711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2b) Damage Models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EE326-7A21-FB48-A4C1-5DA61E9ACA49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3532346" y="4111235"/>
            <a:ext cx="197173" cy="105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C9742D8-5598-7D45-A766-D8F677CC6995}"/>
              </a:ext>
            </a:extLst>
          </p:cNvPr>
          <p:cNvSpPr/>
          <p:nvPr/>
        </p:nvSpPr>
        <p:spPr>
          <a:xfrm>
            <a:off x="3948391" y="4720457"/>
            <a:ext cx="954032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2a) Hazard Models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47E5E3-2025-AA47-B8EE-E1D9A4B9B222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flipV="1">
            <a:off x="4425408" y="4368757"/>
            <a:ext cx="1" cy="3517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AB048E-AFDC-6F4A-B1D5-C25D10432AFD}"/>
              </a:ext>
            </a:extLst>
          </p:cNvPr>
          <p:cNvSpPr/>
          <p:nvPr/>
        </p:nvSpPr>
        <p:spPr>
          <a:xfrm>
            <a:off x="5374636" y="4714772"/>
            <a:ext cx="774008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3c) CGE Model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7DD4054-DD2C-DD4D-BA66-FB244502ADB5}"/>
              </a:ext>
            </a:extLst>
          </p:cNvPr>
          <p:cNvSpPr/>
          <p:nvPr/>
        </p:nvSpPr>
        <p:spPr>
          <a:xfrm>
            <a:off x="6551584" y="4714772"/>
            <a:ext cx="1255703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3d) Social Science Modules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7C40F6B-86EF-E145-900B-C2654F2E5F6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21298" y="4112286"/>
            <a:ext cx="570957" cy="1674977"/>
          </a:xfrm>
          <a:prstGeom prst="bentConnector3">
            <a:avLst>
              <a:gd name="adj1" fmla="val 16895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533FFC-9CA8-0242-A95C-6C347D3C4323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6148645" y="4903131"/>
            <a:ext cx="40294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CA9AEB-DA10-2845-BE28-D46E5F9691C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121298" y="4103467"/>
            <a:ext cx="551858" cy="8819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25D1C2D-3F32-DE44-86EE-B2F9BE4F7DC2}"/>
              </a:ext>
            </a:extLst>
          </p:cNvPr>
          <p:cNvCxnSpPr>
            <a:cxnSpLocks/>
            <a:stCxn id="72" idx="2"/>
            <a:endCxn id="21" idx="0"/>
          </p:cNvCxnSpPr>
          <p:nvPr/>
        </p:nvCxnSpPr>
        <p:spPr>
          <a:xfrm rot="5400000">
            <a:off x="5897788" y="4212340"/>
            <a:ext cx="366284" cy="63857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8A56A62C-AE01-A24F-A05D-94D368B6AC5A}"/>
              </a:ext>
            </a:extLst>
          </p:cNvPr>
          <p:cNvCxnSpPr>
            <a:cxnSpLocks/>
            <a:stCxn id="72" idx="2"/>
            <a:endCxn id="22" idx="0"/>
          </p:cNvCxnSpPr>
          <p:nvPr/>
        </p:nvCxnSpPr>
        <p:spPr>
          <a:xfrm rot="16200000" flipH="1">
            <a:off x="6606685" y="4142019"/>
            <a:ext cx="366284" cy="77921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233C7D4-5EBB-984D-A2F6-F6926A977A15}"/>
              </a:ext>
            </a:extLst>
          </p:cNvPr>
          <p:cNvCxnSpPr>
            <a:cxnSpLocks/>
            <a:stCxn id="21" idx="2"/>
            <a:endCxn id="69" idx="0"/>
          </p:cNvCxnSpPr>
          <p:nvPr/>
        </p:nvCxnSpPr>
        <p:spPr>
          <a:xfrm rot="16200000" flipH="1">
            <a:off x="5852553" y="5000577"/>
            <a:ext cx="453717" cy="63554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B47A1FE-101E-654B-A236-4980D52CDB5C}"/>
              </a:ext>
            </a:extLst>
          </p:cNvPr>
          <p:cNvCxnSpPr>
            <a:cxnSpLocks/>
            <a:stCxn id="22" idx="2"/>
            <a:endCxn id="69" idx="0"/>
          </p:cNvCxnSpPr>
          <p:nvPr/>
        </p:nvCxnSpPr>
        <p:spPr>
          <a:xfrm rot="5400000">
            <a:off x="6561452" y="4927222"/>
            <a:ext cx="453717" cy="78225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53C5FA-51E4-104E-A5C5-667983919F8C}"/>
              </a:ext>
            </a:extLst>
          </p:cNvPr>
          <p:cNvSpPr/>
          <p:nvPr/>
        </p:nvSpPr>
        <p:spPr>
          <a:xfrm>
            <a:off x="7574507" y="4026505"/>
            <a:ext cx="139177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4a) State of Recovery for community at time=j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B101110-E177-7244-B10A-F29104C099DA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104424" y="4539447"/>
            <a:ext cx="1165974" cy="1248501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6FDC9F14-D088-0848-812C-40E9F04D3D4D}"/>
              </a:ext>
            </a:extLst>
          </p:cNvPr>
          <p:cNvSpPr/>
          <p:nvPr/>
        </p:nvSpPr>
        <p:spPr>
          <a:xfrm>
            <a:off x="7805540" y="2866847"/>
            <a:ext cx="929712" cy="535426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64B3E6-85CD-D740-BF55-6BA108472459}"/>
              </a:ext>
            </a:extLst>
          </p:cNvPr>
          <p:cNvSpPr/>
          <p:nvPr/>
        </p:nvSpPr>
        <p:spPr>
          <a:xfrm>
            <a:off x="5425747" y="2985654"/>
            <a:ext cx="839811" cy="286620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 j=j+1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344B1E-DAC6-D747-A093-9881EA494FC9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H="1" flipV="1">
            <a:off x="8270396" y="3402273"/>
            <a:ext cx="1" cy="62423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E45C4D-9E67-174E-BA36-75F3E720DE98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 flipV="1">
            <a:off x="6265559" y="3128965"/>
            <a:ext cx="1539981" cy="5594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F5BCF7-1B48-694D-825D-9E0B65C95A86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5845654" y="3272275"/>
            <a:ext cx="2791" cy="57472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621A7FE-27A7-F944-A07E-D94677938825}"/>
              </a:ext>
            </a:extLst>
          </p:cNvPr>
          <p:cNvSpPr/>
          <p:nvPr/>
        </p:nvSpPr>
        <p:spPr>
          <a:xfrm>
            <a:off x="7453338" y="2896475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66D3AA-6C04-8342-8569-9F0DBC5CBE9E}"/>
              </a:ext>
            </a:extLst>
          </p:cNvPr>
          <p:cNvSpPr/>
          <p:nvPr/>
        </p:nvSpPr>
        <p:spPr>
          <a:xfrm>
            <a:off x="8909753" y="5472772"/>
            <a:ext cx="85303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Analysis K complete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FD16A17C-C25D-5040-8CFF-74E5BC4B53E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735252" y="3134560"/>
            <a:ext cx="408461" cy="231389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Diamond 39">
            <a:extLst>
              <a:ext uri="{FF2B5EF4-FFF2-40B4-BE49-F238E27FC236}">
                <a16:creationId xmlns:a16="http://schemas.microsoft.com/office/drawing/2014/main" id="{F896A1A8-CE57-F543-9A0D-692EBA618FAF}"/>
              </a:ext>
            </a:extLst>
          </p:cNvPr>
          <p:cNvSpPr/>
          <p:nvPr/>
        </p:nvSpPr>
        <p:spPr>
          <a:xfrm>
            <a:off x="8966286" y="1784793"/>
            <a:ext cx="1165472" cy="967522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CDB80B-9057-F54F-910F-E37B6F84B1D3}"/>
              </a:ext>
            </a:extLst>
          </p:cNvPr>
          <p:cNvSpPr/>
          <p:nvPr/>
        </p:nvSpPr>
        <p:spPr>
          <a:xfrm>
            <a:off x="8975603" y="2019271"/>
            <a:ext cx="1146836" cy="553999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6a) Sufficient Quality Solutions Found?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9BFF1530-C687-FC4A-8012-4FD405931483}"/>
              </a:ext>
            </a:extLst>
          </p:cNvPr>
          <p:cNvSpPr/>
          <p:nvPr/>
        </p:nvSpPr>
        <p:spPr>
          <a:xfrm>
            <a:off x="7263096" y="1784793"/>
            <a:ext cx="1165472" cy="967522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601399-991F-B14F-9C29-D927DF10071D}"/>
              </a:ext>
            </a:extLst>
          </p:cNvPr>
          <p:cNvSpPr/>
          <p:nvPr/>
        </p:nvSpPr>
        <p:spPr>
          <a:xfrm>
            <a:off x="7272413" y="2078136"/>
            <a:ext cx="1146836" cy="400110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7a) Optimization Still Possible?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9E0ED6-56D2-D941-A6CD-754D076A5C55}"/>
              </a:ext>
            </a:extLst>
          </p:cNvPr>
          <p:cNvSpPr/>
          <p:nvPr/>
        </p:nvSpPr>
        <p:spPr>
          <a:xfrm>
            <a:off x="8632607" y="2884090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6AA3152-2DC1-0B49-AD6C-E5C62D690195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9549023" y="2752314"/>
            <a:ext cx="0" cy="272045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1BB696F-ED9F-FD4D-B74C-F9649DB0007A}"/>
              </a:ext>
            </a:extLst>
          </p:cNvPr>
          <p:cNvCxnSpPr>
            <a:cxnSpLocks/>
            <a:stCxn id="41" idx="3"/>
            <a:endCxn id="48" idx="0"/>
          </p:cNvCxnSpPr>
          <p:nvPr/>
        </p:nvCxnSpPr>
        <p:spPr>
          <a:xfrm>
            <a:off x="10122439" y="2296271"/>
            <a:ext cx="685371" cy="1349159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4E22E9D-B9AA-E741-8CB7-76072BF9E46B}"/>
              </a:ext>
            </a:extLst>
          </p:cNvPr>
          <p:cNvSpPr/>
          <p:nvPr/>
        </p:nvSpPr>
        <p:spPr>
          <a:xfrm>
            <a:off x="10056878" y="2037358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5E74DE-B91C-7C4F-9FBB-E3024C9B5889}"/>
              </a:ext>
            </a:extLst>
          </p:cNvPr>
          <p:cNvSpPr/>
          <p:nvPr/>
        </p:nvSpPr>
        <p:spPr>
          <a:xfrm>
            <a:off x="10381290" y="3645430"/>
            <a:ext cx="85303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Record Quality Solutions</a:t>
            </a: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FC75B469-F614-244F-92ED-9DEA42D6DC70}"/>
              </a:ext>
            </a:extLst>
          </p:cNvPr>
          <p:cNvSpPr/>
          <p:nvPr/>
        </p:nvSpPr>
        <p:spPr>
          <a:xfrm>
            <a:off x="9998237" y="4679839"/>
            <a:ext cx="1623892" cy="598630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END - Visualization</a:t>
            </a:r>
            <a:endParaRPr lang="en-US" sz="105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409D54-B93A-2749-B52F-C116184A8A56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10807809" y="4158371"/>
            <a:ext cx="2374" cy="52146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9F84A2F-5B34-F246-97AF-0C2A01E29FED}"/>
              </a:ext>
            </a:extLst>
          </p:cNvPr>
          <p:cNvSpPr/>
          <p:nvPr/>
        </p:nvSpPr>
        <p:spPr>
          <a:xfrm>
            <a:off x="9750544" y="959085"/>
            <a:ext cx="1164411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5a) Community Goals Based on Stability Metrics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CAAB563D-B89B-614A-BD08-4BD78D027DA8}"/>
              </a:ext>
            </a:extLst>
          </p:cNvPr>
          <p:cNvCxnSpPr>
            <a:cxnSpLocks/>
            <a:stCxn id="51" idx="1"/>
            <a:endCxn id="40" idx="0"/>
          </p:cNvCxnSpPr>
          <p:nvPr/>
        </p:nvCxnSpPr>
        <p:spPr>
          <a:xfrm rot="10800000" flipV="1">
            <a:off x="9549023" y="1215555"/>
            <a:ext cx="201521" cy="569237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AEE87B-C911-A545-BB9F-6F23E15377EF}"/>
              </a:ext>
            </a:extLst>
          </p:cNvPr>
          <p:cNvCxnSpPr>
            <a:cxnSpLocks/>
            <a:stCxn id="40" idx="1"/>
            <a:endCxn id="43" idx="3"/>
          </p:cNvCxnSpPr>
          <p:nvPr/>
        </p:nvCxnSpPr>
        <p:spPr>
          <a:xfrm flipH="1">
            <a:off x="8419249" y="2268554"/>
            <a:ext cx="547037" cy="963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ED3AB39-0537-0E4B-9942-50CA5AB5BEC4}"/>
              </a:ext>
            </a:extLst>
          </p:cNvPr>
          <p:cNvSpPr/>
          <p:nvPr/>
        </p:nvSpPr>
        <p:spPr>
          <a:xfrm>
            <a:off x="8658919" y="2047974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C56EA5-28E8-1840-9C99-7D9DED0A795A}"/>
              </a:ext>
            </a:extLst>
          </p:cNvPr>
          <p:cNvSpPr/>
          <p:nvPr/>
        </p:nvSpPr>
        <p:spPr>
          <a:xfrm>
            <a:off x="6887119" y="2047974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/>
              <a:t>Yes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FBE2CE-FD07-2845-8521-665D43902B5A}"/>
              </a:ext>
            </a:extLst>
          </p:cNvPr>
          <p:cNvCxnSpPr>
            <a:cxnSpLocks/>
            <a:stCxn id="42" idx="0"/>
            <a:endCxn id="58" idx="4"/>
          </p:cNvCxnSpPr>
          <p:nvPr/>
        </p:nvCxnSpPr>
        <p:spPr>
          <a:xfrm flipH="1" flipV="1">
            <a:off x="7845302" y="1399380"/>
            <a:ext cx="531" cy="38541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0210913-CF47-9E4E-83D7-DBBF223E2638}"/>
              </a:ext>
            </a:extLst>
          </p:cNvPr>
          <p:cNvSpPr/>
          <p:nvPr/>
        </p:nvSpPr>
        <p:spPr>
          <a:xfrm>
            <a:off x="7805540" y="1565775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9B101377-0614-A34E-9BDA-95F2C233B509}"/>
              </a:ext>
            </a:extLst>
          </p:cNvPr>
          <p:cNvSpPr/>
          <p:nvPr/>
        </p:nvSpPr>
        <p:spPr>
          <a:xfrm>
            <a:off x="6960419" y="800750"/>
            <a:ext cx="1769766" cy="598630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STOP – Adjust community goals/constraints</a:t>
            </a:r>
            <a:endParaRPr lang="en-US" sz="105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030B978-8197-124E-B71F-D7F183F7EAF3}"/>
              </a:ext>
            </a:extLst>
          </p:cNvPr>
          <p:cNvCxnSpPr>
            <a:cxnSpLocks/>
          </p:cNvCxnSpPr>
          <p:nvPr/>
        </p:nvCxnSpPr>
        <p:spPr>
          <a:xfrm flipH="1">
            <a:off x="4351503" y="3545699"/>
            <a:ext cx="0" cy="301297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B1C2321-55B1-F34F-880C-E212B9FB4E11}"/>
              </a:ext>
            </a:extLst>
          </p:cNvPr>
          <p:cNvSpPr/>
          <p:nvPr/>
        </p:nvSpPr>
        <p:spPr>
          <a:xfrm>
            <a:off x="7931178" y="2990821"/>
            <a:ext cx="671965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j=m?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AC284C0-89C0-5743-9C7A-4457DB7E489D}"/>
              </a:ext>
            </a:extLst>
          </p:cNvPr>
          <p:cNvSpPr/>
          <p:nvPr/>
        </p:nvSpPr>
        <p:spPr>
          <a:xfrm>
            <a:off x="3940019" y="1921225"/>
            <a:ext cx="1509990" cy="703320"/>
          </a:xfrm>
          <a:prstGeom prst="round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8a) Optimization to select next PD for analysis from suite of </a:t>
            </a:r>
            <a:r>
              <a:rPr lang="en-US" sz="1000" i="1" dirty="0"/>
              <a:t>n</a:t>
            </a:r>
            <a:r>
              <a:rPr lang="en-US" sz="1000" dirty="0"/>
              <a:t> combinations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6C07C43-A32E-C74E-B5D0-7893D28113F3}"/>
              </a:ext>
            </a:extLst>
          </p:cNvPr>
          <p:cNvSpPr/>
          <p:nvPr/>
        </p:nvSpPr>
        <p:spPr>
          <a:xfrm>
            <a:off x="4805837" y="1016387"/>
            <a:ext cx="1325558" cy="677446"/>
          </a:xfrm>
          <a:prstGeom prst="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8c) Economic, social, and physical infrastructure constraints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D06B13-C490-6044-A896-D52FC9257495}"/>
              </a:ext>
            </a:extLst>
          </p:cNvPr>
          <p:cNvSpPr/>
          <p:nvPr/>
        </p:nvSpPr>
        <p:spPr>
          <a:xfrm>
            <a:off x="2457441" y="2792932"/>
            <a:ext cx="839811" cy="286620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k=k+1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007095C-15B1-E94B-9EF4-9BBB0DA0AD8B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6920585" y="3618654"/>
            <a:ext cx="0" cy="22826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D8EE212-5CA9-3946-AE96-8E052DDB776A}"/>
              </a:ext>
            </a:extLst>
          </p:cNvPr>
          <p:cNvCxnSpPr>
            <a:cxnSpLocks/>
            <a:stCxn id="61" idx="2"/>
            <a:endCxn id="63" idx="3"/>
          </p:cNvCxnSpPr>
          <p:nvPr/>
        </p:nvCxnSpPr>
        <p:spPr>
          <a:xfrm rot="5400000">
            <a:off x="3840286" y="2081513"/>
            <a:ext cx="311697" cy="139776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8191B04-6C38-1249-80D6-7ABD870512B2}"/>
              </a:ext>
            </a:extLst>
          </p:cNvPr>
          <p:cNvSpPr/>
          <p:nvPr/>
        </p:nvSpPr>
        <p:spPr>
          <a:xfrm>
            <a:off x="5736747" y="5545207"/>
            <a:ext cx="1320870" cy="48031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3e) Direct and Indirect Economic &amp; Social Losses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CCA6F41-33D8-DF4F-8F0A-4F11219C55EC}"/>
              </a:ext>
            </a:extLst>
          </p:cNvPr>
          <p:cNvSpPr/>
          <p:nvPr/>
        </p:nvSpPr>
        <p:spPr>
          <a:xfrm>
            <a:off x="5704328" y="3868171"/>
            <a:ext cx="1391779" cy="48031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3b) Functionality of physical Infrastructure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0F864CD-5075-B648-98B9-025334C105D0}"/>
              </a:ext>
            </a:extLst>
          </p:cNvPr>
          <p:cNvSpPr/>
          <p:nvPr/>
        </p:nvSpPr>
        <p:spPr>
          <a:xfrm>
            <a:off x="6345743" y="3270425"/>
            <a:ext cx="1149683" cy="348229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3a) Functionality Models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FEAECD-2C15-9A4F-9BAC-9B9DA59F5EC4}"/>
              </a:ext>
            </a:extLst>
          </p:cNvPr>
          <p:cNvSpPr/>
          <p:nvPr/>
        </p:nvSpPr>
        <p:spPr>
          <a:xfrm>
            <a:off x="3178653" y="1033532"/>
            <a:ext cx="1314812" cy="600395"/>
          </a:xfrm>
          <a:prstGeom prst="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/>
              <a:t>8b) Suite of </a:t>
            </a:r>
            <a:r>
              <a:rPr lang="en-US" sz="1000" i="1" dirty="0"/>
              <a:t>n</a:t>
            </a:r>
            <a:r>
              <a:rPr lang="en-US" sz="1000" dirty="0"/>
              <a:t> policy levers and decision combinations (PD)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006DFA5-77ED-5142-9E71-F601F76582AF}"/>
              </a:ext>
            </a:extLst>
          </p:cNvPr>
          <p:cNvCxnSpPr>
            <a:cxnSpLocks/>
            <a:stCxn id="42" idx="1"/>
            <a:endCxn id="61" idx="3"/>
          </p:cNvCxnSpPr>
          <p:nvPr/>
        </p:nvCxnSpPr>
        <p:spPr>
          <a:xfrm flipH="1">
            <a:off x="5450009" y="2268554"/>
            <a:ext cx="1813087" cy="433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25BEFD07-D27D-E340-8774-C0C48A091824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 rot="5400000">
            <a:off x="4968119" y="1420728"/>
            <a:ext cx="227393" cy="773601"/>
          </a:xfrm>
          <a:prstGeom prst="bentConnector3">
            <a:avLst>
              <a:gd name="adj1" fmla="val 38418"/>
            </a:avLst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8D7DA6A-4701-C543-88D3-D2EC8DD93FBC}"/>
              </a:ext>
            </a:extLst>
          </p:cNvPr>
          <p:cNvCxnSpPr>
            <a:cxnSpLocks/>
            <a:stCxn id="63" idx="2"/>
            <a:endCxn id="13" idx="0"/>
          </p:cNvCxnSpPr>
          <p:nvPr/>
        </p:nvCxnSpPr>
        <p:spPr>
          <a:xfrm flipH="1">
            <a:off x="2874941" y="3079552"/>
            <a:ext cx="2407" cy="50371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A7C7D797-860B-7946-BD70-C3A13E37B434}"/>
              </a:ext>
            </a:extLst>
          </p:cNvPr>
          <p:cNvCxnSpPr>
            <a:cxnSpLocks/>
            <a:stCxn id="19" idx="2"/>
            <a:endCxn id="80" idx="3"/>
          </p:cNvCxnSpPr>
          <p:nvPr/>
        </p:nvCxnSpPr>
        <p:spPr>
          <a:xfrm rot="5400000">
            <a:off x="4079558" y="5239334"/>
            <a:ext cx="488009" cy="203691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73D9B5C-6355-B049-8165-D16E7023B5FC}"/>
              </a:ext>
            </a:extLst>
          </p:cNvPr>
          <p:cNvSpPr/>
          <p:nvPr/>
        </p:nvSpPr>
        <p:spPr>
          <a:xfrm>
            <a:off x="3267684" y="5356167"/>
            <a:ext cx="954032" cy="458034"/>
          </a:xfrm>
          <a:prstGeom prst="rect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2d) Casualty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76E6A19A-994C-F048-B305-C5021DCDD3B7}"/>
              </a:ext>
            </a:extLst>
          </p:cNvPr>
          <p:cNvCxnSpPr>
            <a:cxnSpLocks/>
            <a:stCxn id="80" idx="2"/>
          </p:cNvCxnSpPr>
          <p:nvPr/>
        </p:nvCxnSpPr>
        <p:spPr>
          <a:xfrm rot="16200000" flipH="1">
            <a:off x="4652862" y="4906039"/>
            <a:ext cx="128918" cy="194524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635AC04-1201-A247-98B8-EB3B4841FB2C}"/>
              </a:ext>
            </a:extLst>
          </p:cNvPr>
          <p:cNvCxnSpPr>
            <a:cxnSpLocks/>
            <a:endCxn id="80" idx="0"/>
          </p:cNvCxnSpPr>
          <p:nvPr/>
        </p:nvCxnSpPr>
        <p:spPr>
          <a:xfrm rot="5400000">
            <a:off x="3342354" y="4771103"/>
            <a:ext cx="987411" cy="182717"/>
          </a:xfrm>
          <a:prstGeom prst="bentConnector3">
            <a:avLst>
              <a:gd name="adj1" fmla="val 24835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64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3285A55-82BE-E248-BBF3-86B05BEFC856}"/>
              </a:ext>
            </a:extLst>
          </p:cNvPr>
          <p:cNvSpPr txBox="1"/>
          <p:nvPr/>
        </p:nvSpPr>
        <p:spPr>
          <a:xfrm>
            <a:off x="100376" y="368824"/>
            <a:ext cx="1217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Seaside Flowchart</a:t>
            </a:r>
          </a:p>
          <a:p>
            <a:r>
              <a:rPr lang="en-US" sz="1100" dirty="0"/>
              <a:t>Sept. 7, 2021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8CDCEC-4513-AE4F-8934-F695CEE21A68}"/>
              </a:ext>
            </a:extLst>
          </p:cNvPr>
          <p:cNvGrpSpPr/>
          <p:nvPr/>
        </p:nvGrpSpPr>
        <p:grpSpPr>
          <a:xfrm>
            <a:off x="2217534" y="800750"/>
            <a:ext cx="9404595" cy="5256499"/>
            <a:chOff x="2527276" y="991276"/>
            <a:chExt cx="9404595" cy="5256499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DA437FC-07C6-C848-BCD7-DC23D7569E3A}"/>
                </a:ext>
              </a:extLst>
            </p:cNvPr>
            <p:cNvSpPr/>
            <p:nvPr/>
          </p:nvSpPr>
          <p:spPr>
            <a:xfrm>
              <a:off x="2585255" y="5169975"/>
              <a:ext cx="959455" cy="376718"/>
            </a:xfrm>
            <a:prstGeom prst="parallelogram">
              <a:avLst>
                <a:gd name="adj" fmla="val 62500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Start</a:t>
              </a:r>
              <a:endParaRPr lang="en-US" sz="105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139AB6A-7D68-A244-AE9A-3AF22E590519}"/>
                </a:ext>
              </a:extLst>
            </p:cNvPr>
            <p:cNvSpPr/>
            <p:nvPr/>
          </p:nvSpPr>
          <p:spPr>
            <a:xfrm>
              <a:off x="2527276" y="3773788"/>
              <a:ext cx="1314812" cy="1055946"/>
            </a:xfrm>
            <a:prstGeom prst="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Initial Community Description</a:t>
              </a:r>
            </a:p>
            <a:p>
              <a:pPr algn="ctr"/>
              <a:endParaRPr lang="en-US" sz="1000" dirty="0"/>
            </a:p>
            <a:p>
              <a:r>
                <a:rPr lang="en-US" sz="900" dirty="0"/>
                <a:t>1a) Built Environment</a:t>
              </a:r>
            </a:p>
            <a:p>
              <a:r>
                <a:rPr lang="en-US" sz="900" dirty="0"/>
                <a:t>1b) Social Systems</a:t>
              </a:r>
            </a:p>
            <a:p>
              <a:r>
                <a:rPr lang="en-US" sz="900" dirty="0"/>
                <a:t>1c) Economic Systems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1FDF803-EB4F-284D-9088-84DB674D4B5E}"/>
                </a:ext>
              </a:extLst>
            </p:cNvPr>
            <p:cNvCxnSpPr>
              <a:cxnSpLocks/>
              <a:stCxn id="12" idx="1"/>
              <a:endCxn id="13" idx="2"/>
            </p:cNvCxnSpPr>
            <p:nvPr/>
          </p:nvCxnSpPr>
          <p:spPr>
            <a:xfrm flipV="1">
              <a:off x="3182706" y="4829734"/>
              <a:ext cx="1976" cy="340241"/>
            </a:xfrm>
            <a:prstGeom prst="straightConnector1">
              <a:avLst/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CF1AB5E3-AF07-DF43-B3E7-E00E11C8800D}"/>
                </a:ext>
              </a:extLst>
            </p:cNvPr>
            <p:cNvCxnSpPr>
              <a:cxnSpLocks/>
              <a:stCxn id="85" idx="2"/>
              <a:endCxn id="61" idx="0"/>
            </p:cNvCxnSpPr>
            <p:nvPr/>
          </p:nvCxnSpPr>
          <p:spPr>
            <a:xfrm rot="16200000" flipH="1">
              <a:off x="4448001" y="1554996"/>
              <a:ext cx="276941" cy="836569"/>
            </a:xfrm>
            <a:prstGeom prst="bentConnector3">
              <a:avLst>
                <a:gd name="adj1" fmla="val 50000"/>
              </a:avLst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ED4BC9-7732-2E4E-871C-44E6CB5B58D4}"/>
                </a:ext>
              </a:extLst>
            </p:cNvPr>
            <p:cNvSpPr/>
            <p:nvPr/>
          </p:nvSpPr>
          <p:spPr>
            <a:xfrm>
              <a:off x="4039261" y="4046341"/>
              <a:ext cx="1391779" cy="512941"/>
            </a:xfrm>
            <a:prstGeom prst="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2c) Damage to physical Infrastructure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9FA84CC-6887-6842-B890-AAC81D4D5803}"/>
                </a:ext>
              </a:extLst>
            </p:cNvPr>
            <p:cNvSpPr/>
            <p:nvPr/>
          </p:nvSpPr>
          <p:spPr>
            <a:xfrm>
              <a:off x="4171385" y="3359507"/>
              <a:ext cx="929711" cy="376718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2b) Damage Models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46EE326-7A21-FB48-A4C1-5DA61E9ACA49}"/>
                </a:ext>
              </a:extLst>
            </p:cNvPr>
            <p:cNvCxnSpPr>
              <a:cxnSpLocks/>
              <a:stCxn id="13" idx="3"/>
              <a:endCxn id="16" idx="1"/>
            </p:cNvCxnSpPr>
            <p:nvPr/>
          </p:nvCxnSpPr>
          <p:spPr>
            <a:xfrm>
              <a:off x="3842088" y="4301761"/>
              <a:ext cx="197173" cy="1051"/>
            </a:xfrm>
            <a:prstGeom prst="straightConnector1">
              <a:avLst/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FC9742D8-5598-7D45-A766-D8F677CC6995}"/>
                </a:ext>
              </a:extLst>
            </p:cNvPr>
            <p:cNvSpPr/>
            <p:nvPr/>
          </p:nvSpPr>
          <p:spPr>
            <a:xfrm>
              <a:off x="4258133" y="4910983"/>
              <a:ext cx="954032" cy="376718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2a) Hazard Models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947E5E3-2025-AA47-B8EE-E1D9A4B9B222}"/>
                </a:ext>
              </a:extLst>
            </p:cNvPr>
            <p:cNvCxnSpPr>
              <a:cxnSpLocks/>
              <a:stCxn id="19" idx="0"/>
              <a:endCxn id="16" idx="2"/>
            </p:cNvCxnSpPr>
            <p:nvPr/>
          </p:nvCxnSpPr>
          <p:spPr>
            <a:xfrm flipV="1">
              <a:off x="4735150" y="4559283"/>
              <a:ext cx="1" cy="351700"/>
            </a:xfrm>
            <a:prstGeom prst="straightConnector1">
              <a:avLst/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0AAB048E-AFDC-6F4A-B1D5-C25D10432AFD}"/>
                </a:ext>
              </a:extLst>
            </p:cNvPr>
            <p:cNvSpPr/>
            <p:nvPr/>
          </p:nvSpPr>
          <p:spPr>
            <a:xfrm>
              <a:off x="5684378" y="4905298"/>
              <a:ext cx="774008" cy="376718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3c) CGE Model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B7DD4054-DD2C-DD4D-BA66-FB244502ADB5}"/>
                </a:ext>
              </a:extLst>
            </p:cNvPr>
            <p:cNvSpPr/>
            <p:nvPr/>
          </p:nvSpPr>
          <p:spPr>
            <a:xfrm>
              <a:off x="6861326" y="4905298"/>
              <a:ext cx="1255703" cy="376718"/>
            </a:xfrm>
            <a:prstGeom prst="round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3d) Social Science Modules</a:t>
              </a:r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87C40F6B-86EF-E145-900B-C2654F2E5F6F}"/>
                </a:ext>
              </a:extLst>
            </p:cNvPr>
            <p:cNvCxnSpPr>
              <a:cxnSpLocks/>
              <a:stCxn id="16" idx="3"/>
              <a:endCxn id="67" idx="1"/>
            </p:cNvCxnSpPr>
            <p:nvPr/>
          </p:nvCxnSpPr>
          <p:spPr>
            <a:xfrm>
              <a:off x="5431040" y="4302812"/>
              <a:ext cx="570957" cy="1674977"/>
            </a:xfrm>
            <a:prstGeom prst="bentConnector3">
              <a:avLst>
                <a:gd name="adj1" fmla="val 16895"/>
              </a:avLst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6533FFC-9CA8-0242-A95C-6C347D3C4323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>
              <a:off x="6458387" y="5093657"/>
              <a:ext cx="402940" cy="0"/>
            </a:xfrm>
            <a:prstGeom prst="straightConnector1">
              <a:avLst/>
            </a:prstGeom>
            <a:ln w="6350"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7CA9AEB-DA10-2845-BE28-D46E5F9691CB}"/>
                </a:ext>
              </a:extLst>
            </p:cNvPr>
            <p:cNvCxnSpPr>
              <a:cxnSpLocks/>
              <a:stCxn id="16" idx="3"/>
              <a:endCxn id="71" idx="1"/>
            </p:cNvCxnSpPr>
            <p:nvPr/>
          </p:nvCxnSpPr>
          <p:spPr>
            <a:xfrm flipV="1">
              <a:off x="5431040" y="4293993"/>
              <a:ext cx="551858" cy="8819"/>
            </a:xfrm>
            <a:prstGeom prst="straightConnector1">
              <a:avLst/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725D1C2D-3F32-DE44-86EE-B2F9BE4F7DC2}"/>
                </a:ext>
              </a:extLst>
            </p:cNvPr>
            <p:cNvCxnSpPr>
              <a:cxnSpLocks/>
              <a:stCxn id="72" idx="2"/>
              <a:endCxn id="21" idx="0"/>
            </p:cNvCxnSpPr>
            <p:nvPr/>
          </p:nvCxnSpPr>
          <p:spPr>
            <a:xfrm rot="5400000">
              <a:off x="6207530" y="4402866"/>
              <a:ext cx="366284" cy="638578"/>
            </a:xfrm>
            <a:prstGeom prst="bentConnector3">
              <a:avLst>
                <a:gd name="adj1" fmla="val 50000"/>
              </a:avLst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8A56A62C-AE01-A24F-A05D-94D368B6AC5A}"/>
                </a:ext>
              </a:extLst>
            </p:cNvPr>
            <p:cNvCxnSpPr>
              <a:cxnSpLocks/>
              <a:stCxn id="72" idx="2"/>
              <a:endCxn id="22" idx="0"/>
            </p:cNvCxnSpPr>
            <p:nvPr/>
          </p:nvCxnSpPr>
          <p:spPr>
            <a:xfrm rot="16200000" flipH="1">
              <a:off x="6916427" y="4332545"/>
              <a:ext cx="366284" cy="779218"/>
            </a:xfrm>
            <a:prstGeom prst="bentConnector3">
              <a:avLst>
                <a:gd name="adj1" fmla="val 50000"/>
              </a:avLst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F233C7D4-5EBB-984D-A2F6-F6926A977A15}"/>
                </a:ext>
              </a:extLst>
            </p:cNvPr>
            <p:cNvCxnSpPr>
              <a:cxnSpLocks/>
              <a:stCxn id="21" idx="2"/>
              <a:endCxn id="69" idx="0"/>
            </p:cNvCxnSpPr>
            <p:nvPr/>
          </p:nvCxnSpPr>
          <p:spPr>
            <a:xfrm rot="16200000" flipH="1">
              <a:off x="6162295" y="5191103"/>
              <a:ext cx="453717" cy="635542"/>
            </a:xfrm>
            <a:prstGeom prst="bentConnector3">
              <a:avLst>
                <a:gd name="adj1" fmla="val 50000"/>
              </a:avLst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6B47A1FE-101E-654B-A236-4980D52CDB5C}"/>
                </a:ext>
              </a:extLst>
            </p:cNvPr>
            <p:cNvCxnSpPr>
              <a:cxnSpLocks/>
              <a:stCxn id="22" idx="2"/>
              <a:endCxn id="69" idx="0"/>
            </p:cNvCxnSpPr>
            <p:nvPr/>
          </p:nvCxnSpPr>
          <p:spPr>
            <a:xfrm rot="5400000">
              <a:off x="6871194" y="5117748"/>
              <a:ext cx="453717" cy="782254"/>
            </a:xfrm>
            <a:prstGeom prst="bentConnector3">
              <a:avLst>
                <a:gd name="adj1" fmla="val 50000"/>
              </a:avLst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53C5FA-51E4-104E-A5C5-667983919F8C}"/>
                </a:ext>
              </a:extLst>
            </p:cNvPr>
            <p:cNvSpPr/>
            <p:nvPr/>
          </p:nvSpPr>
          <p:spPr>
            <a:xfrm>
              <a:off x="7884249" y="4217031"/>
              <a:ext cx="1391779" cy="512941"/>
            </a:xfrm>
            <a:prstGeom prst="rect">
              <a:avLst/>
            </a:prstGeom>
            <a:ln w="19050">
              <a:solidFill>
                <a:schemeClr val="accent6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4a) State of Recovery for community at time=j</a:t>
              </a:r>
            </a:p>
          </p:txBody>
        </p: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1B101110-E177-7244-B10A-F29104C099DA}"/>
                </a:ext>
              </a:extLst>
            </p:cNvPr>
            <p:cNvCxnSpPr>
              <a:cxnSpLocks/>
              <a:stCxn id="68" idx="3"/>
              <a:endCxn id="30" idx="2"/>
            </p:cNvCxnSpPr>
            <p:nvPr/>
          </p:nvCxnSpPr>
          <p:spPr>
            <a:xfrm flipV="1">
              <a:off x="7414166" y="4729973"/>
              <a:ext cx="1165974" cy="1248501"/>
            </a:xfrm>
            <a:prstGeom prst="bentConnector2">
              <a:avLst/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Diamond 31">
              <a:extLst>
                <a:ext uri="{FF2B5EF4-FFF2-40B4-BE49-F238E27FC236}">
                  <a16:creationId xmlns:a16="http://schemas.microsoft.com/office/drawing/2014/main" id="{6FDC9F14-D088-0848-812C-40E9F04D3D4D}"/>
                </a:ext>
              </a:extLst>
            </p:cNvPr>
            <p:cNvSpPr/>
            <p:nvPr/>
          </p:nvSpPr>
          <p:spPr>
            <a:xfrm>
              <a:off x="8115282" y="3057373"/>
              <a:ext cx="929712" cy="535426"/>
            </a:xfrm>
            <a:prstGeom prst="diamond">
              <a:avLst/>
            </a:prstGeom>
            <a:ln w="19050">
              <a:solidFill>
                <a:schemeClr val="accent6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264B3E6-85CD-D740-BF55-6BA108472459}"/>
                </a:ext>
              </a:extLst>
            </p:cNvPr>
            <p:cNvSpPr/>
            <p:nvPr/>
          </p:nvSpPr>
          <p:spPr>
            <a:xfrm>
              <a:off x="5735489" y="3176180"/>
              <a:ext cx="839811" cy="286620"/>
            </a:xfrm>
            <a:prstGeom prst="rect">
              <a:avLst/>
            </a:prstGeom>
            <a:ln w="19050">
              <a:solidFill>
                <a:schemeClr val="accent6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Time j=j+1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B344B1E-DAC6-D747-A093-9881EA494FC9}"/>
                </a:ext>
              </a:extLst>
            </p:cNvPr>
            <p:cNvCxnSpPr>
              <a:cxnSpLocks/>
              <a:stCxn id="30" idx="0"/>
              <a:endCxn id="32" idx="2"/>
            </p:cNvCxnSpPr>
            <p:nvPr/>
          </p:nvCxnSpPr>
          <p:spPr>
            <a:xfrm flipH="1" flipV="1">
              <a:off x="8580138" y="3592799"/>
              <a:ext cx="1" cy="624233"/>
            </a:xfrm>
            <a:prstGeom prst="straightConnector1">
              <a:avLst/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1E45C4D-9E67-174E-BA36-75F3E720DE98}"/>
                </a:ext>
              </a:extLst>
            </p:cNvPr>
            <p:cNvCxnSpPr>
              <a:cxnSpLocks/>
              <a:stCxn id="32" idx="1"/>
              <a:endCxn id="33" idx="3"/>
            </p:cNvCxnSpPr>
            <p:nvPr/>
          </p:nvCxnSpPr>
          <p:spPr>
            <a:xfrm flipH="1" flipV="1">
              <a:off x="6575301" y="3319491"/>
              <a:ext cx="1539981" cy="5594"/>
            </a:xfrm>
            <a:prstGeom prst="straightConnector1">
              <a:avLst/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4F5BCF7-1B48-694D-825D-9E0B65C95A86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6155396" y="3462801"/>
              <a:ext cx="2791" cy="574721"/>
            </a:xfrm>
            <a:prstGeom prst="straightConnector1">
              <a:avLst/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621A7FE-27A7-F944-A07E-D94677938825}"/>
                </a:ext>
              </a:extLst>
            </p:cNvPr>
            <p:cNvSpPr/>
            <p:nvPr/>
          </p:nvSpPr>
          <p:spPr>
            <a:xfrm>
              <a:off x="7763080" y="3087001"/>
              <a:ext cx="33534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No</a:t>
              </a:r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366D3AA-6C04-8342-8569-9F0DBC5CBE9E}"/>
                </a:ext>
              </a:extLst>
            </p:cNvPr>
            <p:cNvSpPr/>
            <p:nvPr/>
          </p:nvSpPr>
          <p:spPr>
            <a:xfrm>
              <a:off x="9219495" y="5663298"/>
              <a:ext cx="853039" cy="512941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Analysis K complete</a:t>
              </a:r>
            </a:p>
          </p:txBody>
        </p: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FD16A17C-C25D-5040-8CFF-74E5BC4B53E7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9044994" y="3325086"/>
              <a:ext cx="408461" cy="2313892"/>
            </a:xfrm>
            <a:prstGeom prst="bentConnector2">
              <a:avLst/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F896A1A8-CE57-F543-9A0D-692EBA618FAF}"/>
                </a:ext>
              </a:extLst>
            </p:cNvPr>
            <p:cNvSpPr/>
            <p:nvPr/>
          </p:nvSpPr>
          <p:spPr>
            <a:xfrm>
              <a:off x="9276028" y="1975319"/>
              <a:ext cx="1165472" cy="967522"/>
            </a:xfrm>
            <a:prstGeom prst="diamond">
              <a:avLst/>
            </a:prstGeom>
            <a:ln w="19050">
              <a:solidFill>
                <a:schemeClr val="accent6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3CDB80B-9057-F54F-910F-E37B6F84B1D3}"/>
                </a:ext>
              </a:extLst>
            </p:cNvPr>
            <p:cNvSpPr/>
            <p:nvPr/>
          </p:nvSpPr>
          <p:spPr>
            <a:xfrm>
              <a:off x="9285345" y="2209797"/>
              <a:ext cx="1146836" cy="553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/>
                <a:t>6a) Sufficient Quality Solutions Found?</a:t>
              </a:r>
            </a:p>
          </p:txBody>
        </p:sp>
        <p:sp>
          <p:nvSpPr>
            <p:cNvPr id="42" name="Diamond 41">
              <a:extLst>
                <a:ext uri="{FF2B5EF4-FFF2-40B4-BE49-F238E27FC236}">
                  <a16:creationId xmlns:a16="http://schemas.microsoft.com/office/drawing/2014/main" id="{9BFF1530-C687-FC4A-8012-4FD405931483}"/>
                </a:ext>
              </a:extLst>
            </p:cNvPr>
            <p:cNvSpPr/>
            <p:nvPr/>
          </p:nvSpPr>
          <p:spPr>
            <a:xfrm>
              <a:off x="7572838" y="1975319"/>
              <a:ext cx="1165472" cy="967522"/>
            </a:xfrm>
            <a:prstGeom prst="diamond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B601399-991F-B14F-9C29-D927DF10071D}"/>
                </a:ext>
              </a:extLst>
            </p:cNvPr>
            <p:cNvSpPr/>
            <p:nvPr/>
          </p:nvSpPr>
          <p:spPr>
            <a:xfrm>
              <a:off x="7582155" y="2268662"/>
              <a:ext cx="114683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/>
                <a:t>7a) Optimization Still Possible?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69E0ED6-56D2-D941-A6CD-754D076A5C55}"/>
                </a:ext>
              </a:extLst>
            </p:cNvPr>
            <p:cNvSpPr/>
            <p:nvPr/>
          </p:nvSpPr>
          <p:spPr>
            <a:xfrm>
              <a:off x="8942349" y="3074616"/>
              <a:ext cx="36099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Yes</a:t>
              </a:r>
              <a:endParaRPr lang="en-US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6AA3152-2DC1-0B49-AD6C-E5C62D690195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9858765" y="2942840"/>
              <a:ext cx="0" cy="2720458"/>
            </a:xfrm>
            <a:prstGeom prst="straightConnector1">
              <a:avLst/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11BB696F-ED9F-FD4D-B74C-F9649DB0007A}"/>
                </a:ext>
              </a:extLst>
            </p:cNvPr>
            <p:cNvCxnSpPr>
              <a:cxnSpLocks/>
              <a:stCxn id="41" idx="3"/>
              <a:endCxn id="48" idx="0"/>
            </p:cNvCxnSpPr>
            <p:nvPr/>
          </p:nvCxnSpPr>
          <p:spPr>
            <a:xfrm>
              <a:off x="10432181" y="2486797"/>
              <a:ext cx="685371" cy="1349159"/>
            </a:xfrm>
            <a:prstGeom prst="bentConnector2">
              <a:avLst/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4E22E9D-B9AA-E741-8CB7-76072BF9E46B}"/>
                </a:ext>
              </a:extLst>
            </p:cNvPr>
            <p:cNvSpPr/>
            <p:nvPr/>
          </p:nvSpPr>
          <p:spPr>
            <a:xfrm>
              <a:off x="10366620" y="2227884"/>
              <a:ext cx="36099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Yes</a:t>
              </a:r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45E74DE-B91C-7C4F-9FBB-E3024C9B5889}"/>
                </a:ext>
              </a:extLst>
            </p:cNvPr>
            <p:cNvSpPr/>
            <p:nvPr/>
          </p:nvSpPr>
          <p:spPr>
            <a:xfrm>
              <a:off x="10691032" y="3835956"/>
              <a:ext cx="853039" cy="512941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Record Quality Solutions</a:t>
              </a:r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FC75B469-F614-244F-92ED-9DEA42D6DC70}"/>
                </a:ext>
              </a:extLst>
            </p:cNvPr>
            <p:cNvSpPr/>
            <p:nvPr/>
          </p:nvSpPr>
          <p:spPr>
            <a:xfrm>
              <a:off x="10307979" y="4870365"/>
              <a:ext cx="1623892" cy="598630"/>
            </a:xfrm>
            <a:prstGeom prst="parallelogram">
              <a:avLst>
                <a:gd name="adj" fmla="val 62500"/>
              </a:avLst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END - Visualization</a:t>
              </a:r>
              <a:endParaRPr lang="en-US" sz="1050" dirty="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A409D54-B93A-2749-B52F-C116184A8A56}"/>
                </a:ext>
              </a:extLst>
            </p:cNvPr>
            <p:cNvCxnSpPr>
              <a:cxnSpLocks/>
              <a:stCxn id="48" idx="2"/>
              <a:endCxn id="49" idx="0"/>
            </p:cNvCxnSpPr>
            <p:nvPr/>
          </p:nvCxnSpPr>
          <p:spPr>
            <a:xfrm>
              <a:off x="11117551" y="4348897"/>
              <a:ext cx="2374" cy="521468"/>
            </a:xfrm>
            <a:prstGeom prst="straightConnector1">
              <a:avLst/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9F84A2F-5B34-F246-97AF-0C2A01E29FED}"/>
                </a:ext>
              </a:extLst>
            </p:cNvPr>
            <p:cNvSpPr/>
            <p:nvPr/>
          </p:nvSpPr>
          <p:spPr>
            <a:xfrm>
              <a:off x="10060286" y="1149611"/>
              <a:ext cx="1164411" cy="512941"/>
            </a:xfrm>
            <a:prstGeom prst="rect">
              <a:avLst/>
            </a:prstGeom>
            <a:ln w="19050">
              <a:solidFill>
                <a:schemeClr val="accent6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5a) Community Goals Based on Stability Metrics</a:t>
              </a:r>
            </a:p>
          </p:txBody>
        </p:sp>
        <p:cxnSp>
          <p:nvCxnSpPr>
            <p:cNvPr id="52" name="Elbow Connector 51">
              <a:extLst>
                <a:ext uri="{FF2B5EF4-FFF2-40B4-BE49-F238E27FC236}">
                  <a16:creationId xmlns:a16="http://schemas.microsoft.com/office/drawing/2014/main" id="{CAAB563D-B89B-614A-BD08-4BD78D027DA8}"/>
                </a:ext>
              </a:extLst>
            </p:cNvPr>
            <p:cNvCxnSpPr>
              <a:cxnSpLocks/>
              <a:stCxn id="51" idx="1"/>
              <a:endCxn id="40" idx="0"/>
            </p:cNvCxnSpPr>
            <p:nvPr/>
          </p:nvCxnSpPr>
          <p:spPr>
            <a:xfrm rot="10800000" flipV="1">
              <a:off x="9858765" y="1406081"/>
              <a:ext cx="201521" cy="569237"/>
            </a:xfrm>
            <a:prstGeom prst="bentConnector2">
              <a:avLst/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AAEE87B-C911-A545-BB9F-6F23E15377EF}"/>
                </a:ext>
              </a:extLst>
            </p:cNvPr>
            <p:cNvCxnSpPr>
              <a:cxnSpLocks/>
              <a:stCxn id="40" idx="1"/>
              <a:endCxn id="43" idx="3"/>
            </p:cNvCxnSpPr>
            <p:nvPr/>
          </p:nvCxnSpPr>
          <p:spPr>
            <a:xfrm flipH="1">
              <a:off x="8728991" y="2459080"/>
              <a:ext cx="547037" cy="9638"/>
            </a:xfrm>
            <a:prstGeom prst="straightConnector1">
              <a:avLst/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ED3AB39-0537-0E4B-9942-50CA5AB5BEC4}"/>
                </a:ext>
              </a:extLst>
            </p:cNvPr>
            <p:cNvSpPr/>
            <p:nvPr/>
          </p:nvSpPr>
          <p:spPr>
            <a:xfrm>
              <a:off x="8968661" y="2238500"/>
              <a:ext cx="33534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No</a:t>
              </a:r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C56EA5-28E8-1840-9C99-7D9DED0A795A}"/>
                </a:ext>
              </a:extLst>
            </p:cNvPr>
            <p:cNvSpPr/>
            <p:nvPr/>
          </p:nvSpPr>
          <p:spPr>
            <a:xfrm>
              <a:off x="7196861" y="2238500"/>
              <a:ext cx="36099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/>
                <a:t>Yes</a:t>
              </a:r>
              <a:endParaRPr lang="en-US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BFBE2CE-FD07-2845-8521-665D43902B5A}"/>
                </a:ext>
              </a:extLst>
            </p:cNvPr>
            <p:cNvCxnSpPr>
              <a:cxnSpLocks/>
              <a:stCxn id="42" idx="0"/>
              <a:endCxn id="58" idx="4"/>
            </p:cNvCxnSpPr>
            <p:nvPr/>
          </p:nvCxnSpPr>
          <p:spPr>
            <a:xfrm flipH="1" flipV="1">
              <a:off x="8155044" y="1589906"/>
              <a:ext cx="531" cy="385413"/>
            </a:xfrm>
            <a:prstGeom prst="straightConnector1">
              <a:avLst/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0210913-CF47-9E4E-83D7-DBBF223E2638}"/>
                </a:ext>
              </a:extLst>
            </p:cNvPr>
            <p:cNvSpPr/>
            <p:nvPr/>
          </p:nvSpPr>
          <p:spPr>
            <a:xfrm>
              <a:off x="8115282" y="1756301"/>
              <a:ext cx="33534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No</a:t>
              </a:r>
              <a:endParaRPr lang="en-US" dirty="0"/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9B101377-0614-A34E-9BDA-95F2C233B509}"/>
                </a:ext>
              </a:extLst>
            </p:cNvPr>
            <p:cNvSpPr/>
            <p:nvPr/>
          </p:nvSpPr>
          <p:spPr>
            <a:xfrm>
              <a:off x="7270161" y="991276"/>
              <a:ext cx="1769766" cy="598630"/>
            </a:xfrm>
            <a:prstGeom prst="parallelogram">
              <a:avLst>
                <a:gd name="adj" fmla="val 62500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STOP – Adjust community goals/constraints</a:t>
              </a:r>
              <a:endParaRPr lang="en-US" sz="105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030B978-8197-124E-B71F-D7F183F7EA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1245" y="3736225"/>
              <a:ext cx="0" cy="301297"/>
            </a:xfrm>
            <a:prstGeom prst="straightConnector1">
              <a:avLst/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B1C2321-55B1-F34F-880C-E212B9FB4E11}"/>
                </a:ext>
              </a:extLst>
            </p:cNvPr>
            <p:cNvSpPr/>
            <p:nvPr/>
          </p:nvSpPr>
          <p:spPr>
            <a:xfrm>
              <a:off x="8240920" y="3181347"/>
              <a:ext cx="67196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/>
                <a:t>j=m?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5AC284C0-89C0-5743-9C7A-4457DB7E489D}"/>
                </a:ext>
              </a:extLst>
            </p:cNvPr>
            <p:cNvSpPr/>
            <p:nvPr/>
          </p:nvSpPr>
          <p:spPr>
            <a:xfrm>
              <a:off x="4249761" y="2111751"/>
              <a:ext cx="1509990" cy="703320"/>
            </a:xfrm>
            <a:prstGeom prst="roundRect">
              <a:avLst/>
            </a:prstGeom>
            <a:ln w="19050">
              <a:solidFill>
                <a:schemeClr val="accent6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8a) Optimization to select next PD for analysis from suite of </a:t>
              </a:r>
              <a:r>
                <a:rPr lang="en-US" sz="1000" i="1" dirty="0"/>
                <a:t>n</a:t>
              </a:r>
              <a:r>
                <a:rPr lang="en-US" sz="1000" dirty="0"/>
                <a:t> combinations 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6C07C43-A32E-C74E-B5D0-7893D28113F3}"/>
                </a:ext>
              </a:extLst>
            </p:cNvPr>
            <p:cNvSpPr/>
            <p:nvPr/>
          </p:nvSpPr>
          <p:spPr>
            <a:xfrm>
              <a:off x="5115579" y="1206913"/>
              <a:ext cx="1325558" cy="677446"/>
            </a:xfrm>
            <a:prstGeom prst="rect">
              <a:avLst/>
            </a:prstGeom>
            <a:ln w="19050">
              <a:solidFill>
                <a:schemeClr val="accent4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8c) Economic, social, and physical infrastructure constraints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8D06B13-C490-6044-A896-D52FC9257495}"/>
                </a:ext>
              </a:extLst>
            </p:cNvPr>
            <p:cNvSpPr/>
            <p:nvPr/>
          </p:nvSpPr>
          <p:spPr>
            <a:xfrm>
              <a:off x="2767183" y="2983458"/>
              <a:ext cx="839811" cy="28662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k=k+1</a:t>
              </a: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0E7B1EF8-7F2D-3E43-B72A-65CB08BC80F2}"/>
                </a:ext>
              </a:extLst>
            </p:cNvPr>
            <p:cNvSpPr/>
            <p:nvPr/>
          </p:nvSpPr>
          <p:spPr>
            <a:xfrm>
              <a:off x="7098665" y="3444073"/>
              <a:ext cx="724551" cy="376718"/>
            </a:xfrm>
            <a:prstGeom prst="roundRect">
              <a:avLst/>
            </a:prstGeom>
            <a:ln w="19050">
              <a:solidFill>
                <a:schemeClr val="accent6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007095C-15B1-E94B-9EF4-9BBB0DA0AD8B}"/>
                </a:ext>
              </a:extLst>
            </p:cNvPr>
            <p:cNvCxnSpPr>
              <a:cxnSpLocks/>
              <a:stCxn id="74" idx="2"/>
            </p:cNvCxnSpPr>
            <p:nvPr/>
          </p:nvCxnSpPr>
          <p:spPr>
            <a:xfrm>
              <a:off x="7230327" y="3809180"/>
              <a:ext cx="0" cy="228263"/>
            </a:xfrm>
            <a:prstGeom prst="straightConnector1">
              <a:avLst/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Elbow Connector 65">
              <a:extLst>
                <a:ext uri="{FF2B5EF4-FFF2-40B4-BE49-F238E27FC236}">
                  <a16:creationId xmlns:a16="http://schemas.microsoft.com/office/drawing/2014/main" id="{CD8EE212-5CA9-3946-AE96-8E052DDB776A}"/>
                </a:ext>
              </a:extLst>
            </p:cNvPr>
            <p:cNvCxnSpPr>
              <a:cxnSpLocks/>
              <a:stCxn id="61" idx="2"/>
              <a:endCxn id="63" idx="3"/>
            </p:cNvCxnSpPr>
            <p:nvPr/>
          </p:nvCxnSpPr>
          <p:spPr>
            <a:xfrm rot="5400000">
              <a:off x="4150028" y="2272039"/>
              <a:ext cx="311697" cy="1397762"/>
            </a:xfrm>
            <a:prstGeom prst="bentConnector2">
              <a:avLst/>
            </a:prstGeom>
            <a:ln w="6350">
              <a:tailEnd type="non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Google Shape;248;p35">
              <a:extLst>
                <a:ext uri="{FF2B5EF4-FFF2-40B4-BE49-F238E27FC236}">
                  <a16:creationId xmlns:a16="http://schemas.microsoft.com/office/drawing/2014/main" id="{11A8C723-3388-6E40-BF98-531DC7D6A68B}"/>
                </a:ext>
              </a:extLst>
            </p:cNvPr>
            <p:cNvSpPr/>
            <p:nvPr/>
          </p:nvSpPr>
          <p:spPr>
            <a:xfrm>
              <a:off x="6001997" y="5712411"/>
              <a:ext cx="674724" cy="530755"/>
            </a:xfrm>
            <a:prstGeom prst="rect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59;p35">
              <a:extLst>
                <a:ext uri="{FF2B5EF4-FFF2-40B4-BE49-F238E27FC236}">
                  <a16:creationId xmlns:a16="http://schemas.microsoft.com/office/drawing/2014/main" id="{C6BCEB0C-6631-AC44-944D-F1595439B0D4}"/>
                </a:ext>
              </a:extLst>
            </p:cNvPr>
            <p:cNvSpPr/>
            <p:nvPr/>
          </p:nvSpPr>
          <p:spPr>
            <a:xfrm>
              <a:off x="6676721" y="5709171"/>
              <a:ext cx="737445" cy="538604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8191B04-6C38-1249-80D6-7ABD870512B2}"/>
                </a:ext>
              </a:extLst>
            </p:cNvPr>
            <p:cNvSpPr/>
            <p:nvPr/>
          </p:nvSpPr>
          <p:spPr>
            <a:xfrm>
              <a:off x="6046489" y="5735733"/>
              <a:ext cx="1320870" cy="480316"/>
            </a:xfrm>
            <a:prstGeom prst="rect">
              <a:avLst/>
            </a:prstGeom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3e) Direct and Indirect Economic &amp; Social Losses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760A842-E0EE-B040-83C0-1C1A30ADB56B}"/>
                </a:ext>
              </a:extLst>
            </p:cNvPr>
            <p:cNvSpPr/>
            <p:nvPr/>
          </p:nvSpPr>
          <p:spPr>
            <a:xfrm>
              <a:off x="6676721" y="4037443"/>
              <a:ext cx="773042" cy="512941"/>
            </a:xfrm>
            <a:prstGeom prst="rect">
              <a:avLst/>
            </a:prstGeom>
            <a:ln w="19050">
              <a:solidFill>
                <a:schemeClr val="accent6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FE524DB-D044-2244-B7ED-9A1868F9E24C}"/>
                </a:ext>
              </a:extLst>
            </p:cNvPr>
            <p:cNvSpPr/>
            <p:nvPr/>
          </p:nvSpPr>
          <p:spPr>
            <a:xfrm>
              <a:off x="5982898" y="4037522"/>
              <a:ext cx="773042" cy="512941"/>
            </a:xfrm>
            <a:prstGeom prst="rect">
              <a:avLst/>
            </a:prstGeom>
            <a:ln w="19050">
              <a:solidFill>
                <a:schemeClr val="accent6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CCA6F41-33D8-DF4F-8F0A-4F11219C55EC}"/>
                </a:ext>
              </a:extLst>
            </p:cNvPr>
            <p:cNvSpPr/>
            <p:nvPr/>
          </p:nvSpPr>
          <p:spPr>
            <a:xfrm>
              <a:off x="6014070" y="4058697"/>
              <a:ext cx="1391779" cy="480316"/>
            </a:xfrm>
            <a:prstGeom prst="rect">
              <a:avLst/>
            </a:prstGeom>
            <a:ln w="19050">
              <a:noFill/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3b) Functionality of physical Infrastructure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A52C54AB-A95A-ED4E-B73E-FB56A9A5B1B2}"/>
                </a:ext>
              </a:extLst>
            </p:cNvPr>
            <p:cNvSpPr/>
            <p:nvPr/>
          </p:nvSpPr>
          <p:spPr>
            <a:xfrm>
              <a:off x="6639269" y="3444966"/>
              <a:ext cx="623525" cy="376718"/>
            </a:xfrm>
            <a:prstGeom prst="roundRect">
              <a:avLst/>
            </a:prstGeom>
            <a:ln w="19050">
              <a:solidFill>
                <a:schemeClr val="accent6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0F864CD-5075-B648-98B9-025334C105D0}"/>
                </a:ext>
              </a:extLst>
            </p:cNvPr>
            <p:cNvSpPr/>
            <p:nvPr/>
          </p:nvSpPr>
          <p:spPr>
            <a:xfrm>
              <a:off x="6655485" y="3460951"/>
              <a:ext cx="1149683" cy="348229"/>
            </a:xfrm>
            <a:prstGeom prst="rect">
              <a:avLst/>
            </a:prstGeom>
            <a:ln w="19050">
              <a:noFill/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3a) Functionality Models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9468D49-81C4-CF45-B332-56115D14DE0D}"/>
                </a:ext>
              </a:extLst>
            </p:cNvPr>
            <p:cNvGrpSpPr/>
            <p:nvPr/>
          </p:nvGrpSpPr>
          <p:grpSpPr>
            <a:xfrm>
              <a:off x="3496201" y="1220456"/>
              <a:ext cx="1341554" cy="634825"/>
              <a:chOff x="2064139" y="782833"/>
              <a:chExt cx="1021591" cy="483418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73DE835-C0C8-2745-ACC7-D8AD1CE5AAB9}"/>
                  </a:ext>
                </a:extLst>
              </p:cNvPr>
              <p:cNvSpPr/>
              <p:nvPr/>
            </p:nvSpPr>
            <p:spPr>
              <a:xfrm>
                <a:off x="2411897" y="782833"/>
                <a:ext cx="673833" cy="483418"/>
              </a:xfrm>
              <a:prstGeom prst="rect">
                <a:avLst/>
              </a:prstGeom>
              <a:ln w="19050">
                <a:solidFill>
                  <a:schemeClr val="accent6"/>
                </a:solidFill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dirty="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977D3028-A91A-1E4E-8DF7-D34EAB0A9489}"/>
                  </a:ext>
                </a:extLst>
              </p:cNvPr>
              <p:cNvSpPr/>
              <p:nvPr/>
            </p:nvSpPr>
            <p:spPr>
              <a:xfrm>
                <a:off x="2064139" y="782833"/>
                <a:ext cx="507626" cy="483418"/>
              </a:xfrm>
              <a:prstGeom prst="rect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BFEAECD-2C15-9A4F-9BAC-9B9DA59F5EC4}"/>
                  </a:ext>
                </a:extLst>
              </p:cNvPr>
              <p:cNvSpPr/>
              <p:nvPr/>
            </p:nvSpPr>
            <p:spPr>
              <a:xfrm>
                <a:off x="2075241" y="793463"/>
                <a:ext cx="1001227" cy="457200"/>
              </a:xfrm>
              <a:prstGeom prst="rect">
                <a:avLst/>
              </a:prstGeom>
              <a:ln w="63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/>
                  <a:t>8b) Suite of </a:t>
                </a:r>
                <a:r>
                  <a:rPr lang="en-US" sz="1000" i="1" dirty="0"/>
                  <a:t>n</a:t>
                </a:r>
                <a:r>
                  <a:rPr lang="en-US" sz="1000" dirty="0"/>
                  <a:t> policy levers and decision combinations (PD)</a:t>
                </a:r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B006DFA5-77ED-5142-9E71-F601F76582AF}"/>
                </a:ext>
              </a:extLst>
            </p:cNvPr>
            <p:cNvCxnSpPr>
              <a:cxnSpLocks/>
              <a:stCxn id="42" idx="1"/>
              <a:endCxn id="61" idx="3"/>
            </p:cNvCxnSpPr>
            <p:nvPr/>
          </p:nvCxnSpPr>
          <p:spPr>
            <a:xfrm flipH="1">
              <a:off x="5759751" y="2459080"/>
              <a:ext cx="1813087" cy="4332"/>
            </a:xfrm>
            <a:prstGeom prst="straightConnector1">
              <a:avLst/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25BEFD07-D27D-E340-8774-C0C48A091824}"/>
                </a:ext>
              </a:extLst>
            </p:cNvPr>
            <p:cNvCxnSpPr>
              <a:cxnSpLocks/>
              <a:stCxn id="62" idx="2"/>
              <a:endCxn id="61" idx="0"/>
            </p:cNvCxnSpPr>
            <p:nvPr/>
          </p:nvCxnSpPr>
          <p:spPr>
            <a:xfrm rot="5400000">
              <a:off x="5277861" y="1611254"/>
              <a:ext cx="227393" cy="773601"/>
            </a:xfrm>
            <a:prstGeom prst="bentConnector3">
              <a:avLst>
                <a:gd name="adj1" fmla="val 38418"/>
              </a:avLst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8D7DA6A-4701-C543-88D3-D2EC8DD93FBC}"/>
                </a:ext>
              </a:extLst>
            </p:cNvPr>
            <p:cNvCxnSpPr>
              <a:cxnSpLocks/>
              <a:stCxn id="63" idx="2"/>
              <a:endCxn id="13" idx="0"/>
            </p:cNvCxnSpPr>
            <p:nvPr/>
          </p:nvCxnSpPr>
          <p:spPr>
            <a:xfrm flipH="1">
              <a:off x="3184683" y="3270078"/>
              <a:ext cx="2407" cy="503710"/>
            </a:xfrm>
            <a:prstGeom prst="straightConnector1">
              <a:avLst/>
            </a:prstGeom>
            <a:ln w="635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A7C7D797-860B-7946-BD70-C3A13E37B434}"/>
                </a:ext>
              </a:extLst>
            </p:cNvPr>
            <p:cNvCxnSpPr>
              <a:cxnSpLocks/>
              <a:stCxn id="19" idx="2"/>
              <a:endCxn id="80" idx="3"/>
            </p:cNvCxnSpPr>
            <p:nvPr/>
          </p:nvCxnSpPr>
          <p:spPr>
            <a:xfrm rot="5400000">
              <a:off x="4389300" y="5429860"/>
              <a:ext cx="488009" cy="203691"/>
            </a:xfrm>
            <a:prstGeom prst="bentConnector2">
              <a:avLst/>
            </a:prstGeom>
            <a:ln w="6350">
              <a:solidFill>
                <a:schemeClr val="tx1"/>
              </a:solidFill>
              <a:prstDash val="solid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73D9B5C-6355-B049-8165-D16E7023B5FC}"/>
                </a:ext>
              </a:extLst>
            </p:cNvPr>
            <p:cNvSpPr/>
            <p:nvPr/>
          </p:nvSpPr>
          <p:spPr>
            <a:xfrm>
              <a:off x="3577426" y="5546693"/>
              <a:ext cx="954032" cy="458034"/>
            </a:xfrm>
            <a:prstGeom prst="rect">
              <a:avLst/>
            </a:prstGeom>
            <a:ln w="19050">
              <a:solidFill>
                <a:schemeClr val="accent4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2d) Casualty</a:t>
              </a:r>
            </a:p>
          </p:txBody>
        </p:sp>
        <p:cxnSp>
          <p:nvCxnSpPr>
            <p:cNvPr id="81" name="Elbow Connector 80">
              <a:extLst>
                <a:ext uri="{FF2B5EF4-FFF2-40B4-BE49-F238E27FC236}">
                  <a16:creationId xmlns:a16="http://schemas.microsoft.com/office/drawing/2014/main" id="{76E6A19A-994C-F048-B305-C5021DCDD3B7}"/>
                </a:ext>
              </a:extLst>
            </p:cNvPr>
            <p:cNvCxnSpPr>
              <a:cxnSpLocks/>
              <a:stCxn id="80" idx="2"/>
            </p:cNvCxnSpPr>
            <p:nvPr/>
          </p:nvCxnSpPr>
          <p:spPr>
            <a:xfrm rot="16200000" flipH="1">
              <a:off x="4962604" y="5096565"/>
              <a:ext cx="128918" cy="1945242"/>
            </a:xfrm>
            <a:prstGeom prst="bentConnector2">
              <a:avLst/>
            </a:prstGeom>
            <a:ln w="6350">
              <a:solidFill>
                <a:schemeClr val="tx1"/>
              </a:solidFill>
              <a:prstDash val="solid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Elbow Connector 81">
              <a:extLst>
                <a:ext uri="{FF2B5EF4-FFF2-40B4-BE49-F238E27FC236}">
                  <a16:creationId xmlns:a16="http://schemas.microsoft.com/office/drawing/2014/main" id="{1635AC04-1201-A247-98B8-EB3B4841FB2C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 rot="5400000">
              <a:off x="3652096" y="4961629"/>
              <a:ext cx="987411" cy="182717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prstDash val="solid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449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3285A55-82BE-E248-BBF3-86B05BEFC856}"/>
              </a:ext>
            </a:extLst>
          </p:cNvPr>
          <p:cNvSpPr txBox="1"/>
          <p:nvPr/>
        </p:nvSpPr>
        <p:spPr>
          <a:xfrm>
            <a:off x="100376" y="368824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Seaside</a:t>
            </a:r>
            <a:r>
              <a:rPr lang="en-US" sz="1050" dirty="0"/>
              <a:t> Flowchart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2DA437FC-07C6-C848-BCD7-DC23D7569E3A}"/>
              </a:ext>
            </a:extLst>
          </p:cNvPr>
          <p:cNvSpPr/>
          <p:nvPr/>
        </p:nvSpPr>
        <p:spPr>
          <a:xfrm>
            <a:off x="2275513" y="4979449"/>
            <a:ext cx="959455" cy="376718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</a:t>
            </a:r>
            <a:endParaRPr lang="en-US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AB6A-7D68-A244-AE9A-3AF22E590519}"/>
              </a:ext>
            </a:extLst>
          </p:cNvPr>
          <p:cNvSpPr/>
          <p:nvPr/>
        </p:nvSpPr>
        <p:spPr>
          <a:xfrm>
            <a:off x="2217534" y="3583262"/>
            <a:ext cx="1314812" cy="105594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Initial Community Description</a:t>
            </a:r>
          </a:p>
          <a:p>
            <a:pPr algn="ctr"/>
            <a:endParaRPr lang="en-US" sz="1000" dirty="0"/>
          </a:p>
          <a:p>
            <a:r>
              <a:rPr lang="en-US" sz="900" dirty="0"/>
              <a:t>1a) Built Environment</a:t>
            </a:r>
          </a:p>
          <a:p>
            <a:r>
              <a:rPr lang="en-US" sz="900" dirty="0"/>
              <a:t>1b) Social Systems</a:t>
            </a:r>
          </a:p>
          <a:p>
            <a:r>
              <a:rPr lang="en-US" sz="900" dirty="0"/>
              <a:t>1c) Economic Systems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FDF803-EB4F-284D-9088-84DB674D4B5E}"/>
              </a:ext>
            </a:extLst>
          </p:cNvPr>
          <p:cNvCxnSpPr>
            <a:cxnSpLocks/>
            <a:stCxn id="12" idx="1"/>
            <a:endCxn id="13" idx="2"/>
          </p:cNvCxnSpPr>
          <p:nvPr/>
        </p:nvCxnSpPr>
        <p:spPr>
          <a:xfrm flipV="1">
            <a:off x="2872964" y="4639208"/>
            <a:ext cx="1976" cy="34024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F1AB5E3-AF07-DF43-B3E7-E00E11C8800D}"/>
              </a:ext>
            </a:extLst>
          </p:cNvPr>
          <p:cNvCxnSpPr>
            <a:cxnSpLocks/>
            <a:stCxn id="85" idx="2"/>
            <a:endCxn id="61" idx="0"/>
          </p:cNvCxnSpPr>
          <p:nvPr/>
        </p:nvCxnSpPr>
        <p:spPr>
          <a:xfrm rot="16200000" flipH="1">
            <a:off x="4121887" y="1348098"/>
            <a:ext cx="287298" cy="8589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D4BC9-7732-2E4E-871C-44E6CB5B58D4}"/>
              </a:ext>
            </a:extLst>
          </p:cNvPr>
          <p:cNvSpPr/>
          <p:nvPr/>
        </p:nvSpPr>
        <p:spPr>
          <a:xfrm>
            <a:off x="3729519" y="3855815"/>
            <a:ext cx="139177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2c) Damage to physical Infrastructure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9FA84CC-6887-6842-B890-AAC81D4D5803}"/>
              </a:ext>
            </a:extLst>
          </p:cNvPr>
          <p:cNvSpPr/>
          <p:nvPr/>
        </p:nvSpPr>
        <p:spPr>
          <a:xfrm>
            <a:off x="3861643" y="3168981"/>
            <a:ext cx="929711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2b) Damage Models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EE326-7A21-FB48-A4C1-5DA61E9ACA49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3532346" y="4111235"/>
            <a:ext cx="197173" cy="105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C9742D8-5598-7D45-A766-D8F677CC6995}"/>
              </a:ext>
            </a:extLst>
          </p:cNvPr>
          <p:cNvSpPr/>
          <p:nvPr/>
        </p:nvSpPr>
        <p:spPr>
          <a:xfrm>
            <a:off x="3948391" y="4720457"/>
            <a:ext cx="954032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2a) Hazard Models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47E5E3-2025-AA47-B8EE-E1D9A4B9B222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flipV="1">
            <a:off x="4425408" y="4368757"/>
            <a:ext cx="1" cy="3517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AB048E-AFDC-6F4A-B1D5-C25D10432AFD}"/>
              </a:ext>
            </a:extLst>
          </p:cNvPr>
          <p:cNvSpPr/>
          <p:nvPr/>
        </p:nvSpPr>
        <p:spPr>
          <a:xfrm>
            <a:off x="5374636" y="4714772"/>
            <a:ext cx="774008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3c) CGE Model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7DD4054-DD2C-DD4D-BA66-FB244502ADB5}"/>
              </a:ext>
            </a:extLst>
          </p:cNvPr>
          <p:cNvSpPr/>
          <p:nvPr/>
        </p:nvSpPr>
        <p:spPr>
          <a:xfrm>
            <a:off x="6551584" y="4714772"/>
            <a:ext cx="1255703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3d) Social Science Modules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7C40F6B-86EF-E145-900B-C2654F2E5F6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21298" y="4112286"/>
            <a:ext cx="570957" cy="1674977"/>
          </a:xfrm>
          <a:prstGeom prst="bentConnector3">
            <a:avLst>
              <a:gd name="adj1" fmla="val 16895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533FFC-9CA8-0242-A95C-6C347D3C4323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6148645" y="4903131"/>
            <a:ext cx="40294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CA9AEB-DA10-2845-BE28-D46E5F9691C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121298" y="4103467"/>
            <a:ext cx="551858" cy="8819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25D1C2D-3F32-DE44-86EE-B2F9BE4F7DC2}"/>
              </a:ext>
            </a:extLst>
          </p:cNvPr>
          <p:cNvCxnSpPr>
            <a:cxnSpLocks/>
            <a:stCxn id="72" idx="2"/>
            <a:endCxn id="21" idx="0"/>
          </p:cNvCxnSpPr>
          <p:nvPr/>
        </p:nvCxnSpPr>
        <p:spPr>
          <a:xfrm rot="5400000">
            <a:off x="5897788" y="4212340"/>
            <a:ext cx="366284" cy="63857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8A56A62C-AE01-A24F-A05D-94D368B6AC5A}"/>
              </a:ext>
            </a:extLst>
          </p:cNvPr>
          <p:cNvCxnSpPr>
            <a:cxnSpLocks/>
            <a:stCxn id="72" idx="2"/>
            <a:endCxn id="22" idx="0"/>
          </p:cNvCxnSpPr>
          <p:nvPr/>
        </p:nvCxnSpPr>
        <p:spPr>
          <a:xfrm rot="16200000" flipH="1">
            <a:off x="6606685" y="4142019"/>
            <a:ext cx="366284" cy="77921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233C7D4-5EBB-984D-A2F6-F6926A977A15}"/>
              </a:ext>
            </a:extLst>
          </p:cNvPr>
          <p:cNvCxnSpPr>
            <a:cxnSpLocks/>
            <a:stCxn id="21" idx="2"/>
            <a:endCxn id="69" idx="0"/>
          </p:cNvCxnSpPr>
          <p:nvPr/>
        </p:nvCxnSpPr>
        <p:spPr>
          <a:xfrm rot="16200000" flipH="1">
            <a:off x="5852553" y="5000577"/>
            <a:ext cx="453717" cy="63554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B47A1FE-101E-654B-A236-4980D52CDB5C}"/>
              </a:ext>
            </a:extLst>
          </p:cNvPr>
          <p:cNvCxnSpPr>
            <a:cxnSpLocks/>
            <a:stCxn id="22" idx="2"/>
            <a:endCxn id="69" idx="0"/>
          </p:cNvCxnSpPr>
          <p:nvPr/>
        </p:nvCxnSpPr>
        <p:spPr>
          <a:xfrm rot="5400000">
            <a:off x="6561452" y="4927222"/>
            <a:ext cx="453717" cy="78225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53C5FA-51E4-104E-A5C5-667983919F8C}"/>
              </a:ext>
            </a:extLst>
          </p:cNvPr>
          <p:cNvSpPr/>
          <p:nvPr/>
        </p:nvSpPr>
        <p:spPr>
          <a:xfrm>
            <a:off x="7574507" y="4026505"/>
            <a:ext cx="139177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4a) State of Recovery for community at time=j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B101110-E177-7244-B10A-F29104C099DA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104424" y="4539447"/>
            <a:ext cx="1165974" cy="1248501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6FDC9F14-D088-0848-812C-40E9F04D3D4D}"/>
              </a:ext>
            </a:extLst>
          </p:cNvPr>
          <p:cNvSpPr/>
          <p:nvPr/>
        </p:nvSpPr>
        <p:spPr>
          <a:xfrm>
            <a:off x="7805540" y="2866847"/>
            <a:ext cx="929712" cy="535426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64B3E6-85CD-D740-BF55-6BA108472459}"/>
              </a:ext>
            </a:extLst>
          </p:cNvPr>
          <p:cNvSpPr/>
          <p:nvPr/>
        </p:nvSpPr>
        <p:spPr>
          <a:xfrm>
            <a:off x="5425747" y="2985654"/>
            <a:ext cx="839811" cy="286620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 j=j+1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344B1E-DAC6-D747-A093-9881EA494FC9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H="1" flipV="1">
            <a:off x="8270396" y="3402273"/>
            <a:ext cx="1" cy="62423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E45C4D-9E67-174E-BA36-75F3E720DE98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 flipV="1">
            <a:off x="6265559" y="3128965"/>
            <a:ext cx="1539981" cy="5594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F5BCF7-1B48-694D-825D-9E0B65C95A86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5845654" y="3272275"/>
            <a:ext cx="2791" cy="57472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621A7FE-27A7-F944-A07E-D94677938825}"/>
              </a:ext>
            </a:extLst>
          </p:cNvPr>
          <p:cNvSpPr/>
          <p:nvPr/>
        </p:nvSpPr>
        <p:spPr>
          <a:xfrm>
            <a:off x="7453338" y="2896475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66D3AA-6C04-8342-8569-9F0DBC5CBE9E}"/>
              </a:ext>
            </a:extLst>
          </p:cNvPr>
          <p:cNvSpPr/>
          <p:nvPr/>
        </p:nvSpPr>
        <p:spPr>
          <a:xfrm>
            <a:off x="8909753" y="5472772"/>
            <a:ext cx="85303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Analysis K complete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FD16A17C-C25D-5040-8CFF-74E5BC4B53E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735252" y="3134560"/>
            <a:ext cx="408461" cy="231389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Diamond 39">
            <a:extLst>
              <a:ext uri="{FF2B5EF4-FFF2-40B4-BE49-F238E27FC236}">
                <a16:creationId xmlns:a16="http://schemas.microsoft.com/office/drawing/2014/main" id="{F896A1A8-CE57-F543-9A0D-692EBA618FAF}"/>
              </a:ext>
            </a:extLst>
          </p:cNvPr>
          <p:cNvSpPr/>
          <p:nvPr/>
        </p:nvSpPr>
        <p:spPr>
          <a:xfrm>
            <a:off x="8966286" y="1784793"/>
            <a:ext cx="1165472" cy="967522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CDB80B-9057-F54F-910F-E37B6F84B1D3}"/>
              </a:ext>
            </a:extLst>
          </p:cNvPr>
          <p:cNvSpPr/>
          <p:nvPr/>
        </p:nvSpPr>
        <p:spPr>
          <a:xfrm>
            <a:off x="8975603" y="2019271"/>
            <a:ext cx="1146836" cy="553999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6a) Sufficient Quality Solutions Found?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9BFF1530-C687-FC4A-8012-4FD405931483}"/>
              </a:ext>
            </a:extLst>
          </p:cNvPr>
          <p:cNvSpPr/>
          <p:nvPr/>
        </p:nvSpPr>
        <p:spPr>
          <a:xfrm>
            <a:off x="7263096" y="1784793"/>
            <a:ext cx="1165472" cy="967522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601399-991F-B14F-9C29-D927DF10071D}"/>
              </a:ext>
            </a:extLst>
          </p:cNvPr>
          <p:cNvSpPr/>
          <p:nvPr/>
        </p:nvSpPr>
        <p:spPr>
          <a:xfrm>
            <a:off x="7272413" y="2078136"/>
            <a:ext cx="1146836" cy="400110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7a) Optimization Still Possible?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9E0ED6-56D2-D941-A6CD-754D076A5C55}"/>
              </a:ext>
            </a:extLst>
          </p:cNvPr>
          <p:cNvSpPr/>
          <p:nvPr/>
        </p:nvSpPr>
        <p:spPr>
          <a:xfrm>
            <a:off x="8632607" y="2884090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6AA3152-2DC1-0B49-AD6C-E5C62D690195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9549023" y="2752314"/>
            <a:ext cx="0" cy="272045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1BB696F-ED9F-FD4D-B74C-F9649DB0007A}"/>
              </a:ext>
            </a:extLst>
          </p:cNvPr>
          <p:cNvCxnSpPr>
            <a:cxnSpLocks/>
            <a:stCxn id="41" idx="3"/>
            <a:endCxn id="48" idx="0"/>
          </p:cNvCxnSpPr>
          <p:nvPr/>
        </p:nvCxnSpPr>
        <p:spPr>
          <a:xfrm>
            <a:off x="10122439" y="2296271"/>
            <a:ext cx="685371" cy="1349159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4E22E9D-B9AA-E741-8CB7-76072BF9E46B}"/>
              </a:ext>
            </a:extLst>
          </p:cNvPr>
          <p:cNvSpPr/>
          <p:nvPr/>
        </p:nvSpPr>
        <p:spPr>
          <a:xfrm>
            <a:off x="10056878" y="2037358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5E74DE-B91C-7C4F-9FBB-E3024C9B5889}"/>
              </a:ext>
            </a:extLst>
          </p:cNvPr>
          <p:cNvSpPr/>
          <p:nvPr/>
        </p:nvSpPr>
        <p:spPr>
          <a:xfrm>
            <a:off x="10381290" y="3645430"/>
            <a:ext cx="85303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Record Quality Solutions</a:t>
            </a: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FC75B469-F614-244F-92ED-9DEA42D6DC70}"/>
              </a:ext>
            </a:extLst>
          </p:cNvPr>
          <p:cNvSpPr/>
          <p:nvPr/>
        </p:nvSpPr>
        <p:spPr>
          <a:xfrm>
            <a:off x="9998237" y="4679839"/>
            <a:ext cx="1623892" cy="598630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END - Visualization</a:t>
            </a:r>
            <a:endParaRPr lang="en-US" sz="105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409D54-B93A-2749-B52F-C116184A8A56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10807809" y="4158371"/>
            <a:ext cx="2374" cy="52146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9F84A2F-5B34-F246-97AF-0C2A01E29FED}"/>
              </a:ext>
            </a:extLst>
          </p:cNvPr>
          <p:cNvSpPr/>
          <p:nvPr/>
        </p:nvSpPr>
        <p:spPr>
          <a:xfrm>
            <a:off x="9750544" y="959085"/>
            <a:ext cx="1164411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5a) Community Goals Based on Stability Metrics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CAAB563D-B89B-614A-BD08-4BD78D027DA8}"/>
              </a:ext>
            </a:extLst>
          </p:cNvPr>
          <p:cNvCxnSpPr>
            <a:cxnSpLocks/>
            <a:stCxn id="51" idx="1"/>
            <a:endCxn id="40" idx="0"/>
          </p:cNvCxnSpPr>
          <p:nvPr/>
        </p:nvCxnSpPr>
        <p:spPr>
          <a:xfrm rot="10800000" flipV="1">
            <a:off x="9549023" y="1215555"/>
            <a:ext cx="201521" cy="569237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AEE87B-C911-A545-BB9F-6F23E15377EF}"/>
              </a:ext>
            </a:extLst>
          </p:cNvPr>
          <p:cNvCxnSpPr>
            <a:cxnSpLocks/>
            <a:stCxn id="40" idx="1"/>
            <a:endCxn id="43" idx="3"/>
          </p:cNvCxnSpPr>
          <p:nvPr/>
        </p:nvCxnSpPr>
        <p:spPr>
          <a:xfrm flipH="1">
            <a:off x="8419249" y="2268554"/>
            <a:ext cx="547037" cy="963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ED3AB39-0537-0E4B-9942-50CA5AB5BEC4}"/>
              </a:ext>
            </a:extLst>
          </p:cNvPr>
          <p:cNvSpPr/>
          <p:nvPr/>
        </p:nvSpPr>
        <p:spPr>
          <a:xfrm>
            <a:off x="8658919" y="2047974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C56EA5-28E8-1840-9C99-7D9DED0A795A}"/>
              </a:ext>
            </a:extLst>
          </p:cNvPr>
          <p:cNvSpPr/>
          <p:nvPr/>
        </p:nvSpPr>
        <p:spPr>
          <a:xfrm>
            <a:off x="6887119" y="2047974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/>
              <a:t>Yes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FBE2CE-FD07-2845-8521-665D43902B5A}"/>
              </a:ext>
            </a:extLst>
          </p:cNvPr>
          <p:cNvCxnSpPr>
            <a:cxnSpLocks/>
            <a:stCxn id="42" idx="0"/>
            <a:endCxn id="58" idx="4"/>
          </p:cNvCxnSpPr>
          <p:nvPr/>
        </p:nvCxnSpPr>
        <p:spPr>
          <a:xfrm flipH="1" flipV="1">
            <a:off x="7845302" y="1399380"/>
            <a:ext cx="531" cy="38541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0210913-CF47-9E4E-83D7-DBBF223E2638}"/>
              </a:ext>
            </a:extLst>
          </p:cNvPr>
          <p:cNvSpPr/>
          <p:nvPr/>
        </p:nvSpPr>
        <p:spPr>
          <a:xfrm>
            <a:off x="7805540" y="1565775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9B101377-0614-A34E-9BDA-95F2C233B509}"/>
              </a:ext>
            </a:extLst>
          </p:cNvPr>
          <p:cNvSpPr/>
          <p:nvPr/>
        </p:nvSpPr>
        <p:spPr>
          <a:xfrm>
            <a:off x="6960419" y="800750"/>
            <a:ext cx="1769766" cy="598630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STOP – Adjust community goals/constraints</a:t>
            </a:r>
            <a:endParaRPr lang="en-US" sz="105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030B978-8197-124E-B71F-D7F183F7EAF3}"/>
              </a:ext>
            </a:extLst>
          </p:cNvPr>
          <p:cNvCxnSpPr>
            <a:cxnSpLocks/>
          </p:cNvCxnSpPr>
          <p:nvPr/>
        </p:nvCxnSpPr>
        <p:spPr>
          <a:xfrm flipH="1">
            <a:off x="4351503" y="3545699"/>
            <a:ext cx="0" cy="301297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B1C2321-55B1-F34F-880C-E212B9FB4E11}"/>
              </a:ext>
            </a:extLst>
          </p:cNvPr>
          <p:cNvSpPr/>
          <p:nvPr/>
        </p:nvSpPr>
        <p:spPr>
          <a:xfrm>
            <a:off x="7931178" y="2990821"/>
            <a:ext cx="671965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j=m?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AC284C0-89C0-5743-9C7A-4457DB7E489D}"/>
              </a:ext>
            </a:extLst>
          </p:cNvPr>
          <p:cNvSpPr/>
          <p:nvPr/>
        </p:nvSpPr>
        <p:spPr>
          <a:xfrm>
            <a:off x="3940019" y="1921225"/>
            <a:ext cx="1509990" cy="703320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8a) Optimization to select next PD for analysis from suite of </a:t>
            </a:r>
            <a:r>
              <a:rPr lang="en-US" sz="1000" i="1" dirty="0"/>
              <a:t>n</a:t>
            </a:r>
            <a:r>
              <a:rPr lang="en-US" sz="1000" dirty="0"/>
              <a:t> combinations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6C07C43-A32E-C74E-B5D0-7893D28113F3}"/>
              </a:ext>
            </a:extLst>
          </p:cNvPr>
          <p:cNvSpPr/>
          <p:nvPr/>
        </p:nvSpPr>
        <p:spPr>
          <a:xfrm>
            <a:off x="4805837" y="1016387"/>
            <a:ext cx="1325558" cy="67744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8c) Economic, social, and physical infrastructure constraints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D06B13-C490-6044-A896-D52FC9257495}"/>
              </a:ext>
            </a:extLst>
          </p:cNvPr>
          <p:cNvSpPr/>
          <p:nvPr/>
        </p:nvSpPr>
        <p:spPr>
          <a:xfrm>
            <a:off x="2457441" y="2792932"/>
            <a:ext cx="839811" cy="286620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k=k+1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007095C-15B1-E94B-9EF4-9BBB0DA0AD8B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6920585" y="3618654"/>
            <a:ext cx="0" cy="22826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D8EE212-5CA9-3946-AE96-8E052DDB776A}"/>
              </a:ext>
            </a:extLst>
          </p:cNvPr>
          <p:cNvCxnSpPr>
            <a:cxnSpLocks/>
            <a:stCxn id="61" idx="2"/>
            <a:endCxn id="63" idx="3"/>
          </p:cNvCxnSpPr>
          <p:nvPr/>
        </p:nvCxnSpPr>
        <p:spPr>
          <a:xfrm rot="5400000">
            <a:off x="3840286" y="2081513"/>
            <a:ext cx="311697" cy="139776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8191B04-6C38-1249-80D6-7ABD870512B2}"/>
              </a:ext>
            </a:extLst>
          </p:cNvPr>
          <p:cNvSpPr/>
          <p:nvPr/>
        </p:nvSpPr>
        <p:spPr>
          <a:xfrm>
            <a:off x="5736747" y="5545207"/>
            <a:ext cx="1320870" cy="48031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3e) Direct and Indirect Economic &amp; Social Losses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CCA6F41-33D8-DF4F-8F0A-4F11219C55EC}"/>
              </a:ext>
            </a:extLst>
          </p:cNvPr>
          <p:cNvSpPr/>
          <p:nvPr/>
        </p:nvSpPr>
        <p:spPr>
          <a:xfrm>
            <a:off x="5704328" y="3868171"/>
            <a:ext cx="1391779" cy="48031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3b) Functionality of physical Infrastructure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0F864CD-5075-B648-98B9-025334C105D0}"/>
              </a:ext>
            </a:extLst>
          </p:cNvPr>
          <p:cNvSpPr/>
          <p:nvPr/>
        </p:nvSpPr>
        <p:spPr>
          <a:xfrm>
            <a:off x="6345743" y="3270425"/>
            <a:ext cx="1149683" cy="348229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3a) Functionality Models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FEAECD-2C15-9A4F-9BAC-9B9DA59F5EC4}"/>
              </a:ext>
            </a:extLst>
          </p:cNvPr>
          <p:cNvSpPr/>
          <p:nvPr/>
        </p:nvSpPr>
        <p:spPr>
          <a:xfrm>
            <a:off x="3178653" y="1033532"/>
            <a:ext cx="1314812" cy="600395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/>
              <a:t>8b) Suite of </a:t>
            </a:r>
            <a:r>
              <a:rPr lang="en-US" sz="1000" i="1" dirty="0"/>
              <a:t>n</a:t>
            </a:r>
            <a:r>
              <a:rPr lang="en-US" sz="1000" dirty="0"/>
              <a:t> policy levers and decision combinations (PD)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006DFA5-77ED-5142-9E71-F601F76582AF}"/>
              </a:ext>
            </a:extLst>
          </p:cNvPr>
          <p:cNvCxnSpPr>
            <a:cxnSpLocks/>
            <a:stCxn id="42" idx="1"/>
            <a:endCxn id="61" idx="3"/>
          </p:cNvCxnSpPr>
          <p:nvPr/>
        </p:nvCxnSpPr>
        <p:spPr>
          <a:xfrm flipH="1">
            <a:off x="5450009" y="2268554"/>
            <a:ext cx="1813087" cy="433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25BEFD07-D27D-E340-8774-C0C48A091824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 rot="5400000">
            <a:off x="4968119" y="1420728"/>
            <a:ext cx="227393" cy="773601"/>
          </a:xfrm>
          <a:prstGeom prst="bentConnector3">
            <a:avLst>
              <a:gd name="adj1" fmla="val 38418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8D7DA6A-4701-C543-88D3-D2EC8DD93FBC}"/>
              </a:ext>
            </a:extLst>
          </p:cNvPr>
          <p:cNvCxnSpPr>
            <a:cxnSpLocks/>
            <a:stCxn id="63" idx="2"/>
            <a:endCxn id="13" idx="0"/>
          </p:cNvCxnSpPr>
          <p:nvPr/>
        </p:nvCxnSpPr>
        <p:spPr>
          <a:xfrm flipH="1">
            <a:off x="2874941" y="3079552"/>
            <a:ext cx="2407" cy="50371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A7C7D797-860B-7946-BD70-C3A13E37B434}"/>
              </a:ext>
            </a:extLst>
          </p:cNvPr>
          <p:cNvCxnSpPr>
            <a:cxnSpLocks/>
            <a:stCxn id="19" idx="2"/>
            <a:endCxn id="80" idx="3"/>
          </p:cNvCxnSpPr>
          <p:nvPr/>
        </p:nvCxnSpPr>
        <p:spPr>
          <a:xfrm rot="5400000">
            <a:off x="4079558" y="5239334"/>
            <a:ext cx="488009" cy="203691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73D9B5C-6355-B049-8165-D16E7023B5FC}"/>
              </a:ext>
            </a:extLst>
          </p:cNvPr>
          <p:cNvSpPr/>
          <p:nvPr/>
        </p:nvSpPr>
        <p:spPr>
          <a:xfrm>
            <a:off x="3267684" y="5356167"/>
            <a:ext cx="954032" cy="458034"/>
          </a:xfrm>
          <a:prstGeom prst="rect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2d) Casualty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76E6A19A-994C-F048-B305-C5021DCDD3B7}"/>
              </a:ext>
            </a:extLst>
          </p:cNvPr>
          <p:cNvCxnSpPr>
            <a:cxnSpLocks/>
            <a:stCxn id="80" idx="2"/>
          </p:cNvCxnSpPr>
          <p:nvPr/>
        </p:nvCxnSpPr>
        <p:spPr>
          <a:xfrm rot="16200000" flipH="1">
            <a:off x="4652862" y="4906039"/>
            <a:ext cx="128918" cy="194524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635AC04-1201-A247-98B8-EB3B4841FB2C}"/>
              </a:ext>
            </a:extLst>
          </p:cNvPr>
          <p:cNvCxnSpPr>
            <a:cxnSpLocks/>
            <a:endCxn id="80" idx="0"/>
          </p:cNvCxnSpPr>
          <p:nvPr/>
        </p:nvCxnSpPr>
        <p:spPr>
          <a:xfrm rot="5400000">
            <a:off x="3342354" y="4771103"/>
            <a:ext cx="987411" cy="182717"/>
          </a:xfrm>
          <a:prstGeom prst="bentConnector3">
            <a:avLst>
              <a:gd name="adj1" fmla="val 24835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96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3285A55-82BE-E248-BBF3-86B05BEFC856}"/>
              </a:ext>
            </a:extLst>
          </p:cNvPr>
          <p:cNvSpPr txBox="1"/>
          <p:nvPr/>
        </p:nvSpPr>
        <p:spPr>
          <a:xfrm>
            <a:off x="100376" y="368824"/>
            <a:ext cx="1217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Seaside Flowchart</a:t>
            </a:r>
          </a:p>
          <a:p>
            <a:r>
              <a:rPr lang="en-US" sz="1100" dirty="0"/>
              <a:t>1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2DA437FC-07C6-C848-BCD7-DC23D7569E3A}"/>
              </a:ext>
            </a:extLst>
          </p:cNvPr>
          <p:cNvSpPr/>
          <p:nvPr/>
        </p:nvSpPr>
        <p:spPr>
          <a:xfrm>
            <a:off x="2275513" y="4979449"/>
            <a:ext cx="959455" cy="376718"/>
          </a:xfrm>
          <a:prstGeom prst="parallelogram">
            <a:avLst>
              <a:gd name="adj" fmla="val 62500"/>
            </a:avLst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</a:t>
            </a:r>
            <a:endParaRPr lang="en-US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AB6A-7D68-A244-AE9A-3AF22E590519}"/>
              </a:ext>
            </a:extLst>
          </p:cNvPr>
          <p:cNvSpPr/>
          <p:nvPr/>
        </p:nvSpPr>
        <p:spPr>
          <a:xfrm>
            <a:off x="2217534" y="3583262"/>
            <a:ext cx="1314812" cy="1055946"/>
          </a:xfrm>
          <a:prstGeom prst="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Initial Community Description</a:t>
            </a:r>
          </a:p>
          <a:p>
            <a:pPr algn="ctr"/>
            <a:endParaRPr lang="en-US" sz="1000" dirty="0"/>
          </a:p>
          <a:p>
            <a:r>
              <a:rPr lang="en-US" sz="900" dirty="0"/>
              <a:t>1a) Built Environment</a:t>
            </a:r>
          </a:p>
          <a:p>
            <a:r>
              <a:rPr lang="en-US" sz="900" dirty="0"/>
              <a:t>1b) Social Systems</a:t>
            </a:r>
          </a:p>
          <a:p>
            <a:r>
              <a:rPr lang="en-US" sz="900" dirty="0"/>
              <a:t>1c) Economic Systems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FDF803-EB4F-284D-9088-84DB674D4B5E}"/>
              </a:ext>
            </a:extLst>
          </p:cNvPr>
          <p:cNvCxnSpPr>
            <a:cxnSpLocks/>
            <a:stCxn id="12" idx="1"/>
            <a:endCxn id="13" idx="2"/>
          </p:cNvCxnSpPr>
          <p:nvPr/>
        </p:nvCxnSpPr>
        <p:spPr>
          <a:xfrm flipV="1">
            <a:off x="2872964" y="4639208"/>
            <a:ext cx="1976" cy="340241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F1AB5E3-AF07-DF43-B3E7-E00E11C8800D}"/>
              </a:ext>
            </a:extLst>
          </p:cNvPr>
          <p:cNvCxnSpPr>
            <a:cxnSpLocks/>
            <a:stCxn id="85" idx="2"/>
            <a:endCxn id="61" idx="0"/>
          </p:cNvCxnSpPr>
          <p:nvPr/>
        </p:nvCxnSpPr>
        <p:spPr>
          <a:xfrm rot="16200000" flipH="1">
            <a:off x="4121887" y="1348098"/>
            <a:ext cx="287298" cy="8589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D4BC9-7732-2E4E-871C-44E6CB5B58D4}"/>
              </a:ext>
            </a:extLst>
          </p:cNvPr>
          <p:cNvSpPr/>
          <p:nvPr/>
        </p:nvSpPr>
        <p:spPr>
          <a:xfrm>
            <a:off x="3729519" y="3855815"/>
            <a:ext cx="139177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2c) Damage to physical Infrastructure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9FA84CC-6887-6842-B890-AAC81D4D5803}"/>
              </a:ext>
            </a:extLst>
          </p:cNvPr>
          <p:cNvSpPr/>
          <p:nvPr/>
        </p:nvSpPr>
        <p:spPr>
          <a:xfrm>
            <a:off x="3861643" y="3168981"/>
            <a:ext cx="929711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2b) Damage Models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EE326-7A21-FB48-A4C1-5DA61E9ACA49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3532346" y="4111235"/>
            <a:ext cx="197173" cy="105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C9742D8-5598-7D45-A766-D8F677CC6995}"/>
              </a:ext>
            </a:extLst>
          </p:cNvPr>
          <p:cNvSpPr/>
          <p:nvPr/>
        </p:nvSpPr>
        <p:spPr>
          <a:xfrm>
            <a:off x="3948391" y="4720457"/>
            <a:ext cx="954032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2a) Hazard Models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47E5E3-2025-AA47-B8EE-E1D9A4B9B222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flipV="1">
            <a:off x="4425408" y="4368757"/>
            <a:ext cx="1" cy="3517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AB048E-AFDC-6F4A-B1D5-C25D10432AFD}"/>
              </a:ext>
            </a:extLst>
          </p:cNvPr>
          <p:cNvSpPr/>
          <p:nvPr/>
        </p:nvSpPr>
        <p:spPr>
          <a:xfrm>
            <a:off x="5374636" y="4714772"/>
            <a:ext cx="774008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3c) CGE Model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7DD4054-DD2C-DD4D-BA66-FB244502ADB5}"/>
              </a:ext>
            </a:extLst>
          </p:cNvPr>
          <p:cNvSpPr/>
          <p:nvPr/>
        </p:nvSpPr>
        <p:spPr>
          <a:xfrm>
            <a:off x="6551584" y="4714772"/>
            <a:ext cx="1255703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3d) Social Science Modules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7C40F6B-86EF-E145-900B-C2654F2E5F6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21298" y="4112286"/>
            <a:ext cx="570957" cy="1674977"/>
          </a:xfrm>
          <a:prstGeom prst="bentConnector3">
            <a:avLst>
              <a:gd name="adj1" fmla="val 16895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533FFC-9CA8-0242-A95C-6C347D3C4323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6148645" y="4903131"/>
            <a:ext cx="40294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CA9AEB-DA10-2845-BE28-D46E5F9691C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121298" y="4103467"/>
            <a:ext cx="551858" cy="8819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25D1C2D-3F32-DE44-86EE-B2F9BE4F7DC2}"/>
              </a:ext>
            </a:extLst>
          </p:cNvPr>
          <p:cNvCxnSpPr>
            <a:cxnSpLocks/>
            <a:stCxn id="72" idx="2"/>
            <a:endCxn id="21" idx="0"/>
          </p:cNvCxnSpPr>
          <p:nvPr/>
        </p:nvCxnSpPr>
        <p:spPr>
          <a:xfrm rot="5400000">
            <a:off x="5897788" y="4212340"/>
            <a:ext cx="366284" cy="63857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8A56A62C-AE01-A24F-A05D-94D368B6AC5A}"/>
              </a:ext>
            </a:extLst>
          </p:cNvPr>
          <p:cNvCxnSpPr>
            <a:cxnSpLocks/>
            <a:stCxn id="72" idx="2"/>
            <a:endCxn id="22" idx="0"/>
          </p:cNvCxnSpPr>
          <p:nvPr/>
        </p:nvCxnSpPr>
        <p:spPr>
          <a:xfrm rot="16200000" flipH="1">
            <a:off x="6606685" y="4142019"/>
            <a:ext cx="366284" cy="77921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233C7D4-5EBB-984D-A2F6-F6926A977A15}"/>
              </a:ext>
            </a:extLst>
          </p:cNvPr>
          <p:cNvCxnSpPr>
            <a:cxnSpLocks/>
            <a:stCxn id="21" idx="2"/>
            <a:endCxn id="69" idx="0"/>
          </p:cNvCxnSpPr>
          <p:nvPr/>
        </p:nvCxnSpPr>
        <p:spPr>
          <a:xfrm rot="16200000" flipH="1">
            <a:off x="5852553" y="5000577"/>
            <a:ext cx="453717" cy="63554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B47A1FE-101E-654B-A236-4980D52CDB5C}"/>
              </a:ext>
            </a:extLst>
          </p:cNvPr>
          <p:cNvCxnSpPr>
            <a:cxnSpLocks/>
            <a:stCxn id="22" idx="2"/>
            <a:endCxn id="69" idx="0"/>
          </p:cNvCxnSpPr>
          <p:nvPr/>
        </p:nvCxnSpPr>
        <p:spPr>
          <a:xfrm rot="5400000">
            <a:off x="6561452" y="4927222"/>
            <a:ext cx="453717" cy="78225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53C5FA-51E4-104E-A5C5-667983919F8C}"/>
              </a:ext>
            </a:extLst>
          </p:cNvPr>
          <p:cNvSpPr/>
          <p:nvPr/>
        </p:nvSpPr>
        <p:spPr>
          <a:xfrm>
            <a:off x="7574507" y="4026505"/>
            <a:ext cx="139177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4a) State of Recovery for community at time=j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B101110-E177-7244-B10A-F29104C099DA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104424" y="4539447"/>
            <a:ext cx="1165974" cy="1248501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6FDC9F14-D088-0848-812C-40E9F04D3D4D}"/>
              </a:ext>
            </a:extLst>
          </p:cNvPr>
          <p:cNvSpPr/>
          <p:nvPr/>
        </p:nvSpPr>
        <p:spPr>
          <a:xfrm>
            <a:off x="7805540" y="2866847"/>
            <a:ext cx="929712" cy="535426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64B3E6-85CD-D740-BF55-6BA108472459}"/>
              </a:ext>
            </a:extLst>
          </p:cNvPr>
          <p:cNvSpPr/>
          <p:nvPr/>
        </p:nvSpPr>
        <p:spPr>
          <a:xfrm>
            <a:off x="5425747" y="2985654"/>
            <a:ext cx="839811" cy="286620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 j=j+1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344B1E-DAC6-D747-A093-9881EA494FC9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H="1" flipV="1">
            <a:off x="8270396" y="3402273"/>
            <a:ext cx="1" cy="62423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E45C4D-9E67-174E-BA36-75F3E720DE98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 flipV="1">
            <a:off x="6265559" y="3128965"/>
            <a:ext cx="1539981" cy="5594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F5BCF7-1B48-694D-825D-9E0B65C95A86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5845654" y="3272275"/>
            <a:ext cx="2791" cy="57472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621A7FE-27A7-F944-A07E-D94677938825}"/>
              </a:ext>
            </a:extLst>
          </p:cNvPr>
          <p:cNvSpPr/>
          <p:nvPr/>
        </p:nvSpPr>
        <p:spPr>
          <a:xfrm>
            <a:off x="7453338" y="2896475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66D3AA-6C04-8342-8569-9F0DBC5CBE9E}"/>
              </a:ext>
            </a:extLst>
          </p:cNvPr>
          <p:cNvSpPr/>
          <p:nvPr/>
        </p:nvSpPr>
        <p:spPr>
          <a:xfrm>
            <a:off x="8909753" y="5472772"/>
            <a:ext cx="85303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Analysis K complete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FD16A17C-C25D-5040-8CFF-74E5BC4B53E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735252" y="3134560"/>
            <a:ext cx="408461" cy="231389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Diamond 39">
            <a:extLst>
              <a:ext uri="{FF2B5EF4-FFF2-40B4-BE49-F238E27FC236}">
                <a16:creationId xmlns:a16="http://schemas.microsoft.com/office/drawing/2014/main" id="{F896A1A8-CE57-F543-9A0D-692EBA618FAF}"/>
              </a:ext>
            </a:extLst>
          </p:cNvPr>
          <p:cNvSpPr/>
          <p:nvPr/>
        </p:nvSpPr>
        <p:spPr>
          <a:xfrm>
            <a:off x="8966286" y="1784793"/>
            <a:ext cx="1165472" cy="967522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CDB80B-9057-F54F-910F-E37B6F84B1D3}"/>
              </a:ext>
            </a:extLst>
          </p:cNvPr>
          <p:cNvSpPr/>
          <p:nvPr/>
        </p:nvSpPr>
        <p:spPr>
          <a:xfrm>
            <a:off x="8975603" y="2019271"/>
            <a:ext cx="1146836" cy="553999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6a) Sufficient Quality Solutions Found?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9BFF1530-C687-FC4A-8012-4FD405931483}"/>
              </a:ext>
            </a:extLst>
          </p:cNvPr>
          <p:cNvSpPr/>
          <p:nvPr/>
        </p:nvSpPr>
        <p:spPr>
          <a:xfrm>
            <a:off x="7263096" y="1784793"/>
            <a:ext cx="1165472" cy="967522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601399-991F-B14F-9C29-D927DF10071D}"/>
              </a:ext>
            </a:extLst>
          </p:cNvPr>
          <p:cNvSpPr/>
          <p:nvPr/>
        </p:nvSpPr>
        <p:spPr>
          <a:xfrm>
            <a:off x="7272413" y="2078136"/>
            <a:ext cx="1146836" cy="400110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7a) Optimization Still Possible?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9E0ED6-56D2-D941-A6CD-754D076A5C55}"/>
              </a:ext>
            </a:extLst>
          </p:cNvPr>
          <p:cNvSpPr/>
          <p:nvPr/>
        </p:nvSpPr>
        <p:spPr>
          <a:xfrm>
            <a:off x="8632607" y="2884090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6AA3152-2DC1-0B49-AD6C-E5C62D690195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9549023" y="2752314"/>
            <a:ext cx="0" cy="272045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1BB696F-ED9F-FD4D-B74C-F9649DB0007A}"/>
              </a:ext>
            </a:extLst>
          </p:cNvPr>
          <p:cNvCxnSpPr>
            <a:cxnSpLocks/>
            <a:stCxn id="41" idx="3"/>
            <a:endCxn id="48" idx="0"/>
          </p:cNvCxnSpPr>
          <p:nvPr/>
        </p:nvCxnSpPr>
        <p:spPr>
          <a:xfrm>
            <a:off x="10122439" y="2296271"/>
            <a:ext cx="685371" cy="1349159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4E22E9D-B9AA-E741-8CB7-76072BF9E46B}"/>
              </a:ext>
            </a:extLst>
          </p:cNvPr>
          <p:cNvSpPr/>
          <p:nvPr/>
        </p:nvSpPr>
        <p:spPr>
          <a:xfrm>
            <a:off x="10056878" y="2037358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5E74DE-B91C-7C4F-9FBB-E3024C9B5889}"/>
              </a:ext>
            </a:extLst>
          </p:cNvPr>
          <p:cNvSpPr/>
          <p:nvPr/>
        </p:nvSpPr>
        <p:spPr>
          <a:xfrm>
            <a:off x="10381290" y="3645430"/>
            <a:ext cx="85303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Record Quality Solutions</a:t>
            </a: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FC75B469-F614-244F-92ED-9DEA42D6DC70}"/>
              </a:ext>
            </a:extLst>
          </p:cNvPr>
          <p:cNvSpPr/>
          <p:nvPr/>
        </p:nvSpPr>
        <p:spPr>
          <a:xfrm>
            <a:off x="9998237" y="4679839"/>
            <a:ext cx="1623892" cy="598630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END - Visualization</a:t>
            </a:r>
            <a:endParaRPr lang="en-US" sz="105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409D54-B93A-2749-B52F-C116184A8A56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10807809" y="4158371"/>
            <a:ext cx="2374" cy="52146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9F84A2F-5B34-F246-97AF-0C2A01E29FED}"/>
              </a:ext>
            </a:extLst>
          </p:cNvPr>
          <p:cNvSpPr/>
          <p:nvPr/>
        </p:nvSpPr>
        <p:spPr>
          <a:xfrm>
            <a:off x="9750544" y="959085"/>
            <a:ext cx="1164411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5a) Community Goals Based on Stability Metrics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CAAB563D-B89B-614A-BD08-4BD78D027DA8}"/>
              </a:ext>
            </a:extLst>
          </p:cNvPr>
          <p:cNvCxnSpPr>
            <a:cxnSpLocks/>
            <a:stCxn id="51" idx="1"/>
            <a:endCxn id="40" idx="0"/>
          </p:cNvCxnSpPr>
          <p:nvPr/>
        </p:nvCxnSpPr>
        <p:spPr>
          <a:xfrm rot="10800000" flipV="1">
            <a:off x="9549023" y="1215555"/>
            <a:ext cx="201521" cy="569237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AEE87B-C911-A545-BB9F-6F23E15377EF}"/>
              </a:ext>
            </a:extLst>
          </p:cNvPr>
          <p:cNvCxnSpPr>
            <a:cxnSpLocks/>
            <a:stCxn id="40" idx="1"/>
            <a:endCxn id="43" idx="3"/>
          </p:cNvCxnSpPr>
          <p:nvPr/>
        </p:nvCxnSpPr>
        <p:spPr>
          <a:xfrm flipH="1">
            <a:off x="8419249" y="2268554"/>
            <a:ext cx="547037" cy="963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ED3AB39-0537-0E4B-9942-50CA5AB5BEC4}"/>
              </a:ext>
            </a:extLst>
          </p:cNvPr>
          <p:cNvSpPr/>
          <p:nvPr/>
        </p:nvSpPr>
        <p:spPr>
          <a:xfrm>
            <a:off x="8658919" y="2047974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C56EA5-28E8-1840-9C99-7D9DED0A795A}"/>
              </a:ext>
            </a:extLst>
          </p:cNvPr>
          <p:cNvSpPr/>
          <p:nvPr/>
        </p:nvSpPr>
        <p:spPr>
          <a:xfrm>
            <a:off x="6887119" y="2047974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/>
              <a:t>Yes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FBE2CE-FD07-2845-8521-665D43902B5A}"/>
              </a:ext>
            </a:extLst>
          </p:cNvPr>
          <p:cNvCxnSpPr>
            <a:cxnSpLocks/>
            <a:stCxn id="42" idx="0"/>
            <a:endCxn id="58" idx="4"/>
          </p:cNvCxnSpPr>
          <p:nvPr/>
        </p:nvCxnSpPr>
        <p:spPr>
          <a:xfrm flipH="1" flipV="1">
            <a:off x="7845302" y="1399380"/>
            <a:ext cx="531" cy="38541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0210913-CF47-9E4E-83D7-DBBF223E2638}"/>
              </a:ext>
            </a:extLst>
          </p:cNvPr>
          <p:cNvSpPr/>
          <p:nvPr/>
        </p:nvSpPr>
        <p:spPr>
          <a:xfrm>
            <a:off x="7805540" y="1565775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9B101377-0614-A34E-9BDA-95F2C233B509}"/>
              </a:ext>
            </a:extLst>
          </p:cNvPr>
          <p:cNvSpPr/>
          <p:nvPr/>
        </p:nvSpPr>
        <p:spPr>
          <a:xfrm>
            <a:off x="6960419" y="800750"/>
            <a:ext cx="1769766" cy="598630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STOP – Adjust community goals/constraints</a:t>
            </a:r>
            <a:endParaRPr lang="en-US" sz="105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030B978-8197-124E-B71F-D7F183F7EAF3}"/>
              </a:ext>
            </a:extLst>
          </p:cNvPr>
          <p:cNvCxnSpPr>
            <a:cxnSpLocks/>
          </p:cNvCxnSpPr>
          <p:nvPr/>
        </p:nvCxnSpPr>
        <p:spPr>
          <a:xfrm flipH="1">
            <a:off x="4351503" y="3545699"/>
            <a:ext cx="0" cy="301297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B1C2321-55B1-F34F-880C-E212B9FB4E11}"/>
              </a:ext>
            </a:extLst>
          </p:cNvPr>
          <p:cNvSpPr/>
          <p:nvPr/>
        </p:nvSpPr>
        <p:spPr>
          <a:xfrm>
            <a:off x="7931178" y="2990821"/>
            <a:ext cx="671965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j=m?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AC284C0-89C0-5743-9C7A-4457DB7E489D}"/>
              </a:ext>
            </a:extLst>
          </p:cNvPr>
          <p:cNvSpPr/>
          <p:nvPr/>
        </p:nvSpPr>
        <p:spPr>
          <a:xfrm>
            <a:off x="3940019" y="1921225"/>
            <a:ext cx="1509990" cy="703320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8a) Optimization to select next PD for analysis from suite of </a:t>
            </a:r>
            <a:r>
              <a:rPr lang="en-US" sz="1000" i="1" dirty="0"/>
              <a:t>n</a:t>
            </a:r>
            <a:r>
              <a:rPr lang="en-US" sz="1000" dirty="0"/>
              <a:t> combinations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6C07C43-A32E-C74E-B5D0-7893D28113F3}"/>
              </a:ext>
            </a:extLst>
          </p:cNvPr>
          <p:cNvSpPr/>
          <p:nvPr/>
        </p:nvSpPr>
        <p:spPr>
          <a:xfrm>
            <a:off x="4805837" y="1016387"/>
            <a:ext cx="1325558" cy="67744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8c) Economic, social, and physical infrastructure constraints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D06B13-C490-6044-A896-D52FC9257495}"/>
              </a:ext>
            </a:extLst>
          </p:cNvPr>
          <p:cNvSpPr/>
          <p:nvPr/>
        </p:nvSpPr>
        <p:spPr>
          <a:xfrm>
            <a:off x="2457441" y="2792932"/>
            <a:ext cx="839811" cy="286620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k=k+1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007095C-15B1-E94B-9EF4-9BBB0DA0AD8B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6920585" y="3618654"/>
            <a:ext cx="0" cy="22826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D8EE212-5CA9-3946-AE96-8E052DDB776A}"/>
              </a:ext>
            </a:extLst>
          </p:cNvPr>
          <p:cNvCxnSpPr>
            <a:cxnSpLocks/>
            <a:stCxn id="61" idx="2"/>
            <a:endCxn id="63" idx="3"/>
          </p:cNvCxnSpPr>
          <p:nvPr/>
        </p:nvCxnSpPr>
        <p:spPr>
          <a:xfrm rot="5400000">
            <a:off x="3840286" y="2081513"/>
            <a:ext cx="311697" cy="139776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8191B04-6C38-1249-80D6-7ABD870512B2}"/>
              </a:ext>
            </a:extLst>
          </p:cNvPr>
          <p:cNvSpPr/>
          <p:nvPr/>
        </p:nvSpPr>
        <p:spPr>
          <a:xfrm>
            <a:off x="5736747" y="5545207"/>
            <a:ext cx="1320870" cy="48031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3e) Direct and Indirect Economic &amp; Social Losses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CCA6F41-33D8-DF4F-8F0A-4F11219C55EC}"/>
              </a:ext>
            </a:extLst>
          </p:cNvPr>
          <p:cNvSpPr/>
          <p:nvPr/>
        </p:nvSpPr>
        <p:spPr>
          <a:xfrm>
            <a:off x="5704328" y="3868171"/>
            <a:ext cx="1391779" cy="48031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3b) Functionality of physical Infrastructure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0F864CD-5075-B648-98B9-025334C105D0}"/>
              </a:ext>
            </a:extLst>
          </p:cNvPr>
          <p:cNvSpPr/>
          <p:nvPr/>
        </p:nvSpPr>
        <p:spPr>
          <a:xfrm>
            <a:off x="6345743" y="3270425"/>
            <a:ext cx="1149683" cy="348229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3a) Functionality Models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FEAECD-2C15-9A4F-9BAC-9B9DA59F5EC4}"/>
              </a:ext>
            </a:extLst>
          </p:cNvPr>
          <p:cNvSpPr/>
          <p:nvPr/>
        </p:nvSpPr>
        <p:spPr>
          <a:xfrm>
            <a:off x="3178653" y="1033532"/>
            <a:ext cx="1314812" cy="600395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/>
              <a:t>8b) Suite of </a:t>
            </a:r>
            <a:r>
              <a:rPr lang="en-US" sz="1000" i="1" dirty="0"/>
              <a:t>n</a:t>
            </a:r>
            <a:r>
              <a:rPr lang="en-US" sz="1000" dirty="0"/>
              <a:t> policy levers and decision combinations (PD)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006DFA5-77ED-5142-9E71-F601F76582AF}"/>
              </a:ext>
            </a:extLst>
          </p:cNvPr>
          <p:cNvCxnSpPr>
            <a:cxnSpLocks/>
            <a:stCxn id="42" idx="1"/>
            <a:endCxn id="61" idx="3"/>
          </p:cNvCxnSpPr>
          <p:nvPr/>
        </p:nvCxnSpPr>
        <p:spPr>
          <a:xfrm flipH="1">
            <a:off x="5450009" y="2268554"/>
            <a:ext cx="1813087" cy="433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25BEFD07-D27D-E340-8774-C0C48A091824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 rot="5400000">
            <a:off x="4968119" y="1420728"/>
            <a:ext cx="227393" cy="773601"/>
          </a:xfrm>
          <a:prstGeom prst="bentConnector3">
            <a:avLst>
              <a:gd name="adj1" fmla="val 38418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8D7DA6A-4701-C543-88D3-D2EC8DD93FBC}"/>
              </a:ext>
            </a:extLst>
          </p:cNvPr>
          <p:cNvCxnSpPr>
            <a:cxnSpLocks/>
            <a:stCxn id="63" idx="2"/>
            <a:endCxn id="13" idx="0"/>
          </p:cNvCxnSpPr>
          <p:nvPr/>
        </p:nvCxnSpPr>
        <p:spPr>
          <a:xfrm flipH="1">
            <a:off x="2874941" y="3079552"/>
            <a:ext cx="2407" cy="50371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A7C7D797-860B-7946-BD70-C3A13E37B434}"/>
              </a:ext>
            </a:extLst>
          </p:cNvPr>
          <p:cNvCxnSpPr>
            <a:cxnSpLocks/>
            <a:stCxn id="19" idx="2"/>
            <a:endCxn id="80" idx="3"/>
          </p:cNvCxnSpPr>
          <p:nvPr/>
        </p:nvCxnSpPr>
        <p:spPr>
          <a:xfrm rot="5400000">
            <a:off x="4079558" y="5239334"/>
            <a:ext cx="488009" cy="203691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73D9B5C-6355-B049-8165-D16E7023B5FC}"/>
              </a:ext>
            </a:extLst>
          </p:cNvPr>
          <p:cNvSpPr/>
          <p:nvPr/>
        </p:nvSpPr>
        <p:spPr>
          <a:xfrm>
            <a:off x="3267684" y="5356167"/>
            <a:ext cx="954032" cy="458034"/>
          </a:xfrm>
          <a:prstGeom prst="rect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2d) Casualty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76E6A19A-994C-F048-B305-C5021DCDD3B7}"/>
              </a:ext>
            </a:extLst>
          </p:cNvPr>
          <p:cNvCxnSpPr>
            <a:cxnSpLocks/>
            <a:stCxn id="80" idx="2"/>
          </p:cNvCxnSpPr>
          <p:nvPr/>
        </p:nvCxnSpPr>
        <p:spPr>
          <a:xfrm rot="16200000" flipH="1">
            <a:off x="4652862" y="4906039"/>
            <a:ext cx="128918" cy="194524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635AC04-1201-A247-98B8-EB3B4841FB2C}"/>
              </a:ext>
            </a:extLst>
          </p:cNvPr>
          <p:cNvCxnSpPr>
            <a:cxnSpLocks/>
            <a:endCxn id="80" idx="0"/>
          </p:cNvCxnSpPr>
          <p:nvPr/>
        </p:nvCxnSpPr>
        <p:spPr>
          <a:xfrm rot="5400000">
            <a:off x="3342354" y="4771103"/>
            <a:ext cx="987411" cy="182717"/>
          </a:xfrm>
          <a:prstGeom prst="bentConnector3">
            <a:avLst>
              <a:gd name="adj1" fmla="val 24835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02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3285A55-82BE-E248-BBF3-86B05BEFC856}"/>
              </a:ext>
            </a:extLst>
          </p:cNvPr>
          <p:cNvSpPr txBox="1"/>
          <p:nvPr/>
        </p:nvSpPr>
        <p:spPr>
          <a:xfrm>
            <a:off x="100376" y="368824"/>
            <a:ext cx="1191352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Seaside</a:t>
            </a:r>
            <a:r>
              <a:rPr lang="en-US" sz="1050" dirty="0"/>
              <a:t> Flowchart</a:t>
            </a:r>
          </a:p>
          <a:p>
            <a:r>
              <a:rPr lang="en-US" sz="1050" dirty="0"/>
              <a:t>2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2DA437FC-07C6-C848-BCD7-DC23D7569E3A}"/>
              </a:ext>
            </a:extLst>
          </p:cNvPr>
          <p:cNvSpPr/>
          <p:nvPr/>
        </p:nvSpPr>
        <p:spPr>
          <a:xfrm>
            <a:off x="2275513" y="4979449"/>
            <a:ext cx="959455" cy="376718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</a:t>
            </a:r>
            <a:endParaRPr lang="en-US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AB6A-7D68-A244-AE9A-3AF22E590519}"/>
              </a:ext>
            </a:extLst>
          </p:cNvPr>
          <p:cNvSpPr/>
          <p:nvPr/>
        </p:nvSpPr>
        <p:spPr>
          <a:xfrm>
            <a:off x="2217534" y="3583262"/>
            <a:ext cx="1314812" cy="105594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Initial Community Description</a:t>
            </a:r>
          </a:p>
          <a:p>
            <a:pPr algn="ctr"/>
            <a:endParaRPr lang="en-US" sz="1000" dirty="0"/>
          </a:p>
          <a:p>
            <a:r>
              <a:rPr lang="en-US" sz="900" dirty="0"/>
              <a:t>1a) Built Environment</a:t>
            </a:r>
          </a:p>
          <a:p>
            <a:r>
              <a:rPr lang="en-US" sz="900" dirty="0"/>
              <a:t>1b) Social Systems</a:t>
            </a:r>
          </a:p>
          <a:p>
            <a:r>
              <a:rPr lang="en-US" sz="900" dirty="0"/>
              <a:t>1c) Economic Systems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FDF803-EB4F-284D-9088-84DB674D4B5E}"/>
              </a:ext>
            </a:extLst>
          </p:cNvPr>
          <p:cNvCxnSpPr>
            <a:cxnSpLocks/>
            <a:stCxn id="12" idx="1"/>
            <a:endCxn id="13" idx="2"/>
          </p:cNvCxnSpPr>
          <p:nvPr/>
        </p:nvCxnSpPr>
        <p:spPr>
          <a:xfrm flipV="1">
            <a:off x="2872964" y="4639208"/>
            <a:ext cx="1976" cy="34024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F1AB5E3-AF07-DF43-B3E7-E00E11C8800D}"/>
              </a:ext>
            </a:extLst>
          </p:cNvPr>
          <p:cNvCxnSpPr>
            <a:cxnSpLocks/>
            <a:stCxn id="85" idx="2"/>
            <a:endCxn id="61" idx="0"/>
          </p:cNvCxnSpPr>
          <p:nvPr/>
        </p:nvCxnSpPr>
        <p:spPr>
          <a:xfrm rot="16200000" flipH="1">
            <a:off x="4121887" y="1348098"/>
            <a:ext cx="287298" cy="8589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D4BC9-7732-2E4E-871C-44E6CB5B58D4}"/>
              </a:ext>
            </a:extLst>
          </p:cNvPr>
          <p:cNvSpPr/>
          <p:nvPr/>
        </p:nvSpPr>
        <p:spPr>
          <a:xfrm>
            <a:off x="3729519" y="3855815"/>
            <a:ext cx="1391779" cy="512941"/>
          </a:xfrm>
          <a:prstGeom prst="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2c) Damage to physical Infrastructure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9FA84CC-6887-6842-B890-AAC81D4D5803}"/>
              </a:ext>
            </a:extLst>
          </p:cNvPr>
          <p:cNvSpPr/>
          <p:nvPr/>
        </p:nvSpPr>
        <p:spPr>
          <a:xfrm>
            <a:off x="3861643" y="3168981"/>
            <a:ext cx="929711" cy="376718"/>
          </a:xfrm>
          <a:prstGeom prst="round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2b) Damage Models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EE326-7A21-FB48-A4C1-5DA61E9ACA49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3532346" y="4111235"/>
            <a:ext cx="197173" cy="105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C9742D8-5598-7D45-A766-D8F677CC6995}"/>
              </a:ext>
            </a:extLst>
          </p:cNvPr>
          <p:cNvSpPr/>
          <p:nvPr/>
        </p:nvSpPr>
        <p:spPr>
          <a:xfrm>
            <a:off x="3948391" y="4720457"/>
            <a:ext cx="954032" cy="376718"/>
          </a:xfrm>
          <a:prstGeom prst="round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2a) Hazard Models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47E5E3-2025-AA47-B8EE-E1D9A4B9B222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flipV="1">
            <a:off x="4425408" y="4368757"/>
            <a:ext cx="1" cy="351700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AB048E-AFDC-6F4A-B1D5-C25D10432AFD}"/>
              </a:ext>
            </a:extLst>
          </p:cNvPr>
          <p:cNvSpPr/>
          <p:nvPr/>
        </p:nvSpPr>
        <p:spPr>
          <a:xfrm>
            <a:off x="5374636" y="4714772"/>
            <a:ext cx="774008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3c) CGE Model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7DD4054-DD2C-DD4D-BA66-FB244502ADB5}"/>
              </a:ext>
            </a:extLst>
          </p:cNvPr>
          <p:cNvSpPr/>
          <p:nvPr/>
        </p:nvSpPr>
        <p:spPr>
          <a:xfrm>
            <a:off x="6551584" y="4714772"/>
            <a:ext cx="1255703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3d) Social Science Modules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7C40F6B-86EF-E145-900B-C2654F2E5F6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21298" y="4112286"/>
            <a:ext cx="570957" cy="1674977"/>
          </a:xfrm>
          <a:prstGeom prst="bentConnector3">
            <a:avLst>
              <a:gd name="adj1" fmla="val 16895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533FFC-9CA8-0242-A95C-6C347D3C4323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6148645" y="4903131"/>
            <a:ext cx="40294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CA9AEB-DA10-2845-BE28-D46E5F9691C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121298" y="4103467"/>
            <a:ext cx="551858" cy="8819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25D1C2D-3F32-DE44-86EE-B2F9BE4F7DC2}"/>
              </a:ext>
            </a:extLst>
          </p:cNvPr>
          <p:cNvCxnSpPr>
            <a:cxnSpLocks/>
            <a:stCxn id="72" idx="2"/>
            <a:endCxn id="21" idx="0"/>
          </p:cNvCxnSpPr>
          <p:nvPr/>
        </p:nvCxnSpPr>
        <p:spPr>
          <a:xfrm rot="5400000">
            <a:off x="5897788" y="4212340"/>
            <a:ext cx="366284" cy="63857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8A56A62C-AE01-A24F-A05D-94D368B6AC5A}"/>
              </a:ext>
            </a:extLst>
          </p:cNvPr>
          <p:cNvCxnSpPr>
            <a:cxnSpLocks/>
            <a:stCxn id="72" idx="2"/>
            <a:endCxn id="22" idx="0"/>
          </p:cNvCxnSpPr>
          <p:nvPr/>
        </p:nvCxnSpPr>
        <p:spPr>
          <a:xfrm rot="16200000" flipH="1">
            <a:off x="6606685" y="4142019"/>
            <a:ext cx="366284" cy="77921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233C7D4-5EBB-984D-A2F6-F6926A977A15}"/>
              </a:ext>
            </a:extLst>
          </p:cNvPr>
          <p:cNvCxnSpPr>
            <a:cxnSpLocks/>
            <a:stCxn id="21" idx="2"/>
            <a:endCxn id="69" idx="0"/>
          </p:cNvCxnSpPr>
          <p:nvPr/>
        </p:nvCxnSpPr>
        <p:spPr>
          <a:xfrm rot="16200000" flipH="1">
            <a:off x="5852553" y="5000577"/>
            <a:ext cx="453717" cy="63554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B47A1FE-101E-654B-A236-4980D52CDB5C}"/>
              </a:ext>
            </a:extLst>
          </p:cNvPr>
          <p:cNvCxnSpPr>
            <a:cxnSpLocks/>
            <a:stCxn id="22" idx="2"/>
            <a:endCxn id="69" idx="0"/>
          </p:cNvCxnSpPr>
          <p:nvPr/>
        </p:nvCxnSpPr>
        <p:spPr>
          <a:xfrm rot="5400000">
            <a:off x="6561452" y="4927222"/>
            <a:ext cx="453717" cy="78225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53C5FA-51E4-104E-A5C5-667983919F8C}"/>
              </a:ext>
            </a:extLst>
          </p:cNvPr>
          <p:cNvSpPr/>
          <p:nvPr/>
        </p:nvSpPr>
        <p:spPr>
          <a:xfrm>
            <a:off x="7574507" y="4026505"/>
            <a:ext cx="139177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4a) State of Recovery for community at time=j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B101110-E177-7244-B10A-F29104C099DA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104424" y="4539447"/>
            <a:ext cx="1165974" cy="1248501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6FDC9F14-D088-0848-812C-40E9F04D3D4D}"/>
              </a:ext>
            </a:extLst>
          </p:cNvPr>
          <p:cNvSpPr/>
          <p:nvPr/>
        </p:nvSpPr>
        <p:spPr>
          <a:xfrm>
            <a:off x="7805540" y="2866847"/>
            <a:ext cx="929712" cy="535426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64B3E6-85CD-D740-BF55-6BA108472459}"/>
              </a:ext>
            </a:extLst>
          </p:cNvPr>
          <p:cNvSpPr/>
          <p:nvPr/>
        </p:nvSpPr>
        <p:spPr>
          <a:xfrm>
            <a:off x="5425747" y="2985654"/>
            <a:ext cx="839811" cy="286620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 j=j+1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344B1E-DAC6-D747-A093-9881EA494FC9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H="1" flipV="1">
            <a:off x="8270396" y="3402273"/>
            <a:ext cx="1" cy="62423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E45C4D-9E67-174E-BA36-75F3E720DE98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 flipV="1">
            <a:off x="6265559" y="3128965"/>
            <a:ext cx="1539981" cy="5594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F5BCF7-1B48-694D-825D-9E0B65C95A86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5845654" y="3272275"/>
            <a:ext cx="2791" cy="57472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621A7FE-27A7-F944-A07E-D94677938825}"/>
              </a:ext>
            </a:extLst>
          </p:cNvPr>
          <p:cNvSpPr/>
          <p:nvPr/>
        </p:nvSpPr>
        <p:spPr>
          <a:xfrm>
            <a:off x="7453338" y="2896475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66D3AA-6C04-8342-8569-9F0DBC5CBE9E}"/>
              </a:ext>
            </a:extLst>
          </p:cNvPr>
          <p:cNvSpPr/>
          <p:nvPr/>
        </p:nvSpPr>
        <p:spPr>
          <a:xfrm>
            <a:off x="8909753" y="5472772"/>
            <a:ext cx="85303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Analysis K complete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FD16A17C-C25D-5040-8CFF-74E5BC4B53E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735252" y="3134560"/>
            <a:ext cx="408461" cy="231389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Diamond 39">
            <a:extLst>
              <a:ext uri="{FF2B5EF4-FFF2-40B4-BE49-F238E27FC236}">
                <a16:creationId xmlns:a16="http://schemas.microsoft.com/office/drawing/2014/main" id="{F896A1A8-CE57-F543-9A0D-692EBA618FAF}"/>
              </a:ext>
            </a:extLst>
          </p:cNvPr>
          <p:cNvSpPr/>
          <p:nvPr/>
        </p:nvSpPr>
        <p:spPr>
          <a:xfrm>
            <a:off x="8966286" y="1784793"/>
            <a:ext cx="1165472" cy="967522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CDB80B-9057-F54F-910F-E37B6F84B1D3}"/>
              </a:ext>
            </a:extLst>
          </p:cNvPr>
          <p:cNvSpPr/>
          <p:nvPr/>
        </p:nvSpPr>
        <p:spPr>
          <a:xfrm>
            <a:off x="8975603" y="2019271"/>
            <a:ext cx="1146836" cy="553999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6a) Sufficient Quality Solutions Found?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9BFF1530-C687-FC4A-8012-4FD405931483}"/>
              </a:ext>
            </a:extLst>
          </p:cNvPr>
          <p:cNvSpPr/>
          <p:nvPr/>
        </p:nvSpPr>
        <p:spPr>
          <a:xfrm>
            <a:off x="7263096" y="1784793"/>
            <a:ext cx="1165472" cy="967522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601399-991F-B14F-9C29-D927DF10071D}"/>
              </a:ext>
            </a:extLst>
          </p:cNvPr>
          <p:cNvSpPr/>
          <p:nvPr/>
        </p:nvSpPr>
        <p:spPr>
          <a:xfrm>
            <a:off x="7272413" y="2078136"/>
            <a:ext cx="1146836" cy="400110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7a) Optimization Still Possible?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9E0ED6-56D2-D941-A6CD-754D076A5C55}"/>
              </a:ext>
            </a:extLst>
          </p:cNvPr>
          <p:cNvSpPr/>
          <p:nvPr/>
        </p:nvSpPr>
        <p:spPr>
          <a:xfrm>
            <a:off x="8632607" y="2884090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6AA3152-2DC1-0B49-AD6C-E5C62D690195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9549023" y="2752314"/>
            <a:ext cx="0" cy="272045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1BB696F-ED9F-FD4D-B74C-F9649DB0007A}"/>
              </a:ext>
            </a:extLst>
          </p:cNvPr>
          <p:cNvCxnSpPr>
            <a:cxnSpLocks/>
            <a:stCxn id="41" idx="3"/>
            <a:endCxn id="48" idx="0"/>
          </p:cNvCxnSpPr>
          <p:nvPr/>
        </p:nvCxnSpPr>
        <p:spPr>
          <a:xfrm>
            <a:off x="10122439" y="2296271"/>
            <a:ext cx="685371" cy="1349159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4E22E9D-B9AA-E741-8CB7-76072BF9E46B}"/>
              </a:ext>
            </a:extLst>
          </p:cNvPr>
          <p:cNvSpPr/>
          <p:nvPr/>
        </p:nvSpPr>
        <p:spPr>
          <a:xfrm>
            <a:off x="10056878" y="2037358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5E74DE-B91C-7C4F-9FBB-E3024C9B5889}"/>
              </a:ext>
            </a:extLst>
          </p:cNvPr>
          <p:cNvSpPr/>
          <p:nvPr/>
        </p:nvSpPr>
        <p:spPr>
          <a:xfrm>
            <a:off x="10381290" y="3645430"/>
            <a:ext cx="85303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Record Quality Solutions</a:t>
            </a: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FC75B469-F614-244F-92ED-9DEA42D6DC70}"/>
              </a:ext>
            </a:extLst>
          </p:cNvPr>
          <p:cNvSpPr/>
          <p:nvPr/>
        </p:nvSpPr>
        <p:spPr>
          <a:xfrm>
            <a:off x="9998237" y="4679839"/>
            <a:ext cx="1623892" cy="598630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END - Visualization</a:t>
            </a:r>
            <a:endParaRPr lang="en-US" sz="105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409D54-B93A-2749-B52F-C116184A8A56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10807809" y="4158371"/>
            <a:ext cx="2374" cy="52146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9F84A2F-5B34-F246-97AF-0C2A01E29FED}"/>
              </a:ext>
            </a:extLst>
          </p:cNvPr>
          <p:cNvSpPr/>
          <p:nvPr/>
        </p:nvSpPr>
        <p:spPr>
          <a:xfrm>
            <a:off x="9750544" y="959085"/>
            <a:ext cx="1164411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5a) Community Goals Based on Stability Metrics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CAAB563D-B89B-614A-BD08-4BD78D027DA8}"/>
              </a:ext>
            </a:extLst>
          </p:cNvPr>
          <p:cNvCxnSpPr>
            <a:cxnSpLocks/>
            <a:stCxn id="51" idx="1"/>
            <a:endCxn id="40" idx="0"/>
          </p:cNvCxnSpPr>
          <p:nvPr/>
        </p:nvCxnSpPr>
        <p:spPr>
          <a:xfrm rot="10800000" flipV="1">
            <a:off x="9549023" y="1215555"/>
            <a:ext cx="201521" cy="569237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AEE87B-C911-A545-BB9F-6F23E15377EF}"/>
              </a:ext>
            </a:extLst>
          </p:cNvPr>
          <p:cNvCxnSpPr>
            <a:cxnSpLocks/>
            <a:stCxn id="40" idx="1"/>
            <a:endCxn id="43" idx="3"/>
          </p:cNvCxnSpPr>
          <p:nvPr/>
        </p:nvCxnSpPr>
        <p:spPr>
          <a:xfrm flipH="1">
            <a:off x="8419249" y="2268554"/>
            <a:ext cx="547037" cy="963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ED3AB39-0537-0E4B-9942-50CA5AB5BEC4}"/>
              </a:ext>
            </a:extLst>
          </p:cNvPr>
          <p:cNvSpPr/>
          <p:nvPr/>
        </p:nvSpPr>
        <p:spPr>
          <a:xfrm>
            <a:off x="8658919" y="2047974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C56EA5-28E8-1840-9C99-7D9DED0A795A}"/>
              </a:ext>
            </a:extLst>
          </p:cNvPr>
          <p:cNvSpPr/>
          <p:nvPr/>
        </p:nvSpPr>
        <p:spPr>
          <a:xfrm>
            <a:off x="6887119" y="2047974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/>
              <a:t>Yes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FBE2CE-FD07-2845-8521-665D43902B5A}"/>
              </a:ext>
            </a:extLst>
          </p:cNvPr>
          <p:cNvCxnSpPr>
            <a:cxnSpLocks/>
            <a:stCxn id="42" idx="0"/>
            <a:endCxn id="58" idx="4"/>
          </p:cNvCxnSpPr>
          <p:nvPr/>
        </p:nvCxnSpPr>
        <p:spPr>
          <a:xfrm flipH="1" flipV="1">
            <a:off x="7845302" y="1399380"/>
            <a:ext cx="531" cy="38541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0210913-CF47-9E4E-83D7-DBBF223E2638}"/>
              </a:ext>
            </a:extLst>
          </p:cNvPr>
          <p:cNvSpPr/>
          <p:nvPr/>
        </p:nvSpPr>
        <p:spPr>
          <a:xfrm>
            <a:off x="7805540" y="1565775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9B101377-0614-A34E-9BDA-95F2C233B509}"/>
              </a:ext>
            </a:extLst>
          </p:cNvPr>
          <p:cNvSpPr/>
          <p:nvPr/>
        </p:nvSpPr>
        <p:spPr>
          <a:xfrm>
            <a:off x="6960419" y="800750"/>
            <a:ext cx="1769766" cy="598630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STOP – Adjust community goals/constraints</a:t>
            </a:r>
            <a:endParaRPr lang="en-US" sz="105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030B978-8197-124E-B71F-D7F183F7EAF3}"/>
              </a:ext>
            </a:extLst>
          </p:cNvPr>
          <p:cNvCxnSpPr>
            <a:cxnSpLocks/>
          </p:cNvCxnSpPr>
          <p:nvPr/>
        </p:nvCxnSpPr>
        <p:spPr>
          <a:xfrm flipH="1">
            <a:off x="4351503" y="3545699"/>
            <a:ext cx="0" cy="301297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B1C2321-55B1-F34F-880C-E212B9FB4E11}"/>
              </a:ext>
            </a:extLst>
          </p:cNvPr>
          <p:cNvSpPr/>
          <p:nvPr/>
        </p:nvSpPr>
        <p:spPr>
          <a:xfrm>
            <a:off x="7931178" y="2990821"/>
            <a:ext cx="671965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j=m?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AC284C0-89C0-5743-9C7A-4457DB7E489D}"/>
              </a:ext>
            </a:extLst>
          </p:cNvPr>
          <p:cNvSpPr/>
          <p:nvPr/>
        </p:nvSpPr>
        <p:spPr>
          <a:xfrm>
            <a:off x="3940019" y="1921225"/>
            <a:ext cx="1509990" cy="703320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8a) Optimization to select next PD for analysis from suite of </a:t>
            </a:r>
            <a:r>
              <a:rPr lang="en-US" sz="1000" i="1" dirty="0"/>
              <a:t>n</a:t>
            </a:r>
            <a:r>
              <a:rPr lang="en-US" sz="1000" dirty="0"/>
              <a:t> combinations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6C07C43-A32E-C74E-B5D0-7893D28113F3}"/>
              </a:ext>
            </a:extLst>
          </p:cNvPr>
          <p:cNvSpPr/>
          <p:nvPr/>
        </p:nvSpPr>
        <p:spPr>
          <a:xfrm>
            <a:off x="4805837" y="1016387"/>
            <a:ext cx="1325558" cy="67744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8c) Economic, social, and physical infrastructure constraints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D06B13-C490-6044-A896-D52FC9257495}"/>
              </a:ext>
            </a:extLst>
          </p:cNvPr>
          <p:cNvSpPr/>
          <p:nvPr/>
        </p:nvSpPr>
        <p:spPr>
          <a:xfrm>
            <a:off x="2457441" y="2792932"/>
            <a:ext cx="839811" cy="286620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k=k+1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007095C-15B1-E94B-9EF4-9BBB0DA0AD8B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6920585" y="3618654"/>
            <a:ext cx="0" cy="22826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D8EE212-5CA9-3946-AE96-8E052DDB776A}"/>
              </a:ext>
            </a:extLst>
          </p:cNvPr>
          <p:cNvCxnSpPr>
            <a:cxnSpLocks/>
            <a:stCxn id="61" idx="2"/>
            <a:endCxn id="63" idx="3"/>
          </p:cNvCxnSpPr>
          <p:nvPr/>
        </p:nvCxnSpPr>
        <p:spPr>
          <a:xfrm rot="5400000">
            <a:off x="3840286" y="2081513"/>
            <a:ext cx="311697" cy="139776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8191B04-6C38-1249-80D6-7ABD870512B2}"/>
              </a:ext>
            </a:extLst>
          </p:cNvPr>
          <p:cNvSpPr/>
          <p:nvPr/>
        </p:nvSpPr>
        <p:spPr>
          <a:xfrm>
            <a:off x="5736747" y="5545207"/>
            <a:ext cx="1320870" cy="48031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3e) Direct and Indirect Economic &amp; Social Losses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CCA6F41-33D8-DF4F-8F0A-4F11219C55EC}"/>
              </a:ext>
            </a:extLst>
          </p:cNvPr>
          <p:cNvSpPr/>
          <p:nvPr/>
        </p:nvSpPr>
        <p:spPr>
          <a:xfrm>
            <a:off x="5704328" y="3868171"/>
            <a:ext cx="1391779" cy="48031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3b) Functionality of physical Infrastructure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0F864CD-5075-B648-98B9-025334C105D0}"/>
              </a:ext>
            </a:extLst>
          </p:cNvPr>
          <p:cNvSpPr/>
          <p:nvPr/>
        </p:nvSpPr>
        <p:spPr>
          <a:xfrm>
            <a:off x="6345743" y="3270425"/>
            <a:ext cx="1149683" cy="348229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3a) Functionality Models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FEAECD-2C15-9A4F-9BAC-9B9DA59F5EC4}"/>
              </a:ext>
            </a:extLst>
          </p:cNvPr>
          <p:cNvSpPr/>
          <p:nvPr/>
        </p:nvSpPr>
        <p:spPr>
          <a:xfrm>
            <a:off x="3178653" y="1033532"/>
            <a:ext cx="1314812" cy="600395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/>
              <a:t>8b) Suite of </a:t>
            </a:r>
            <a:r>
              <a:rPr lang="en-US" sz="1000" i="1" dirty="0"/>
              <a:t>n</a:t>
            </a:r>
            <a:r>
              <a:rPr lang="en-US" sz="1000" dirty="0"/>
              <a:t> policy levers and decision combinations (PD)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006DFA5-77ED-5142-9E71-F601F76582AF}"/>
              </a:ext>
            </a:extLst>
          </p:cNvPr>
          <p:cNvCxnSpPr>
            <a:cxnSpLocks/>
            <a:stCxn id="42" idx="1"/>
            <a:endCxn id="61" idx="3"/>
          </p:cNvCxnSpPr>
          <p:nvPr/>
        </p:nvCxnSpPr>
        <p:spPr>
          <a:xfrm flipH="1">
            <a:off x="5450009" y="2268554"/>
            <a:ext cx="1813087" cy="433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25BEFD07-D27D-E340-8774-C0C48A091824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 rot="5400000">
            <a:off x="4968119" y="1420728"/>
            <a:ext cx="227393" cy="773601"/>
          </a:xfrm>
          <a:prstGeom prst="bentConnector3">
            <a:avLst>
              <a:gd name="adj1" fmla="val 38418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8D7DA6A-4701-C543-88D3-D2EC8DD93FBC}"/>
              </a:ext>
            </a:extLst>
          </p:cNvPr>
          <p:cNvCxnSpPr>
            <a:cxnSpLocks/>
            <a:stCxn id="63" idx="2"/>
            <a:endCxn id="13" idx="0"/>
          </p:cNvCxnSpPr>
          <p:nvPr/>
        </p:nvCxnSpPr>
        <p:spPr>
          <a:xfrm flipH="1">
            <a:off x="2874941" y="3079552"/>
            <a:ext cx="2407" cy="50371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A7C7D797-860B-7946-BD70-C3A13E37B434}"/>
              </a:ext>
            </a:extLst>
          </p:cNvPr>
          <p:cNvCxnSpPr>
            <a:cxnSpLocks/>
            <a:stCxn id="19" idx="2"/>
            <a:endCxn id="80" idx="3"/>
          </p:cNvCxnSpPr>
          <p:nvPr/>
        </p:nvCxnSpPr>
        <p:spPr>
          <a:xfrm rot="5400000">
            <a:off x="4079558" y="5239334"/>
            <a:ext cx="488009" cy="203691"/>
          </a:xfrm>
          <a:prstGeom prst="bentConnector2">
            <a:avLst/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73D9B5C-6355-B049-8165-D16E7023B5FC}"/>
              </a:ext>
            </a:extLst>
          </p:cNvPr>
          <p:cNvSpPr/>
          <p:nvPr/>
        </p:nvSpPr>
        <p:spPr>
          <a:xfrm>
            <a:off x="3267684" y="5356167"/>
            <a:ext cx="954032" cy="458034"/>
          </a:xfrm>
          <a:prstGeom prst="rect">
            <a:avLst/>
          </a:prstGeom>
          <a:ln w="38100">
            <a:solidFill>
              <a:schemeClr val="accent5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2d) Casualty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76E6A19A-994C-F048-B305-C5021DCDD3B7}"/>
              </a:ext>
            </a:extLst>
          </p:cNvPr>
          <p:cNvCxnSpPr>
            <a:cxnSpLocks/>
            <a:stCxn id="80" idx="2"/>
          </p:cNvCxnSpPr>
          <p:nvPr/>
        </p:nvCxnSpPr>
        <p:spPr>
          <a:xfrm rot="16200000" flipH="1">
            <a:off x="4652862" y="4906039"/>
            <a:ext cx="128918" cy="194524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635AC04-1201-A247-98B8-EB3B4841FB2C}"/>
              </a:ext>
            </a:extLst>
          </p:cNvPr>
          <p:cNvCxnSpPr>
            <a:cxnSpLocks/>
            <a:endCxn id="80" idx="0"/>
          </p:cNvCxnSpPr>
          <p:nvPr/>
        </p:nvCxnSpPr>
        <p:spPr>
          <a:xfrm rot="5400000">
            <a:off x="3342354" y="4771103"/>
            <a:ext cx="987411" cy="182717"/>
          </a:xfrm>
          <a:prstGeom prst="bentConnector3">
            <a:avLst>
              <a:gd name="adj1" fmla="val 24835"/>
            </a:avLst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56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3285A55-82BE-E248-BBF3-86B05BEFC856}"/>
              </a:ext>
            </a:extLst>
          </p:cNvPr>
          <p:cNvSpPr txBox="1"/>
          <p:nvPr/>
        </p:nvSpPr>
        <p:spPr>
          <a:xfrm>
            <a:off x="100376" y="368824"/>
            <a:ext cx="1191352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Seaside</a:t>
            </a:r>
            <a:r>
              <a:rPr lang="en-US" sz="1050" dirty="0"/>
              <a:t> Flowchart</a:t>
            </a:r>
          </a:p>
          <a:p>
            <a:r>
              <a:rPr lang="en-US" sz="1050" dirty="0"/>
              <a:t>3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2DA437FC-07C6-C848-BCD7-DC23D7569E3A}"/>
              </a:ext>
            </a:extLst>
          </p:cNvPr>
          <p:cNvSpPr/>
          <p:nvPr/>
        </p:nvSpPr>
        <p:spPr>
          <a:xfrm>
            <a:off x="2275513" y="4979449"/>
            <a:ext cx="959455" cy="376718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</a:t>
            </a:r>
            <a:endParaRPr lang="en-US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AB6A-7D68-A244-AE9A-3AF22E590519}"/>
              </a:ext>
            </a:extLst>
          </p:cNvPr>
          <p:cNvSpPr/>
          <p:nvPr/>
        </p:nvSpPr>
        <p:spPr>
          <a:xfrm>
            <a:off x="2217534" y="3583262"/>
            <a:ext cx="1314812" cy="105594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Initial Community Description</a:t>
            </a:r>
          </a:p>
          <a:p>
            <a:pPr algn="ctr"/>
            <a:endParaRPr lang="en-US" sz="1000" dirty="0"/>
          </a:p>
          <a:p>
            <a:r>
              <a:rPr lang="en-US" sz="900" dirty="0"/>
              <a:t>1a) Built Environment</a:t>
            </a:r>
          </a:p>
          <a:p>
            <a:r>
              <a:rPr lang="en-US" sz="900" dirty="0"/>
              <a:t>1b) Social Systems</a:t>
            </a:r>
          </a:p>
          <a:p>
            <a:r>
              <a:rPr lang="en-US" sz="900" dirty="0"/>
              <a:t>1c) Economic Systems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FDF803-EB4F-284D-9088-84DB674D4B5E}"/>
              </a:ext>
            </a:extLst>
          </p:cNvPr>
          <p:cNvCxnSpPr>
            <a:cxnSpLocks/>
            <a:stCxn id="12" idx="1"/>
            <a:endCxn id="13" idx="2"/>
          </p:cNvCxnSpPr>
          <p:nvPr/>
        </p:nvCxnSpPr>
        <p:spPr>
          <a:xfrm flipV="1">
            <a:off x="2872964" y="4639208"/>
            <a:ext cx="1976" cy="34024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F1AB5E3-AF07-DF43-B3E7-E00E11C8800D}"/>
              </a:ext>
            </a:extLst>
          </p:cNvPr>
          <p:cNvCxnSpPr>
            <a:cxnSpLocks/>
            <a:stCxn id="85" idx="2"/>
            <a:endCxn id="61" idx="0"/>
          </p:cNvCxnSpPr>
          <p:nvPr/>
        </p:nvCxnSpPr>
        <p:spPr>
          <a:xfrm rot="16200000" flipH="1">
            <a:off x="4121887" y="1348098"/>
            <a:ext cx="287298" cy="8589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D4BC9-7732-2E4E-871C-44E6CB5B58D4}"/>
              </a:ext>
            </a:extLst>
          </p:cNvPr>
          <p:cNvSpPr/>
          <p:nvPr/>
        </p:nvSpPr>
        <p:spPr>
          <a:xfrm>
            <a:off x="3729519" y="3855815"/>
            <a:ext cx="139177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2c) Damage to physical Infrastructure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9FA84CC-6887-6842-B890-AAC81D4D5803}"/>
              </a:ext>
            </a:extLst>
          </p:cNvPr>
          <p:cNvSpPr/>
          <p:nvPr/>
        </p:nvSpPr>
        <p:spPr>
          <a:xfrm>
            <a:off x="3861643" y="3168981"/>
            <a:ext cx="929711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2b) Damage Models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EE326-7A21-FB48-A4C1-5DA61E9ACA49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3532346" y="4111235"/>
            <a:ext cx="197173" cy="105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C9742D8-5598-7D45-A766-D8F677CC6995}"/>
              </a:ext>
            </a:extLst>
          </p:cNvPr>
          <p:cNvSpPr/>
          <p:nvPr/>
        </p:nvSpPr>
        <p:spPr>
          <a:xfrm>
            <a:off x="3948391" y="4720457"/>
            <a:ext cx="954032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2a) Hazard Models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47E5E3-2025-AA47-B8EE-E1D9A4B9B222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flipV="1">
            <a:off x="4425408" y="4368757"/>
            <a:ext cx="1" cy="3517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AB048E-AFDC-6F4A-B1D5-C25D10432AFD}"/>
              </a:ext>
            </a:extLst>
          </p:cNvPr>
          <p:cNvSpPr/>
          <p:nvPr/>
        </p:nvSpPr>
        <p:spPr>
          <a:xfrm>
            <a:off x="5374636" y="4714772"/>
            <a:ext cx="774008" cy="376718"/>
          </a:xfrm>
          <a:prstGeom prst="round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3c) CGE Model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7DD4054-DD2C-DD4D-BA66-FB244502ADB5}"/>
              </a:ext>
            </a:extLst>
          </p:cNvPr>
          <p:cNvSpPr/>
          <p:nvPr/>
        </p:nvSpPr>
        <p:spPr>
          <a:xfrm>
            <a:off x="6551584" y="4714772"/>
            <a:ext cx="1255703" cy="376718"/>
          </a:xfrm>
          <a:prstGeom prst="round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3d) Social Science Modules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7C40F6B-86EF-E145-900B-C2654F2E5F6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21298" y="4112286"/>
            <a:ext cx="570957" cy="1674977"/>
          </a:xfrm>
          <a:prstGeom prst="bentConnector3">
            <a:avLst>
              <a:gd name="adj1" fmla="val 16895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533FFC-9CA8-0242-A95C-6C347D3C4323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6148645" y="4903131"/>
            <a:ext cx="402940" cy="0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CA9AEB-DA10-2845-BE28-D46E5F9691C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121298" y="4103467"/>
            <a:ext cx="551858" cy="8819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25D1C2D-3F32-DE44-86EE-B2F9BE4F7DC2}"/>
              </a:ext>
            </a:extLst>
          </p:cNvPr>
          <p:cNvCxnSpPr>
            <a:cxnSpLocks/>
            <a:stCxn id="72" idx="2"/>
            <a:endCxn id="21" idx="0"/>
          </p:cNvCxnSpPr>
          <p:nvPr/>
        </p:nvCxnSpPr>
        <p:spPr>
          <a:xfrm rot="5400000">
            <a:off x="5897788" y="4212340"/>
            <a:ext cx="366284" cy="63857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8A56A62C-AE01-A24F-A05D-94D368B6AC5A}"/>
              </a:ext>
            </a:extLst>
          </p:cNvPr>
          <p:cNvCxnSpPr>
            <a:cxnSpLocks/>
            <a:stCxn id="72" idx="2"/>
            <a:endCxn id="22" idx="0"/>
          </p:cNvCxnSpPr>
          <p:nvPr/>
        </p:nvCxnSpPr>
        <p:spPr>
          <a:xfrm rot="16200000" flipH="1">
            <a:off x="6606685" y="4142019"/>
            <a:ext cx="366284" cy="77921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233C7D4-5EBB-984D-A2F6-F6926A977A15}"/>
              </a:ext>
            </a:extLst>
          </p:cNvPr>
          <p:cNvCxnSpPr>
            <a:cxnSpLocks/>
            <a:stCxn id="21" idx="2"/>
            <a:endCxn id="69" idx="0"/>
          </p:cNvCxnSpPr>
          <p:nvPr/>
        </p:nvCxnSpPr>
        <p:spPr>
          <a:xfrm rot="16200000" flipH="1">
            <a:off x="5852553" y="5000577"/>
            <a:ext cx="453717" cy="63554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B47A1FE-101E-654B-A236-4980D52CDB5C}"/>
              </a:ext>
            </a:extLst>
          </p:cNvPr>
          <p:cNvCxnSpPr>
            <a:cxnSpLocks/>
            <a:stCxn id="22" idx="2"/>
            <a:endCxn id="69" idx="0"/>
          </p:cNvCxnSpPr>
          <p:nvPr/>
        </p:nvCxnSpPr>
        <p:spPr>
          <a:xfrm rot="5400000">
            <a:off x="6561452" y="4927222"/>
            <a:ext cx="453717" cy="78225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53C5FA-51E4-104E-A5C5-667983919F8C}"/>
              </a:ext>
            </a:extLst>
          </p:cNvPr>
          <p:cNvSpPr/>
          <p:nvPr/>
        </p:nvSpPr>
        <p:spPr>
          <a:xfrm>
            <a:off x="7574507" y="4026505"/>
            <a:ext cx="139177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4a) State of Recovery for community at time=j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B101110-E177-7244-B10A-F29104C099DA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104424" y="4539447"/>
            <a:ext cx="1165974" cy="1248501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6FDC9F14-D088-0848-812C-40E9F04D3D4D}"/>
              </a:ext>
            </a:extLst>
          </p:cNvPr>
          <p:cNvSpPr/>
          <p:nvPr/>
        </p:nvSpPr>
        <p:spPr>
          <a:xfrm>
            <a:off x="7805540" y="2866847"/>
            <a:ext cx="929712" cy="535426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64B3E6-85CD-D740-BF55-6BA108472459}"/>
              </a:ext>
            </a:extLst>
          </p:cNvPr>
          <p:cNvSpPr/>
          <p:nvPr/>
        </p:nvSpPr>
        <p:spPr>
          <a:xfrm>
            <a:off x="5425747" y="2985654"/>
            <a:ext cx="839811" cy="286620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 j=j+1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344B1E-DAC6-D747-A093-9881EA494FC9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H="1" flipV="1">
            <a:off x="8270396" y="3402273"/>
            <a:ext cx="1" cy="62423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E45C4D-9E67-174E-BA36-75F3E720DE98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 flipV="1">
            <a:off x="6265559" y="3128965"/>
            <a:ext cx="1539981" cy="5594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F5BCF7-1B48-694D-825D-9E0B65C95A86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5845654" y="3272275"/>
            <a:ext cx="2791" cy="57472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621A7FE-27A7-F944-A07E-D94677938825}"/>
              </a:ext>
            </a:extLst>
          </p:cNvPr>
          <p:cNvSpPr/>
          <p:nvPr/>
        </p:nvSpPr>
        <p:spPr>
          <a:xfrm>
            <a:off x="7453338" y="2896475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66D3AA-6C04-8342-8569-9F0DBC5CBE9E}"/>
              </a:ext>
            </a:extLst>
          </p:cNvPr>
          <p:cNvSpPr/>
          <p:nvPr/>
        </p:nvSpPr>
        <p:spPr>
          <a:xfrm>
            <a:off x="8909753" y="5472772"/>
            <a:ext cx="85303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Analysis K complete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FD16A17C-C25D-5040-8CFF-74E5BC4B53E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735252" y="3134560"/>
            <a:ext cx="408461" cy="231389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Diamond 39">
            <a:extLst>
              <a:ext uri="{FF2B5EF4-FFF2-40B4-BE49-F238E27FC236}">
                <a16:creationId xmlns:a16="http://schemas.microsoft.com/office/drawing/2014/main" id="{F896A1A8-CE57-F543-9A0D-692EBA618FAF}"/>
              </a:ext>
            </a:extLst>
          </p:cNvPr>
          <p:cNvSpPr/>
          <p:nvPr/>
        </p:nvSpPr>
        <p:spPr>
          <a:xfrm>
            <a:off x="8966286" y="1784793"/>
            <a:ext cx="1165472" cy="967522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CDB80B-9057-F54F-910F-E37B6F84B1D3}"/>
              </a:ext>
            </a:extLst>
          </p:cNvPr>
          <p:cNvSpPr/>
          <p:nvPr/>
        </p:nvSpPr>
        <p:spPr>
          <a:xfrm>
            <a:off x="8975603" y="2019271"/>
            <a:ext cx="1146836" cy="553999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6a) Sufficient Quality Solutions Found?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9BFF1530-C687-FC4A-8012-4FD405931483}"/>
              </a:ext>
            </a:extLst>
          </p:cNvPr>
          <p:cNvSpPr/>
          <p:nvPr/>
        </p:nvSpPr>
        <p:spPr>
          <a:xfrm>
            <a:off x="7263096" y="1784793"/>
            <a:ext cx="1165472" cy="967522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601399-991F-B14F-9C29-D927DF10071D}"/>
              </a:ext>
            </a:extLst>
          </p:cNvPr>
          <p:cNvSpPr/>
          <p:nvPr/>
        </p:nvSpPr>
        <p:spPr>
          <a:xfrm>
            <a:off x="7272413" y="2078136"/>
            <a:ext cx="1146836" cy="400110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7a) Optimization Still Possible?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9E0ED6-56D2-D941-A6CD-754D076A5C55}"/>
              </a:ext>
            </a:extLst>
          </p:cNvPr>
          <p:cNvSpPr/>
          <p:nvPr/>
        </p:nvSpPr>
        <p:spPr>
          <a:xfrm>
            <a:off x="8632607" y="2884090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6AA3152-2DC1-0B49-AD6C-E5C62D690195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9549023" y="2752314"/>
            <a:ext cx="0" cy="272045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1BB696F-ED9F-FD4D-B74C-F9649DB0007A}"/>
              </a:ext>
            </a:extLst>
          </p:cNvPr>
          <p:cNvCxnSpPr>
            <a:cxnSpLocks/>
            <a:stCxn id="41" idx="3"/>
            <a:endCxn id="48" idx="0"/>
          </p:cNvCxnSpPr>
          <p:nvPr/>
        </p:nvCxnSpPr>
        <p:spPr>
          <a:xfrm>
            <a:off x="10122439" y="2296271"/>
            <a:ext cx="685371" cy="1349159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4E22E9D-B9AA-E741-8CB7-76072BF9E46B}"/>
              </a:ext>
            </a:extLst>
          </p:cNvPr>
          <p:cNvSpPr/>
          <p:nvPr/>
        </p:nvSpPr>
        <p:spPr>
          <a:xfrm>
            <a:off x="10056878" y="2037358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5E74DE-B91C-7C4F-9FBB-E3024C9B5889}"/>
              </a:ext>
            </a:extLst>
          </p:cNvPr>
          <p:cNvSpPr/>
          <p:nvPr/>
        </p:nvSpPr>
        <p:spPr>
          <a:xfrm>
            <a:off x="10381290" y="3645430"/>
            <a:ext cx="85303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Record Quality Solutions</a:t>
            </a: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FC75B469-F614-244F-92ED-9DEA42D6DC70}"/>
              </a:ext>
            </a:extLst>
          </p:cNvPr>
          <p:cNvSpPr/>
          <p:nvPr/>
        </p:nvSpPr>
        <p:spPr>
          <a:xfrm>
            <a:off x="9998237" y="4679839"/>
            <a:ext cx="1623892" cy="598630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END - Visualization</a:t>
            </a:r>
            <a:endParaRPr lang="en-US" sz="105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409D54-B93A-2749-B52F-C116184A8A56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10807809" y="4158371"/>
            <a:ext cx="2374" cy="52146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9F84A2F-5B34-F246-97AF-0C2A01E29FED}"/>
              </a:ext>
            </a:extLst>
          </p:cNvPr>
          <p:cNvSpPr/>
          <p:nvPr/>
        </p:nvSpPr>
        <p:spPr>
          <a:xfrm>
            <a:off x="9750544" y="959085"/>
            <a:ext cx="1164411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5a) Community Goals Based on Stability Metrics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CAAB563D-B89B-614A-BD08-4BD78D027DA8}"/>
              </a:ext>
            </a:extLst>
          </p:cNvPr>
          <p:cNvCxnSpPr>
            <a:cxnSpLocks/>
            <a:stCxn id="51" idx="1"/>
            <a:endCxn id="40" idx="0"/>
          </p:cNvCxnSpPr>
          <p:nvPr/>
        </p:nvCxnSpPr>
        <p:spPr>
          <a:xfrm rot="10800000" flipV="1">
            <a:off x="9549023" y="1215555"/>
            <a:ext cx="201521" cy="569237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AEE87B-C911-A545-BB9F-6F23E15377EF}"/>
              </a:ext>
            </a:extLst>
          </p:cNvPr>
          <p:cNvCxnSpPr>
            <a:cxnSpLocks/>
            <a:stCxn id="40" idx="1"/>
            <a:endCxn id="43" idx="3"/>
          </p:cNvCxnSpPr>
          <p:nvPr/>
        </p:nvCxnSpPr>
        <p:spPr>
          <a:xfrm flipH="1">
            <a:off x="8419249" y="2268554"/>
            <a:ext cx="547037" cy="963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ED3AB39-0537-0E4B-9942-50CA5AB5BEC4}"/>
              </a:ext>
            </a:extLst>
          </p:cNvPr>
          <p:cNvSpPr/>
          <p:nvPr/>
        </p:nvSpPr>
        <p:spPr>
          <a:xfrm>
            <a:off x="8658919" y="2047974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C56EA5-28E8-1840-9C99-7D9DED0A795A}"/>
              </a:ext>
            </a:extLst>
          </p:cNvPr>
          <p:cNvSpPr/>
          <p:nvPr/>
        </p:nvSpPr>
        <p:spPr>
          <a:xfrm>
            <a:off x="6887119" y="2047974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/>
              <a:t>Yes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FBE2CE-FD07-2845-8521-665D43902B5A}"/>
              </a:ext>
            </a:extLst>
          </p:cNvPr>
          <p:cNvCxnSpPr>
            <a:cxnSpLocks/>
            <a:stCxn id="42" idx="0"/>
            <a:endCxn id="58" idx="4"/>
          </p:cNvCxnSpPr>
          <p:nvPr/>
        </p:nvCxnSpPr>
        <p:spPr>
          <a:xfrm flipH="1" flipV="1">
            <a:off x="7845302" y="1399380"/>
            <a:ext cx="531" cy="38541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0210913-CF47-9E4E-83D7-DBBF223E2638}"/>
              </a:ext>
            </a:extLst>
          </p:cNvPr>
          <p:cNvSpPr/>
          <p:nvPr/>
        </p:nvSpPr>
        <p:spPr>
          <a:xfrm>
            <a:off x="7805540" y="1565775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9B101377-0614-A34E-9BDA-95F2C233B509}"/>
              </a:ext>
            </a:extLst>
          </p:cNvPr>
          <p:cNvSpPr/>
          <p:nvPr/>
        </p:nvSpPr>
        <p:spPr>
          <a:xfrm>
            <a:off x="6960419" y="800750"/>
            <a:ext cx="1769766" cy="598630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STOP – Adjust community goals/constraints</a:t>
            </a:r>
            <a:endParaRPr lang="en-US" sz="105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030B978-8197-124E-B71F-D7F183F7EAF3}"/>
              </a:ext>
            </a:extLst>
          </p:cNvPr>
          <p:cNvCxnSpPr>
            <a:cxnSpLocks/>
          </p:cNvCxnSpPr>
          <p:nvPr/>
        </p:nvCxnSpPr>
        <p:spPr>
          <a:xfrm flipH="1">
            <a:off x="4351503" y="3545699"/>
            <a:ext cx="0" cy="301297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B1C2321-55B1-F34F-880C-E212B9FB4E11}"/>
              </a:ext>
            </a:extLst>
          </p:cNvPr>
          <p:cNvSpPr/>
          <p:nvPr/>
        </p:nvSpPr>
        <p:spPr>
          <a:xfrm>
            <a:off x="7931178" y="2990821"/>
            <a:ext cx="671965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j=m?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AC284C0-89C0-5743-9C7A-4457DB7E489D}"/>
              </a:ext>
            </a:extLst>
          </p:cNvPr>
          <p:cNvSpPr/>
          <p:nvPr/>
        </p:nvSpPr>
        <p:spPr>
          <a:xfrm>
            <a:off x="3940019" y="1921225"/>
            <a:ext cx="1509990" cy="703320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8a) Optimization to select next PD for analysis from suite of </a:t>
            </a:r>
            <a:r>
              <a:rPr lang="en-US" sz="1000" i="1" dirty="0"/>
              <a:t>n</a:t>
            </a:r>
            <a:r>
              <a:rPr lang="en-US" sz="1000" dirty="0"/>
              <a:t> combinations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6C07C43-A32E-C74E-B5D0-7893D28113F3}"/>
              </a:ext>
            </a:extLst>
          </p:cNvPr>
          <p:cNvSpPr/>
          <p:nvPr/>
        </p:nvSpPr>
        <p:spPr>
          <a:xfrm>
            <a:off x="4805837" y="1016387"/>
            <a:ext cx="1325558" cy="67744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8c) Economic, social, and physical infrastructure constraints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D06B13-C490-6044-A896-D52FC9257495}"/>
              </a:ext>
            </a:extLst>
          </p:cNvPr>
          <p:cNvSpPr/>
          <p:nvPr/>
        </p:nvSpPr>
        <p:spPr>
          <a:xfrm>
            <a:off x="2457441" y="2792932"/>
            <a:ext cx="839811" cy="286620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k=k+1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007095C-15B1-E94B-9EF4-9BBB0DA0AD8B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6920585" y="3618654"/>
            <a:ext cx="0" cy="228263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D8EE212-5CA9-3946-AE96-8E052DDB776A}"/>
              </a:ext>
            </a:extLst>
          </p:cNvPr>
          <p:cNvCxnSpPr>
            <a:cxnSpLocks/>
            <a:stCxn id="61" idx="2"/>
            <a:endCxn id="63" idx="3"/>
          </p:cNvCxnSpPr>
          <p:nvPr/>
        </p:nvCxnSpPr>
        <p:spPr>
          <a:xfrm rot="5400000">
            <a:off x="3840286" y="2081513"/>
            <a:ext cx="311697" cy="139776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8191B04-6C38-1249-80D6-7ABD870512B2}"/>
              </a:ext>
            </a:extLst>
          </p:cNvPr>
          <p:cNvSpPr/>
          <p:nvPr/>
        </p:nvSpPr>
        <p:spPr>
          <a:xfrm>
            <a:off x="5736747" y="5545207"/>
            <a:ext cx="1320870" cy="480316"/>
          </a:xfrm>
          <a:prstGeom prst="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3e) Direct and Indirect Economic &amp; Social Losses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CCA6F41-33D8-DF4F-8F0A-4F11219C55EC}"/>
              </a:ext>
            </a:extLst>
          </p:cNvPr>
          <p:cNvSpPr/>
          <p:nvPr/>
        </p:nvSpPr>
        <p:spPr>
          <a:xfrm>
            <a:off x="5704328" y="3868171"/>
            <a:ext cx="1391779" cy="480316"/>
          </a:xfrm>
          <a:prstGeom prst="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3b) Functionality of physical Infrastructure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0F864CD-5075-B648-98B9-025334C105D0}"/>
              </a:ext>
            </a:extLst>
          </p:cNvPr>
          <p:cNvSpPr/>
          <p:nvPr/>
        </p:nvSpPr>
        <p:spPr>
          <a:xfrm>
            <a:off x="6345743" y="3270425"/>
            <a:ext cx="1149683" cy="348229"/>
          </a:xfrm>
          <a:prstGeom prst="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3a) Functionality Models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FEAECD-2C15-9A4F-9BAC-9B9DA59F5EC4}"/>
              </a:ext>
            </a:extLst>
          </p:cNvPr>
          <p:cNvSpPr/>
          <p:nvPr/>
        </p:nvSpPr>
        <p:spPr>
          <a:xfrm>
            <a:off x="3178653" y="1033532"/>
            <a:ext cx="1314812" cy="600395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/>
              <a:t>8b) Suite of </a:t>
            </a:r>
            <a:r>
              <a:rPr lang="en-US" sz="1000" i="1" dirty="0"/>
              <a:t>n</a:t>
            </a:r>
            <a:r>
              <a:rPr lang="en-US" sz="1000" dirty="0"/>
              <a:t> policy levers and decision combinations (PD)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006DFA5-77ED-5142-9E71-F601F76582AF}"/>
              </a:ext>
            </a:extLst>
          </p:cNvPr>
          <p:cNvCxnSpPr>
            <a:cxnSpLocks/>
            <a:stCxn id="42" idx="1"/>
            <a:endCxn id="61" idx="3"/>
          </p:cNvCxnSpPr>
          <p:nvPr/>
        </p:nvCxnSpPr>
        <p:spPr>
          <a:xfrm flipH="1">
            <a:off x="5450009" y="2268554"/>
            <a:ext cx="1813087" cy="433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25BEFD07-D27D-E340-8774-C0C48A091824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 rot="5400000">
            <a:off x="4968119" y="1420728"/>
            <a:ext cx="227393" cy="773601"/>
          </a:xfrm>
          <a:prstGeom prst="bentConnector3">
            <a:avLst>
              <a:gd name="adj1" fmla="val 38418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8D7DA6A-4701-C543-88D3-D2EC8DD93FBC}"/>
              </a:ext>
            </a:extLst>
          </p:cNvPr>
          <p:cNvCxnSpPr>
            <a:cxnSpLocks/>
            <a:stCxn id="63" idx="2"/>
            <a:endCxn id="13" idx="0"/>
          </p:cNvCxnSpPr>
          <p:nvPr/>
        </p:nvCxnSpPr>
        <p:spPr>
          <a:xfrm flipH="1">
            <a:off x="2874941" y="3079552"/>
            <a:ext cx="2407" cy="50371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A7C7D797-860B-7946-BD70-C3A13E37B434}"/>
              </a:ext>
            </a:extLst>
          </p:cNvPr>
          <p:cNvCxnSpPr>
            <a:cxnSpLocks/>
            <a:stCxn id="19" idx="2"/>
            <a:endCxn id="80" idx="3"/>
          </p:cNvCxnSpPr>
          <p:nvPr/>
        </p:nvCxnSpPr>
        <p:spPr>
          <a:xfrm rot="5400000">
            <a:off x="4079558" y="5239334"/>
            <a:ext cx="488009" cy="203691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73D9B5C-6355-B049-8165-D16E7023B5FC}"/>
              </a:ext>
            </a:extLst>
          </p:cNvPr>
          <p:cNvSpPr/>
          <p:nvPr/>
        </p:nvSpPr>
        <p:spPr>
          <a:xfrm>
            <a:off x="3267684" y="5356167"/>
            <a:ext cx="954032" cy="458034"/>
          </a:xfrm>
          <a:prstGeom prst="rect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2d) Casualty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76E6A19A-994C-F048-B305-C5021DCDD3B7}"/>
              </a:ext>
            </a:extLst>
          </p:cNvPr>
          <p:cNvCxnSpPr>
            <a:cxnSpLocks/>
            <a:stCxn id="80" idx="2"/>
          </p:cNvCxnSpPr>
          <p:nvPr/>
        </p:nvCxnSpPr>
        <p:spPr>
          <a:xfrm rot="16200000" flipH="1">
            <a:off x="4652862" y="4906039"/>
            <a:ext cx="128918" cy="194524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635AC04-1201-A247-98B8-EB3B4841FB2C}"/>
              </a:ext>
            </a:extLst>
          </p:cNvPr>
          <p:cNvCxnSpPr>
            <a:cxnSpLocks/>
            <a:endCxn id="80" idx="0"/>
          </p:cNvCxnSpPr>
          <p:nvPr/>
        </p:nvCxnSpPr>
        <p:spPr>
          <a:xfrm rot="5400000">
            <a:off x="3342354" y="4771103"/>
            <a:ext cx="987411" cy="182717"/>
          </a:xfrm>
          <a:prstGeom prst="bentConnector3">
            <a:avLst>
              <a:gd name="adj1" fmla="val 24835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69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3285A55-82BE-E248-BBF3-86B05BEFC856}"/>
              </a:ext>
            </a:extLst>
          </p:cNvPr>
          <p:cNvSpPr txBox="1"/>
          <p:nvPr/>
        </p:nvSpPr>
        <p:spPr>
          <a:xfrm>
            <a:off x="100376" y="368824"/>
            <a:ext cx="1191352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Seaside</a:t>
            </a:r>
            <a:r>
              <a:rPr lang="en-US" sz="1050" dirty="0"/>
              <a:t> Flowchart</a:t>
            </a:r>
          </a:p>
          <a:p>
            <a:r>
              <a:rPr lang="en-US" sz="1050" dirty="0"/>
              <a:t>4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2DA437FC-07C6-C848-BCD7-DC23D7569E3A}"/>
              </a:ext>
            </a:extLst>
          </p:cNvPr>
          <p:cNvSpPr/>
          <p:nvPr/>
        </p:nvSpPr>
        <p:spPr>
          <a:xfrm>
            <a:off x="2275513" y="4979449"/>
            <a:ext cx="959455" cy="376718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</a:t>
            </a:r>
            <a:endParaRPr lang="en-US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AB6A-7D68-A244-AE9A-3AF22E590519}"/>
              </a:ext>
            </a:extLst>
          </p:cNvPr>
          <p:cNvSpPr/>
          <p:nvPr/>
        </p:nvSpPr>
        <p:spPr>
          <a:xfrm>
            <a:off x="2217534" y="3583262"/>
            <a:ext cx="1314812" cy="105594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Initial Community Description</a:t>
            </a:r>
          </a:p>
          <a:p>
            <a:pPr algn="ctr"/>
            <a:endParaRPr lang="en-US" sz="1000" dirty="0"/>
          </a:p>
          <a:p>
            <a:r>
              <a:rPr lang="en-US" sz="900" dirty="0"/>
              <a:t>1a) Built Environment</a:t>
            </a:r>
          </a:p>
          <a:p>
            <a:r>
              <a:rPr lang="en-US" sz="900" dirty="0"/>
              <a:t>1b) Social Systems</a:t>
            </a:r>
          </a:p>
          <a:p>
            <a:r>
              <a:rPr lang="en-US" sz="900" dirty="0"/>
              <a:t>1c) Economic Systems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FDF803-EB4F-284D-9088-84DB674D4B5E}"/>
              </a:ext>
            </a:extLst>
          </p:cNvPr>
          <p:cNvCxnSpPr>
            <a:cxnSpLocks/>
            <a:stCxn id="12" idx="1"/>
            <a:endCxn id="13" idx="2"/>
          </p:cNvCxnSpPr>
          <p:nvPr/>
        </p:nvCxnSpPr>
        <p:spPr>
          <a:xfrm flipV="1">
            <a:off x="2872964" y="4639208"/>
            <a:ext cx="1976" cy="34024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F1AB5E3-AF07-DF43-B3E7-E00E11C8800D}"/>
              </a:ext>
            </a:extLst>
          </p:cNvPr>
          <p:cNvCxnSpPr>
            <a:cxnSpLocks/>
            <a:stCxn id="85" idx="2"/>
            <a:endCxn id="61" idx="0"/>
          </p:cNvCxnSpPr>
          <p:nvPr/>
        </p:nvCxnSpPr>
        <p:spPr>
          <a:xfrm rot="16200000" flipH="1">
            <a:off x="4121887" y="1348098"/>
            <a:ext cx="287298" cy="8589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D4BC9-7732-2E4E-871C-44E6CB5B58D4}"/>
              </a:ext>
            </a:extLst>
          </p:cNvPr>
          <p:cNvSpPr/>
          <p:nvPr/>
        </p:nvSpPr>
        <p:spPr>
          <a:xfrm>
            <a:off x="3729519" y="3855815"/>
            <a:ext cx="139177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2c) Damage to physical Infrastructure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9FA84CC-6887-6842-B890-AAC81D4D5803}"/>
              </a:ext>
            </a:extLst>
          </p:cNvPr>
          <p:cNvSpPr/>
          <p:nvPr/>
        </p:nvSpPr>
        <p:spPr>
          <a:xfrm>
            <a:off x="3861643" y="3168981"/>
            <a:ext cx="929711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2b) Damage Models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EE326-7A21-FB48-A4C1-5DA61E9ACA49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3532346" y="4111235"/>
            <a:ext cx="197173" cy="105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C9742D8-5598-7D45-A766-D8F677CC6995}"/>
              </a:ext>
            </a:extLst>
          </p:cNvPr>
          <p:cNvSpPr/>
          <p:nvPr/>
        </p:nvSpPr>
        <p:spPr>
          <a:xfrm>
            <a:off x="3948391" y="4720457"/>
            <a:ext cx="954032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2a) Hazard Models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47E5E3-2025-AA47-B8EE-E1D9A4B9B222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flipV="1">
            <a:off x="4425408" y="4368757"/>
            <a:ext cx="1" cy="3517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AB048E-AFDC-6F4A-B1D5-C25D10432AFD}"/>
              </a:ext>
            </a:extLst>
          </p:cNvPr>
          <p:cNvSpPr/>
          <p:nvPr/>
        </p:nvSpPr>
        <p:spPr>
          <a:xfrm>
            <a:off x="5374636" y="4714772"/>
            <a:ext cx="774008" cy="376718"/>
          </a:xfrm>
          <a:prstGeom prst="round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3c) CGE Model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7DD4054-DD2C-DD4D-BA66-FB244502ADB5}"/>
              </a:ext>
            </a:extLst>
          </p:cNvPr>
          <p:cNvSpPr/>
          <p:nvPr/>
        </p:nvSpPr>
        <p:spPr>
          <a:xfrm>
            <a:off x="6551584" y="4714772"/>
            <a:ext cx="1255703" cy="376718"/>
          </a:xfrm>
          <a:prstGeom prst="round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3d) Social Science Modules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7C40F6B-86EF-E145-900B-C2654F2E5F6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21298" y="4112286"/>
            <a:ext cx="570957" cy="1674977"/>
          </a:xfrm>
          <a:prstGeom prst="bentConnector3">
            <a:avLst>
              <a:gd name="adj1" fmla="val 16895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533FFC-9CA8-0242-A95C-6C347D3C4323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6148645" y="4903131"/>
            <a:ext cx="402940" cy="0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CA9AEB-DA10-2845-BE28-D46E5F9691C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121298" y="4103467"/>
            <a:ext cx="551858" cy="8819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25D1C2D-3F32-DE44-86EE-B2F9BE4F7DC2}"/>
              </a:ext>
            </a:extLst>
          </p:cNvPr>
          <p:cNvCxnSpPr>
            <a:cxnSpLocks/>
            <a:stCxn id="72" idx="2"/>
            <a:endCxn id="21" idx="0"/>
          </p:cNvCxnSpPr>
          <p:nvPr/>
        </p:nvCxnSpPr>
        <p:spPr>
          <a:xfrm rot="5400000">
            <a:off x="5897788" y="4212340"/>
            <a:ext cx="366284" cy="63857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8A56A62C-AE01-A24F-A05D-94D368B6AC5A}"/>
              </a:ext>
            </a:extLst>
          </p:cNvPr>
          <p:cNvCxnSpPr>
            <a:cxnSpLocks/>
            <a:stCxn id="72" idx="2"/>
            <a:endCxn id="22" idx="0"/>
          </p:cNvCxnSpPr>
          <p:nvPr/>
        </p:nvCxnSpPr>
        <p:spPr>
          <a:xfrm rot="16200000" flipH="1">
            <a:off x="6606685" y="4142019"/>
            <a:ext cx="366284" cy="77921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233C7D4-5EBB-984D-A2F6-F6926A977A15}"/>
              </a:ext>
            </a:extLst>
          </p:cNvPr>
          <p:cNvCxnSpPr>
            <a:cxnSpLocks/>
            <a:stCxn id="21" idx="2"/>
            <a:endCxn id="69" idx="0"/>
          </p:cNvCxnSpPr>
          <p:nvPr/>
        </p:nvCxnSpPr>
        <p:spPr>
          <a:xfrm rot="16200000" flipH="1">
            <a:off x="5852553" y="5000577"/>
            <a:ext cx="453717" cy="63554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B47A1FE-101E-654B-A236-4980D52CDB5C}"/>
              </a:ext>
            </a:extLst>
          </p:cNvPr>
          <p:cNvCxnSpPr>
            <a:cxnSpLocks/>
            <a:stCxn id="22" idx="2"/>
            <a:endCxn id="69" idx="0"/>
          </p:cNvCxnSpPr>
          <p:nvPr/>
        </p:nvCxnSpPr>
        <p:spPr>
          <a:xfrm rot="5400000">
            <a:off x="6561452" y="4927222"/>
            <a:ext cx="453717" cy="78225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53C5FA-51E4-104E-A5C5-667983919F8C}"/>
              </a:ext>
            </a:extLst>
          </p:cNvPr>
          <p:cNvSpPr/>
          <p:nvPr/>
        </p:nvSpPr>
        <p:spPr>
          <a:xfrm>
            <a:off x="7574507" y="4026505"/>
            <a:ext cx="1391779" cy="512941"/>
          </a:xfrm>
          <a:prstGeom prst="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4a) State of Recovery for community at time=j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B101110-E177-7244-B10A-F29104C099DA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104424" y="4539447"/>
            <a:ext cx="1165974" cy="1248501"/>
          </a:xfrm>
          <a:prstGeom prst="bentConnector2">
            <a:avLst/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6FDC9F14-D088-0848-812C-40E9F04D3D4D}"/>
              </a:ext>
            </a:extLst>
          </p:cNvPr>
          <p:cNvSpPr/>
          <p:nvPr/>
        </p:nvSpPr>
        <p:spPr>
          <a:xfrm>
            <a:off x="7805540" y="2866847"/>
            <a:ext cx="929712" cy="535426"/>
          </a:xfrm>
          <a:prstGeom prst="diamond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64B3E6-85CD-D740-BF55-6BA108472459}"/>
              </a:ext>
            </a:extLst>
          </p:cNvPr>
          <p:cNvSpPr/>
          <p:nvPr/>
        </p:nvSpPr>
        <p:spPr>
          <a:xfrm>
            <a:off x="5425747" y="2985654"/>
            <a:ext cx="839811" cy="286620"/>
          </a:xfrm>
          <a:prstGeom prst="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 j=j+1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344B1E-DAC6-D747-A093-9881EA494FC9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H="1" flipV="1">
            <a:off x="8270396" y="3402273"/>
            <a:ext cx="1" cy="624233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E45C4D-9E67-174E-BA36-75F3E720DE98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 flipV="1">
            <a:off x="6265559" y="3128965"/>
            <a:ext cx="1539981" cy="5594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F5BCF7-1B48-694D-825D-9E0B65C95A86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5845654" y="3272275"/>
            <a:ext cx="2791" cy="574721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621A7FE-27A7-F944-A07E-D94677938825}"/>
              </a:ext>
            </a:extLst>
          </p:cNvPr>
          <p:cNvSpPr/>
          <p:nvPr/>
        </p:nvSpPr>
        <p:spPr>
          <a:xfrm>
            <a:off x="7453338" y="2896475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66D3AA-6C04-8342-8569-9F0DBC5CBE9E}"/>
              </a:ext>
            </a:extLst>
          </p:cNvPr>
          <p:cNvSpPr/>
          <p:nvPr/>
        </p:nvSpPr>
        <p:spPr>
          <a:xfrm>
            <a:off x="8909753" y="5472772"/>
            <a:ext cx="85303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Analysis K complete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FD16A17C-C25D-5040-8CFF-74E5BC4B53E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735252" y="3134560"/>
            <a:ext cx="408461" cy="231389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Diamond 39">
            <a:extLst>
              <a:ext uri="{FF2B5EF4-FFF2-40B4-BE49-F238E27FC236}">
                <a16:creationId xmlns:a16="http://schemas.microsoft.com/office/drawing/2014/main" id="{F896A1A8-CE57-F543-9A0D-692EBA618FAF}"/>
              </a:ext>
            </a:extLst>
          </p:cNvPr>
          <p:cNvSpPr/>
          <p:nvPr/>
        </p:nvSpPr>
        <p:spPr>
          <a:xfrm>
            <a:off x="8966286" y="1784793"/>
            <a:ext cx="1165472" cy="967522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CDB80B-9057-F54F-910F-E37B6F84B1D3}"/>
              </a:ext>
            </a:extLst>
          </p:cNvPr>
          <p:cNvSpPr/>
          <p:nvPr/>
        </p:nvSpPr>
        <p:spPr>
          <a:xfrm>
            <a:off x="8975603" y="2019271"/>
            <a:ext cx="1146836" cy="553999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6a) Sufficient Quality Solutions Found?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9BFF1530-C687-FC4A-8012-4FD405931483}"/>
              </a:ext>
            </a:extLst>
          </p:cNvPr>
          <p:cNvSpPr/>
          <p:nvPr/>
        </p:nvSpPr>
        <p:spPr>
          <a:xfrm>
            <a:off x="7263096" y="1784793"/>
            <a:ext cx="1165472" cy="967522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601399-991F-B14F-9C29-D927DF10071D}"/>
              </a:ext>
            </a:extLst>
          </p:cNvPr>
          <p:cNvSpPr/>
          <p:nvPr/>
        </p:nvSpPr>
        <p:spPr>
          <a:xfrm>
            <a:off x="7272413" y="2078136"/>
            <a:ext cx="1146836" cy="400110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7a) Optimization Still Possible?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9E0ED6-56D2-D941-A6CD-754D076A5C55}"/>
              </a:ext>
            </a:extLst>
          </p:cNvPr>
          <p:cNvSpPr/>
          <p:nvPr/>
        </p:nvSpPr>
        <p:spPr>
          <a:xfrm>
            <a:off x="8632607" y="2884090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6AA3152-2DC1-0B49-AD6C-E5C62D690195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9549023" y="2752314"/>
            <a:ext cx="0" cy="272045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1BB696F-ED9F-FD4D-B74C-F9649DB0007A}"/>
              </a:ext>
            </a:extLst>
          </p:cNvPr>
          <p:cNvCxnSpPr>
            <a:cxnSpLocks/>
            <a:stCxn id="41" idx="3"/>
            <a:endCxn id="48" idx="0"/>
          </p:cNvCxnSpPr>
          <p:nvPr/>
        </p:nvCxnSpPr>
        <p:spPr>
          <a:xfrm>
            <a:off x="10122439" y="2296271"/>
            <a:ext cx="685371" cy="1349159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4E22E9D-B9AA-E741-8CB7-76072BF9E46B}"/>
              </a:ext>
            </a:extLst>
          </p:cNvPr>
          <p:cNvSpPr/>
          <p:nvPr/>
        </p:nvSpPr>
        <p:spPr>
          <a:xfrm>
            <a:off x="10056878" y="2037358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5E74DE-B91C-7C4F-9FBB-E3024C9B5889}"/>
              </a:ext>
            </a:extLst>
          </p:cNvPr>
          <p:cNvSpPr/>
          <p:nvPr/>
        </p:nvSpPr>
        <p:spPr>
          <a:xfrm>
            <a:off x="10381290" y="3645430"/>
            <a:ext cx="85303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Record Quality Solutions</a:t>
            </a: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FC75B469-F614-244F-92ED-9DEA42D6DC70}"/>
              </a:ext>
            </a:extLst>
          </p:cNvPr>
          <p:cNvSpPr/>
          <p:nvPr/>
        </p:nvSpPr>
        <p:spPr>
          <a:xfrm>
            <a:off x="9998237" y="4679839"/>
            <a:ext cx="1623892" cy="598630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END - Visualization</a:t>
            </a:r>
            <a:endParaRPr lang="en-US" sz="105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409D54-B93A-2749-B52F-C116184A8A56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10807809" y="4158371"/>
            <a:ext cx="2374" cy="52146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9F84A2F-5B34-F246-97AF-0C2A01E29FED}"/>
              </a:ext>
            </a:extLst>
          </p:cNvPr>
          <p:cNvSpPr/>
          <p:nvPr/>
        </p:nvSpPr>
        <p:spPr>
          <a:xfrm>
            <a:off x="9750544" y="959085"/>
            <a:ext cx="1164411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5a) Community Goals Based on Stability Metrics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CAAB563D-B89B-614A-BD08-4BD78D027DA8}"/>
              </a:ext>
            </a:extLst>
          </p:cNvPr>
          <p:cNvCxnSpPr>
            <a:cxnSpLocks/>
            <a:stCxn id="51" idx="1"/>
            <a:endCxn id="40" idx="0"/>
          </p:cNvCxnSpPr>
          <p:nvPr/>
        </p:nvCxnSpPr>
        <p:spPr>
          <a:xfrm rot="10800000" flipV="1">
            <a:off x="9549023" y="1215555"/>
            <a:ext cx="201521" cy="569237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AEE87B-C911-A545-BB9F-6F23E15377EF}"/>
              </a:ext>
            </a:extLst>
          </p:cNvPr>
          <p:cNvCxnSpPr>
            <a:cxnSpLocks/>
            <a:stCxn id="40" idx="1"/>
            <a:endCxn id="43" idx="3"/>
          </p:cNvCxnSpPr>
          <p:nvPr/>
        </p:nvCxnSpPr>
        <p:spPr>
          <a:xfrm flipH="1">
            <a:off x="8419249" y="2268554"/>
            <a:ext cx="547037" cy="963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ED3AB39-0537-0E4B-9942-50CA5AB5BEC4}"/>
              </a:ext>
            </a:extLst>
          </p:cNvPr>
          <p:cNvSpPr/>
          <p:nvPr/>
        </p:nvSpPr>
        <p:spPr>
          <a:xfrm>
            <a:off x="8658919" y="2047974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C56EA5-28E8-1840-9C99-7D9DED0A795A}"/>
              </a:ext>
            </a:extLst>
          </p:cNvPr>
          <p:cNvSpPr/>
          <p:nvPr/>
        </p:nvSpPr>
        <p:spPr>
          <a:xfrm>
            <a:off x="6887119" y="2047974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/>
              <a:t>Yes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FBE2CE-FD07-2845-8521-665D43902B5A}"/>
              </a:ext>
            </a:extLst>
          </p:cNvPr>
          <p:cNvCxnSpPr>
            <a:cxnSpLocks/>
            <a:stCxn id="42" idx="0"/>
            <a:endCxn id="58" idx="4"/>
          </p:cNvCxnSpPr>
          <p:nvPr/>
        </p:nvCxnSpPr>
        <p:spPr>
          <a:xfrm flipH="1" flipV="1">
            <a:off x="7845302" y="1399380"/>
            <a:ext cx="531" cy="38541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0210913-CF47-9E4E-83D7-DBBF223E2638}"/>
              </a:ext>
            </a:extLst>
          </p:cNvPr>
          <p:cNvSpPr/>
          <p:nvPr/>
        </p:nvSpPr>
        <p:spPr>
          <a:xfrm>
            <a:off x="7805540" y="1565775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9B101377-0614-A34E-9BDA-95F2C233B509}"/>
              </a:ext>
            </a:extLst>
          </p:cNvPr>
          <p:cNvSpPr/>
          <p:nvPr/>
        </p:nvSpPr>
        <p:spPr>
          <a:xfrm>
            <a:off x="6960419" y="800750"/>
            <a:ext cx="1769766" cy="598630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STOP – Adjust community goals/constraints</a:t>
            </a:r>
            <a:endParaRPr lang="en-US" sz="105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030B978-8197-124E-B71F-D7F183F7EAF3}"/>
              </a:ext>
            </a:extLst>
          </p:cNvPr>
          <p:cNvCxnSpPr>
            <a:cxnSpLocks/>
          </p:cNvCxnSpPr>
          <p:nvPr/>
        </p:nvCxnSpPr>
        <p:spPr>
          <a:xfrm flipH="1">
            <a:off x="4351503" y="3545699"/>
            <a:ext cx="0" cy="301297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B1C2321-55B1-F34F-880C-E212B9FB4E11}"/>
              </a:ext>
            </a:extLst>
          </p:cNvPr>
          <p:cNvSpPr/>
          <p:nvPr/>
        </p:nvSpPr>
        <p:spPr>
          <a:xfrm>
            <a:off x="7931178" y="2990821"/>
            <a:ext cx="671965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j=m?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AC284C0-89C0-5743-9C7A-4457DB7E489D}"/>
              </a:ext>
            </a:extLst>
          </p:cNvPr>
          <p:cNvSpPr/>
          <p:nvPr/>
        </p:nvSpPr>
        <p:spPr>
          <a:xfrm>
            <a:off x="3940019" y="1921225"/>
            <a:ext cx="1509990" cy="703320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8a) Optimization to select next PD for analysis from suite of </a:t>
            </a:r>
            <a:r>
              <a:rPr lang="en-US" sz="1000" i="1" dirty="0"/>
              <a:t>n</a:t>
            </a:r>
            <a:r>
              <a:rPr lang="en-US" sz="1000" dirty="0"/>
              <a:t> combinations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6C07C43-A32E-C74E-B5D0-7893D28113F3}"/>
              </a:ext>
            </a:extLst>
          </p:cNvPr>
          <p:cNvSpPr/>
          <p:nvPr/>
        </p:nvSpPr>
        <p:spPr>
          <a:xfrm>
            <a:off x="4805837" y="1016387"/>
            <a:ext cx="1325558" cy="67744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8c) Economic, social, and physical infrastructure constraints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D06B13-C490-6044-A896-D52FC9257495}"/>
              </a:ext>
            </a:extLst>
          </p:cNvPr>
          <p:cNvSpPr/>
          <p:nvPr/>
        </p:nvSpPr>
        <p:spPr>
          <a:xfrm>
            <a:off x="2457441" y="2792932"/>
            <a:ext cx="839811" cy="286620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k=k+1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007095C-15B1-E94B-9EF4-9BBB0DA0AD8B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6920585" y="3618654"/>
            <a:ext cx="0" cy="228263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D8EE212-5CA9-3946-AE96-8E052DDB776A}"/>
              </a:ext>
            </a:extLst>
          </p:cNvPr>
          <p:cNvCxnSpPr>
            <a:cxnSpLocks/>
            <a:stCxn id="61" idx="2"/>
            <a:endCxn id="63" idx="3"/>
          </p:cNvCxnSpPr>
          <p:nvPr/>
        </p:nvCxnSpPr>
        <p:spPr>
          <a:xfrm rot="5400000">
            <a:off x="3840286" y="2081513"/>
            <a:ext cx="311697" cy="139776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8191B04-6C38-1249-80D6-7ABD870512B2}"/>
              </a:ext>
            </a:extLst>
          </p:cNvPr>
          <p:cNvSpPr/>
          <p:nvPr/>
        </p:nvSpPr>
        <p:spPr>
          <a:xfrm>
            <a:off x="5736747" y="5545207"/>
            <a:ext cx="1320870" cy="480316"/>
          </a:xfrm>
          <a:prstGeom prst="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3e) Direct and Indirect Economic &amp; Social Losses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CCA6F41-33D8-DF4F-8F0A-4F11219C55EC}"/>
              </a:ext>
            </a:extLst>
          </p:cNvPr>
          <p:cNvSpPr/>
          <p:nvPr/>
        </p:nvSpPr>
        <p:spPr>
          <a:xfrm>
            <a:off x="5704328" y="3868171"/>
            <a:ext cx="1391779" cy="480316"/>
          </a:xfrm>
          <a:prstGeom prst="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3b) Functionality of physical Infrastructure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0F864CD-5075-B648-98B9-025334C105D0}"/>
              </a:ext>
            </a:extLst>
          </p:cNvPr>
          <p:cNvSpPr/>
          <p:nvPr/>
        </p:nvSpPr>
        <p:spPr>
          <a:xfrm>
            <a:off x="6345743" y="3270425"/>
            <a:ext cx="1149683" cy="348229"/>
          </a:xfrm>
          <a:prstGeom prst="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3a) Functionality Models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FEAECD-2C15-9A4F-9BAC-9B9DA59F5EC4}"/>
              </a:ext>
            </a:extLst>
          </p:cNvPr>
          <p:cNvSpPr/>
          <p:nvPr/>
        </p:nvSpPr>
        <p:spPr>
          <a:xfrm>
            <a:off x="3178653" y="1033532"/>
            <a:ext cx="1314812" cy="600395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/>
              <a:t>8b) Suite of </a:t>
            </a:r>
            <a:r>
              <a:rPr lang="en-US" sz="1000" i="1" dirty="0"/>
              <a:t>n</a:t>
            </a:r>
            <a:r>
              <a:rPr lang="en-US" sz="1000" dirty="0"/>
              <a:t> policy levers and decision combinations (PD)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006DFA5-77ED-5142-9E71-F601F76582AF}"/>
              </a:ext>
            </a:extLst>
          </p:cNvPr>
          <p:cNvCxnSpPr>
            <a:cxnSpLocks/>
            <a:stCxn id="42" idx="1"/>
            <a:endCxn id="61" idx="3"/>
          </p:cNvCxnSpPr>
          <p:nvPr/>
        </p:nvCxnSpPr>
        <p:spPr>
          <a:xfrm flipH="1">
            <a:off x="5450009" y="2268554"/>
            <a:ext cx="1813087" cy="433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25BEFD07-D27D-E340-8774-C0C48A091824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 rot="5400000">
            <a:off x="4968119" y="1420728"/>
            <a:ext cx="227393" cy="773601"/>
          </a:xfrm>
          <a:prstGeom prst="bentConnector3">
            <a:avLst>
              <a:gd name="adj1" fmla="val 38418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8D7DA6A-4701-C543-88D3-D2EC8DD93FBC}"/>
              </a:ext>
            </a:extLst>
          </p:cNvPr>
          <p:cNvCxnSpPr>
            <a:cxnSpLocks/>
            <a:stCxn id="63" idx="2"/>
            <a:endCxn id="13" idx="0"/>
          </p:cNvCxnSpPr>
          <p:nvPr/>
        </p:nvCxnSpPr>
        <p:spPr>
          <a:xfrm flipH="1">
            <a:off x="2874941" y="3079552"/>
            <a:ext cx="2407" cy="50371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A7C7D797-860B-7946-BD70-C3A13E37B434}"/>
              </a:ext>
            </a:extLst>
          </p:cNvPr>
          <p:cNvCxnSpPr>
            <a:cxnSpLocks/>
            <a:stCxn id="19" idx="2"/>
            <a:endCxn id="80" idx="3"/>
          </p:cNvCxnSpPr>
          <p:nvPr/>
        </p:nvCxnSpPr>
        <p:spPr>
          <a:xfrm rot="5400000">
            <a:off x="4079558" y="5239334"/>
            <a:ext cx="488009" cy="203691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73D9B5C-6355-B049-8165-D16E7023B5FC}"/>
              </a:ext>
            </a:extLst>
          </p:cNvPr>
          <p:cNvSpPr/>
          <p:nvPr/>
        </p:nvSpPr>
        <p:spPr>
          <a:xfrm>
            <a:off x="3267684" y="5356167"/>
            <a:ext cx="954032" cy="458034"/>
          </a:xfrm>
          <a:prstGeom prst="rect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2d) Casualty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76E6A19A-994C-F048-B305-C5021DCDD3B7}"/>
              </a:ext>
            </a:extLst>
          </p:cNvPr>
          <p:cNvCxnSpPr>
            <a:cxnSpLocks/>
            <a:stCxn id="80" idx="2"/>
          </p:cNvCxnSpPr>
          <p:nvPr/>
        </p:nvCxnSpPr>
        <p:spPr>
          <a:xfrm rot="16200000" flipH="1">
            <a:off x="4652862" y="4906039"/>
            <a:ext cx="128918" cy="194524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635AC04-1201-A247-98B8-EB3B4841FB2C}"/>
              </a:ext>
            </a:extLst>
          </p:cNvPr>
          <p:cNvCxnSpPr>
            <a:cxnSpLocks/>
            <a:endCxn id="80" idx="0"/>
          </p:cNvCxnSpPr>
          <p:nvPr/>
        </p:nvCxnSpPr>
        <p:spPr>
          <a:xfrm rot="5400000">
            <a:off x="3342354" y="4771103"/>
            <a:ext cx="987411" cy="182717"/>
          </a:xfrm>
          <a:prstGeom prst="bentConnector3">
            <a:avLst>
              <a:gd name="adj1" fmla="val 24835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937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3285A55-82BE-E248-BBF3-86B05BEFC856}"/>
              </a:ext>
            </a:extLst>
          </p:cNvPr>
          <p:cNvSpPr txBox="1"/>
          <p:nvPr/>
        </p:nvSpPr>
        <p:spPr>
          <a:xfrm>
            <a:off x="100376" y="368824"/>
            <a:ext cx="1191352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Seaside</a:t>
            </a:r>
            <a:r>
              <a:rPr lang="en-US" sz="1050" dirty="0"/>
              <a:t> Flowchart</a:t>
            </a:r>
          </a:p>
          <a:p>
            <a:r>
              <a:rPr lang="en-US" sz="1050" dirty="0"/>
              <a:t>5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2DA437FC-07C6-C848-BCD7-DC23D7569E3A}"/>
              </a:ext>
            </a:extLst>
          </p:cNvPr>
          <p:cNvSpPr/>
          <p:nvPr/>
        </p:nvSpPr>
        <p:spPr>
          <a:xfrm>
            <a:off x="2275513" y="4979449"/>
            <a:ext cx="959455" cy="376718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</a:t>
            </a:r>
            <a:endParaRPr lang="en-US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AB6A-7D68-A244-AE9A-3AF22E590519}"/>
              </a:ext>
            </a:extLst>
          </p:cNvPr>
          <p:cNvSpPr/>
          <p:nvPr/>
        </p:nvSpPr>
        <p:spPr>
          <a:xfrm>
            <a:off x="2217534" y="3583262"/>
            <a:ext cx="1314812" cy="105594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Initial Community Description</a:t>
            </a:r>
          </a:p>
          <a:p>
            <a:pPr algn="ctr"/>
            <a:endParaRPr lang="en-US" sz="1000" dirty="0"/>
          </a:p>
          <a:p>
            <a:r>
              <a:rPr lang="en-US" sz="900" dirty="0"/>
              <a:t>1a) Built Environment</a:t>
            </a:r>
          </a:p>
          <a:p>
            <a:r>
              <a:rPr lang="en-US" sz="900" dirty="0"/>
              <a:t>1b) Social Systems</a:t>
            </a:r>
          </a:p>
          <a:p>
            <a:r>
              <a:rPr lang="en-US" sz="900" dirty="0"/>
              <a:t>1c) Economic Systems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FDF803-EB4F-284D-9088-84DB674D4B5E}"/>
              </a:ext>
            </a:extLst>
          </p:cNvPr>
          <p:cNvCxnSpPr>
            <a:cxnSpLocks/>
            <a:stCxn id="12" idx="1"/>
            <a:endCxn id="13" idx="2"/>
          </p:cNvCxnSpPr>
          <p:nvPr/>
        </p:nvCxnSpPr>
        <p:spPr>
          <a:xfrm flipV="1">
            <a:off x="2872964" y="4639208"/>
            <a:ext cx="1976" cy="34024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F1AB5E3-AF07-DF43-B3E7-E00E11C8800D}"/>
              </a:ext>
            </a:extLst>
          </p:cNvPr>
          <p:cNvCxnSpPr>
            <a:cxnSpLocks/>
            <a:stCxn id="85" idx="2"/>
            <a:endCxn id="61" idx="0"/>
          </p:cNvCxnSpPr>
          <p:nvPr/>
        </p:nvCxnSpPr>
        <p:spPr>
          <a:xfrm rot="16200000" flipH="1">
            <a:off x="4121887" y="1348098"/>
            <a:ext cx="287298" cy="8589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D4BC9-7732-2E4E-871C-44E6CB5B58D4}"/>
              </a:ext>
            </a:extLst>
          </p:cNvPr>
          <p:cNvSpPr/>
          <p:nvPr/>
        </p:nvSpPr>
        <p:spPr>
          <a:xfrm>
            <a:off x="3729519" y="3855815"/>
            <a:ext cx="139177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2c) Damage to physical Infrastructure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9FA84CC-6887-6842-B890-AAC81D4D5803}"/>
              </a:ext>
            </a:extLst>
          </p:cNvPr>
          <p:cNvSpPr/>
          <p:nvPr/>
        </p:nvSpPr>
        <p:spPr>
          <a:xfrm>
            <a:off x="3861643" y="3168981"/>
            <a:ext cx="929711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2b) Damage Models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EE326-7A21-FB48-A4C1-5DA61E9ACA49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3532346" y="4111235"/>
            <a:ext cx="197173" cy="105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C9742D8-5598-7D45-A766-D8F677CC6995}"/>
              </a:ext>
            </a:extLst>
          </p:cNvPr>
          <p:cNvSpPr/>
          <p:nvPr/>
        </p:nvSpPr>
        <p:spPr>
          <a:xfrm>
            <a:off x="3948391" y="4720457"/>
            <a:ext cx="954032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2a) Hazard Models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47E5E3-2025-AA47-B8EE-E1D9A4B9B222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flipV="1">
            <a:off x="4425408" y="4368757"/>
            <a:ext cx="1" cy="3517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AB048E-AFDC-6F4A-B1D5-C25D10432AFD}"/>
              </a:ext>
            </a:extLst>
          </p:cNvPr>
          <p:cNvSpPr/>
          <p:nvPr/>
        </p:nvSpPr>
        <p:spPr>
          <a:xfrm>
            <a:off x="5374636" y="4714772"/>
            <a:ext cx="774008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3c) CGE Model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7DD4054-DD2C-DD4D-BA66-FB244502ADB5}"/>
              </a:ext>
            </a:extLst>
          </p:cNvPr>
          <p:cNvSpPr/>
          <p:nvPr/>
        </p:nvSpPr>
        <p:spPr>
          <a:xfrm>
            <a:off x="6551584" y="4714772"/>
            <a:ext cx="1255703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3d) Social Science Modules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7C40F6B-86EF-E145-900B-C2654F2E5F6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21298" y="4112286"/>
            <a:ext cx="570957" cy="1674977"/>
          </a:xfrm>
          <a:prstGeom prst="bentConnector3">
            <a:avLst>
              <a:gd name="adj1" fmla="val 16895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533FFC-9CA8-0242-A95C-6C347D3C4323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6148645" y="4903131"/>
            <a:ext cx="40294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CA9AEB-DA10-2845-BE28-D46E5F9691C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121298" y="4103467"/>
            <a:ext cx="551858" cy="8819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25D1C2D-3F32-DE44-86EE-B2F9BE4F7DC2}"/>
              </a:ext>
            </a:extLst>
          </p:cNvPr>
          <p:cNvCxnSpPr>
            <a:cxnSpLocks/>
            <a:stCxn id="72" idx="2"/>
            <a:endCxn id="21" idx="0"/>
          </p:cNvCxnSpPr>
          <p:nvPr/>
        </p:nvCxnSpPr>
        <p:spPr>
          <a:xfrm rot="5400000">
            <a:off x="5897788" y="4212340"/>
            <a:ext cx="366284" cy="63857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8A56A62C-AE01-A24F-A05D-94D368B6AC5A}"/>
              </a:ext>
            </a:extLst>
          </p:cNvPr>
          <p:cNvCxnSpPr>
            <a:cxnSpLocks/>
            <a:stCxn id="72" idx="2"/>
            <a:endCxn id="22" idx="0"/>
          </p:cNvCxnSpPr>
          <p:nvPr/>
        </p:nvCxnSpPr>
        <p:spPr>
          <a:xfrm rot="16200000" flipH="1">
            <a:off x="6606685" y="4142019"/>
            <a:ext cx="366284" cy="77921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233C7D4-5EBB-984D-A2F6-F6926A977A15}"/>
              </a:ext>
            </a:extLst>
          </p:cNvPr>
          <p:cNvCxnSpPr>
            <a:cxnSpLocks/>
            <a:stCxn id="21" idx="2"/>
            <a:endCxn id="69" idx="0"/>
          </p:cNvCxnSpPr>
          <p:nvPr/>
        </p:nvCxnSpPr>
        <p:spPr>
          <a:xfrm rot="16200000" flipH="1">
            <a:off x="5852553" y="5000577"/>
            <a:ext cx="453717" cy="63554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B47A1FE-101E-654B-A236-4980D52CDB5C}"/>
              </a:ext>
            </a:extLst>
          </p:cNvPr>
          <p:cNvCxnSpPr>
            <a:cxnSpLocks/>
            <a:stCxn id="22" idx="2"/>
            <a:endCxn id="69" idx="0"/>
          </p:cNvCxnSpPr>
          <p:nvPr/>
        </p:nvCxnSpPr>
        <p:spPr>
          <a:xfrm rot="5400000">
            <a:off x="6561452" y="4927222"/>
            <a:ext cx="453717" cy="78225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53C5FA-51E4-104E-A5C5-667983919F8C}"/>
              </a:ext>
            </a:extLst>
          </p:cNvPr>
          <p:cNvSpPr/>
          <p:nvPr/>
        </p:nvSpPr>
        <p:spPr>
          <a:xfrm>
            <a:off x="7574507" y="4026505"/>
            <a:ext cx="139177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4a) State of Recovery for community at time=j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B101110-E177-7244-B10A-F29104C099DA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104424" y="4539447"/>
            <a:ext cx="1165974" cy="1248501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6FDC9F14-D088-0848-812C-40E9F04D3D4D}"/>
              </a:ext>
            </a:extLst>
          </p:cNvPr>
          <p:cNvSpPr/>
          <p:nvPr/>
        </p:nvSpPr>
        <p:spPr>
          <a:xfrm>
            <a:off x="7805540" y="2866847"/>
            <a:ext cx="929712" cy="535426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64B3E6-85CD-D740-BF55-6BA108472459}"/>
              </a:ext>
            </a:extLst>
          </p:cNvPr>
          <p:cNvSpPr/>
          <p:nvPr/>
        </p:nvSpPr>
        <p:spPr>
          <a:xfrm>
            <a:off x="5425747" y="2985654"/>
            <a:ext cx="839811" cy="286620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 j=j+1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344B1E-DAC6-D747-A093-9881EA494FC9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H="1" flipV="1">
            <a:off x="8270396" y="3402273"/>
            <a:ext cx="1" cy="62423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E45C4D-9E67-174E-BA36-75F3E720DE98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 flipV="1">
            <a:off x="6265559" y="3128965"/>
            <a:ext cx="1539981" cy="5594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F5BCF7-1B48-694D-825D-9E0B65C95A86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5845654" y="3272275"/>
            <a:ext cx="2791" cy="57472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621A7FE-27A7-F944-A07E-D94677938825}"/>
              </a:ext>
            </a:extLst>
          </p:cNvPr>
          <p:cNvSpPr/>
          <p:nvPr/>
        </p:nvSpPr>
        <p:spPr>
          <a:xfrm>
            <a:off x="7453338" y="2896475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66D3AA-6C04-8342-8569-9F0DBC5CBE9E}"/>
              </a:ext>
            </a:extLst>
          </p:cNvPr>
          <p:cNvSpPr/>
          <p:nvPr/>
        </p:nvSpPr>
        <p:spPr>
          <a:xfrm>
            <a:off x="8909753" y="5472772"/>
            <a:ext cx="85303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Analysis K complete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FD16A17C-C25D-5040-8CFF-74E5BC4B53E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735252" y="3134560"/>
            <a:ext cx="408461" cy="231389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Diamond 39">
            <a:extLst>
              <a:ext uri="{FF2B5EF4-FFF2-40B4-BE49-F238E27FC236}">
                <a16:creationId xmlns:a16="http://schemas.microsoft.com/office/drawing/2014/main" id="{F896A1A8-CE57-F543-9A0D-692EBA618FAF}"/>
              </a:ext>
            </a:extLst>
          </p:cNvPr>
          <p:cNvSpPr/>
          <p:nvPr/>
        </p:nvSpPr>
        <p:spPr>
          <a:xfrm>
            <a:off x="8966286" y="1784793"/>
            <a:ext cx="1165472" cy="967522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CDB80B-9057-F54F-910F-E37B6F84B1D3}"/>
              </a:ext>
            </a:extLst>
          </p:cNvPr>
          <p:cNvSpPr/>
          <p:nvPr/>
        </p:nvSpPr>
        <p:spPr>
          <a:xfrm>
            <a:off x="8975603" y="2019271"/>
            <a:ext cx="1146836" cy="553999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6a) Sufficient Quality Solutions Found?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9BFF1530-C687-FC4A-8012-4FD405931483}"/>
              </a:ext>
            </a:extLst>
          </p:cNvPr>
          <p:cNvSpPr/>
          <p:nvPr/>
        </p:nvSpPr>
        <p:spPr>
          <a:xfrm>
            <a:off x="7263096" y="1784793"/>
            <a:ext cx="1165472" cy="967522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601399-991F-B14F-9C29-D927DF10071D}"/>
              </a:ext>
            </a:extLst>
          </p:cNvPr>
          <p:cNvSpPr/>
          <p:nvPr/>
        </p:nvSpPr>
        <p:spPr>
          <a:xfrm>
            <a:off x="7272413" y="2078136"/>
            <a:ext cx="1146836" cy="400110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7a) Optimization Still Possible?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9E0ED6-56D2-D941-A6CD-754D076A5C55}"/>
              </a:ext>
            </a:extLst>
          </p:cNvPr>
          <p:cNvSpPr/>
          <p:nvPr/>
        </p:nvSpPr>
        <p:spPr>
          <a:xfrm>
            <a:off x="8632607" y="2884090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6AA3152-2DC1-0B49-AD6C-E5C62D690195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9549023" y="2752314"/>
            <a:ext cx="0" cy="272045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1BB696F-ED9F-FD4D-B74C-F9649DB0007A}"/>
              </a:ext>
            </a:extLst>
          </p:cNvPr>
          <p:cNvCxnSpPr>
            <a:cxnSpLocks/>
            <a:stCxn id="41" idx="3"/>
            <a:endCxn id="48" idx="0"/>
          </p:cNvCxnSpPr>
          <p:nvPr/>
        </p:nvCxnSpPr>
        <p:spPr>
          <a:xfrm>
            <a:off x="10122439" y="2296271"/>
            <a:ext cx="685371" cy="1349159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4E22E9D-B9AA-E741-8CB7-76072BF9E46B}"/>
              </a:ext>
            </a:extLst>
          </p:cNvPr>
          <p:cNvSpPr/>
          <p:nvPr/>
        </p:nvSpPr>
        <p:spPr>
          <a:xfrm>
            <a:off x="10056878" y="2037358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5E74DE-B91C-7C4F-9FBB-E3024C9B5889}"/>
              </a:ext>
            </a:extLst>
          </p:cNvPr>
          <p:cNvSpPr/>
          <p:nvPr/>
        </p:nvSpPr>
        <p:spPr>
          <a:xfrm>
            <a:off x="10381290" y="3645430"/>
            <a:ext cx="85303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Record Quality Solutions</a:t>
            </a: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FC75B469-F614-244F-92ED-9DEA42D6DC70}"/>
              </a:ext>
            </a:extLst>
          </p:cNvPr>
          <p:cNvSpPr/>
          <p:nvPr/>
        </p:nvSpPr>
        <p:spPr>
          <a:xfrm>
            <a:off x="9998237" y="4679839"/>
            <a:ext cx="1623892" cy="598630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END - Visualization</a:t>
            </a:r>
            <a:endParaRPr lang="en-US" sz="105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409D54-B93A-2749-B52F-C116184A8A56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10807809" y="4158371"/>
            <a:ext cx="2374" cy="52146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9F84A2F-5B34-F246-97AF-0C2A01E29FED}"/>
              </a:ext>
            </a:extLst>
          </p:cNvPr>
          <p:cNvSpPr/>
          <p:nvPr/>
        </p:nvSpPr>
        <p:spPr>
          <a:xfrm>
            <a:off x="9750544" y="959085"/>
            <a:ext cx="1164411" cy="512941"/>
          </a:xfrm>
          <a:prstGeom prst="rect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5a) Community Goals Based on Stability Metrics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CAAB563D-B89B-614A-BD08-4BD78D027DA8}"/>
              </a:ext>
            </a:extLst>
          </p:cNvPr>
          <p:cNvCxnSpPr>
            <a:cxnSpLocks/>
            <a:stCxn id="51" idx="1"/>
            <a:endCxn id="40" idx="0"/>
          </p:cNvCxnSpPr>
          <p:nvPr/>
        </p:nvCxnSpPr>
        <p:spPr>
          <a:xfrm rot="10800000" flipV="1">
            <a:off x="9549023" y="1215555"/>
            <a:ext cx="201521" cy="569237"/>
          </a:xfrm>
          <a:prstGeom prst="bentConnector2">
            <a:avLst/>
          </a:prstGeom>
          <a:ln w="38100">
            <a:solidFill>
              <a:schemeClr val="accent5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AEE87B-C911-A545-BB9F-6F23E15377EF}"/>
              </a:ext>
            </a:extLst>
          </p:cNvPr>
          <p:cNvCxnSpPr>
            <a:cxnSpLocks/>
            <a:stCxn id="40" idx="1"/>
            <a:endCxn id="43" idx="3"/>
          </p:cNvCxnSpPr>
          <p:nvPr/>
        </p:nvCxnSpPr>
        <p:spPr>
          <a:xfrm flipH="1">
            <a:off x="8419249" y="2268554"/>
            <a:ext cx="547037" cy="963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ED3AB39-0537-0E4B-9942-50CA5AB5BEC4}"/>
              </a:ext>
            </a:extLst>
          </p:cNvPr>
          <p:cNvSpPr/>
          <p:nvPr/>
        </p:nvSpPr>
        <p:spPr>
          <a:xfrm>
            <a:off x="8658919" y="2047974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C56EA5-28E8-1840-9C99-7D9DED0A795A}"/>
              </a:ext>
            </a:extLst>
          </p:cNvPr>
          <p:cNvSpPr/>
          <p:nvPr/>
        </p:nvSpPr>
        <p:spPr>
          <a:xfrm>
            <a:off x="6887119" y="2047974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/>
              <a:t>Yes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FBE2CE-FD07-2845-8521-665D43902B5A}"/>
              </a:ext>
            </a:extLst>
          </p:cNvPr>
          <p:cNvCxnSpPr>
            <a:cxnSpLocks/>
            <a:stCxn id="42" idx="0"/>
            <a:endCxn id="58" idx="4"/>
          </p:cNvCxnSpPr>
          <p:nvPr/>
        </p:nvCxnSpPr>
        <p:spPr>
          <a:xfrm flipH="1" flipV="1">
            <a:off x="7845302" y="1399380"/>
            <a:ext cx="531" cy="38541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0210913-CF47-9E4E-83D7-DBBF223E2638}"/>
              </a:ext>
            </a:extLst>
          </p:cNvPr>
          <p:cNvSpPr/>
          <p:nvPr/>
        </p:nvSpPr>
        <p:spPr>
          <a:xfrm>
            <a:off x="7805540" y="1565775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9B101377-0614-A34E-9BDA-95F2C233B509}"/>
              </a:ext>
            </a:extLst>
          </p:cNvPr>
          <p:cNvSpPr/>
          <p:nvPr/>
        </p:nvSpPr>
        <p:spPr>
          <a:xfrm>
            <a:off x="6960419" y="800750"/>
            <a:ext cx="1769766" cy="598630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STOP – Adjust community goals/constraints</a:t>
            </a:r>
            <a:endParaRPr lang="en-US" sz="105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030B978-8197-124E-B71F-D7F183F7EAF3}"/>
              </a:ext>
            </a:extLst>
          </p:cNvPr>
          <p:cNvCxnSpPr>
            <a:cxnSpLocks/>
          </p:cNvCxnSpPr>
          <p:nvPr/>
        </p:nvCxnSpPr>
        <p:spPr>
          <a:xfrm flipH="1">
            <a:off x="4351503" y="3545699"/>
            <a:ext cx="0" cy="301297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B1C2321-55B1-F34F-880C-E212B9FB4E11}"/>
              </a:ext>
            </a:extLst>
          </p:cNvPr>
          <p:cNvSpPr/>
          <p:nvPr/>
        </p:nvSpPr>
        <p:spPr>
          <a:xfrm>
            <a:off x="7931178" y="2990821"/>
            <a:ext cx="671965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j=m?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AC284C0-89C0-5743-9C7A-4457DB7E489D}"/>
              </a:ext>
            </a:extLst>
          </p:cNvPr>
          <p:cNvSpPr/>
          <p:nvPr/>
        </p:nvSpPr>
        <p:spPr>
          <a:xfrm>
            <a:off x="3940019" y="1921225"/>
            <a:ext cx="1509990" cy="703320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8a) Optimization to select next PD for analysis from suite of </a:t>
            </a:r>
            <a:r>
              <a:rPr lang="en-US" sz="1000" i="1" dirty="0"/>
              <a:t>n</a:t>
            </a:r>
            <a:r>
              <a:rPr lang="en-US" sz="1000" dirty="0"/>
              <a:t> combinations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6C07C43-A32E-C74E-B5D0-7893D28113F3}"/>
              </a:ext>
            </a:extLst>
          </p:cNvPr>
          <p:cNvSpPr/>
          <p:nvPr/>
        </p:nvSpPr>
        <p:spPr>
          <a:xfrm>
            <a:off x="4805837" y="1016387"/>
            <a:ext cx="1325558" cy="67744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8c) Economic, social, and physical infrastructure constraints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D06B13-C490-6044-A896-D52FC9257495}"/>
              </a:ext>
            </a:extLst>
          </p:cNvPr>
          <p:cNvSpPr/>
          <p:nvPr/>
        </p:nvSpPr>
        <p:spPr>
          <a:xfrm>
            <a:off x="2457441" y="2792932"/>
            <a:ext cx="839811" cy="286620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k=k+1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007095C-15B1-E94B-9EF4-9BBB0DA0AD8B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6920585" y="3618654"/>
            <a:ext cx="0" cy="22826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D8EE212-5CA9-3946-AE96-8E052DDB776A}"/>
              </a:ext>
            </a:extLst>
          </p:cNvPr>
          <p:cNvCxnSpPr>
            <a:cxnSpLocks/>
            <a:stCxn id="61" idx="2"/>
            <a:endCxn id="63" idx="3"/>
          </p:cNvCxnSpPr>
          <p:nvPr/>
        </p:nvCxnSpPr>
        <p:spPr>
          <a:xfrm rot="5400000">
            <a:off x="3840286" y="2081513"/>
            <a:ext cx="311697" cy="139776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8191B04-6C38-1249-80D6-7ABD870512B2}"/>
              </a:ext>
            </a:extLst>
          </p:cNvPr>
          <p:cNvSpPr/>
          <p:nvPr/>
        </p:nvSpPr>
        <p:spPr>
          <a:xfrm>
            <a:off x="5736747" y="5545207"/>
            <a:ext cx="1320870" cy="48031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3e) Direct and Indirect Economic &amp; Social Losses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CCA6F41-33D8-DF4F-8F0A-4F11219C55EC}"/>
              </a:ext>
            </a:extLst>
          </p:cNvPr>
          <p:cNvSpPr/>
          <p:nvPr/>
        </p:nvSpPr>
        <p:spPr>
          <a:xfrm>
            <a:off x="5704328" y="3868171"/>
            <a:ext cx="1391779" cy="48031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3b) Functionality of physical Infrastructure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0F864CD-5075-B648-98B9-025334C105D0}"/>
              </a:ext>
            </a:extLst>
          </p:cNvPr>
          <p:cNvSpPr/>
          <p:nvPr/>
        </p:nvSpPr>
        <p:spPr>
          <a:xfrm>
            <a:off x="6345743" y="3270425"/>
            <a:ext cx="1149683" cy="348229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3a) Functionality Models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FEAECD-2C15-9A4F-9BAC-9B9DA59F5EC4}"/>
              </a:ext>
            </a:extLst>
          </p:cNvPr>
          <p:cNvSpPr/>
          <p:nvPr/>
        </p:nvSpPr>
        <p:spPr>
          <a:xfrm>
            <a:off x="3178653" y="1033532"/>
            <a:ext cx="1314812" cy="600395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/>
              <a:t>8b) Suite of </a:t>
            </a:r>
            <a:r>
              <a:rPr lang="en-US" sz="1000" i="1" dirty="0"/>
              <a:t>n</a:t>
            </a:r>
            <a:r>
              <a:rPr lang="en-US" sz="1000" dirty="0"/>
              <a:t> policy levers and decision combinations (PD)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006DFA5-77ED-5142-9E71-F601F76582AF}"/>
              </a:ext>
            </a:extLst>
          </p:cNvPr>
          <p:cNvCxnSpPr>
            <a:cxnSpLocks/>
            <a:stCxn id="42" idx="1"/>
            <a:endCxn id="61" idx="3"/>
          </p:cNvCxnSpPr>
          <p:nvPr/>
        </p:nvCxnSpPr>
        <p:spPr>
          <a:xfrm flipH="1">
            <a:off x="5450009" y="2268554"/>
            <a:ext cx="1813087" cy="433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25BEFD07-D27D-E340-8774-C0C48A091824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 rot="5400000">
            <a:off x="4968119" y="1420728"/>
            <a:ext cx="227393" cy="773601"/>
          </a:xfrm>
          <a:prstGeom prst="bentConnector3">
            <a:avLst>
              <a:gd name="adj1" fmla="val 38418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8D7DA6A-4701-C543-88D3-D2EC8DD93FBC}"/>
              </a:ext>
            </a:extLst>
          </p:cNvPr>
          <p:cNvCxnSpPr>
            <a:cxnSpLocks/>
            <a:stCxn id="63" idx="2"/>
            <a:endCxn id="13" idx="0"/>
          </p:cNvCxnSpPr>
          <p:nvPr/>
        </p:nvCxnSpPr>
        <p:spPr>
          <a:xfrm flipH="1">
            <a:off x="2874941" y="3079552"/>
            <a:ext cx="2407" cy="50371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A7C7D797-860B-7946-BD70-C3A13E37B434}"/>
              </a:ext>
            </a:extLst>
          </p:cNvPr>
          <p:cNvCxnSpPr>
            <a:cxnSpLocks/>
            <a:stCxn id="19" idx="2"/>
            <a:endCxn id="80" idx="3"/>
          </p:cNvCxnSpPr>
          <p:nvPr/>
        </p:nvCxnSpPr>
        <p:spPr>
          <a:xfrm rot="5400000">
            <a:off x="4079558" y="5239334"/>
            <a:ext cx="488009" cy="203691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73D9B5C-6355-B049-8165-D16E7023B5FC}"/>
              </a:ext>
            </a:extLst>
          </p:cNvPr>
          <p:cNvSpPr/>
          <p:nvPr/>
        </p:nvSpPr>
        <p:spPr>
          <a:xfrm>
            <a:off x="3267684" y="5356167"/>
            <a:ext cx="954032" cy="458034"/>
          </a:xfrm>
          <a:prstGeom prst="rect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2d) Casualty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76E6A19A-994C-F048-B305-C5021DCDD3B7}"/>
              </a:ext>
            </a:extLst>
          </p:cNvPr>
          <p:cNvCxnSpPr>
            <a:cxnSpLocks/>
            <a:stCxn id="80" idx="2"/>
          </p:cNvCxnSpPr>
          <p:nvPr/>
        </p:nvCxnSpPr>
        <p:spPr>
          <a:xfrm rot="16200000" flipH="1">
            <a:off x="4652862" y="4906039"/>
            <a:ext cx="128918" cy="194524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635AC04-1201-A247-98B8-EB3B4841FB2C}"/>
              </a:ext>
            </a:extLst>
          </p:cNvPr>
          <p:cNvCxnSpPr>
            <a:cxnSpLocks/>
            <a:endCxn id="80" idx="0"/>
          </p:cNvCxnSpPr>
          <p:nvPr/>
        </p:nvCxnSpPr>
        <p:spPr>
          <a:xfrm rot="5400000">
            <a:off x="3342354" y="4771103"/>
            <a:ext cx="987411" cy="182717"/>
          </a:xfrm>
          <a:prstGeom prst="bentConnector3">
            <a:avLst>
              <a:gd name="adj1" fmla="val 24835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54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3285A55-82BE-E248-BBF3-86B05BEFC856}"/>
              </a:ext>
            </a:extLst>
          </p:cNvPr>
          <p:cNvSpPr txBox="1"/>
          <p:nvPr/>
        </p:nvSpPr>
        <p:spPr>
          <a:xfrm>
            <a:off x="100376" y="368824"/>
            <a:ext cx="1191352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Seaside</a:t>
            </a:r>
            <a:r>
              <a:rPr lang="en-US" sz="1050" dirty="0"/>
              <a:t> Flowchart</a:t>
            </a:r>
          </a:p>
          <a:p>
            <a:r>
              <a:rPr lang="en-US" sz="1050" dirty="0"/>
              <a:t>6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2DA437FC-07C6-C848-BCD7-DC23D7569E3A}"/>
              </a:ext>
            </a:extLst>
          </p:cNvPr>
          <p:cNvSpPr/>
          <p:nvPr/>
        </p:nvSpPr>
        <p:spPr>
          <a:xfrm>
            <a:off x="2275513" y="4979449"/>
            <a:ext cx="959455" cy="376718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</a:t>
            </a:r>
            <a:endParaRPr lang="en-US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AB6A-7D68-A244-AE9A-3AF22E590519}"/>
              </a:ext>
            </a:extLst>
          </p:cNvPr>
          <p:cNvSpPr/>
          <p:nvPr/>
        </p:nvSpPr>
        <p:spPr>
          <a:xfrm>
            <a:off x="2217534" y="3583262"/>
            <a:ext cx="1314812" cy="105594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Initial Community Description</a:t>
            </a:r>
          </a:p>
          <a:p>
            <a:pPr algn="ctr"/>
            <a:endParaRPr lang="en-US" sz="1000" dirty="0"/>
          </a:p>
          <a:p>
            <a:r>
              <a:rPr lang="en-US" sz="900" dirty="0"/>
              <a:t>1a) Built Environment</a:t>
            </a:r>
          </a:p>
          <a:p>
            <a:r>
              <a:rPr lang="en-US" sz="900" dirty="0"/>
              <a:t>1b) Social Systems</a:t>
            </a:r>
          </a:p>
          <a:p>
            <a:r>
              <a:rPr lang="en-US" sz="900" dirty="0"/>
              <a:t>1c) Economic Systems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FDF803-EB4F-284D-9088-84DB674D4B5E}"/>
              </a:ext>
            </a:extLst>
          </p:cNvPr>
          <p:cNvCxnSpPr>
            <a:cxnSpLocks/>
            <a:stCxn id="12" idx="1"/>
            <a:endCxn id="13" idx="2"/>
          </p:cNvCxnSpPr>
          <p:nvPr/>
        </p:nvCxnSpPr>
        <p:spPr>
          <a:xfrm flipV="1">
            <a:off x="2872964" y="4639208"/>
            <a:ext cx="1976" cy="34024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F1AB5E3-AF07-DF43-B3E7-E00E11C8800D}"/>
              </a:ext>
            </a:extLst>
          </p:cNvPr>
          <p:cNvCxnSpPr>
            <a:cxnSpLocks/>
            <a:stCxn id="85" idx="2"/>
            <a:endCxn id="61" idx="0"/>
          </p:cNvCxnSpPr>
          <p:nvPr/>
        </p:nvCxnSpPr>
        <p:spPr>
          <a:xfrm rot="16200000" flipH="1">
            <a:off x="4121887" y="1348098"/>
            <a:ext cx="287298" cy="8589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D4BC9-7732-2E4E-871C-44E6CB5B58D4}"/>
              </a:ext>
            </a:extLst>
          </p:cNvPr>
          <p:cNvSpPr/>
          <p:nvPr/>
        </p:nvSpPr>
        <p:spPr>
          <a:xfrm>
            <a:off x="3729519" y="3855815"/>
            <a:ext cx="139177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2c) Damage to physical Infrastructure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9FA84CC-6887-6842-B890-AAC81D4D5803}"/>
              </a:ext>
            </a:extLst>
          </p:cNvPr>
          <p:cNvSpPr/>
          <p:nvPr/>
        </p:nvSpPr>
        <p:spPr>
          <a:xfrm>
            <a:off x="3861643" y="3168981"/>
            <a:ext cx="929711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2b) Damage Models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EE326-7A21-FB48-A4C1-5DA61E9ACA49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3532346" y="4111235"/>
            <a:ext cx="197173" cy="105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C9742D8-5598-7D45-A766-D8F677CC6995}"/>
              </a:ext>
            </a:extLst>
          </p:cNvPr>
          <p:cNvSpPr/>
          <p:nvPr/>
        </p:nvSpPr>
        <p:spPr>
          <a:xfrm>
            <a:off x="3948391" y="4720457"/>
            <a:ext cx="954032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2a) Hazard Models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47E5E3-2025-AA47-B8EE-E1D9A4B9B222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flipV="1">
            <a:off x="4425408" y="4368757"/>
            <a:ext cx="1" cy="3517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AB048E-AFDC-6F4A-B1D5-C25D10432AFD}"/>
              </a:ext>
            </a:extLst>
          </p:cNvPr>
          <p:cNvSpPr/>
          <p:nvPr/>
        </p:nvSpPr>
        <p:spPr>
          <a:xfrm>
            <a:off x="5374636" y="4714772"/>
            <a:ext cx="774008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3c) CGE Model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7DD4054-DD2C-DD4D-BA66-FB244502ADB5}"/>
              </a:ext>
            </a:extLst>
          </p:cNvPr>
          <p:cNvSpPr/>
          <p:nvPr/>
        </p:nvSpPr>
        <p:spPr>
          <a:xfrm>
            <a:off x="6551584" y="4714772"/>
            <a:ext cx="1255703" cy="376718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3d) Social Science Modules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7C40F6B-86EF-E145-900B-C2654F2E5F6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21298" y="4112286"/>
            <a:ext cx="570957" cy="1674977"/>
          </a:xfrm>
          <a:prstGeom prst="bentConnector3">
            <a:avLst>
              <a:gd name="adj1" fmla="val 16895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533FFC-9CA8-0242-A95C-6C347D3C4323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6148645" y="4903131"/>
            <a:ext cx="40294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CA9AEB-DA10-2845-BE28-D46E5F9691C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121298" y="4103467"/>
            <a:ext cx="551858" cy="8819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25D1C2D-3F32-DE44-86EE-B2F9BE4F7DC2}"/>
              </a:ext>
            </a:extLst>
          </p:cNvPr>
          <p:cNvCxnSpPr>
            <a:cxnSpLocks/>
            <a:stCxn id="72" idx="2"/>
            <a:endCxn id="21" idx="0"/>
          </p:cNvCxnSpPr>
          <p:nvPr/>
        </p:nvCxnSpPr>
        <p:spPr>
          <a:xfrm rot="5400000">
            <a:off x="5897788" y="4212340"/>
            <a:ext cx="366284" cy="63857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8A56A62C-AE01-A24F-A05D-94D368B6AC5A}"/>
              </a:ext>
            </a:extLst>
          </p:cNvPr>
          <p:cNvCxnSpPr>
            <a:cxnSpLocks/>
            <a:stCxn id="72" idx="2"/>
            <a:endCxn id="22" idx="0"/>
          </p:cNvCxnSpPr>
          <p:nvPr/>
        </p:nvCxnSpPr>
        <p:spPr>
          <a:xfrm rot="16200000" flipH="1">
            <a:off x="6606685" y="4142019"/>
            <a:ext cx="366284" cy="77921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233C7D4-5EBB-984D-A2F6-F6926A977A15}"/>
              </a:ext>
            </a:extLst>
          </p:cNvPr>
          <p:cNvCxnSpPr>
            <a:cxnSpLocks/>
            <a:stCxn id="21" idx="2"/>
            <a:endCxn id="69" idx="0"/>
          </p:cNvCxnSpPr>
          <p:nvPr/>
        </p:nvCxnSpPr>
        <p:spPr>
          <a:xfrm rot="16200000" flipH="1">
            <a:off x="5852553" y="5000577"/>
            <a:ext cx="453717" cy="63554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B47A1FE-101E-654B-A236-4980D52CDB5C}"/>
              </a:ext>
            </a:extLst>
          </p:cNvPr>
          <p:cNvCxnSpPr>
            <a:cxnSpLocks/>
            <a:stCxn id="22" idx="2"/>
            <a:endCxn id="69" idx="0"/>
          </p:cNvCxnSpPr>
          <p:nvPr/>
        </p:nvCxnSpPr>
        <p:spPr>
          <a:xfrm rot="5400000">
            <a:off x="6561452" y="4927222"/>
            <a:ext cx="453717" cy="78225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53C5FA-51E4-104E-A5C5-667983919F8C}"/>
              </a:ext>
            </a:extLst>
          </p:cNvPr>
          <p:cNvSpPr/>
          <p:nvPr/>
        </p:nvSpPr>
        <p:spPr>
          <a:xfrm>
            <a:off x="7574507" y="4026505"/>
            <a:ext cx="139177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4a) State of Recovery for community at time=j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B101110-E177-7244-B10A-F29104C099DA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104424" y="4539447"/>
            <a:ext cx="1165974" cy="1248501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6FDC9F14-D088-0848-812C-40E9F04D3D4D}"/>
              </a:ext>
            </a:extLst>
          </p:cNvPr>
          <p:cNvSpPr/>
          <p:nvPr/>
        </p:nvSpPr>
        <p:spPr>
          <a:xfrm>
            <a:off x="7805540" y="2866847"/>
            <a:ext cx="929712" cy="535426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64B3E6-85CD-D740-BF55-6BA108472459}"/>
              </a:ext>
            </a:extLst>
          </p:cNvPr>
          <p:cNvSpPr/>
          <p:nvPr/>
        </p:nvSpPr>
        <p:spPr>
          <a:xfrm>
            <a:off x="5425747" y="2985654"/>
            <a:ext cx="839811" cy="286620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 j=j+1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344B1E-DAC6-D747-A093-9881EA494FC9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H="1" flipV="1">
            <a:off x="8270396" y="3402273"/>
            <a:ext cx="1" cy="62423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E45C4D-9E67-174E-BA36-75F3E720DE98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 flipV="1">
            <a:off x="6265559" y="3128965"/>
            <a:ext cx="1539981" cy="5594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F5BCF7-1B48-694D-825D-9E0B65C95A86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5845654" y="3272275"/>
            <a:ext cx="2791" cy="57472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621A7FE-27A7-F944-A07E-D94677938825}"/>
              </a:ext>
            </a:extLst>
          </p:cNvPr>
          <p:cNvSpPr/>
          <p:nvPr/>
        </p:nvSpPr>
        <p:spPr>
          <a:xfrm>
            <a:off x="7453338" y="2896475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66D3AA-6C04-8342-8569-9F0DBC5CBE9E}"/>
              </a:ext>
            </a:extLst>
          </p:cNvPr>
          <p:cNvSpPr/>
          <p:nvPr/>
        </p:nvSpPr>
        <p:spPr>
          <a:xfrm>
            <a:off x="8909753" y="5472772"/>
            <a:ext cx="85303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Analysis K complete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FD16A17C-C25D-5040-8CFF-74E5BC4B53E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735252" y="3134560"/>
            <a:ext cx="408461" cy="231389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Diamond 39">
            <a:extLst>
              <a:ext uri="{FF2B5EF4-FFF2-40B4-BE49-F238E27FC236}">
                <a16:creationId xmlns:a16="http://schemas.microsoft.com/office/drawing/2014/main" id="{F896A1A8-CE57-F543-9A0D-692EBA618FAF}"/>
              </a:ext>
            </a:extLst>
          </p:cNvPr>
          <p:cNvSpPr/>
          <p:nvPr/>
        </p:nvSpPr>
        <p:spPr>
          <a:xfrm>
            <a:off x="8966286" y="1784793"/>
            <a:ext cx="1165472" cy="967522"/>
          </a:xfrm>
          <a:prstGeom prst="diamond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CDB80B-9057-F54F-910F-E37B6F84B1D3}"/>
              </a:ext>
            </a:extLst>
          </p:cNvPr>
          <p:cNvSpPr/>
          <p:nvPr/>
        </p:nvSpPr>
        <p:spPr>
          <a:xfrm>
            <a:off x="8975603" y="2019271"/>
            <a:ext cx="1146836" cy="553999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6a) Sufficient Quality Solutions Found?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9BFF1530-C687-FC4A-8012-4FD405931483}"/>
              </a:ext>
            </a:extLst>
          </p:cNvPr>
          <p:cNvSpPr/>
          <p:nvPr/>
        </p:nvSpPr>
        <p:spPr>
          <a:xfrm>
            <a:off x="7263096" y="1784793"/>
            <a:ext cx="1165472" cy="967522"/>
          </a:xfrm>
          <a:prstGeom prst="diamond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601399-991F-B14F-9C29-D927DF10071D}"/>
              </a:ext>
            </a:extLst>
          </p:cNvPr>
          <p:cNvSpPr/>
          <p:nvPr/>
        </p:nvSpPr>
        <p:spPr>
          <a:xfrm>
            <a:off x="7272413" y="2078136"/>
            <a:ext cx="1146836" cy="400110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7a) Optimization Still Possible?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9E0ED6-56D2-D941-A6CD-754D076A5C55}"/>
              </a:ext>
            </a:extLst>
          </p:cNvPr>
          <p:cNvSpPr/>
          <p:nvPr/>
        </p:nvSpPr>
        <p:spPr>
          <a:xfrm>
            <a:off x="8632607" y="2884090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6AA3152-2DC1-0B49-AD6C-E5C62D690195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9549023" y="2752314"/>
            <a:ext cx="0" cy="272045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1BB696F-ED9F-FD4D-B74C-F9649DB0007A}"/>
              </a:ext>
            </a:extLst>
          </p:cNvPr>
          <p:cNvCxnSpPr>
            <a:cxnSpLocks/>
            <a:stCxn id="41" idx="3"/>
            <a:endCxn id="48" idx="0"/>
          </p:cNvCxnSpPr>
          <p:nvPr/>
        </p:nvCxnSpPr>
        <p:spPr>
          <a:xfrm>
            <a:off x="10122439" y="2296271"/>
            <a:ext cx="685371" cy="1349159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4E22E9D-B9AA-E741-8CB7-76072BF9E46B}"/>
              </a:ext>
            </a:extLst>
          </p:cNvPr>
          <p:cNvSpPr/>
          <p:nvPr/>
        </p:nvSpPr>
        <p:spPr>
          <a:xfrm>
            <a:off x="10056878" y="2037358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5E74DE-B91C-7C4F-9FBB-E3024C9B5889}"/>
              </a:ext>
            </a:extLst>
          </p:cNvPr>
          <p:cNvSpPr/>
          <p:nvPr/>
        </p:nvSpPr>
        <p:spPr>
          <a:xfrm>
            <a:off x="10381290" y="3645430"/>
            <a:ext cx="853039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Record Quality Solutions</a:t>
            </a: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FC75B469-F614-244F-92ED-9DEA42D6DC70}"/>
              </a:ext>
            </a:extLst>
          </p:cNvPr>
          <p:cNvSpPr/>
          <p:nvPr/>
        </p:nvSpPr>
        <p:spPr>
          <a:xfrm>
            <a:off x="9998237" y="4679839"/>
            <a:ext cx="1623892" cy="598630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END - Visualization</a:t>
            </a:r>
            <a:endParaRPr lang="en-US" sz="105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409D54-B93A-2749-B52F-C116184A8A56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10807809" y="4158371"/>
            <a:ext cx="2374" cy="52146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9F84A2F-5B34-F246-97AF-0C2A01E29FED}"/>
              </a:ext>
            </a:extLst>
          </p:cNvPr>
          <p:cNvSpPr/>
          <p:nvPr/>
        </p:nvSpPr>
        <p:spPr>
          <a:xfrm>
            <a:off x="9750544" y="959085"/>
            <a:ext cx="1164411" cy="512941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5a) Community Goals Based on Stability Metrics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CAAB563D-B89B-614A-BD08-4BD78D027DA8}"/>
              </a:ext>
            </a:extLst>
          </p:cNvPr>
          <p:cNvCxnSpPr>
            <a:cxnSpLocks/>
            <a:stCxn id="51" idx="1"/>
            <a:endCxn id="40" idx="0"/>
          </p:cNvCxnSpPr>
          <p:nvPr/>
        </p:nvCxnSpPr>
        <p:spPr>
          <a:xfrm rot="10800000" flipV="1">
            <a:off x="9549023" y="1215555"/>
            <a:ext cx="201521" cy="569237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AEE87B-C911-A545-BB9F-6F23E15377EF}"/>
              </a:ext>
            </a:extLst>
          </p:cNvPr>
          <p:cNvCxnSpPr>
            <a:cxnSpLocks/>
            <a:stCxn id="40" idx="1"/>
            <a:endCxn id="43" idx="3"/>
          </p:cNvCxnSpPr>
          <p:nvPr/>
        </p:nvCxnSpPr>
        <p:spPr>
          <a:xfrm flipH="1">
            <a:off x="8419249" y="2268554"/>
            <a:ext cx="547037" cy="963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ED3AB39-0537-0E4B-9942-50CA5AB5BEC4}"/>
              </a:ext>
            </a:extLst>
          </p:cNvPr>
          <p:cNvSpPr/>
          <p:nvPr/>
        </p:nvSpPr>
        <p:spPr>
          <a:xfrm>
            <a:off x="8658919" y="2047974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C56EA5-28E8-1840-9C99-7D9DED0A795A}"/>
              </a:ext>
            </a:extLst>
          </p:cNvPr>
          <p:cNvSpPr/>
          <p:nvPr/>
        </p:nvSpPr>
        <p:spPr>
          <a:xfrm>
            <a:off x="6887119" y="2047974"/>
            <a:ext cx="360996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/>
              <a:t>Yes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FBE2CE-FD07-2845-8521-665D43902B5A}"/>
              </a:ext>
            </a:extLst>
          </p:cNvPr>
          <p:cNvCxnSpPr>
            <a:cxnSpLocks/>
            <a:stCxn id="42" idx="0"/>
            <a:endCxn id="58" idx="4"/>
          </p:cNvCxnSpPr>
          <p:nvPr/>
        </p:nvCxnSpPr>
        <p:spPr>
          <a:xfrm flipH="1" flipV="1">
            <a:off x="7845302" y="1399380"/>
            <a:ext cx="531" cy="38541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0210913-CF47-9E4E-83D7-DBBF223E2638}"/>
              </a:ext>
            </a:extLst>
          </p:cNvPr>
          <p:cNvSpPr/>
          <p:nvPr/>
        </p:nvSpPr>
        <p:spPr>
          <a:xfrm>
            <a:off x="7805540" y="1565775"/>
            <a:ext cx="335348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en-US" sz="1000" dirty="0"/>
              <a:t>No</a:t>
            </a:r>
            <a:endParaRPr lang="en-US" dirty="0"/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9B101377-0614-A34E-9BDA-95F2C233B509}"/>
              </a:ext>
            </a:extLst>
          </p:cNvPr>
          <p:cNvSpPr/>
          <p:nvPr/>
        </p:nvSpPr>
        <p:spPr>
          <a:xfrm>
            <a:off x="6960419" y="800750"/>
            <a:ext cx="1769766" cy="598630"/>
          </a:xfrm>
          <a:prstGeom prst="parallelogram">
            <a:avLst>
              <a:gd name="adj" fmla="val 6250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STOP – Adjust community goals/constraints</a:t>
            </a:r>
            <a:endParaRPr lang="en-US" sz="105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030B978-8197-124E-B71F-D7F183F7EAF3}"/>
              </a:ext>
            </a:extLst>
          </p:cNvPr>
          <p:cNvCxnSpPr>
            <a:cxnSpLocks/>
          </p:cNvCxnSpPr>
          <p:nvPr/>
        </p:nvCxnSpPr>
        <p:spPr>
          <a:xfrm flipH="1">
            <a:off x="4351503" y="3545699"/>
            <a:ext cx="0" cy="301297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B1C2321-55B1-F34F-880C-E212B9FB4E11}"/>
              </a:ext>
            </a:extLst>
          </p:cNvPr>
          <p:cNvSpPr/>
          <p:nvPr/>
        </p:nvSpPr>
        <p:spPr>
          <a:xfrm>
            <a:off x="7931178" y="2990821"/>
            <a:ext cx="671965" cy="246221"/>
          </a:xfrm>
          <a:prstGeom prst="rect">
            <a:avLst/>
          </a:prstGeom>
          <a:ln w="9525">
            <a:noFill/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j=m?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AC284C0-89C0-5743-9C7A-4457DB7E489D}"/>
              </a:ext>
            </a:extLst>
          </p:cNvPr>
          <p:cNvSpPr/>
          <p:nvPr/>
        </p:nvSpPr>
        <p:spPr>
          <a:xfrm>
            <a:off x="3940019" y="1921225"/>
            <a:ext cx="1509990" cy="703320"/>
          </a:xfrm>
          <a:prstGeom prst="round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8a) Optimization to select next PD for analysis from suite of </a:t>
            </a:r>
            <a:r>
              <a:rPr lang="en-US" sz="1000" i="1" dirty="0"/>
              <a:t>n</a:t>
            </a:r>
            <a:r>
              <a:rPr lang="en-US" sz="1000" dirty="0"/>
              <a:t> combinations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6C07C43-A32E-C74E-B5D0-7893D28113F3}"/>
              </a:ext>
            </a:extLst>
          </p:cNvPr>
          <p:cNvSpPr/>
          <p:nvPr/>
        </p:nvSpPr>
        <p:spPr>
          <a:xfrm>
            <a:off x="4805837" y="1016387"/>
            <a:ext cx="1325558" cy="67744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8c) Economic, social, and physical infrastructure constraints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D06B13-C490-6044-A896-D52FC9257495}"/>
              </a:ext>
            </a:extLst>
          </p:cNvPr>
          <p:cNvSpPr/>
          <p:nvPr/>
        </p:nvSpPr>
        <p:spPr>
          <a:xfrm>
            <a:off x="2457441" y="2792932"/>
            <a:ext cx="839811" cy="286620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k=k+1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007095C-15B1-E94B-9EF4-9BBB0DA0AD8B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6920585" y="3618654"/>
            <a:ext cx="0" cy="22826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D8EE212-5CA9-3946-AE96-8E052DDB776A}"/>
              </a:ext>
            </a:extLst>
          </p:cNvPr>
          <p:cNvCxnSpPr>
            <a:cxnSpLocks/>
            <a:stCxn id="61" idx="2"/>
            <a:endCxn id="63" idx="3"/>
          </p:cNvCxnSpPr>
          <p:nvPr/>
        </p:nvCxnSpPr>
        <p:spPr>
          <a:xfrm rot="5400000">
            <a:off x="3840286" y="2081513"/>
            <a:ext cx="311697" cy="139776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8191B04-6C38-1249-80D6-7ABD870512B2}"/>
              </a:ext>
            </a:extLst>
          </p:cNvPr>
          <p:cNvSpPr/>
          <p:nvPr/>
        </p:nvSpPr>
        <p:spPr>
          <a:xfrm>
            <a:off x="5736747" y="5545207"/>
            <a:ext cx="1320870" cy="48031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3e) Direct and Indirect Economic &amp; Social Losses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CCA6F41-33D8-DF4F-8F0A-4F11219C55EC}"/>
              </a:ext>
            </a:extLst>
          </p:cNvPr>
          <p:cNvSpPr/>
          <p:nvPr/>
        </p:nvSpPr>
        <p:spPr>
          <a:xfrm>
            <a:off x="5704328" y="3868171"/>
            <a:ext cx="1391779" cy="48031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3b) Functionality of physical Infrastructure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0F864CD-5075-B648-98B9-025334C105D0}"/>
              </a:ext>
            </a:extLst>
          </p:cNvPr>
          <p:cNvSpPr/>
          <p:nvPr/>
        </p:nvSpPr>
        <p:spPr>
          <a:xfrm>
            <a:off x="6345743" y="3270425"/>
            <a:ext cx="1149683" cy="348229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3a) Functionality Models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FEAECD-2C15-9A4F-9BAC-9B9DA59F5EC4}"/>
              </a:ext>
            </a:extLst>
          </p:cNvPr>
          <p:cNvSpPr/>
          <p:nvPr/>
        </p:nvSpPr>
        <p:spPr>
          <a:xfrm>
            <a:off x="3178653" y="1033532"/>
            <a:ext cx="1314812" cy="600395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/>
              <a:t>8b) Suite of </a:t>
            </a:r>
            <a:r>
              <a:rPr lang="en-US" sz="1000" i="1" dirty="0"/>
              <a:t>n</a:t>
            </a:r>
            <a:r>
              <a:rPr lang="en-US" sz="1000" dirty="0"/>
              <a:t> policy levers and decision combinations (PD)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006DFA5-77ED-5142-9E71-F601F76582AF}"/>
              </a:ext>
            </a:extLst>
          </p:cNvPr>
          <p:cNvCxnSpPr>
            <a:cxnSpLocks/>
            <a:stCxn id="42" idx="1"/>
            <a:endCxn id="61" idx="3"/>
          </p:cNvCxnSpPr>
          <p:nvPr/>
        </p:nvCxnSpPr>
        <p:spPr>
          <a:xfrm flipH="1">
            <a:off x="5450009" y="2268554"/>
            <a:ext cx="1813087" cy="433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25BEFD07-D27D-E340-8774-C0C48A091824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 rot="5400000">
            <a:off x="4968119" y="1420728"/>
            <a:ext cx="227393" cy="773601"/>
          </a:xfrm>
          <a:prstGeom prst="bentConnector3">
            <a:avLst>
              <a:gd name="adj1" fmla="val 38418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8D7DA6A-4701-C543-88D3-D2EC8DD93FBC}"/>
              </a:ext>
            </a:extLst>
          </p:cNvPr>
          <p:cNvCxnSpPr>
            <a:cxnSpLocks/>
            <a:stCxn id="63" idx="2"/>
            <a:endCxn id="13" idx="0"/>
          </p:cNvCxnSpPr>
          <p:nvPr/>
        </p:nvCxnSpPr>
        <p:spPr>
          <a:xfrm flipH="1">
            <a:off x="2874941" y="3079552"/>
            <a:ext cx="2407" cy="50371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A7C7D797-860B-7946-BD70-C3A13E37B434}"/>
              </a:ext>
            </a:extLst>
          </p:cNvPr>
          <p:cNvCxnSpPr>
            <a:cxnSpLocks/>
            <a:stCxn id="19" idx="2"/>
            <a:endCxn id="80" idx="3"/>
          </p:cNvCxnSpPr>
          <p:nvPr/>
        </p:nvCxnSpPr>
        <p:spPr>
          <a:xfrm rot="5400000">
            <a:off x="4079558" y="5239334"/>
            <a:ext cx="488009" cy="203691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73D9B5C-6355-B049-8165-D16E7023B5FC}"/>
              </a:ext>
            </a:extLst>
          </p:cNvPr>
          <p:cNvSpPr/>
          <p:nvPr/>
        </p:nvSpPr>
        <p:spPr>
          <a:xfrm>
            <a:off x="3267684" y="5356167"/>
            <a:ext cx="954032" cy="458034"/>
          </a:xfrm>
          <a:prstGeom prst="rect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2d) Casualty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76E6A19A-994C-F048-B305-C5021DCDD3B7}"/>
              </a:ext>
            </a:extLst>
          </p:cNvPr>
          <p:cNvCxnSpPr>
            <a:cxnSpLocks/>
            <a:stCxn id="80" idx="2"/>
          </p:cNvCxnSpPr>
          <p:nvPr/>
        </p:nvCxnSpPr>
        <p:spPr>
          <a:xfrm rot="16200000" flipH="1">
            <a:off x="4652862" y="4906039"/>
            <a:ext cx="128918" cy="1945242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635AC04-1201-A247-98B8-EB3B4841FB2C}"/>
              </a:ext>
            </a:extLst>
          </p:cNvPr>
          <p:cNvCxnSpPr>
            <a:cxnSpLocks/>
            <a:endCxn id="80" idx="0"/>
          </p:cNvCxnSpPr>
          <p:nvPr/>
        </p:nvCxnSpPr>
        <p:spPr>
          <a:xfrm rot="5400000">
            <a:off x="3342354" y="4771103"/>
            <a:ext cx="987411" cy="182717"/>
          </a:xfrm>
          <a:prstGeom prst="bentConnector3">
            <a:avLst>
              <a:gd name="adj1" fmla="val 24835"/>
            </a:avLst>
          </a:prstGeom>
          <a:ln w="9525">
            <a:solidFill>
              <a:schemeClr val="tx1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07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1705</Words>
  <Application>Microsoft Macintosh PowerPoint</Application>
  <PresentationFormat>Widescreen</PresentationFormat>
  <Paragraphs>370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Sanderson, Dylan R</dc:creator>
  <cp:lastModifiedBy>Sanderson, Dylan R</cp:lastModifiedBy>
  <cp:revision>18</cp:revision>
  <cp:lastPrinted>2021-09-09T19:02:54Z</cp:lastPrinted>
  <dcterms:created xsi:type="dcterms:W3CDTF">2021-08-02T15:32:30Z</dcterms:created>
  <dcterms:modified xsi:type="dcterms:W3CDTF">2021-09-09T20:33:54Z</dcterms:modified>
</cp:coreProperties>
</file>