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79" r:id="rId2"/>
    <p:sldId id="378" r:id="rId3"/>
    <p:sldId id="256" r:id="rId4"/>
    <p:sldId id="258" r:id="rId5"/>
    <p:sldId id="257" r:id="rId6"/>
    <p:sldId id="259" r:id="rId7"/>
    <p:sldId id="380" r:id="rId8"/>
    <p:sldId id="3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4B3E-5AF6-FB4F-A8E1-26BB3AA6D0D4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127A0-A702-3542-9283-46D90F4DC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3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127A0-A702-3542-9283-46D90F4DC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155A-3E0D-9E8E-6297-8236BB2A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E0DB7-8A9B-163B-64A6-CC7BBBC1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10E4A-B977-9893-6210-CEB15F9A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1975-F645-1399-5D4D-033B1D5C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B1D9-39F3-7348-00C6-9E14194D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559B-5D37-533B-CC7D-8D83532E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A171F-2118-DFF5-3739-DA3F4DE6A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81381-7E68-1D09-2F5D-0D8DC77D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EFD5-9A7B-7B34-13E6-88B62FB4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6938-2D75-2A2A-E79E-7523C59A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48D4-24B8-946C-4173-2A6664C3C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4A81E-D691-84D4-9793-80E2AE82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D9F0-A9E6-3DAB-79A4-4DBB41F1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6F50-93E3-4CF5-E3DC-B071BF04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531A-BB51-9C56-7E5E-5D77CB11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68C-1FA7-BDF1-90CE-D686ACC2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ADD1-DA82-A10D-4A85-B2117E83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4308-E273-0EAA-8880-7C191021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699E-E92C-1DBD-C2BC-9499A37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A2ED-7387-4D9E-040D-8BB1C7E5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A4D0-7524-CD1F-D7E3-5EFCDC1D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F923-506C-7537-AE20-6FCCC358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F0FE-690F-7BF2-E3AC-420E3F67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A1E7-B166-D07D-0AA3-29D5C2BB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4118-B5F2-1958-6D0E-45847214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E45-580D-0D97-6FBD-46F4F976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6409-9DCA-763C-A725-61C23591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01C-F2AB-79B2-F2B9-407031C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1423-764E-825C-BF77-13BD347A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512A-3A10-987A-8DDA-492EAB8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A901-CCFC-43F0-7B69-EE7A2012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FEDD-18B1-A205-CFEC-6B4E4BB6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B335-8682-537B-9917-42E2EE02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B531-45CE-2665-23A5-958DFE975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32D2-B087-25AA-04CD-3AC1F6B52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D524A-27BB-F93A-1E52-0BC32730A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1C796-8479-7EC4-C9DA-5063A655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EC3B6-90EA-4F1B-4A1A-6D5FB75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E4811-8DC7-F2B2-B790-AB193A88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2D00-65F3-914D-B37A-8E97F0C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62864-FE51-E238-49AC-3E83BE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2BEAF-5027-60DF-A369-80FC266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2BFC7-FBD0-B9D1-F466-A39A651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51F15-71FA-4974-D20E-D8ACBF47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ACB5-FB0D-C28C-C7B2-16A5335E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093B-BCC8-1E7F-3358-9F8C78F3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0108-78DA-AF76-5896-A7CFCC76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FBA9-805A-F90E-B2AE-D4A29D30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D332-3AB5-30AF-FAE7-F79E383B8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D8D37-92EC-9103-AD1C-FECAF45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2661-2481-6A7B-7DF0-EEC5E757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831F9-86D9-E117-4606-286F665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0FD5-11C5-435F-DAF9-613CC9F5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A4EF9-F017-7CC4-5058-CF986016F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1B285-12E7-F465-70CF-CB496C8F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395E-7D6F-80E3-2A92-38505F55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ACB8-69AA-E5FC-DC54-C2F5062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D02C5-219F-DAF1-D706-FD99A1C4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1A7A-FE72-022F-DAE6-B1D5784F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DF12-826C-A6FE-2F59-2FF30455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88B7-B90A-43A0-76E7-7176C9F3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788A4-B50C-F446-9F51-F9BB05A20BDD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D7D5-6C85-F45A-FFAA-B5C82C48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CBCC-8B18-428E-DDAB-34C44EAD4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DD825-9E39-8641-BDDD-372E6398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0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Utilit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CCA58-03CC-886E-8DF0-3653FDE052F6}"/>
              </a:ext>
            </a:extLst>
          </p:cNvPr>
          <p:cNvSpPr txBox="1"/>
          <p:nvPr/>
        </p:nvSpPr>
        <p:spPr>
          <a:xfrm>
            <a:off x="4147678" y="2844225"/>
            <a:ext cx="4118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Reward signal for ABM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D1604-1742-5D69-EF81-29E2DBD4351D}"/>
              </a:ext>
            </a:extLst>
          </p:cNvPr>
          <p:cNvSpPr txBox="1"/>
          <p:nvPr/>
        </p:nvSpPr>
        <p:spPr>
          <a:xfrm>
            <a:off x="5425303" y="3429000"/>
            <a:ext cx="156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220780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CD1E8-2FF7-DD92-F42E-0E46A3310396}"/>
              </a:ext>
            </a:extLst>
          </p:cNvPr>
          <p:cNvSpPr txBox="1"/>
          <p:nvPr/>
        </p:nvSpPr>
        <p:spPr>
          <a:xfrm>
            <a:off x="199697" y="173853"/>
            <a:ext cx="2689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Reward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DD4E8-F9F8-CED8-CA7A-DE26D234F3FA}"/>
                  </a:ext>
                </a:extLst>
              </p:cNvPr>
              <p:cNvSpPr txBox="1"/>
              <p:nvPr/>
            </p:nvSpPr>
            <p:spPr>
              <a:xfrm>
                <a:off x="4159059" y="1427004"/>
                <a:ext cx="38738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DD4E8-F9F8-CED8-CA7A-DE26D234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059" y="1427004"/>
                <a:ext cx="3873881" cy="553998"/>
              </a:xfrm>
              <a:prstGeom prst="rect">
                <a:avLst/>
              </a:prstGeom>
              <a:blipFill>
                <a:blip r:embed="rId2"/>
                <a:stretch>
                  <a:fillRect l="-980" r="-163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5F0CB90-CB2C-2B98-518A-8D7CB6C456BD}"/>
              </a:ext>
            </a:extLst>
          </p:cNvPr>
          <p:cNvGrpSpPr/>
          <p:nvPr/>
        </p:nvGrpSpPr>
        <p:grpSpPr>
          <a:xfrm>
            <a:off x="2783813" y="2548785"/>
            <a:ext cx="2549420" cy="1386739"/>
            <a:chOff x="658801" y="2548785"/>
            <a:chExt cx="2549420" cy="13867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44B6A9-059E-DE4D-AA86-6842208C7FBE}"/>
                </a:ext>
              </a:extLst>
            </p:cNvPr>
            <p:cNvSpPr/>
            <p:nvPr/>
          </p:nvSpPr>
          <p:spPr>
            <a:xfrm>
              <a:off x="658801" y="2548785"/>
              <a:ext cx="2549420" cy="13867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976EAA-27CE-A50C-F03F-D64F13E20504}"/>
                    </a:ext>
                  </a:extLst>
                </p:cNvPr>
                <p:cNvSpPr txBox="1"/>
                <p:nvPr/>
              </p:nvSpPr>
              <p:spPr>
                <a:xfrm>
                  <a:off x="874533" y="3114607"/>
                  <a:ext cx="2213838" cy="523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  <a:p>
                  <a:r>
                    <a:rPr lang="en-US" sz="1400" dirty="0"/>
                    <a:t>Reward for place attachment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976EAA-27CE-A50C-F03F-D64F13E20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33" y="3114607"/>
                  <a:ext cx="2213838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4545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644216-63AA-9BCB-86F5-8BFAB6A5C96B}"/>
                </a:ext>
              </a:extLst>
            </p:cNvPr>
            <p:cNvSpPr txBox="1"/>
            <p:nvPr/>
          </p:nvSpPr>
          <p:spPr>
            <a:xfrm>
              <a:off x="765022" y="2607300"/>
              <a:ext cx="17737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Place Reward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F7F967-4609-96CA-06A3-458A121C5084}"/>
              </a:ext>
            </a:extLst>
          </p:cNvPr>
          <p:cNvGrpSpPr/>
          <p:nvPr/>
        </p:nvGrpSpPr>
        <p:grpSpPr>
          <a:xfrm>
            <a:off x="5423416" y="2548785"/>
            <a:ext cx="3873880" cy="2507309"/>
            <a:chOff x="4625994" y="2457758"/>
            <a:chExt cx="3873880" cy="25073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F73C8D-AEC0-8298-F906-39B7D5147856}"/>
                </a:ext>
              </a:extLst>
            </p:cNvPr>
            <p:cNvSpPr/>
            <p:nvPr/>
          </p:nvSpPr>
          <p:spPr>
            <a:xfrm>
              <a:off x="4625994" y="2457758"/>
              <a:ext cx="3873880" cy="25073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AA38B88-3963-860E-6064-17247A096E82}"/>
                    </a:ext>
                  </a:extLst>
                </p:cNvPr>
                <p:cNvSpPr txBox="1"/>
                <p:nvPr/>
              </p:nvSpPr>
              <p:spPr>
                <a:xfrm>
                  <a:off x="4742563" y="2994232"/>
                  <a:ext cx="3664669" cy="17005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800" b="0" dirty="0">
                    <a:ea typeface="Cambria Math" panose="02040503050406030204" pitchFamily="18" charset="0"/>
                  </a:endParaRPr>
                </a:p>
                <a:p>
                  <a:r>
                    <a:rPr lang="en-US" sz="1400" dirty="0"/>
                    <a:t>Reward for neighborhood; e.g., don’t want to live in abandoned neighborhood</a:t>
                  </a:r>
                </a:p>
                <a:p>
                  <a:endParaRPr lang="en-US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400" dirty="0"/>
                    <a:t>: Number of neighbors at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14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1400" dirty="0"/>
                    <a:t> Number of neighbors at start of simulation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AA38B88-3963-860E-6064-17247A096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563" y="2994232"/>
                  <a:ext cx="3664669" cy="1700530"/>
                </a:xfrm>
                <a:prstGeom prst="rect">
                  <a:avLst/>
                </a:prstGeom>
                <a:blipFill>
                  <a:blip r:embed="rId4"/>
                  <a:stretch>
                    <a:fillRect l="-345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8A6234-E11D-795F-9170-8BCE6213D769}"/>
                </a:ext>
              </a:extLst>
            </p:cNvPr>
            <p:cNvSpPr txBox="1"/>
            <p:nvPr/>
          </p:nvSpPr>
          <p:spPr>
            <a:xfrm>
              <a:off x="4732220" y="2595824"/>
              <a:ext cx="233696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Neighbor Reward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60D59F-4CB4-AF85-1137-DE0A98A0227D}"/>
              </a:ext>
            </a:extLst>
          </p:cNvPr>
          <p:cNvGrpSpPr/>
          <p:nvPr/>
        </p:nvGrpSpPr>
        <p:grpSpPr>
          <a:xfrm>
            <a:off x="9418904" y="2548784"/>
            <a:ext cx="2577935" cy="1631329"/>
            <a:chOff x="9091262" y="2457757"/>
            <a:chExt cx="2577935" cy="16313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DF5D77-5938-374E-232A-CD3C2312478D}"/>
                </a:ext>
              </a:extLst>
            </p:cNvPr>
            <p:cNvSpPr/>
            <p:nvPr/>
          </p:nvSpPr>
          <p:spPr>
            <a:xfrm>
              <a:off x="9091262" y="2457757"/>
              <a:ext cx="2577935" cy="1631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44472D-BA77-698E-0BFC-981C315F2CD6}"/>
                    </a:ext>
                  </a:extLst>
                </p:cNvPr>
                <p:cNvSpPr txBox="1"/>
                <p:nvPr/>
              </p:nvSpPr>
              <p:spPr>
                <a:xfrm>
                  <a:off x="9187650" y="3275111"/>
                  <a:ext cx="2328721" cy="8002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  <a:p>
                  <a:r>
                    <a:rPr lang="en-US" sz="1400" dirty="0"/>
                    <a:t>Negative reward for exposure</a:t>
                  </a:r>
                  <a:endParaRPr lang="en-US" sz="1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44472D-BA77-698E-0BFC-981C315F2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650" y="3275111"/>
                  <a:ext cx="2328721" cy="800219"/>
                </a:xfrm>
                <a:prstGeom prst="rect">
                  <a:avLst/>
                </a:prstGeom>
                <a:blipFill>
                  <a:blip r:embed="rId5"/>
                  <a:stretch>
                    <a:fillRect l="-1087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E93BFE-6FA3-6CCF-025C-1857AB2A589C}"/>
                </a:ext>
              </a:extLst>
            </p:cNvPr>
            <p:cNvSpPr txBox="1"/>
            <p:nvPr/>
          </p:nvSpPr>
          <p:spPr>
            <a:xfrm>
              <a:off x="9187650" y="2595824"/>
              <a:ext cx="22393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Exposure Reward </a:t>
              </a:r>
            </a:p>
            <a:p>
              <a:r>
                <a:rPr lang="en-US" sz="1600" dirty="0"/>
                <a:t>(or penalty)</a:t>
              </a:r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DB6E4E7-CD75-6641-9074-60D3B77BFAC9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5400000">
            <a:off x="4385422" y="1608280"/>
            <a:ext cx="613607" cy="1267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6E97C24-B617-E72A-6232-2C702C5006BA}"/>
              </a:ext>
            </a:extLst>
          </p:cNvPr>
          <p:cNvSpPr/>
          <p:nvPr/>
        </p:nvSpPr>
        <p:spPr>
          <a:xfrm>
            <a:off x="5038283" y="1427003"/>
            <a:ext cx="575285" cy="5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E3E6241-162F-FEB5-6079-DD1006BE0E2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6647541" y="1835969"/>
            <a:ext cx="595567" cy="830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566435-4F52-12D0-7E62-C76A2AB307EC}"/>
              </a:ext>
            </a:extLst>
          </p:cNvPr>
          <p:cNvSpPr/>
          <p:nvPr/>
        </p:nvSpPr>
        <p:spPr>
          <a:xfrm>
            <a:off x="6194510" y="1445043"/>
            <a:ext cx="671565" cy="5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E846AF-E596-1048-C87F-2F1CBEBD122B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16200000" flipH="1">
            <a:off x="8887805" y="728717"/>
            <a:ext cx="595566" cy="3044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A1A3BD1-4D43-983C-8D31-A4D2A059E0A7}"/>
              </a:ext>
            </a:extLst>
          </p:cNvPr>
          <p:cNvSpPr/>
          <p:nvPr/>
        </p:nvSpPr>
        <p:spPr>
          <a:xfrm>
            <a:off x="7327521" y="1445043"/>
            <a:ext cx="671565" cy="50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F1D47-73A5-7E3A-7092-55F7DCB21BA9}"/>
                  </a:ext>
                </a:extLst>
              </p:cNvPr>
              <p:cNvSpPr txBox="1"/>
              <p:nvPr/>
            </p:nvSpPr>
            <p:spPr>
              <a:xfrm>
                <a:off x="213015" y="777549"/>
                <a:ext cx="500036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TODO: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Code in this reward signal for each agent in </a:t>
                </a:r>
                <a:r>
                  <a:rPr lang="en-US" sz="1600" dirty="0" err="1">
                    <a:latin typeface="Monaco" pitchFamily="2" charset="77"/>
                  </a:rPr>
                  <a:t>agent_step</a:t>
                </a:r>
                <a:r>
                  <a:rPr lang="en-US" sz="1600" dirty="0">
                    <a:latin typeface="Monaco" pitchFamily="2" charset="77"/>
                  </a:rPr>
                  <a:t>!()</a:t>
                </a:r>
                <a:endParaRPr lang="en-US" dirty="0">
                  <a:latin typeface="Monaco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 agent stays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agent leaves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F1D47-73A5-7E3A-7092-55F7DCB21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5" y="777549"/>
                <a:ext cx="5000368" cy="1446550"/>
              </a:xfrm>
              <a:prstGeom prst="rect">
                <a:avLst/>
              </a:prstGeom>
              <a:blipFill>
                <a:blip r:embed="rId6"/>
                <a:stretch>
                  <a:fillRect l="-1013" t="-173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DA9F-570F-BB10-ECAB-FE76CA335656}"/>
                  </a:ext>
                </a:extLst>
              </p:cNvPr>
              <p:cNvSpPr txBox="1"/>
              <p:nvPr/>
            </p:nvSpPr>
            <p:spPr>
              <a:xfrm>
                <a:off x="199697" y="2548784"/>
                <a:ext cx="177375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Weights:</a:t>
                </a:r>
                <a:endParaRPr lang="en-US" sz="1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ADDA9F-570F-BB10-ECAB-FE76CA33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7" y="2548784"/>
                <a:ext cx="1773758" cy="1200329"/>
              </a:xfrm>
              <a:prstGeom prst="rect">
                <a:avLst/>
              </a:prstGeom>
              <a:blipFill>
                <a:blip r:embed="rId7"/>
                <a:stretch>
                  <a:fillRect l="-2837" t="-2083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A618A6-BC89-4033-1E70-3A7F96D9A5CF}"/>
                  </a:ext>
                </a:extLst>
              </p:cNvPr>
              <p:cNvSpPr txBox="1"/>
              <p:nvPr/>
            </p:nvSpPr>
            <p:spPr>
              <a:xfrm>
                <a:off x="213015" y="4705178"/>
                <a:ext cx="64542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dirty="0"/>
                  <a:t> is accessible through </a:t>
                </a:r>
                <a:r>
                  <a:rPr lang="en-US" sz="1400" b="0" dirty="0" err="1">
                    <a:latin typeface="Monaco" pitchFamily="2" charset="77"/>
                  </a:rPr>
                  <a:t>agent.state</a:t>
                </a:r>
                <a:endParaRPr lang="en-US" sz="1400" b="0" dirty="0">
                  <a:latin typeface="Monaco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0" dirty="0"/>
                  <a:t> is </a:t>
                </a:r>
                <a:r>
                  <a:rPr lang="en-US" dirty="0"/>
                  <a:t>accessible through </a:t>
                </a:r>
                <a:r>
                  <a:rPr lang="en-US" sz="1400" dirty="0" err="1">
                    <a:latin typeface="Monaco" pitchFamily="2" charset="77"/>
                  </a:rPr>
                  <a:t>agent.neighborhood_original</a:t>
                </a:r>
                <a:endParaRPr lang="en-US" sz="1400" dirty="0">
                  <a:latin typeface="Monaco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1800" b="0" dirty="0"/>
                  <a:t> is the percent of year exposed that you used before</a:t>
                </a:r>
                <a:endParaRPr lang="en-US" sz="1800" b="0" dirty="0">
                  <a:latin typeface="Monaco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A618A6-BC89-4033-1E70-3A7F96D9A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15" y="4705178"/>
                <a:ext cx="6454206" cy="1200329"/>
              </a:xfrm>
              <a:prstGeom prst="rect">
                <a:avLst/>
              </a:prstGeom>
              <a:blipFill>
                <a:blip r:embed="rId8"/>
                <a:stretch>
                  <a:fillRect l="-784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7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5E6F1-F700-C32A-FA0F-E80CC225E099}"/>
              </a:ext>
            </a:extLst>
          </p:cNvPr>
          <p:cNvSpPr txBox="1"/>
          <p:nvPr/>
        </p:nvSpPr>
        <p:spPr>
          <a:xfrm>
            <a:off x="4147678" y="2844225"/>
            <a:ext cx="389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Utility theory for ABM</a:t>
            </a:r>
          </a:p>
        </p:txBody>
      </p:sp>
    </p:spTree>
    <p:extLst>
      <p:ext uri="{BB962C8B-B14F-4D97-AF65-F5344CB8AC3E}">
        <p14:creationId xmlns:p14="http://schemas.microsoft.com/office/powerpoint/2010/main" val="40237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A707F4-18EE-8D11-19F8-297E4F06F146}"/>
              </a:ext>
            </a:extLst>
          </p:cNvPr>
          <p:cNvSpPr txBox="1"/>
          <p:nvPr/>
        </p:nvSpPr>
        <p:spPr>
          <a:xfrm>
            <a:off x="239487" y="293915"/>
            <a:ext cx="243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Utility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4C16E-79BD-582A-59AB-FDD32B369E38}"/>
              </a:ext>
            </a:extLst>
          </p:cNvPr>
          <p:cNvSpPr txBox="1"/>
          <p:nvPr/>
        </p:nvSpPr>
        <p:spPr>
          <a:xfrm>
            <a:off x="163287" y="1132113"/>
            <a:ext cx="427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 make decisions based on “utility”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557A073-6431-8318-8F71-E76D87D4CDFA}"/>
                  </a:ext>
                </a:extLst>
              </p:cNvPr>
              <p:cNvSpPr/>
              <p:nvPr/>
            </p:nvSpPr>
            <p:spPr>
              <a:xfrm>
                <a:off x="163287" y="1599417"/>
                <a:ext cx="11789226" cy="2590800"/>
              </a:xfrm>
              <a:prstGeom prst="roundRect">
                <a:avLst>
                  <a:gd name="adj" fmla="val 61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/>
                  <a:t>Example from Wikipedia (</a:t>
                </a:r>
                <a:r>
                  <a:rPr lang="en-US" dirty="0">
                    <a:solidFill>
                      <a:schemeClr val="bg1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https://en.wikipedia.org/wiki/Utility</a:t>
                </a:r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Agent has utility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number of apples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number of chocolates.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Agent is given two options: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A: 9 apples and 16 chocolates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B: 13 apples and 13 chocolates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∙16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Agent decides option B, 13 apples and 13 chocolates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557A073-6431-8318-8F71-E76D87D4C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7" y="1599417"/>
                <a:ext cx="11789226" cy="2590800"/>
              </a:xfrm>
              <a:prstGeom prst="roundRect">
                <a:avLst>
                  <a:gd name="adj" fmla="val 616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990B63-5141-EF35-D9CA-00E4E8B95C89}"/>
              </a:ext>
            </a:extLst>
          </p:cNvPr>
          <p:cNvSpPr/>
          <p:nvPr/>
        </p:nvSpPr>
        <p:spPr>
          <a:xfrm>
            <a:off x="201387" y="4659085"/>
            <a:ext cx="4414156" cy="1513115"/>
          </a:xfrm>
          <a:prstGeom prst="roundRect">
            <a:avLst>
              <a:gd name="adj" fmla="val 11198"/>
            </a:avLst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Want to do the same for migration ABM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each Agent has two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A: do nothing (e.g., stay)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B: leave</a:t>
            </a:r>
          </a:p>
        </p:txBody>
      </p:sp>
    </p:spTree>
    <p:extLst>
      <p:ext uri="{BB962C8B-B14F-4D97-AF65-F5344CB8AC3E}">
        <p14:creationId xmlns:p14="http://schemas.microsoft.com/office/powerpoint/2010/main" val="26048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342A-FC97-6B2B-0567-F34229E920F2}"/>
              </a:ext>
            </a:extLst>
          </p:cNvPr>
          <p:cNvSpPr txBox="1"/>
          <p:nvPr/>
        </p:nvSpPr>
        <p:spPr>
          <a:xfrm>
            <a:off x="239487" y="293915"/>
            <a:ext cx="7228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Cobb-Douglas Utility Function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42A05-3B8F-7D75-ED0F-F02973B6B741}"/>
                  </a:ext>
                </a:extLst>
              </p:cNvPr>
              <p:cNvSpPr txBox="1"/>
              <p:nvPr/>
            </p:nvSpPr>
            <p:spPr>
              <a:xfrm>
                <a:off x="402772" y="1153886"/>
                <a:ext cx="5033749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42A05-3B8F-7D75-ED0F-F02973B6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2" y="1153886"/>
                <a:ext cx="5033749" cy="1100558"/>
              </a:xfrm>
              <a:prstGeom prst="rect">
                <a:avLst/>
              </a:prstGeom>
              <a:blipFill>
                <a:blip r:embed="rId2"/>
                <a:stretch>
                  <a:fillRect l="-4774"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EA0CA3-E4BF-271A-550F-EE0121A4A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501402"/>
                  </p:ext>
                </p:extLst>
              </p:nvPr>
            </p:nvGraphicFramePr>
            <p:xfrm>
              <a:off x="402772" y="2649382"/>
              <a:ext cx="1160417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4208">
                      <a:extLst>
                        <a:ext uri="{9D8B030D-6E8A-4147-A177-3AD203B41FA5}">
                          <a16:colId xmlns:a16="http://schemas.microsoft.com/office/drawing/2014/main" val="558962509"/>
                        </a:ext>
                      </a:extLst>
                    </a:gridCol>
                    <a:gridCol w="11029962">
                      <a:extLst>
                        <a:ext uri="{9D8B030D-6E8A-4147-A177-3AD203B41FA5}">
                          <a16:colId xmlns:a16="http://schemas.microsoft.com/office/drawing/2014/main" val="3899619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Utility if taking action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972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feature/variable, e.g., percent of year exposed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46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 the importance of the above feature to the agent; between 0 (less important) and 1(more important)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829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EA0CA3-E4BF-271A-550F-EE0121A4A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501402"/>
                  </p:ext>
                </p:extLst>
              </p:nvPr>
            </p:nvGraphicFramePr>
            <p:xfrm>
              <a:off x="402772" y="2649382"/>
              <a:ext cx="1160417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4208">
                      <a:extLst>
                        <a:ext uri="{9D8B030D-6E8A-4147-A177-3AD203B41FA5}">
                          <a16:colId xmlns:a16="http://schemas.microsoft.com/office/drawing/2014/main" val="558962509"/>
                        </a:ext>
                      </a:extLst>
                    </a:gridCol>
                    <a:gridCol w="11029962">
                      <a:extLst>
                        <a:ext uri="{9D8B030D-6E8A-4147-A177-3AD203B41FA5}">
                          <a16:colId xmlns:a16="http://schemas.microsoft.com/office/drawing/2014/main" val="3899619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667" r="-193333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72" t="-6667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72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0345" r="-193333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feature/variable, e.g., percent of year exposed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846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3333" r="-1933333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 the importance of the above feature to the agent; between 0 (less important) and 1(more important)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829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90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E342A-FC97-6B2B-0567-F34229E920F2}"/>
              </a:ext>
            </a:extLst>
          </p:cNvPr>
          <p:cNvSpPr txBox="1"/>
          <p:nvPr/>
        </p:nvSpPr>
        <p:spPr>
          <a:xfrm>
            <a:off x="239487" y="293915"/>
            <a:ext cx="9418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Cobb-Douglas Utility Function - Applied to Galveston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5E82B4F-CA67-DEF6-D258-2321931AE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4971950"/>
                  </p:ext>
                </p:extLst>
              </p:nvPr>
            </p:nvGraphicFramePr>
            <p:xfrm>
              <a:off x="446314" y="4046218"/>
              <a:ext cx="11299372" cy="1425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558962509"/>
                        </a:ext>
                      </a:extLst>
                    </a:gridCol>
                    <a:gridCol w="8937172">
                      <a:extLst>
                        <a:ext uri="{9D8B030D-6E8A-4147-A177-3AD203B41FA5}">
                          <a16:colId xmlns:a16="http://schemas.microsoft.com/office/drawing/2014/main" val="3899619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𝑝𝑙𝑎𝑐𝑒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Set this to 100, the weighting of this will be done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5972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𝑛𝑒𝑖𝑔h𝑏𝑜𝑟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Same ratio as before (number of agents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sz="1600" dirty="0"/>
                            <a:t> to number of neighbors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); multiply</a:t>
                          </a:r>
                          <a:r>
                            <a:rPr lang="en-US" sz="1600" baseline="0" dirty="0"/>
                            <a:t> by 100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8846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𝑒𝑥𝑝𝑜𝑠𝑢𝑟𝑒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Same percent of year exposed as before, but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×100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4829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5E82B4F-CA67-DEF6-D258-2321931AE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4971950"/>
                  </p:ext>
                </p:extLst>
              </p:nvPr>
            </p:nvGraphicFramePr>
            <p:xfrm>
              <a:off x="446314" y="4046218"/>
              <a:ext cx="11299372" cy="142551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558962509"/>
                        </a:ext>
                      </a:extLst>
                    </a:gridCol>
                    <a:gridCol w="8937172">
                      <a:extLst>
                        <a:ext uri="{9D8B030D-6E8A-4147-A177-3AD203B41FA5}">
                          <a16:colId xmlns:a16="http://schemas.microsoft.com/office/drawing/2014/main" val="3899619892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379032" b="-2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420" t="-3226" r="-142" b="-2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72336"/>
                      </a:ext>
                    </a:extLst>
                  </a:tr>
                  <a:tr h="651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2745" r="-379032" b="-6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420" t="-62745" r="-142" b="-68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46565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67742" r="-37903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20" t="-267742" r="-1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4829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E88DFF-9C27-B9B0-D12E-F6B19BA92F14}"/>
              </a:ext>
            </a:extLst>
          </p:cNvPr>
          <p:cNvSpPr txBox="1"/>
          <p:nvPr/>
        </p:nvSpPr>
        <p:spPr>
          <a:xfrm>
            <a:off x="446314" y="3646108"/>
            <a:ext cx="3540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Features/variables to consider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372017-F3F6-555F-3FA7-7592743C7E2A}"/>
              </a:ext>
            </a:extLst>
          </p:cNvPr>
          <p:cNvGrpSpPr/>
          <p:nvPr/>
        </p:nvGrpSpPr>
        <p:grpSpPr>
          <a:xfrm>
            <a:off x="446314" y="1278800"/>
            <a:ext cx="3651089" cy="1532982"/>
            <a:chOff x="446314" y="1278800"/>
            <a:chExt cx="3651089" cy="1532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8142A05-3B8F-7D75-ED0F-F02973B6B741}"/>
                    </a:ext>
                  </a:extLst>
                </p:cNvPr>
                <p:cNvSpPr txBox="1"/>
                <p:nvPr/>
              </p:nvSpPr>
              <p:spPr>
                <a:xfrm>
                  <a:off x="578298" y="1386270"/>
                  <a:ext cx="3519105" cy="548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𝑠𝑡𝑎𝑦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𝑝𝑙𝑎𝑐𝑒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𝑛𝑒𝑖𝑔h𝑏𝑜𝑟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8142A05-3B8F-7D75-ED0F-F02973B6B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8" y="1386270"/>
                  <a:ext cx="3519105" cy="548099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5095CE1-145B-5767-BD3B-21BD77668F78}"/>
                    </a:ext>
                  </a:extLst>
                </p:cNvPr>
                <p:cNvSpPr txBox="1"/>
                <p:nvPr/>
              </p:nvSpPr>
              <p:spPr>
                <a:xfrm>
                  <a:off x="578298" y="2138894"/>
                  <a:ext cx="2624180" cy="531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𝑙𝑒𝑎𝑣𝑒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𝑒𝑥𝑝𝑜𝑠𝑢𝑟𝑒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5095CE1-145B-5767-BD3B-21BD77668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8" y="2138894"/>
                  <a:ext cx="2624180" cy="531877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56A9253-FD14-6309-B947-265351EA6187}"/>
                </a:ext>
              </a:extLst>
            </p:cNvPr>
            <p:cNvSpPr/>
            <p:nvPr/>
          </p:nvSpPr>
          <p:spPr>
            <a:xfrm>
              <a:off x="446314" y="1278800"/>
              <a:ext cx="3651089" cy="1532982"/>
            </a:xfrm>
            <a:prstGeom prst="roundRect">
              <a:avLst>
                <a:gd name="adj" fmla="val 7814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38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59CA39-CA8F-A441-69CE-F68B1DC9584A}"/>
              </a:ext>
            </a:extLst>
          </p:cNvPr>
          <p:cNvGrpSpPr/>
          <p:nvPr/>
        </p:nvGrpSpPr>
        <p:grpSpPr>
          <a:xfrm>
            <a:off x="446314" y="1278800"/>
            <a:ext cx="3651089" cy="1532982"/>
            <a:chOff x="446314" y="1278800"/>
            <a:chExt cx="3651089" cy="1532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737230-360E-A16B-D493-7A1551E32A88}"/>
                    </a:ext>
                  </a:extLst>
                </p:cNvPr>
                <p:cNvSpPr txBox="1"/>
                <p:nvPr/>
              </p:nvSpPr>
              <p:spPr>
                <a:xfrm>
                  <a:off x="578298" y="1386270"/>
                  <a:ext cx="3519105" cy="548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𝑠𝑡𝑎𝑦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𝑝𝑙𝑎𝑐𝑒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𝑛𝑒𝑖𝑔h𝑏𝑜𝑟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5737230-360E-A16B-D493-7A1551E32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8" y="1386270"/>
                  <a:ext cx="3519105" cy="548099"/>
                </a:xfrm>
                <a:prstGeom prst="rect">
                  <a:avLst/>
                </a:prstGeom>
                <a:blipFill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D6A04C-389C-579C-B781-61054905718D}"/>
                    </a:ext>
                  </a:extLst>
                </p:cNvPr>
                <p:cNvSpPr txBox="1"/>
                <p:nvPr/>
              </p:nvSpPr>
              <p:spPr>
                <a:xfrm>
                  <a:off x="578298" y="2138894"/>
                  <a:ext cx="2624180" cy="531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𝑙𝑒𝑎𝑣𝑒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𝑒𝑥𝑝𝑜𝑠𝑢𝑟𝑒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D6A04C-389C-579C-B781-610549057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8" y="2138894"/>
                  <a:ext cx="2624180" cy="531877"/>
                </a:xfrm>
                <a:prstGeom prst="rect">
                  <a:avLst/>
                </a:prstGeom>
                <a:blipFill>
                  <a:blip r:embed="rId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2FEF21B-74F1-A4DE-2231-34E9C22E6B71}"/>
                </a:ext>
              </a:extLst>
            </p:cNvPr>
            <p:cNvSpPr/>
            <p:nvPr/>
          </p:nvSpPr>
          <p:spPr>
            <a:xfrm>
              <a:off x="446314" y="1278800"/>
              <a:ext cx="3651089" cy="1532982"/>
            </a:xfrm>
            <a:prstGeom prst="roundRect">
              <a:avLst>
                <a:gd name="adj" fmla="val 7814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8D46F7-E860-D717-3BDB-CD439930EFF5}"/>
              </a:ext>
            </a:extLst>
          </p:cNvPr>
          <p:cNvSpPr txBox="1"/>
          <p:nvPr/>
        </p:nvSpPr>
        <p:spPr>
          <a:xfrm>
            <a:off x="446314" y="3244334"/>
            <a:ext cx="58292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Dylan Added </a:t>
            </a:r>
            <a:r>
              <a:rPr lang="en-US" sz="1600" dirty="0" err="1">
                <a:latin typeface="Monaco" pitchFamily="2" charset="77"/>
              </a:rPr>
              <a:t>alpha_calc</a:t>
            </a:r>
            <a:r>
              <a:rPr lang="en-US" sz="1600" dirty="0">
                <a:latin typeface="Monaco" pitchFamily="2" charset="77"/>
              </a:rPr>
              <a:t>() </a:t>
            </a:r>
            <a:r>
              <a:rPr lang="en-US" dirty="0">
                <a:cs typeface="Calibri" panose="020F0502020204030204" pitchFamily="34" charset="0"/>
              </a:rPr>
              <a:t>function to </a:t>
            </a:r>
            <a:r>
              <a:rPr lang="en-US" sz="1600" dirty="0" err="1">
                <a:latin typeface="Monaco" pitchFamily="2" charset="77"/>
                <a:cs typeface="Calibri" panose="020F0502020204030204" pitchFamily="34" charset="0"/>
              </a:rPr>
              <a:t>misc_funcs.jl</a:t>
            </a:r>
            <a:endParaRPr lang="en-US" sz="1600" dirty="0">
              <a:latin typeface="Monaco" pitchFamily="2" charset="77"/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Use this to determine alpha values for each agent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4B361-6862-33FE-8AD9-D910CF21068C}"/>
              </a:ext>
            </a:extLst>
          </p:cNvPr>
          <p:cNvSpPr txBox="1"/>
          <p:nvPr/>
        </p:nvSpPr>
        <p:spPr>
          <a:xfrm>
            <a:off x="239487" y="293915"/>
            <a:ext cx="9418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Cobb-Douglas Utility Function - Applied to Galveston</a:t>
            </a:r>
          </a:p>
        </p:txBody>
      </p:sp>
    </p:spTree>
    <p:extLst>
      <p:ext uri="{BB962C8B-B14F-4D97-AF65-F5344CB8AC3E}">
        <p14:creationId xmlns:p14="http://schemas.microsoft.com/office/powerpoint/2010/main" val="337069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5A2E5-EC72-45DF-2635-02034AB8B167}"/>
              </a:ext>
            </a:extLst>
          </p:cNvPr>
          <p:cNvSpPr txBox="1"/>
          <p:nvPr/>
        </p:nvSpPr>
        <p:spPr>
          <a:xfrm>
            <a:off x="239487" y="293915"/>
            <a:ext cx="2930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Nat: 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F1EF0-BC4F-9F95-45C3-1CC95F8BB49B}"/>
                  </a:ext>
                </a:extLst>
              </p:cNvPr>
              <p:cNvSpPr txBox="1"/>
              <p:nvPr/>
            </p:nvSpPr>
            <p:spPr>
              <a:xfrm>
                <a:off x="328074" y="1132114"/>
                <a:ext cx="11308755" cy="431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 the </a:t>
                </a:r>
                <a:r>
                  <a:rPr lang="en-US" sz="1400" dirty="0" err="1">
                    <a:latin typeface="Monaco" pitchFamily="2" charset="77"/>
                  </a:rPr>
                  <a:t>ResidentialAgent</a:t>
                </a:r>
                <a:r>
                  <a:rPr lang="en-US" dirty="0"/>
                  <a:t> struct to carry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values to all agents in function </a:t>
                </a:r>
                <a:r>
                  <a:rPr lang="en-US" sz="1400" dirty="0" err="1">
                    <a:latin typeface="Monaco" pitchFamily="2" charset="77"/>
                  </a:rPr>
                  <a:t>add_agents</a:t>
                </a:r>
                <a:r>
                  <a:rPr lang="en-US" sz="1400" dirty="0">
                    <a:latin typeface="Monaco" pitchFamily="2" charset="77"/>
                  </a:rPr>
                  <a:t>!()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agent should have different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endParaRPr lang="en-US" dirty="0"/>
              </a:p>
              <a:p>
                <a:r>
                  <a:rPr lang="en-US" dirty="0"/>
                  <a:t>In </a:t>
                </a:r>
                <a:r>
                  <a:rPr lang="en-US" sz="1400" dirty="0" err="1">
                    <a:latin typeface="Monaco" pitchFamily="2" charset="77"/>
                  </a:rPr>
                  <a:t>agent_step</a:t>
                </a:r>
                <a:r>
                  <a:rPr lang="en-US" sz="1400" dirty="0">
                    <a:latin typeface="Monaco" pitchFamily="2" charset="77"/>
                  </a:rPr>
                  <a:t>!()</a:t>
                </a:r>
                <a:endParaRPr lang="en-US" dirty="0">
                  <a:latin typeface="Monaco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sub>
                    </m:sSub>
                  </m:oMath>
                </a14:m>
                <a:r>
                  <a:rPr lang="en-US" dirty="0"/>
                  <a:t> then agent stays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𝑠𝑡𝑎𝑦</m:t>
                        </m:r>
                      </m:sub>
                    </m:sSub>
                  </m:oMath>
                </a14:m>
                <a:r>
                  <a:rPr lang="en-US" dirty="0"/>
                  <a:t>then agent leaves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Extra: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err="1"/>
                  <a:t>input.csv</a:t>
                </a:r>
                <a:r>
                  <a:rPr lang="en-US" dirty="0"/>
                  <a:t>, there is a variable called </a:t>
                </a:r>
                <a:r>
                  <a:rPr lang="en-US" dirty="0" err="1"/>
                  <a:t>n_iterations</a:t>
                </a:r>
                <a:r>
                  <a:rPr lang="en-US" dirty="0"/>
                  <a:t>; change this to 100 to run the model 100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called Monte-Carlo simulation (</a:t>
                </a:r>
                <a:r>
                  <a:rPr lang="en-US" dirty="0">
                    <a:hlinkClick r:id="rId2"/>
                  </a:rPr>
                  <a:t>https://en.wikipedia.org/wiki/Monte_Carlo_method</a:t>
                </a:r>
                <a:r>
                  <a:rPr lang="en-US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It’s used to understand uncertainty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F1EF0-BC4F-9F95-45C3-1CC95F8B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4" y="1132114"/>
                <a:ext cx="11308755" cy="4313104"/>
              </a:xfrm>
              <a:prstGeom prst="rect">
                <a:avLst/>
              </a:prstGeom>
              <a:blipFill>
                <a:blip r:embed="rId3"/>
                <a:stretch>
                  <a:fillRect l="-448" t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EFF841-8865-0BD4-7446-FB63CA96665D}"/>
              </a:ext>
            </a:extLst>
          </p:cNvPr>
          <p:cNvSpPr txBox="1"/>
          <p:nvPr/>
        </p:nvSpPr>
        <p:spPr>
          <a:xfrm>
            <a:off x="152400" y="6379419"/>
            <a:ext cx="947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won’t be available for meetings June 21-25; however, you can text me. I’ll respond when I can.</a:t>
            </a:r>
          </a:p>
        </p:txBody>
      </p:sp>
    </p:spTree>
    <p:extLst>
      <p:ext uri="{BB962C8B-B14F-4D97-AF65-F5344CB8AC3E}">
        <p14:creationId xmlns:p14="http://schemas.microsoft.com/office/powerpoint/2010/main" val="102964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578</Words>
  <Application>Microsoft Macintosh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Sanderson, Dylan R. (Fed)</dc:creator>
  <cp:lastModifiedBy>Sanderson, Dylan R. (Fed)</cp:lastModifiedBy>
  <cp:revision>35</cp:revision>
  <dcterms:created xsi:type="dcterms:W3CDTF">2024-06-20T14:23:30Z</dcterms:created>
  <dcterms:modified xsi:type="dcterms:W3CDTF">2024-06-20T16:02:29Z</dcterms:modified>
</cp:coreProperties>
</file>