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imes New Roman" charset="1" panose="020305020704050203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 descr="1200px-IIT_Madras_Logo.svg.png"/>
          <p:cNvSpPr/>
          <p:nvPr/>
        </p:nvSpPr>
        <p:spPr>
          <a:xfrm flipH="false" flipV="false" rot="0">
            <a:off x="7240333" y="3624166"/>
            <a:ext cx="3807333" cy="3807333"/>
          </a:xfrm>
          <a:custGeom>
            <a:avLst/>
            <a:gdLst/>
            <a:ahLst/>
            <a:cxnLst/>
            <a:rect r="r" b="b" t="t" l="l"/>
            <a:pathLst>
              <a:path h="3807333" w="3807333">
                <a:moveTo>
                  <a:pt x="0" y="0"/>
                </a:moveTo>
                <a:lnTo>
                  <a:pt x="3807334" y="0"/>
                </a:lnTo>
                <a:lnTo>
                  <a:pt x="3807334" y="3807333"/>
                </a:lnTo>
                <a:lnTo>
                  <a:pt x="0" y="38073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103253" y="3447944"/>
            <a:ext cx="4084918" cy="4159776"/>
          </a:xfrm>
          <a:custGeom>
            <a:avLst/>
            <a:gdLst/>
            <a:ahLst/>
            <a:cxnLst/>
            <a:rect r="r" b="b" t="t" l="l"/>
            <a:pathLst>
              <a:path h="4159776" w="4084918">
                <a:moveTo>
                  <a:pt x="0" y="0"/>
                </a:moveTo>
                <a:lnTo>
                  <a:pt x="4084918" y="0"/>
                </a:lnTo>
                <a:lnTo>
                  <a:pt x="4084918" y="4159776"/>
                </a:lnTo>
                <a:lnTo>
                  <a:pt x="0" y="4159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16" t="0" r="-916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21624" y="466965"/>
            <a:ext cx="16925417" cy="91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1"/>
              </a:lnSpc>
            </a:pPr>
            <a:r>
              <a:rPr lang="en-US" b="true" sz="479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DATA MANAGEMENT CAPSTONE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6441" y="1805090"/>
            <a:ext cx="16230600" cy="15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1"/>
              </a:lnSpc>
            </a:pPr>
            <a:r>
              <a:rPr lang="en-US" sz="40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AND PRODUCT OPTIMIZATION THROUGH SALES ANALYTICS OF A FASHION OUTLET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35255" cy="3492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89196" y="7856710"/>
            <a:ext cx="2909607" cy="158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1"/>
              </a:lnSpc>
            </a:pPr>
            <a:r>
              <a:rPr lang="en-US" sz="28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 : </a:t>
            </a:r>
          </a:p>
          <a:p>
            <a:pPr algn="ctr">
              <a:lnSpc>
                <a:spcPts val="4051"/>
              </a:lnSpc>
            </a:pPr>
            <a:r>
              <a:rPr lang="en-US" sz="289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Jyoti Singh </a:t>
            </a:r>
          </a:p>
          <a:p>
            <a:pPr algn="ctr">
              <a:lnSpc>
                <a:spcPts val="4051"/>
              </a:lnSpc>
            </a:pPr>
            <a:r>
              <a:rPr lang="en-US" sz="289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22F3000182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6505" y="317222"/>
            <a:ext cx="1238703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03036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096443"/>
            <a:ext cx="15589238" cy="698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 Inventory Management: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 stock levels with demand trends, conduct regular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assessments, and minimize overstocking to reduce costs and inefficiencies.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Plan for Seasonal Demand: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Anticipate peak sales by adjusting inventory and launching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targeted promotions to maximize revenue during high-demand periods.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Optimize Pricing Strategy: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a value-based pricing model with strategic discounts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on high-margin products to enhance profitability while maintaining sales volume.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Strengthen Category Performance: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high-margin products like Cargo Pants and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Shoes while repositioning or bundling low-profit items such as Shorts and Joggers to improve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overall profitability.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Boost Marketing &amp; Sales Strategies: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 customer insights, influencer collaborations,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and promotional campaigns to enhance visibility and drive demand for mid-tier and slow-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moving categories.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39378" y="2689737"/>
            <a:ext cx="12387037" cy="294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b="true" sz="7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 !</a:t>
            </a:r>
          </a:p>
          <a:p>
            <a:pPr algn="ctr">
              <a:lnSpc>
                <a:spcPts val="1119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03036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5505967"/>
            <a:ext cx="14524573" cy="218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5"/>
              </a:lnSpc>
            </a:pPr>
            <a:r>
              <a:rPr lang="en-US" sz="300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PROJECT LINK: </a:t>
            </a:r>
            <a:r>
              <a:rPr lang="en-US" sz="30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https://drive.google.com/drive/folders/1Gff4MHouEXZ3cON3KrLF9_XnAHSWokY-?usp=sharing</a:t>
            </a:r>
          </a:p>
          <a:p>
            <a:pPr algn="ctr">
              <a:lnSpc>
                <a:spcPts val="420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07697"/>
            <a:ext cx="17239116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ORGANIZATION BACKGROUND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92613" y="5846863"/>
            <a:ext cx="2697817" cy="3713062"/>
          </a:xfrm>
          <a:custGeom>
            <a:avLst/>
            <a:gdLst/>
            <a:ahLst/>
            <a:cxnLst/>
            <a:rect r="r" b="b" t="t" l="l"/>
            <a:pathLst>
              <a:path h="3713062" w="2697817">
                <a:moveTo>
                  <a:pt x="0" y="0"/>
                </a:moveTo>
                <a:lnTo>
                  <a:pt x="2697817" y="0"/>
                </a:lnTo>
                <a:lnTo>
                  <a:pt x="2697817" y="3713062"/>
                </a:lnTo>
                <a:lnTo>
                  <a:pt x="0" y="3713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991" r="0" b="-3517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80183" y="5846863"/>
            <a:ext cx="2418089" cy="3713062"/>
          </a:xfrm>
          <a:custGeom>
            <a:avLst/>
            <a:gdLst/>
            <a:ahLst/>
            <a:cxnLst/>
            <a:rect r="r" b="b" t="t" l="l"/>
            <a:pathLst>
              <a:path h="3713062" w="2418089">
                <a:moveTo>
                  <a:pt x="0" y="0"/>
                </a:moveTo>
                <a:lnTo>
                  <a:pt x="2418089" y="0"/>
                </a:lnTo>
                <a:lnTo>
                  <a:pt x="2418089" y="3713062"/>
                </a:lnTo>
                <a:lnTo>
                  <a:pt x="0" y="3713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2059" r="0" b="-2239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484022" y="5846863"/>
            <a:ext cx="2985669" cy="3713062"/>
          </a:xfrm>
          <a:custGeom>
            <a:avLst/>
            <a:gdLst/>
            <a:ahLst/>
            <a:cxnLst/>
            <a:rect r="r" b="b" t="t" l="l"/>
            <a:pathLst>
              <a:path h="3713062" w="2985669">
                <a:moveTo>
                  <a:pt x="0" y="0"/>
                </a:moveTo>
                <a:lnTo>
                  <a:pt x="2985670" y="0"/>
                </a:lnTo>
                <a:lnTo>
                  <a:pt x="2985670" y="3713062"/>
                </a:lnTo>
                <a:lnTo>
                  <a:pt x="0" y="37130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1026" r="0" b="-37331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755442" y="5846863"/>
            <a:ext cx="2776115" cy="3713062"/>
          </a:xfrm>
          <a:custGeom>
            <a:avLst/>
            <a:gdLst/>
            <a:ahLst/>
            <a:cxnLst/>
            <a:rect r="r" b="b" t="t" l="l"/>
            <a:pathLst>
              <a:path h="3713062" w="2776115">
                <a:moveTo>
                  <a:pt x="0" y="0"/>
                </a:moveTo>
                <a:lnTo>
                  <a:pt x="2776115" y="0"/>
                </a:lnTo>
                <a:lnTo>
                  <a:pt x="2776115" y="3713062"/>
                </a:lnTo>
                <a:lnTo>
                  <a:pt x="0" y="37130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9235" r="0" b="-6604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817307" y="5846863"/>
            <a:ext cx="2743748" cy="3680442"/>
          </a:xfrm>
          <a:custGeom>
            <a:avLst/>
            <a:gdLst/>
            <a:ahLst/>
            <a:cxnLst/>
            <a:rect r="r" b="b" t="t" l="l"/>
            <a:pathLst>
              <a:path h="3680442" w="2743748">
                <a:moveTo>
                  <a:pt x="0" y="0"/>
                </a:moveTo>
                <a:lnTo>
                  <a:pt x="2743747" y="0"/>
                </a:lnTo>
                <a:lnTo>
                  <a:pt x="2743747" y="3680441"/>
                </a:lnTo>
                <a:lnTo>
                  <a:pt x="0" y="36804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5372" r="-767" b="-51256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56739" y="1843190"/>
            <a:ext cx="17239116" cy="431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Elegant is a B2C fashion outlet specializing in clothing and footwear for men and women. Established in April 2024 by Mr. Narendra Kumar, the store has quickly built a strong customer base.</a:t>
            </a:r>
          </a:p>
          <a:p>
            <a:pPr algn="just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Location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Rath, Hamirpur, Uttar Pradesh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Customer Base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900-950 customers in 6 months (120-150 per month)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Type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Retail fashion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catering to men &amp; women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Product Range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Clothing &amp; Footwear collections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317222"/>
            <a:ext cx="853717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602393" y="3173568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030365" y="3173568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1782212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271321"/>
            <a:ext cx="16377999" cy="8873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</a:t>
            </a:r>
            <a:r>
              <a:rPr lang="en-US" sz="313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Stock Shortages: 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Fast-moving items frequently go out of stock, leading to lost sales and dissatisfied customers.</a:t>
            </a:r>
          </a:p>
          <a:p>
            <a:pPr algn="l">
              <a:lnSpc>
                <a:spcPts val="4391"/>
              </a:lnSpc>
            </a:pP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313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Overstocking: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Slow-moving items pile up, increasing storage costs and blocking funds that could be better 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used.</a:t>
            </a:r>
          </a:p>
          <a:p>
            <a:pPr algn="l">
              <a:lnSpc>
                <a:spcPts val="4391"/>
              </a:lnSpc>
            </a:pP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313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Seasonal Demand Mismatch: 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Understocking during peak periods leads to missed revenue, while surplus inventory during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off-seasons affects cash flow.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313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Slim Profit Margins: </a:t>
            </a:r>
          </a:p>
          <a:p>
            <a:pPr algn="l">
              <a:lnSpc>
                <a:spcPts val="4391"/>
              </a:lnSpc>
            </a:pPr>
            <a:r>
              <a:rPr lang="en-US" sz="313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</a:t>
            </a: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pricing and unsold outdated stock reduce overall profitability and strain  </a:t>
            </a:r>
          </a:p>
          <a:p>
            <a:pPr algn="l">
              <a:lnSpc>
                <a:spcPts val="4391"/>
              </a:lnSpc>
            </a:pPr>
            <a:r>
              <a:rPr lang="en-US" sz="31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financial resources.</a:t>
            </a:r>
          </a:p>
          <a:p>
            <a:pPr algn="l">
              <a:lnSpc>
                <a:spcPts val="4391"/>
              </a:lnSpc>
            </a:pPr>
          </a:p>
          <a:p>
            <a:pPr algn="l">
              <a:lnSpc>
                <a:spcPts val="439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8348" y="514350"/>
            <a:ext cx="1721130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PROCESS OF DATA CLEANING AND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52715"/>
            <a:ext cx="10307907" cy="697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After getting the Authorization Letter from IIT Madras, we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had 2 In person meetings to discuss about the project &amp;  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business.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After proposal approval, the data was shared as Excel sheets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for analysis. 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The data was then loaded in colab to plot graphs and data 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preprocessing was done.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Revenue and Monthly Trend Analysis, Category-Wise Sales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Performance, Seasonal Sales Patterns, and Profit Margin  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Analysis were conducted.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799657" y="4885150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8" y="3939865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930359" y="3173568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1478342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502489" y="2446540"/>
            <a:ext cx="5910521" cy="5393920"/>
          </a:xfrm>
          <a:custGeom>
            <a:avLst/>
            <a:gdLst/>
            <a:ahLst/>
            <a:cxnLst/>
            <a:rect r="r" b="b" t="t" l="l"/>
            <a:pathLst>
              <a:path h="5393920" w="5910521">
                <a:moveTo>
                  <a:pt x="0" y="0"/>
                </a:moveTo>
                <a:lnTo>
                  <a:pt x="5910521" y="0"/>
                </a:lnTo>
                <a:lnTo>
                  <a:pt x="5910521" y="5393920"/>
                </a:lnTo>
                <a:lnTo>
                  <a:pt x="0" y="5393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6312" y="446748"/>
            <a:ext cx="16483345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DESCRIPTIVE STATISTICS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6312" y="5467365"/>
            <a:ext cx="11892430" cy="4669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2"/>
              </a:lnSpc>
            </a:pPr>
            <a:r>
              <a:rPr lang="en-US" sz="29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Revenue Trends:</a:t>
            </a:r>
          </a:p>
          <a:p>
            <a:pPr algn="l" marL="626485" indent="-313242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Total Revenue: October 2024 (241,799)</a:t>
            </a:r>
          </a:p>
          <a:p>
            <a:pPr algn="l" marL="626485" indent="-313242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Total Revenue: September 2024 (177,553)</a:t>
            </a:r>
          </a:p>
          <a:p>
            <a:pPr algn="l" marL="626485" indent="-313242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Revenue: Ranges from 704.24 (August) to 1091.22 (July)</a:t>
            </a:r>
          </a:p>
          <a:p>
            <a:pPr algn="l" marL="626485" indent="-313242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 Revenue: Highest in June (898.0) and lowest in August (549.0)</a:t>
            </a:r>
          </a:p>
          <a:p>
            <a:pPr algn="l">
              <a:lnSpc>
                <a:spcPts val="4062"/>
              </a:lnSpc>
            </a:pPr>
            <a:r>
              <a:rPr lang="en-US" sz="29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Sales Performance:</a:t>
            </a:r>
          </a:p>
          <a:p>
            <a:pPr algn="l" marL="626485" indent="-313242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Items Sold: June 2024 (398 items)</a:t>
            </a:r>
          </a:p>
          <a:p>
            <a:pPr algn="l" marL="626485" indent="-313242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Items Sold: May 2024 (304 items)</a:t>
            </a:r>
          </a:p>
          <a:p>
            <a:pPr algn="l">
              <a:lnSpc>
                <a:spcPts val="4062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4205837" y="2295549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1478342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621398" y="2089905"/>
            <a:ext cx="9587344" cy="3368869"/>
          </a:xfrm>
          <a:custGeom>
            <a:avLst/>
            <a:gdLst/>
            <a:ahLst/>
            <a:cxnLst/>
            <a:rect r="r" b="b" t="t" l="l"/>
            <a:pathLst>
              <a:path h="3368869" w="9587344">
                <a:moveTo>
                  <a:pt x="0" y="0"/>
                </a:moveTo>
                <a:lnTo>
                  <a:pt x="9587344" y="0"/>
                </a:lnTo>
                <a:lnTo>
                  <a:pt x="9587344" y="3368869"/>
                </a:lnTo>
                <a:lnTo>
                  <a:pt x="0" y="3368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395722"/>
            <a:ext cx="12287241" cy="57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9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&amp; Sales Insights (May 2024 - Oct 2024)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88139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959348" y="1967015"/>
            <a:ext cx="9437560" cy="4688601"/>
          </a:xfrm>
          <a:custGeom>
            <a:avLst/>
            <a:gdLst/>
            <a:ahLst/>
            <a:cxnLst/>
            <a:rect r="r" b="b" t="t" l="l"/>
            <a:pathLst>
              <a:path h="4688601" w="9437560">
                <a:moveTo>
                  <a:pt x="0" y="0"/>
                </a:moveTo>
                <a:lnTo>
                  <a:pt x="9437560" y="0"/>
                </a:lnTo>
                <a:lnTo>
                  <a:pt x="9437560" y="4688601"/>
                </a:lnTo>
                <a:lnTo>
                  <a:pt x="0" y="4688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" t="0" r="-36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03747" y="317222"/>
            <a:ext cx="890849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MONTHLY SALES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218319"/>
            <a:ext cx="14370057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Monthly trends in sales and revenue show seasonal demand shifts and pricing impact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7099027"/>
            <a:ext cx="14370057" cy="1647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June: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Highest sales volume, but revenue was not maximized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October: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revenue due to high-priced items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Price-sensitive demand, need for better inventory forecasting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030365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8" y="0"/>
                </a:lnTo>
                <a:lnTo>
                  <a:pt x="4518708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800486" y="1311463"/>
            <a:ext cx="9606313" cy="5156739"/>
          </a:xfrm>
          <a:custGeom>
            <a:avLst/>
            <a:gdLst/>
            <a:ahLst/>
            <a:cxnLst/>
            <a:rect r="r" b="b" t="t" l="l"/>
            <a:pathLst>
              <a:path h="5156739" w="9606313">
                <a:moveTo>
                  <a:pt x="0" y="0"/>
                </a:moveTo>
                <a:lnTo>
                  <a:pt x="9606313" y="0"/>
                </a:lnTo>
                <a:lnTo>
                  <a:pt x="9606313" y="5156739"/>
                </a:lnTo>
                <a:lnTo>
                  <a:pt x="0" y="5156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16062" y="514350"/>
            <a:ext cx="1398649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CATEGORY-WISE PERFORMANCE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8521" y="6611077"/>
            <a:ext cx="15690243" cy="294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0"/>
              </a:lnSpc>
            </a:pP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277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Top Sellers:</a:t>
            </a: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Shoes (₹194,441) and Jeans (₹193,200) lead sales, contributing significantly to revenue.</a:t>
            </a:r>
          </a:p>
          <a:p>
            <a:pPr algn="l">
              <a:lnSpc>
                <a:spcPts val="3890"/>
              </a:lnSpc>
            </a:pP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277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Strong Performers:</a:t>
            </a: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T-Shirts (₹154,498) and Kurtis (₹152,636) show high demand for casual wear.</a:t>
            </a:r>
          </a:p>
          <a:p>
            <a:pPr algn="l">
              <a:lnSpc>
                <a:spcPts val="3890"/>
              </a:lnSpc>
            </a:pP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277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Moderate Sales:</a:t>
            </a: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Kurta Pajama (₹127,730), Cargo Pants (₹101,524), and Shirts (₹83,875) perform </a:t>
            </a:r>
          </a:p>
          <a:p>
            <a:pPr algn="l">
              <a:lnSpc>
                <a:spcPts val="3890"/>
              </a:lnSpc>
            </a:pP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decently but trail top categories.</a:t>
            </a:r>
          </a:p>
          <a:p>
            <a:pPr algn="l">
              <a:lnSpc>
                <a:spcPts val="3890"/>
              </a:lnSpc>
            </a:pP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❖ </a:t>
            </a:r>
            <a:r>
              <a:rPr lang="en-US" sz="277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Low Revenue Items:</a:t>
            </a: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Suits (₹1,198), Shorts (₹5,066), and Plazzo (₹6,725) need better pricing or</a:t>
            </a:r>
          </a:p>
          <a:p>
            <a:pPr algn="l">
              <a:lnSpc>
                <a:spcPts val="3890"/>
              </a:lnSpc>
            </a:pPr>
            <a:r>
              <a:rPr lang="en-US" sz="277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marketing strategies.    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154882" y="3173568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252199" y="2007013"/>
            <a:ext cx="10035801" cy="6603449"/>
          </a:xfrm>
          <a:custGeom>
            <a:avLst/>
            <a:gdLst/>
            <a:ahLst/>
            <a:cxnLst/>
            <a:rect r="r" b="b" t="t" l="l"/>
            <a:pathLst>
              <a:path h="6603449" w="10035801">
                <a:moveTo>
                  <a:pt x="0" y="0"/>
                </a:moveTo>
                <a:lnTo>
                  <a:pt x="10035801" y="0"/>
                </a:lnTo>
                <a:lnTo>
                  <a:pt x="10035801" y="6603449"/>
                </a:lnTo>
                <a:lnTo>
                  <a:pt x="0" y="66034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47533" y="1892713"/>
            <a:ext cx="7245474" cy="7746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5"/>
              </a:lnSpc>
            </a:pP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Top Sellers</a:t>
            </a: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Shoes (₹194,441) and Jeans (₹193,200) lead in revenue.</a:t>
            </a:r>
          </a:p>
          <a:p>
            <a:pPr algn="l">
              <a:lnSpc>
                <a:spcPts val="4065"/>
              </a:lnSpc>
            </a:pPr>
          </a:p>
          <a:p>
            <a:pPr algn="l">
              <a:lnSpc>
                <a:spcPts val="4065"/>
              </a:lnSpc>
            </a:pP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Strong Performers:</a:t>
            </a: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T-Shirts (₹154,498) and Kurtis (₹152,636) show high demand.</a:t>
            </a:r>
          </a:p>
          <a:p>
            <a:pPr algn="l">
              <a:lnSpc>
                <a:spcPts val="4065"/>
              </a:lnSpc>
            </a:pPr>
          </a:p>
          <a:p>
            <a:pPr algn="l">
              <a:lnSpc>
                <a:spcPts val="4065"/>
              </a:lnSpc>
            </a:pP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Moderate Sales: </a:t>
            </a: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Kurta Pajama, Cargo Pants, and Shirts perform steadily.</a:t>
            </a:r>
          </a:p>
          <a:p>
            <a:pPr algn="l">
              <a:lnSpc>
                <a:spcPts val="4065"/>
              </a:lnSpc>
            </a:pPr>
          </a:p>
          <a:p>
            <a:pPr algn="l">
              <a:lnSpc>
                <a:spcPts val="4065"/>
              </a:lnSpc>
            </a:pP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Stable but Lower Sales:</a:t>
            </a: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Joggers and Tops show consistent but modest sales.</a:t>
            </a:r>
          </a:p>
          <a:p>
            <a:pPr algn="l">
              <a:lnSpc>
                <a:spcPts val="4065"/>
              </a:lnSpc>
            </a:pPr>
          </a:p>
          <a:p>
            <a:pPr algn="l">
              <a:lnSpc>
                <a:spcPts val="4065"/>
              </a:lnSpc>
            </a:pP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Market Trends:</a:t>
            </a:r>
            <a:r>
              <a:rPr lang="en-US" sz="29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Western wear dominates, while ethnic wear sees seasonal shifts.</a:t>
            </a:r>
          </a:p>
          <a:p>
            <a:pPr algn="l">
              <a:lnSpc>
                <a:spcPts val="398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17222"/>
            <a:ext cx="16307336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SEASONAL SALES PATTERNS AND REVENUE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591347" y="3173568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144000" y="2163097"/>
            <a:ext cx="8816225" cy="5259426"/>
          </a:xfrm>
          <a:custGeom>
            <a:avLst/>
            <a:gdLst/>
            <a:ahLst/>
            <a:cxnLst/>
            <a:rect r="r" b="b" t="t" l="l"/>
            <a:pathLst>
              <a:path h="5259426" w="8816225">
                <a:moveTo>
                  <a:pt x="0" y="0"/>
                </a:moveTo>
                <a:lnTo>
                  <a:pt x="8816225" y="0"/>
                </a:lnTo>
                <a:lnTo>
                  <a:pt x="8816225" y="5259426"/>
                </a:lnTo>
                <a:lnTo>
                  <a:pt x="0" y="5259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66984" y="317222"/>
            <a:ext cx="1275403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PROFIT MARGIN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343" y="2066275"/>
            <a:ext cx="8866155" cy="621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Top Earner: </a:t>
            </a: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Cargo Pants lead in profitability,  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making them a key revenue driver.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High-Profit Items: </a:t>
            </a: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Shoes and Kurta Pajama show 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strong margins, benefiting from demand and 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premium pricing.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Consistent Performers: </a:t>
            </a: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Jeans and Shirts provide 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steady revenue with mid-to-high profit margins.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290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Low-Profit Segments:</a:t>
            </a: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Shorts, Plazzo, and Joggers 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yield minimal margins, requiring better pricing </a:t>
            </a:r>
          </a:p>
          <a:p>
            <a:pPr algn="l">
              <a:lnSpc>
                <a:spcPts val="4073"/>
              </a:lnSpc>
            </a:pPr>
            <a:r>
              <a:rPr lang="en-US" sz="2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strategies.</a:t>
            </a:r>
          </a:p>
          <a:p>
            <a:pPr algn="l">
              <a:lnSpc>
                <a:spcPts val="4073"/>
              </a:lnSpc>
            </a:pPr>
          </a:p>
          <a:p>
            <a:pPr algn="l">
              <a:lnSpc>
                <a:spcPts val="4073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7845" y="7429485"/>
            <a:ext cx="1573537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❖ </a:t>
            </a: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Trend Insight: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Bottom-wear categories like Cargo Pants and Jeans have higher profit margins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 contrast, casual wear items such as Shorts and Joggers generate lower margins.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DAGi5ZlTvEo</dc:identifier>
  <dcterms:modified xsi:type="dcterms:W3CDTF">2011-08-01T06:04:30Z</dcterms:modified>
  <cp:revision>1</cp:revision>
  <dc:title>BUSINESS DATA MANAGEMENT PROJECT</dc:title>
</cp:coreProperties>
</file>