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8"/>
    <p:sldId id="257" r:id="rId29"/>
    <p:sldId id="258" r:id="rId30"/>
    <p:sldId id="259" r:id="rId31"/>
    <p:sldId id="260" r:id="rId32"/>
    <p:sldId id="261" r:id="rId33"/>
    <p:sldId id="262" r:id="rId34"/>
    <p:sldId id="263" r:id="rId35"/>
    <p:sldId id="264" r:id="rId36"/>
    <p:sldId id="265" r:id="rId37"/>
    <p:sldId id="266" r:id="rId38"/>
    <p:sldId id="267" r:id="rId3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League Spartan" charset="1" panose="00000800000000000000"/>
      <p:regular r:id="rId10"/>
    </p:embeddedFont>
    <p:embeddedFont>
      <p:font typeface="Hussar Bold" charset="1" panose="00000800000000000000"/>
      <p:regular r:id="rId11"/>
    </p:embeddedFont>
    <p:embeddedFont>
      <p:font typeface="Bernoru" charset="1" panose="00000A00000000000000"/>
      <p:regular r:id="rId12"/>
    </p:embeddedFont>
    <p:embeddedFont>
      <p:font typeface="TT Commons Pro" charset="1" panose="020B0103030102020204"/>
      <p:regular r:id="rId13"/>
    </p:embeddedFont>
    <p:embeddedFont>
      <p:font typeface="TT Commons Pro Bold" charset="1" panose="020B0103030102020204"/>
      <p:regular r:id="rId14"/>
    </p:embeddedFont>
    <p:embeddedFont>
      <p:font typeface="TT Commons Pro Italics" charset="1" panose="020B0103030102020204"/>
      <p:regular r:id="rId15"/>
    </p:embeddedFont>
    <p:embeddedFont>
      <p:font typeface="TT Commons Pro Bold Italics" charset="1" panose="020B0103030102020204"/>
      <p:regular r:id="rId16"/>
    </p:embeddedFont>
    <p:embeddedFont>
      <p:font typeface="Canva Sans" charset="1" panose="020B0503030501040103"/>
      <p:regular r:id="rId17"/>
    </p:embeddedFont>
    <p:embeddedFont>
      <p:font typeface="Canva Sans Bold" charset="1" panose="020B0803030501040103"/>
      <p:regular r:id="rId18"/>
    </p:embeddedFont>
    <p:embeddedFont>
      <p:font typeface="Canva Sans Italics" charset="1" panose="020B0503030501040103"/>
      <p:regular r:id="rId19"/>
    </p:embeddedFont>
    <p:embeddedFont>
      <p:font typeface="Canva Sans Bold Italics" charset="1" panose="020B0803030501040103"/>
      <p:regular r:id="rId20"/>
    </p:embeddedFont>
    <p:embeddedFont>
      <p:font typeface="Canva Sans Medium" charset="1" panose="020B0603030501040103"/>
      <p:regular r:id="rId21"/>
    </p:embeddedFont>
    <p:embeddedFont>
      <p:font typeface="Canva Sans Medium Italics" charset="1" panose="020B0603030501040103"/>
      <p:regular r:id="rId22"/>
    </p:embeddedFont>
    <p:embeddedFont>
      <p:font typeface="Podkova" charset="1" panose="00000500000000000000"/>
      <p:regular r:id="rId23"/>
    </p:embeddedFont>
    <p:embeddedFont>
      <p:font typeface="Podkova Bold" charset="1" panose="00000800000000000000"/>
      <p:regular r:id="rId24"/>
    </p:embeddedFont>
    <p:embeddedFont>
      <p:font typeface="Podkova Medium" charset="1" panose="00000600000000000000"/>
      <p:regular r:id="rId25"/>
    </p:embeddedFont>
    <p:embeddedFont>
      <p:font typeface="Podkova Semi-Bold" charset="1" panose="00000700000000000000"/>
      <p:regular r:id="rId26"/>
    </p:embeddedFont>
    <p:embeddedFont>
      <p:font typeface="Podkova Ultra-Bold" charset="1" panose="000009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slides/slide1.xml" Type="http://schemas.openxmlformats.org/officeDocument/2006/relationships/slide"/><Relationship Id="rId29" Target="slides/slide2.xml" Type="http://schemas.openxmlformats.org/officeDocument/2006/relationships/slide"/><Relationship Id="rId3" Target="viewProps.xml" Type="http://schemas.openxmlformats.org/officeDocument/2006/relationships/viewProps"/><Relationship Id="rId30" Target="slides/slide3.xml" Type="http://schemas.openxmlformats.org/officeDocument/2006/relationships/slide"/><Relationship Id="rId31" Target="slides/slide4.xml" Type="http://schemas.openxmlformats.org/officeDocument/2006/relationships/slide"/><Relationship Id="rId32" Target="slides/slide5.xml" Type="http://schemas.openxmlformats.org/officeDocument/2006/relationships/slide"/><Relationship Id="rId33" Target="slides/slide6.xml" Type="http://schemas.openxmlformats.org/officeDocument/2006/relationships/slide"/><Relationship Id="rId34" Target="slides/slide7.xml" Type="http://schemas.openxmlformats.org/officeDocument/2006/relationships/slide"/><Relationship Id="rId35" Target="slides/slide8.xml" Type="http://schemas.openxmlformats.org/officeDocument/2006/relationships/slide"/><Relationship Id="rId36" Target="slides/slide9.xml" Type="http://schemas.openxmlformats.org/officeDocument/2006/relationships/slide"/><Relationship Id="rId37" Target="slides/slide10.xml" Type="http://schemas.openxmlformats.org/officeDocument/2006/relationships/slide"/><Relationship Id="rId38" Target="slides/slide11.xml" Type="http://schemas.openxmlformats.org/officeDocument/2006/relationships/slide"/><Relationship Id="rId39" Target="slides/slide12.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media/image10.jpeg" Type="http://schemas.openxmlformats.org/officeDocument/2006/relationships/image"/><Relationship Id="rId4" Target="../media/image11.jpeg" Type="http://schemas.openxmlformats.org/officeDocument/2006/relationships/image"/><Relationship Id="rId5" Target="../media/image12.jpeg" Type="http://schemas.openxmlformats.org/officeDocument/2006/relationships/image"/><Relationship Id="rId6" Target="../media/image13.jpe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20.png" Type="http://schemas.openxmlformats.org/officeDocument/2006/relationships/image"/><Relationship Id="rId5" Target="../media/image21.png" Type="http://schemas.openxmlformats.org/officeDocument/2006/relationships/image"/><Relationship Id="rId6" Target="../media/image22.png" Type="http://schemas.openxmlformats.org/officeDocument/2006/relationships/image"/><Relationship Id="rId7" Target="../media/image23.png" Type="http://schemas.openxmlformats.org/officeDocument/2006/relationships/image"/><Relationship Id="rId8" Target="../media/image24.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521361" y="998220"/>
            <a:ext cx="11737939" cy="3517475"/>
            <a:chOff x="0" y="0"/>
            <a:chExt cx="15650585" cy="4689967"/>
          </a:xfrm>
        </p:grpSpPr>
        <p:sp>
          <p:nvSpPr>
            <p:cNvPr name="TextBox 3" id="3"/>
            <p:cNvSpPr txBox="true"/>
            <p:nvPr/>
          </p:nvSpPr>
          <p:spPr>
            <a:xfrm rot="0">
              <a:off x="0" y="0"/>
              <a:ext cx="15650585" cy="3733800"/>
            </a:xfrm>
            <a:prstGeom prst="rect">
              <a:avLst/>
            </a:prstGeom>
          </p:spPr>
          <p:txBody>
            <a:bodyPr anchor="t" rtlCol="false" tIns="0" lIns="0" bIns="0" rIns="0">
              <a:spAutoFit/>
            </a:bodyPr>
            <a:lstStyle/>
            <a:p>
              <a:pPr marL="0" indent="0" lvl="0">
                <a:lnSpc>
                  <a:spcPts val="7384"/>
                </a:lnSpc>
              </a:pPr>
              <a:r>
                <a:rPr lang="en-US" sz="6153">
                  <a:solidFill>
                    <a:srgbClr val="000000"/>
                  </a:solidFill>
                  <a:latin typeface="League Spartan"/>
                </a:rPr>
                <a:t>Hack2Hire Team-19 presents</a:t>
              </a:r>
            </a:p>
            <a:p>
              <a:pPr marL="0" indent="0" lvl="0">
                <a:lnSpc>
                  <a:spcPts val="7384"/>
                </a:lnSpc>
              </a:pPr>
            </a:p>
            <a:p>
              <a:pPr marL="0" indent="0" lvl="0">
                <a:lnSpc>
                  <a:spcPts val="7384"/>
                </a:lnSpc>
              </a:pPr>
              <a:r>
                <a:rPr lang="en-US" sz="6153">
                  <a:solidFill>
                    <a:srgbClr val="000000"/>
                  </a:solidFill>
                  <a:latin typeface="League Spartan"/>
                </a:rPr>
                <a:t>ETHER-NET</a:t>
              </a:r>
            </a:p>
          </p:txBody>
        </p:sp>
        <p:sp>
          <p:nvSpPr>
            <p:cNvPr name="TextBox 4" id="4"/>
            <p:cNvSpPr txBox="true"/>
            <p:nvPr/>
          </p:nvSpPr>
          <p:spPr>
            <a:xfrm rot="0">
              <a:off x="0" y="4048194"/>
              <a:ext cx="15650585" cy="641773"/>
            </a:xfrm>
            <a:prstGeom prst="rect">
              <a:avLst/>
            </a:prstGeom>
          </p:spPr>
          <p:txBody>
            <a:bodyPr anchor="t" rtlCol="false" tIns="0" lIns="0" bIns="0" rIns="0">
              <a:spAutoFit/>
            </a:bodyPr>
            <a:lstStyle/>
            <a:p>
              <a:pPr marL="0" indent="0" lvl="0">
                <a:lnSpc>
                  <a:spcPts val="3920"/>
                </a:lnSpc>
              </a:pPr>
            </a:p>
          </p:txBody>
        </p:sp>
      </p:grpSp>
      <p:grpSp>
        <p:nvGrpSpPr>
          <p:cNvPr name="Group 5" id="5"/>
          <p:cNvGrpSpPr/>
          <p:nvPr/>
        </p:nvGrpSpPr>
        <p:grpSpPr>
          <a:xfrm rot="0">
            <a:off x="5521361" y="4477495"/>
            <a:ext cx="10736649" cy="4780805"/>
            <a:chOff x="0" y="0"/>
            <a:chExt cx="14315533" cy="6374406"/>
          </a:xfrm>
        </p:grpSpPr>
        <p:sp>
          <p:nvSpPr>
            <p:cNvPr name="TextBox 6" id="6"/>
            <p:cNvSpPr txBox="true"/>
            <p:nvPr/>
          </p:nvSpPr>
          <p:spPr>
            <a:xfrm rot="0">
              <a:off x="0" y="-57150"/>
              <a:ext cx="14315533" cy="622723"/>
            </a:xfrm>
            <a:prstGeom prst="rect">
              <a:avLst/>
            </a:prstGeom>
          </p:spPr>
          <p:txBody>
            <a:bodyPr anchor="t" rtlCol="false" tIns="0" lIns="0" bIns="0" rIns="0">
              <a:spAutoFit/>
            </a:bodyPr>
            <a:lstStyle/>
            <a:p>
              <a:pPr marL="0" indent="0" lvl="0">
                <a:lnSpc>
                  <a:spcPts val="3919"/>
                </a:lnSpc>
              </a:pPr>
              <a:r>
                <a:rPr lang="en-US" sz="2799">
                  <a:solidFill>
                    <a:srgbClr val="737373"/>
                  </a:solidFill>
                  <a:latin typeface="Hussar Bold"/>
                </a:rPr>
                <a:t>HARSH DHARMENDRA JAIN</a:t>
              </a:r>
            </a:p>
          </p:txBody>
        </p:sp>
        <p:sp>
          <p:nvSpPr>
            <p:cNvPr name="TextBox 7" id="7"/>
            <p:cNvSpPr txBox="true"/>
            <p:nvPr/>
          </p:nvSpPr>
          <p:spPr>
            <a:xfrm rot="0">
              <a:off x="0" y="2847267"/>
              <a:ext cx="14315533" cy="622723"/>
            </a:xfrm>
            <a:prstGeom prst="rect">
              <a:avLst/>
            </a:prstGeom>
          </p:spPr>
          <p:txBody>
            <a:bodyPr anchor="t" rtlCol="false" tIns="0" lIns="0" bIns="0" rIns="0">
              <a:spAutoFit/>
            </a:bodyPr>
            <a:lstStyle/>
            <a:p>
              <a:pPr marL="0" indent="0" lvl="0">
                <a:lnSpc>
                  <a:spcPts val="3919"/>
                </a:lnSpc>
              </a:pPr>
              <a:r>
                <a:rPr lang="en-US" sz="2799">
                  <a:solidFill>
                    <a:srgbClr val="737373"/>
                  </a:solidFill>
                  <a:latin typeface="Hussar Bold"/>
                </a:rPr>
                <a:t>KARTIKEYA GUPTA</a:t>
              </a:r>
            </a:p>
          </p:txBody>
        </p:sp>
        <p:sp>
          <p:nvSpPr>
            <p:cNvPr name="TextBox 8" id="8"/>
            <p:cNvSpPr txBox="true"/>
            <p:nvPr/>
          </p:nvSpPr>
          <p:spPr>
            <a:xfrm rot="0">
              <a:off x="0" y="5751683"/>
              <a:ext cx="14315533" cy="622723"/>
            </a:xfrm>
            <a:prstGeom prst="rect">
              <a:avLst/>
            </a:prstGeom>
          </p:spPr>
          <p:txBody>
            <a:bodyPr anchor="t" rtlCol="false" tIns="0" lIns="0" bIns="0" rIns="0">
              <a:spAutoFit/>
            </a:bodyPr>
            <a:lstStyle/>
            <a:p>
              <a:pPr marL="0" indent="0" lvl="0">
                <a:lnSpc>
                  <a:spcPts val="3919"/>
                </a:lnSpc>
              </a:pPr>
              <a:r>
                <a:rPr lang="en-US" sz="2799">
                  <a:solidFill>
                    <a:srgbClr val="737373"/>
                  </a:solidFill>
                  <a:latin typeface="Hussar Bold"/>
                </a:rPr>
                <a:t>ARCHIT NIGAM</a:t>
              </a:r>
            </a:p>
          </p:txBody>
        </p:sp>
        <p:sp>
          <p:nvSpPr>
            <p:cNvPr name="TextBox 9" id="9"/>
            <p:cNvSpPr txBox="true"/>
            <p:nvPr/>
          </p:nvSpPr>
          <p:spPr>
            <a:xfrm rot="0">
              <a:off x="0" y="1395058"/>
              <a:ext cx="14315533" cy="622723"/>
            </a:xfrm>
            <a:prstGeom prst="rect">
              <a:avLst/>
            </a:prstGeom>
          </p:spPr>
          <p:txBody>
            <a:bodyPr anchor="t" rtlCol="false" tIns="0" lIns="0" bIns="0" rIns="0">
              <a:spAutoFit/>
            </a:bodyPr>
            <a:lstStyle/>
            <a:p>
              <a:pPr marL="0" indent="0" lvl="0">
                <a:lnSpc>
                  <a:spcPts val="3919"/>
                </a:lnSpc>
              </a:pPr>
              <a:r>
                <a:rPr lang="en-US" sz="2799">
                  <a:solidFill>
                    <a:srgbClr val="737373"/>
                  </a:solidFill>
                  <a:latin typeface="Hussar Bold"/>
                </a:rPr>
                <a:t>HRUSHIK EDHER</a:t>
              </a:r>
            </a:p>
          </p:txBody>
        </p:sp>
        <p:sp>
          <p:nvSpPr>
            <p:cNvPr name="TextBox 10" id="10"/>
            <p:cNvSpPr txBox="true"/>
            <p:nvPr/>
          </p:nvSpPr>
          <p:spPr>
            <a:xfrm rot="0">
              <a:off x="0" y="4299475"/>
              <a:ext cx="14315533" cy="622723"/>
            </a:xfrm>
            <a:prstGeom prst="rect">
              <a:avLst/>
            </a:prstGeom>
          </p:spPr>
          <p:txBody>
            <a:bodyPr anchor="t" rtlCol="false" tIns="0" lIns="0" bIns="0" rIns="0">
              <a:spAutoFit/>
            </a:bodyPr>
            <a:lstStyle/>
            <a:p>
              <a:pPr marL="0" indent="0" lvl="0">
                <a:lnSpc>
                  <a:spcPts val="3919"/>
                </a:lnSpc>
              </a:pPr>
              <a:r>
                <a:rPr lang="en-US" sz="2799">
                  <a:solidFill>
                    <a:srgbClr val="737373"/>
                  </a:solidFill>
                  <a:latin typeface="Hussar Bold"/>
                </a:rPr>
                <a:t>CH. KARTHIKEYA VARMA</a:t>
              </a:r>
            </a:p>
          </p:txBody>
        </p:sp>
      </p:grpSp>
      <p:sp>
        <p:nvSpPr>
          <p:cNvPr name="Freeform 11" id="11"/>
          <p:cNvSpPr/>
          <p:nvPr/>
        </p:nvSpPr>
        <p:spPr>
          <a:xfrm flipH="false" flipV="false" rot="0">
            <a:off x="-4228037" y="4180575"/>
            <a:ext cx="6956631" cy="7085457"/>
          </a:xfrm>
          <a:custGeom>
            <a:avLst/>
            <a:gdLst/>
            <a:ahLst/>
            <a:cxnLst/>
            <a:rect r="r" b="b" t="t" l="l"/>
            <a:pathLst>
              <a:path h="7085457" w="6956631">
                <a:moveTo>
                  <a:pt x="0" y="0"/>
                </a:moveTo>
                <a:lnTo>
                  <a:pt x="6956631" y="0"/>
                </a:lnTo>
                <a:lnTo>
                  <a:pt x="6956631" y="7085458"/>
                </a:lnTo>
                <a:lnTo>
                  <a:pt x="0" y="70854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3306255" y="-1119079"/>
            <a:ext cx="6034849" cy="6262579"/>
          </a:xfrm>
          <a:custGeom>
            <a:avLst/>
            <a:gdLst/>
            <a:ahLst/>
            <a:cxnLst/>
            <a:rect r="r" b="b" t="t" l="l"/>
            <a:pathLst>
              <a:path h="6262579" w="6034849">
                <a:moveTo>
                  <a:pt x="0" y="0"/>
                </a:moveTo>
                <a:lnTo>
                  <a:pt x="6034849" y="0"/>
                </a:lnTo>
                <a:lnTo>
                  <a:pt x="6034849" y="6262579"/>
                </a:lnTo>
                <a:lnTo>
                  <a:pt x="0" y="62625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1436842">
            <a:off x="1057374" y="2384215"/>
            <a:ext cx="2340418" cy="2392620"/>
          </a:xfrm>
          <a:custGeom>
            <a:avLst/>
            <a:gdLst/>
            <a:ahLst/>
            <a:cxnLst/>
            <a:rect r="r" b="b" t="t" l="l"/>
            <a:pathLst>
              <a:path h="2392620" w="2340418">
                <a:moveTo>
                  <a:pt x="0" y="0"/>
                </a:moveTo>
                <a:lnTo>
                  <a:pt x="2340417" y="0"/>
                </a:lnTo>
                <a:lnTo>
                  <a:pt x="2340417" y="2392620"/>
                </a:lnTo>
                <a:lnTo>
                  <a:pt x="0" y="239262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288830" y="7424858"/>
            <a:ext cx="3429121" cy="3841174"/>
          </a:xfrm>
          <a:custGeom>
            <a:avLst/>
            <a:gdLst/>
            <a:ahLst/>
            <a:cxnLst/>
            <a:rect r="r" b="b" t="t" l="l"/>
            <a:pathLst>
              <a:path h="3841174" w="3429121">
                <a:moveTo>
                  <a:pt x="0" y="0"/>
                </a:moveTo>
                <a:lnTo>
                  <a:pt x="3429121" y="0"/>
                </a:lnTo>
                <a:lnTo>
                  <a:pt x="3429121" y="3841175"/>
                </a:lnTo>
                <a:lnTo>
                  <a:pt x="0" y="384117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418660" cy="8229600"/>
            <a:chOff x="0" y="0"/>
            <a:chExt cx="1891546" cy="10972800"/>
          </a:xfrm>
        </p:grpSpPr>
        <p:grpSp>
          <p:nvGrpSpPr>
            <p:cNvPr name="Group 3" id="3"/>
            <p:cNvGrpSpPr>
              <a:grpSpLocks noChangeAspect="true"/>
            </p:cNvGrpSpPr>
            <p:nvPr/>
          </p:nvGrpSpPr>
          <p:grpSpPr>
            <a:xfrm rot="-10800000">
              <a:off x="0" y="6810940"/>
              <a:ext cx="1891546" cy="1891546"/>
              <a:chOff x="0" y="0"/>
              <a:chExt cx="1708150" cy="1708150"/>
            </a:xfrm>
          </p:grpSpPr>
          <p:sp>
            <p:nvSpPr>
              <p:cNvPr name="Freeform 4" id="4"/>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gradFill rotWithShape="true">
                <a:gsLst>
                  <a:gs pos="0">
                    <a:srgbClr val="000000">
                      <a:alpha val="100000"/>
                    </a:srgbClr>
                  </a:gs>
                  <a:gs pos="100000">
                    <a:srgbClr val="737373">
                      <a:alpha val="100000"/>
                    </a:srgbClr>
                  </a:gs>
                </a:gsLst>
                <a:lin ang="0"/>
              </a:gradFill>
            </p:spPr>
          </p:sp>
        </p:grpSp>
        <p:sp>
          <p:nvSpPr>
            <p:cNvPr name="Freeform 5" id="5"/>
            <p:cNvSpPr/>
            <p:nvPr/>
          </p:nvSpPr>
          <p:spPr>
            <a:xfrm flipH="false" flipV="false" rot="-10800000">
              <a:off x="0" y="9081254"/>
              <a:ext cx="1891546" cy="1891546"/>
            </a:xfrm>
            <a:custGeom>
              <a:avLst/>
              <a:gdLst/>
              <a:ahLst/>
              <a:cxnLst/>
              <a:rect r="r" b="b" t="t" l="l"/>
              <a:pathLst>
                <a:path h="1891546" w="1891546">
                  <a:moveTo>
                    <a:pt x="0" y="0"/>
                  </a:moveTo>
                  <a:lnTo>
                    <a:pt x="1891546" y="0"/>
                  </a:lnTo>
                  <a:lnTo>
                    <a:pt x="1891546" y="1891546"/>
                  </a:lnTo>
                  <a:lnTo>
                    <a:pt x="0" y="18915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a:grpSpLocks noChangeAspect="true"/>
            </p:cNvGrpSpPr>
            <p:nvPr/>
          </p:nvGrpSpPr>
          <p:grpSpPr>
            <a:xfrm rot="-10800000">
              <a:off x="0" y="2270313"/>
              <a:ext cx="1891546" cy="1891546"/>
              <a:chOff x="0" y="0"/>
              <a:chExt cx="1708150" cy="1708150"/>
            </a:xfrm>
          </p:grpSpPr>
          <p:sp>
            <p:nvSpPr>
              <p:cNvPr name="Freeform 7" id="7"/>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000000"/>
              </a:solidFill>
            </p:spPr>
          </p:sp>
        </p:grpSp>
        <p:sp>
          <p:nvSpPr>
            <p:cNvPr name="Freeform 8" id="8"/>
            <p:cNvSpPr/>
            <p:nvPr/>
          </p:nvSpPr>
          <p:spPr>
            <a:xfrm flipH="false" flipV="false" rot="-10800000">
              <a:off x="0" y="4540627"/>
              <a:ext cx="1891546" cy="1891546"/>
            </a:xfrm>
            <a:custGeom>
              <a:avLst/>
              <a:gdLst/>
              <a:ahLst/>
              <a:cxnLst/>
              <a:rect r="r" b="b" t="t" l="l"/>
              <a:pathLst>
                <a:path h="1891546" w="1891546">
                  <a:moveTo>
                    <a:pt x="0" y="0"/>
                  </a:moveTo>
                  <a:lnTo>
                    <a:pt x="1891546" y="0"/>
                  </a:lnTo>
                  <a:lnTo>
                    <a:pt x="1891546" y="1891546"/>
                  </a:lnTo>
                  <a:lnTo>
                    <a:pt x="0" y="18915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10800000">
              <a:off x="0" y="0"/>
              <a:ext cx="1891546" cy="1891546"/>
            </a:xfrm>
            <a:custGeom>
              <a:avLst/>
              <a:gdLst/>
              <a:ahLst/>
              <a:cxnLst/>
              <a:rect r="r" b="b" t="t" l="l"/>
              <a:pathLst>
                <a:path h="1891546" w="1891546">
                  <a:moveTo>
                    <a:pt x="0" y="0"/>
                  </a:moveTo>
                  <a:lnTo>
                    <a:pt x="1891546" y="0"/>
                  </a:lnTo>
                  <a:lnTo>
                    <a:pt x="1891546" y="1891546"/>
                  </a:lnTo>
                  <a:lnTo>
                    <a:pt x="0" y="18915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TextBox 10" id="10"/>
          <p:cNvSpPr txBox="true"/>
          <p:nvPr/>
        </p:nvSpPr>
        <p:spPr>
          <a:xfrm rot="0">
            <a:off x="3598012" y="3794125"/>
            <a:ext cx="7139134" cy="2613025"/>
          </a:xfrm>
          <a:prstGeom prst="rect">
            <a:avLst/>
          </a:prstGeom>
        </p:spPr>
        <p:txBody>
          <a:bodyPr anchor="t" rtlCol="false" tIns="0" lIns="0" bIns="0" rIns="0">
            <a:spAutoFit/>
          </a:bodyPr>
          <a:lstStyle/>
          <a:p>
            <a:pPr algn="ctr" marL="0" indent="0" lvl="0">
              <a:lnSpc>
                <a:spcPts val="10400"/>
              </a:lnSpc>
            </a:pPr>
            <a:r>
              <a:rPr lang="en-US" sz="8000">
                <a:solidFill>
                  <a:srgbClr val="000000"/>
                </a:solidFill>
                <a:latin typeface="League Spartan"/>
              </a:rPr>
              <a:t>BUSINESS MODEL</a:t>
            </a:r>
          </a:p>
        </p:txBody>
      </p:sp>
      <p:grpSp>
        <p:nvGrpSpPr>
          <p:cNvPr name="Group 11" id="11"/>
          <p:cNvGrpSpPr/>
          <p:nvPr/>
        </p:nvGrpSpPr>
        <p:grpSpPr>
          <a:xfrm rot="0">
            <a:off x="10737145" y="1028700"/>
            <a:ext cx="6522155" cy="8327766"/>
            <a:chOff x="0" y="0"/>
            <a:chExt cx="8696206" cy="11103687"/>
          </a:xfrm>
        </p:grpSpPr>
        <p:sp>
          <p:nvSpPr>
            <p:cNvPr name="TextBox 12" id="12"/>
            <p:cNvSpPr txBox="true"/>
            <p:nvPr/>
          </p:nvSpPr>
          <p:spPr>
            <a:xfrm rot="0">
              <a:off x="0" y="861175"/>
              <a:ext cx="8696206" cy="10242512"/>
            </a:xfrm>
            <a:prstGeom prst="rect">
              <a:avLst/>
            </a:prstGeom>
          </p:spPr>
          <p:txBody>
            <a:bodyPr anchor="t" rtlCol="false" tIns="0" lIns="0" bIns="0" rIns="0">
              <a:spAutoFit/>
            </a:bodyPr>
            <a:lstStyle/>
            <a:p>
              <a:pPr marL="595910" indent="-297955" lvl="1">
                <a:lnSpc>
                  <a:spcPts val="4140"/>
                </a:lnSpc>
                <a:buFont typeface="Arial"/>
                <a:buChar char="•"/>
              </a:pPr>
              <a:r>
                <a:rPr lang="en-US" sz="2760" u="none">
                  <a:solidFill>
                    <a:srgbClr val="000000"/>
                  </a:solidFill>
                  <a:latin typeface="TT Commons Pro"/>
                </a:rPr>
                <a:t>Customer will pay a yearly fee to create multiple contracts and invoices through out the year, each account will then go through a payment of subscription. </a:t>
              </a:r>
            </a:p>
            <a:p>
              <a:pPr marL="595910" indent="-297955" lvl="1">
                <a:lnSpc>
                  <a:spcPts val="4140"/>
                </a:lnSpc>
                <a:buFont typeface="Arial"/>
                <a:buChar char="•"/>
              </a:pPr>
              <a:r>
                <a:rPr lang="en-US" sz="2760" u="none">
                  <a:solidFill>
                    <a:srgbClr val="000000"/>
                  </a:solidFill>
                  <a:latin typeface="TT Commons Pro"/>
                </a:rPr>
                <a:t>Companies will pay to advertise their products, brands after our webpage has gathered a honourable amount of web traffic.</a:t>
              </a:r>
            </a:p>
            <a:p>
              <a:pPr marL="595910" indent="-297955" lvl="1">
                <a:lnSpc>
                  <a:spcPts val="4140"/>
                </a:lnSpc>
                <a:buFont typeface="Arial"/>
                <a:buChar char="•"/>
              </a:pPr>
              <a:r>
                <a:rPr lang="en-US" sz="2760" u="none">
                  <a:solidFill>
                    <a:srgbClr val="000000"/>
                  </a:solidFill>
                  <a:latin typeface="TT Commons Pro"/>
                </a:rPr>
                <a:t>Customer will pay for additional features like AI integration in the webpage, making it easier for them to fill up the invoice forms, making custom contracts with their required buyer or seller, etc.</a:t>
              </a:r>
            </a:p>
          </p:txBody>
        </p:sp>
        <p:sp>
          <p:nvSpPr>
            <p:cNvPr name="AutoShape 13" id="13"/>
            <p:cNvSpPr/>
            <p:nvPr/>
          </p:nvSpPr>
          <p:spPr>
            <a:xfrm rot="0">
              <a:off x="0" y="0"/>
              <a:ext cx="1575150" cy="256600"/>
            </a:xfrm>
            <a:prstGeom prst="rect">
              <a:avLst/>
            </a:prstGeom>
            <a:solidFill>
              <a:srgbClr val="000000"/>
            </a:solidFill>
          </p:spPr>
        </p:sp>
      </p:gr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346930" y="4274503"/>
            <a:ext cx="3594140"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DEMO</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9662432" y="0"/>
            <a:ext cx="8625568" cy="10287000"/>
            <a:chOff x="0" y="0"/>
            <a:chExt cx="2271754" cy="2709333"/>
          </a:xfrm>
        </p:grpSpPr>
        <p:sp>
          <p:nvSpPr>
            <p:cNvPr name="Freeform 3" id="3"/>
            <p:cNvSpPr/>
            <p:nvPr/>
          </p:nvSpPr>
          <p:spPr>
            <a:xfrm flipH="false" flipV="false" rot="0">
              <a:off x="0" y="0"/>
              <a:ext cx="2271755" cy="2709333"/>
            </a:xfrm>
            <a:custGeom>
              <a:avLst/>
              <a:gdLst/>
              <a:ahLst/>
              <a:cxnLst/>
              <a:rect r="r" b="b" t="t" l="l"/>
              <a:pathLst>
                <a:path h="2709333" w="2271755">
                  <a:moveTo>
                    <a:pt x="0" y="0"/>
                  </a:moveTo>
                  <a:lnTo>
                    <a:pt x="2271755" y="0"/>
                  </a:lnTo>
                  <a:lnTo>
                    <a:pt x="2271755" y="2709333"/>
                  </a:lnTo>
                  <a:lnTo>
                    <a:pt x="0" y="2709333"/>
                  </a:lnTo>
                  <a:close/>
                </a:path>
              </a:pathLst>
            </a:custGeom>
            <a:solidFill>
              <a:srgbClr val="000000"/>
            </a:solidFill>
          </p:spPr>
        </p:sp>
        <p:sp>
          <p:nvSpPr>
            <p:cNvPr name="TextBox 4" id="4"/>
            <p:cNvSpPr txBox="true"/>
            <p:nvPr/>
          </p:nvSpPr>
          <p:spPr>
            <a:xfrm>
              <a:off x="0" y="-38100"/>
              <a:ext cx="2271754" cy="2747433"/>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10320198" y="174534"/>
            <a:ext cx="1543050" cy="203145"/>
            <a:chOff x="0" y="0"/>
            <a:chExt cx="406400" cy="53503"/>
          </a:xfrm>
        </p:grpSpPr>
        <p:sp>
          <p:nvSpPr>
            <p:cNvPr name="Freeform 6" id="6"/>
            <p:cNvSpPr/>
            <p:nvPr/>
          </p:nvSpPr>
          <p:spPr>
            <a:xfrm flipH="false" flipV="false" rot="0">
              <a:off x="0" y="0"/>
              <a:ext cx="406400" cy="53503"/>
            </a:xfrm>
            <a:custGeom>
              <a:avLst/>
              <a:gdLst/>
              <a:ahLst/>
              <a:cxnLst/>
              <a:rect r="r" b="b" t="t" l="l"/>
              <a:pathLst>
                <a:path h="53503" w="406400">
                  <a:moveTo>
                    <a:pt x="0" y="0"/>
                  </a:moveTo>
                  <a:lnTo>
                    <a:pt x="406400" y="0"/>
                  </a:lnTo>
                  <a:lnTo>
                    <a:pt x="406400" y="53503"/>
                  </a:lnTo>
                  <a:lnTo>
                    <a:pt x="0" y="53503"/>
                  </a:lnTo>
                  <a:close/>
                </a:path>
              </a:pathLst>
            </a:custGeom>
            <a:solidFill>
              <a:srgbClr val="FFFFFF"/>
            </a:solidFill>
          </p:spPr>
        </p:sp>
        <p:sp>
          <p:nvSpPr>
            <p:cNvPr name="TextBox 7" id="7"/>
            <p:cNvSpPr txBox="true"/>
            <p:nvPr/>
          </p:nvSpPr>
          <p:spPr>
            <a:xfrm>
              <a:off x="0" y="-38100"/>
              <a:ext cx="406400" cy="91603"/>
            </a:xfrm>
            <a:prstGeom prst="rect">
              <a:avLst/>
            </a:prstGeom>
          </p:spPr>
          <p:txBody>
            <a:bodyPr anchor="ctr" rtlCol="false" tIns="50800" lIns="50800" bIns="50800" rIns="50800"/>
            <a:lstStyle/>
            <a:p>
              <a:pPr algn="ctr">
                <a:lnSpc>
                  <a:spcPts val="3360"/>
                </a:lnSpc>
              </a:pPr>
            </a:p>
          </p:txBody>
        </p:sp>
      </p:grpSp>
      <p:sp>
        <p:nvSpPr>
          <p:cNvPr name="TextBox 8" id="8"/>
          <p:cNvSpPr txBox="true"/>
          <p:nvPr/>
        </p:nvSpPr>
        <p:spPr>
          <a:xfrm rot="0">
            <a:off x="1384723" y="3030440"/>
            <a:ext cx="6596743" cy="3195319"/>
          </a:xfrm>
          <a:prstGeom prst="rect">
            <a:avLst/>
          </a:prstGeom>
        </p:spPr>
        <p:txBody>
          <a:bodyPr anchor="t" rtlCol="false" tIns="0" lIns="0" bIns="0" rIns="0">
            <a:spAutoFit/>
          </a:bodyPr>
          <a:lstStyle/>
          <a:p>
            <a:pPr algn="ctr">
              <a:lnSpc>
                <a:spcPts val="12880"/>
              </a:lnSpc>
            </a:pPr>
            <a:r>
              <a:rPr lang="en-US" sz="9200">
                <a:solidFill>
                  <a:srgbClr val="000000"/>
                </a:solidFill>
                <a:latin typeface="League Spartan"/>
              </a:rPr>
              <a:t>FUTURE ASPECTS </a:t>
            </a:r>
          </a:p>
        </p:txBody>
      </p:sp>
      <p:sp>
        <p:nvSpPr>
          <p:cNvPr name="TextBox 9" id="9"/>
          <p:cNvSpPr txBox="true"/>
          <p:nvPr/>
        </p:nvSpPr>
        <p:spPr>
          <a:xfrm rot="0">
            <a:off x="10417938" y="1559486"/>
            <a:ext cx="7310036" cy="7184464"/>
          </a:xfrm>
          <a:prstGeom prst="rect">
            <a:avLst/>
          </a:prstGeom>
        </p:spPr>
        <p:txBody>
          <a:bodyPr anchor="t" rtlCol="false" tIns="0" lIns="0" bIns="0" rIns="0">
            <a:spAutoFit/>
          </a:bodyPr>
          <a:lstStyle/>
          <a:p>
            <a:pPr marL="625482" indent="-312741" lvl="1">
              <a:lnSpc>
                <a:spcPts val="4055"/>
              </a:lnSpc>
              <a:buFont typeface="Arial"/>
              <a:buChar char="•"/>
            </a:pPr>
            <a:r>
              <a:rPr lang="en-US" sz="2897">
                <a:solidFill>
                  <a:srgbClr val="FFFFFF"/>
                </a:solidFill>
                <a:latin typeface="TT Commons Pro"/>
              </a:rPr>
              <a:t>Improved UI to create detailed invoices with complete product infommation, with an automatic summary generation for smart contract deployment.</a:t>
            </a:r>
          </a:p>
          <a:p>
            <a:pPr>
              <a:lnSpc>
                <a:spcPts val="4055"/>
              </a:lnSpc>
            </a:pPr>
          </a:p>
          <a:p>
            <a:pPr marL="625482" indent="-312741" lvl="1">
              <a:lnSpc>
                <a:spcPts val="4055"/>
              </a:lnSpc>
              <a:buFont typeface="Arial"/>
              <a:buChar char="•"/>
            </a:pPr>
            <a:r>
              <a:rPr lang="en-US" sz="2897">
                <a:solidFill>
                  <a:srgbClr val="FFFFFF"/>
                </a:solidFill>
                <a:latin typeface="TT Commons Pro"/>
              </a:rPr>
              <a:t>Improve Dashboard for user experience to achieve automated notification systems to remind users of upcoming invoice due dates,</a:t>
            </a:r>
          </a:p>
          <a:p>
            <a:pPr>
              <a:lnSpc>
                <a:spcPts val="4055"/>
              </a:lnSpc>
            </a:pPr>
          </a:p>
          <a:p>
            <a:pPr marL="625482" indent="-312741" lvl="1">
              <a:lnSpc>
                <a:spcPts val="4055"/>
              </a:lnSpc>
              <a:buFont typeface="Arial"/>
              <a:buChar char="•"/>
            </a:pPr>
            <a:r>
              <a:rPr lang="en-US" sz="2897">
                <a:solidFill>
                  <a:srgbClr val="FFFFFF"/>
                </a:solidFill>
                <a:latin typeface="TT Commons Pro"/>
              </a:rPr>
              <a:t>Tokenizing invoices as non-fungible tokens (NFTs) to represent unique ownership and adding an extra layer of security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person smiling for a picture  Description automatically generated"/>
          <p:cNvSpPr/>
          <p:nvPr/>
        </p:nvSpPr>
        <p:spPr>
          <a:xfrm flipH="false" flipV="false" rot="0">
            <a:off x="10044584" y="0"/>
            <a:ext cx="4170385" cy="5143500"/>
          </a:xfrm>
          <a:custGeom>
            <a:avLst/>
            <a:gdLst/>
            <a:ahLst/>
            <a:cxnLst/>
            <a:rect r="r" b="b" t="t" l="l"/>
            <a:pathLst>
              <a:path h="5143500" w="4170385">
                <a:moveTo>
                  <a:pt x="0" y="0"/>
                </a:moveTo>
                <a:lnTo>
                  <a:pt x="4170385" y="0"/>
                </a:lnTo>
                <a:lnTo>
                  <a:pt x="4170385" y="5143500"/>
                </a:lnTo>
                <a:lnTo>
                  <a:pt x="0" y="5143500"/>
                </a:lnTo>
                <a:lnTo>
                  <a:pt x="0" y="0"/>
                </a:lnTo>
                <a:close/>
              </a:path>
            </a:pathLst>
          </a:custGeom>
          <a:blipFill>
            <a:blip r:embed="rId2"/>
            <a:stretch>
              <a:fillRect l="0" t="-3338" r="0" b="-635"/>
            </a:stretch>
          </a:blipFill>
        </p:spPr>
      </p:sp>
      <p:sp>
        <p:nvSpPr>
          <p:cNvPr name="Freeform 3" id="3" descr="A person with glasses and a white shirt  Description automatically generated"/>
          <p:cNvSpPr/>
          <p:nvPr/>
        </p:nvSpPr>
        <p:spPr>
          <a:xfrm flipH="false" flipV="false" rot="0">
            <a:off x="10044584" y="5143500"/>
            <a:ext cx="4170385" cy="5143500"/>
          </a:xfrm>
          <a:custGeom>
            <a:avLst/>
            <a:gdLst/>
            <a:ahLst/>
            <a:cxnLst/>
            <a:rect r="r" b="b" t="t" l="l"/>
            <a:pathLst>
              <a:path h="5143500" w="4170385">
                <a:moveTo>
                  <a:pt x="0" y="0"/>
                </a:moveTo>
                <a:lnTo>
                  <a:pt x="4170385" y="0"/>
                </a:lnTo>
                <a:lnTo>
                  <a:pt x="4170385" y="5143500"/>
                </a:lnTo>
                <a:lnTo>
                  <a:pt x="0" y="5143500"/>
                </a:lnTo>
                <a:lnTo>
                  <a:pt x="0" y="0"/>
                </a:lnTo>
                <a:close/>
              </a:path>
            </a:pathLst>
          </a:custGeom>
          <a:blipFill>
            <a:blip r:embed="rId3"/>
            <a:stretch>
              <a:fillRect l="-6090" t="0" r="-2016" b="0"/>
            </a:stretch>
          </a:blipFill>
        </p:spPr>
      </p:sp>
      <p:sp>
        <p:nvSpPr>
          <p:cNvPr name="Freeform 4" id="4" descr="A person wearing glasses and a yellow and blue shirt  Description automatically generated"/>
          <p:cNvSpPr/>
          <p:nvPr/>
        </p:nvSpPr>
        <p:spPr>
          <a:xfrm flipH="false" flipV="false" rot="0">
            <a:off x="14214969" y="0"/>
            <a:ext cx="4073031" cy="3429000"/>
          </a:xfrm>
          <a:custGeom>
            <a:avLst/>
            <a:gdLst/>
            <a:ahLst/>
            <a:cxnLst/>
            <a:rect r="r" b="b" t="t" l="l"/>
            <a:pathLst>
              <a:path h="3429000" w="4073031">
                <a:moveTo>
                  <a:pt x="0" y="0"/>
                </a:moveTo>
                <a:lnTo>
                  <a:pt x="4073031" y="0"/>
                </a:lnTo>
                <a:lnTo>
                  <a:pt x="4073031" y="3429000"/>
                </a:lnTo>
                <a:lnTo>
                  <a:pt x="0" y="3429000"/>
                </a:lnTo>
                <a:lnTo>
                  <a:pt x="0" y="0"/>
                </a:lnTo>
                <a:close/>
              </a:path>
            </a:pathLst>
          </a:custGeom>
          <a:blipFill>
            <a:blip r:embed="rId4"/>
            <a:stretch>
              <a:fillRect l="0" t="-24481" r="0" b="-1553"/>
            </a:stretch>
          </a:blipFill>
        </p:spPr>
      </p:sp>
      <p:sp>
        <p:nvSpPr>
          <p:cNvPr name="Freeform 5" id="5" descr="A person wearing glasses and a blue shirt  Description automatically generated"/>
          <p:cNvSpPr/>
          <p:nvPr/>
        </p:nvSpPr>
        <p:spPr>
          <a:xfrm flipH="false" flipV="false" rot="0">
            <a:off x="14214969" y="3429000"/>
            <a:ext cx="4073031" cy="3429000"/>
          </a:xfrm>
          <a:custGeom>
            <a:avLst/>
            <a:gdLst/>
            <a:ahLst/>
            <a:cxnLst/>
            <a:rect r="r" b="b" t="t" l="l"/>
            <a:pathLst>
              <a:path h="3429000" w="4073031">
                <a:moveTo>
                  <a:pt x="0" y="0"/>
                </a:moveTo>
                <a:lnTo>
                  <a:pt x="4073031" y="0"/>
                </a:lnTo>
                <a:lnTo>
                  <a:pt x="4073031" y="3429000"/>
                </a:lnTo>
                <a:lnTo>
                  <a:pt x="0" y="3429000"/>
                </a:lnTo>
                <a:lnTo>
                  <a:pt x="0" y="0"/>
                </a:lnTo>
                <a:close/>
              </a:path>
            </a:pathLst>
          </a:custGeom>
          <a:blipFill>
            <a:blip r:embed="rId5"/>
            <a:stretch>
              <a:fillRect l="0" t="-10964" r="0" b="-7817"/>
            </a:stretch>
          </a:blipFill>
        </p:spPr>
      </p:sp>
      <p:sp>
        <p:nvSpPr>
          <p:cNvPr name="Freeform 6" id="6" descr="A person wearing glasses and a red sweater  Description automatically generated"/>
          <p:cNvSpPr/>
          <p:nvPr/>
        </p:nvSpPr>
        <p:spPr>
          <a:xfrm flipH="false" flipV="false" rot="0">
            <a:off x="14214969" y="6858000"/>
            <a:ext cx="4073031" cy="3429000"/>
          </a:xfrm>
          <a:custGeom>
            <a:avLst/>
            <a:gdLst/>
            <a:ahLst/>
            <a:cxnLst/>
            <a:rect r="r" b="b" t="t" l="l"/>
            <a:pathLst>
              <a:path h="3429000" w="4073031">
                <a:moveTo>
                  <a:pt x="0" y="0"/>
                </a:moveTo>
                <a:lnTo>
                  <a:pt x="4073031" y="0"/>
                </a:lnTo>
                <a:lnTo>
                  <a:pt x="4073031" y="3429000"/>
                </a:lnTo>
                <a:lnTo>
                  <a:pt x="0" y="3429000"/>
                </a:lnTo>
                <a:lnTo>
                  <a:pt x="0" y="0"/>
                </a:lnTo>
                <a:close/>
              </a:path>
            </a:pathLst>
          </a:custGeom>
          <a:blipFill>
            <a:blip r:embed="rId6"/>
            <a:stretch>
              <a:fillRect l="0" t="0" r="0" b="-18781"/>
            </a:stretch>
          </a:blipFill>
        </p:spPr>
      </p:sp>
      <p:grpSp>
        <p:nvGrpSpPr>
          <p:cNvPr name="Group 7" id="7"/>
          <p:cNvGrpSpPr/>
          <p:nvPr/>
        </p:nvGrpSpPr>
        <p:grpSpPr>
          <a:xfrm rot="0">
            <a:off x="1339927" y="1505980"/>
            <a:ext cx="7263987" cy="3156214"/>
            <a:chOff x="0" y="0"/>
            <a:chExt cx="9685315" cy="4208285"/>
          </a:xfrm>
        </p:grpSpPr>
        <p:sp>
          <p:nvSpPr>
            <p:cNvPr name="TextBox 8" id="8"/>
            <p:cNvSpPr txBox="true"/>
            <p:nvPr/>
          </p:nvSpPr>
          <p:spPr>
            <a:xfrm rot="0">
              <a:off x="0" y="-9525"/>
              <a:ext cx="9685315" cy="2447925"/>
            </a:xfrm>
            <a:prstGeom prst="rect">
              <a:avLst/>
            </a:prstGeom>
          </p:spPr>
          <p:txBody>
            <a:bodyPr anchor="t" rtlCol="false" tIns="0" lIns="0" bIns="0" rIns="0">
              <a:spAutoFit/>
            </a:bodyPr>
            <a:lstStyle/>
            <a:p>
              <a:pPr marL="0" indent="0" lvl="0">
                <a:lnSpc>
                  <a:spcPts val="14400"/>
                </a:lnSpc>
              </a:pPr>
              <a:r>
                <a:rPr lang="en-US" sz="12000">
                  <a:solidFill>
                    <a:srgbClr val="000000"/>
                  </a:solidFill>
                  <a:latin typeface="League Spartan"/>
                </a:rPr>
                <a:t>Team 19</a:t>
              </a:r>
            </a:p>
          </p:txBody>
        </p:sp>
        <p:sp>
          <p:nvSpPr>
            <p:cNvPr name="TextBox 9" id="9"/>
            <p:cNvSpPr txBox="true"/>
            <p:nvPr/>
          </p:nvSpPr>
          <p:spPr>
            <a:xfrm rot="0">
              <a:off x="0" y="2820810"/>
              <a:ext cx="9685315" cy="1387475"/>
            </a:xfrm>
            <a:prstGeom prst="rect">
              <a:avLst/>
            </a:prstGeom>
          </p:spPr>
          <p:txBody>
            <a:bodyPr anchor="t" rtlCol="false" tIns="0" lIns="0" bIns="0" rIns="0">
              <a:spAutoFit/>
            </a:bodyPr>
            <a:lstStyle/>
            <a:p>
              <a:pPr marL="0" indent="0" lvl="0">
                <a:lnSpc>
                  <a:spcPts val="4200"/>
                </a:lnSpc>
              </a:pPr>
              <a:r>
                <a:rPr lang="en-US" sz="3000">
                  <a:solidFill>
                    <a:srgbClr val="000000"/>
                  </a:solidFill>
                  <a:latin typeface="TT Commons Pro"/>
                </a:rPr>
                <a:t>Blockchain- Enabled Invoice Management System for Streamlined Reconciliation</a:t>
              </a:r>
            </a:p>
          </p:txBody>
        </p:sp>
      </p:grpSp>
      <p:sp>
        <p:nvSpPr>
          <p:cNvPr name="Freeform 10" id="10"/>
          <p:cNvSpPr/>
          <p:nvPr/>
        </p:nvSpPr>
        <p:spPr>
          <a:xfrm flipH="false" flipV="false" rot="0">
            <a:off x="-237190" y="6328077"/>
            <a:ext cx="10418220" cy="7917847"/>
          </a:xfrm>
          <a:custGeom>
            <a:avLst/>
            <a:gdLst/>
            <a:ahLst/>
            <a:cxnLst/>
            <a:rect r="r" b="b" t="t" l="l"/>
            <a:pathLst>
              <a:path h="7917847" w="10418220">
                <a:moveTo>
                  <a:pt x="0" y="0"/>
                </a:moveTo>
                <a:lnTo>
                  <a:pt x="10418220" y="0"/>
                </a:lnTo>
                <a:lnTo>
                  <a:pt x="10418220" y="7917846"/>
                </a:lnTo>
                <a:lnTo>
                  <a:pt x="0" y="7917846"/>
                </a:lnTo>
                <a:lnTo>
                  <a:pt x="0" y="0"/>
                </a:lnTo>
                <a:close/>
              </a:path>
            </a:pathLst>
          </a:custGeom>
          <a:blipFill>
            <a:blip r:embed="rId7">
              <a:alphaModFix amt="80000"/>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206369" y="3456848"/>
            <a:ext cx="6768035" cy="1332928"/>
          </a:xfrm>
          <a:prstGeom prst="rect">
            <a:avLst/>
          </a:prstGeom>
        </p:spPr>
        <p:txBody>
          <a:bodyPr anchor="t" rtlCol="false" tIns="0" lIns="0" bIns="0" rIns="0">
            <a:spAutoFit/>
          </a:bodyPr>
          <a:lstStyle/>
          <a:p>
            <a:pPr marL="0" indent="0" lvl="0">
              <a:lnSpc>
                <a:spcPts val="10783"/>
              </a:lnSpc>
            </a:pPr>
            <a:r>
              <a:rPr lang="en-US" sz="8294">
                <a:solidFill>
                  <a:srgbClr val="000000"/>
                </a:solidFill>
                <a:latin typeface="League Spartan"/>
              </a:rPr>
              <a:t>Introduction</a:t>
            </a:r>
          </a:p>
        </p:txBody>
      </p:sp>
      <p:sp>
        <p:nvSpPr>
          <p:cNvPr name="AutoShape 3" id="3"/>
          <p:cNvSpPr/>
          <p:nvPr/>
        </p:nvSpPr>
        <p:spPr>
          <a:xfrm rot="0">
            <a:off x="9784019" y="0"/>
            <a:ext cx="1322799" cy="205998"/>
          </a:xfrm>
          <a:prstGeom prst="rect">
            <a:avLst/>
          </a:prstGeom>
          <a:solidFill>
            <a:srgbClr val="000000"/>
          </a:solidFill>
        </p:spPr>
      </p:sp>
      <p:sp>
        <p:nvSpPr>
          <p:cNvPr name="TextBox 4" id="4"/>
          <p:cNvSpPr txBox="true"/>
          <p:nvPr/>
        </p:nvSpPr>
        <p:spPr>
          <a:xfrm rot="0">
            <a:off x="8676551" y="698442"/>
            <a:ext cx="8410476" cy="8511782"/>
          </a:xfrm>
          <a:prstGeom prst="rect">
            <a:avLst/>
          </a:prstGeom>
        </p:spPr>
        <p:txBody>
          <a:bodyPr anchor="t" rtlCol="false" tIns="0" lIns="0" bIns="0" rIns="0">
            <a:spAutoFit/>
          </a:bodyPr>
          <a:lstStyle/>
          <a:p>
            <a:pPr marL="613942" indent="-306971" lvl="1">
              <a:lnSpc>
                <a:spcPts val="4265"/>
              </a:lnSpc>
              <a:buFont typeface="Arial"/>
              <a:buChar char="•"/>
            </a:pPr>
            <a:r>
              <a:rPr lang="en-US" sz="2843" u="none">
                <a:solidFill>
                  <a:srgbClr val="000000"/>
                </a:solidFill>
                <a:latin typeface="Bernoru"/>
              </a:rPr>
              <a:t>WHAT IS BLOCKCHAIN?</a:t>
            </a:r>
          </a:p>
          <a:p>
            <a:pPr marL="0" indent="0" lvl="0">
              <a:lnSpc>
                <a:spcPts val="4265"/>
              </a:lnSpc>
            </a:pPr>
            <a:r>
              <a:rPr lang="en-US" sz="2843" u="none">
                <a:solidFill>
                  <a:srgbClr val="000000"/>
                </a:solidFill>
                <a:latin typeface="TT Commons Pro"/>
              </a:rPr>
              <a:t>Blockchain is a shared, immutable database system that facilitates the process of recording transactions, storing data and tracking assets in a business network.</a:t>
            </a:r>
          </a:p>
          <a:p>
            <a:pPr marL="0" indent="0" lvl="0">
              <a:lnSpc>
                <a:spcPts val="4265"/>
              </a:lnSpc>
            </a:pPr>
          </a:p>
          <a:p>
            <a:pPr marL="613942" indent="-306971" lvl="1">
              <a:lnSpc>
                <a:spcPts val="4265"/>
              </a:lnSpc>
              <a:buFont typeface="Arial"/>
              <a:buChar char="•"/>
            </a:pPr>
            <a:r>
              <a:rPr lang="en-US" sz="2843" u="none">
                <a:solidFill>
                  <a:srgbClr val="000000"/>
                </a:solidFill>
                <a:latin typeface="Bernoru"/>
              </a:rPr>
              <a:t>WHAT IS SMART CONTRACT?</a:t>
            </a:r>
          </a:p>
          <a:p>
            <a:pPr marL="0" indent="0" lvl="0">
              <a:lnSpc>
                <a:spcPts val="4265"/>
              </a:lnSpc>
            </a:pPr>
            <a:r>
              <a:rPr lang="en-US" sz="2843" u="none">
                <a:solidFill>
                  <a:srgbClr val="000000"/>
                </a:solidFill>
                <a:latin typeface="TT Commons Pro"/>
              </a:rPr>
              <a:t>Smart contracts are simply programs stored on a blockchain that run when predetermined conditions are met. For example, if 100 units are received , release a payment for exactly 100 units.</a:t>
            </a:r>
          </a:p>
          <a:p>
            <a:pPr marL="0" indent="0" lvl="0">
              <a:lnSpc>
                <a:spcPts val="4265"/>
              </a:lnSpc>
            </a:pPr>
          </a:p>
          <a:p>
            <a:pPr marL="613942" indent="-306971" lvl="1">
              <a:lnSpc>
                <a:spcPts val="4265"/>
              </a:lnSpc>
              <a:buFont typeface="Arial"/>
              <a:buChar char="•"/>
            </a:pPr>
            <a:r>
              <a:rPr lang="en-US" sz="2843" u="none">
                <a:solidFill>
                  <a:srgbClr val="000000"/>
                </a:solidFill>
                <a:latin typeface="Bernoru"/>
              </a:rPr>
              <a:t>WHAT IS INVOICE?</a:t>
            </a:r>
          </a:p>
          <a:p>
            <a:pPr>
              <a:lnSpc>
                <a:spcPts val="4265"/>
              </a:lnSpc>
            </a:pPr>
            <a:r>
              <a:rPr lang="en-US" sz="2843" u="none">
                <a:solidFill>
                  <a:srgbClr val="000000"/>
                </a:solidFill>
                <a:latin typeface="TT Commons Pro"/>
              </a:rPr>
              <a:t>An invoice is a time-stamped commercial document that itemizes and records a transaction between a buyer and a seller. </a:t>
            </a:r>
          </a:p>
          <a:p>
            <a:pPr>
              <a:lnSpc>
                <a:spcPts val="4265"/>
              </a:lnSpc>
            </a:pPr>
          </a:p>
        </p:txBody>
      </p:sp>
      <p:grpSp>
        <p:nvGrpSpPr>
          <p:cNvPr name="Group 5" id="5"/>
          <p:cNvGrpSpPr>
            <a:grpSpLocks noChangeAspect="true"/>
          </p:cNvGrpSpPr>
          <p:nvPr/>
        </p:nvGrpSpPr>
        <p:grpSpPr>
          <a:xfrm rot="-10800000">
            <a:off x="1028700" y="8030427"/>
            <a:ext cx="1225283" cy="1225283"/>
            <a:chOff x="0" y="0"/>
            <a:chExt cx="2653030" cy="2653030"/>
          </a:xfrm>
        </p:grpSpPr>
        <p:sp>
          <p:nvSpPr>
            <p:cNvPr name="Freeform 6" id="6"/>
            <p:cNvSpPr/>
            <p:nvPr/>
          </p:nvSpPr>
          <p:spPr>
            <a:xfrm flipH="false" flipV="false" rot="0">
              <a:off x="0" y="0"/>
              <a:ext cx="2653030" cy="2654300"/>
            </a:xfrm>
            <a:custGeom>
              <a:avLst/>
              <a:gdLst/>
              <a:ahLst/>
              <a:cxnLst/>
              <a:rect r="r" b="b" t="t" l="l"/>
              <a:pathLst>
                <a:path h="2654300" w="265303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000000"/>
            </a:solidFill>
          </p:spPr>
        </p:sp>
      </p:grpSp>
      <p:sp>
        <p:nvSpPr>
          <p:cNvPr name="AutoShape 7" id="7"/>
          <p:cNvSpPr/>
          <p:nvPr/>
        </p:nvSpPr>
        <p:spPr>
          <a:xfrm rot="-10800000">
            <a:off x="3977745" y="8035607"/>
            <a:ext cx="1225283" cy="1220103"/>
          </a:xfrm>
          <a:prstGeom prst="rect">
            <a:avLst/>
          </a:prstGeom>
          <a:solidFill>
            <a:srgbClr val="000000"/>
          </a:solidFill>
        </p:spPr>
      </p:sp>
      <p:grpSp>
        <p:nvGrpSpPr>
          <p:cNvPr name="Group 8" id="8"/>
          <p:cNvGrpSpPr>
            <a:grpSpLocks noChangeAspect="true"/>
          </p:cNvGrpSpPr>
          <p:nvPr/>
        </p:nvGrpSpPr>
        <p:grpSpPr>
          <a:xfrm rot="-10800000">
            <a:off x="2503222" y="8033017"/>
            <a:ext cx="1225283" cy="1225283"/>
            <a:chOff x="0" y="0"/>
            <a:chExt cx="1708150" cy="1708150"/>
          </a:xfrm>
        </p:grpSpPr>
        <p:sp>
          <p:nvSpPr>
            <p:cNvPr name="Freeform 9" id="9"/>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gradFill rotWithShape="true">
              <a:gsLst>
                <a:gs pos="0">
                  <a:srgbClr val="000000">
                    <a:alpha val="100000"/>
                  </a:srgbClr>
                </a:gs>
                <a:gs pos="100000">
                  <a:srgbClr val="737373">
                    <a:alpha val="100000"/>
                  </a:srgbClr>
                </a:gs>
              </a:gsLst>
              <a:lin ang="0"/>
            </a:grad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0652193" y="0"/>
            <a:ext cx="7635807" cy="10287000"/>
          </a:xfrm>
          <a:prstGeom prst="rect">
            <a:avLst/>
          </a:prstGeom>
          <a:solidFill>
            <a:srgbClr val="000000"/>
          </a:solidFill>
        </p:spPr>
      </p:sp>
      <p:sp>
        <p:nvSpPr>
          <p:cNvPr name="TextBox 3" id="3"/>
          <p:cNvSpPr txBox="true"/>
          <p:nvPr/>
        </p:nvSpPr>
        <p:spPr>
          <a:xfrm rot="0">
            <a:off x="1588857" y="3100353"/>
            <a:ext cx="8641321" cy="2337435"/>
          </a:xfrm>
          <a:prstGeom prst="rect">
            <a:avLst/>
          </a:prstGeom>
        </p:spPr>
        <p:txBody>
          <a:bodyPr anchor="t" rtlCol="false" tIns="0" lIns="0" bIns="0" rIns="0">
            <a:spAutoFit/>
          </a:bodyPr>
          <a:lstStyle/>
          <a:p>
            <a:pPr marL="0" indent="0" lvl="0">
              <a:lnSpc>
                <a:spcPts val="9360"/>
              </a:lnSpc>
            </a:pPr>
            <a:r>
              <a:rPr lang="en-US" sz="7200">
                <a:solidFill>
                  <a:srgbClr val="000000"/>
                </a:solidFill>
                <a:latin typeface="League Spartan"/>
              </a:rPr>
              <a:t>Problem Identification</a:t>
            </a:r>
          </a:p>
        </p:txBody>
      </p:sp>
      <p:grpSp>
        <p:nvGrpSpPr>
          <p:cNvPr name="Group 4" id="4"/>
          <p:cNvGrpSpPr/>
          <p:nvPr/>
        </p:nvGrpSpPr>
        <p:grpSpPr>
          <a:xfrm rot="0">
            <a:off x="11482321" y="826025"/>
            <a:ext cx="5975550" cy="8188731"/>
            <a:chOff x="0" y="0"/>
            <a:chExt cx="7967400" cy="10918309"/>
          </a:xfrm>
        </p:grpSpPr>
        <p:sp>
          <p:nvSpPr>
            <p:cNvPr name="AutoShape 5" id="5"/>
            <p:cNvSpPr/>
            <p:nvPr/>
          </p:nvSpPr>
          <p:spPr>
            <a:xfrm rot="0">
              <a:off x="0" y="0"/>
              <a:ext cx="1443141" cy="243082"/>
            </a:xfrm>
            <a:prstGeom prst="rect">
              <a:avLst/>
            </a:prstGeom>
            <a:solidFill>
              <a:srgbClr val="FFFFFF"/>
            </a:solidFill>
          </p:spPr>
        </p:sp>
        <p:sp>
          <p:nvSpPr>
            <p:cNvPr name="TextBox 6" id="6"/>
            <p:cNvSpPr txBox="true"/>
            <p:nvPr/>
          </p:nvSpPr>
          <p:spPr>
            <a:xfrm rot="0">
              <a:off x="0" y="849132"/>
              <a:ext cx="7967400" cy="10069176"/>
            </a:xfrm>
            <a:prstGeom prst="rect">
              <a:avLst/>
            </a:prstGeom>
          </p:spPr>
          <p:txBody>
            <a:bodyPr anchor="t" rtlCol="false" tIns="0" lIns="0" bIns="0" rIns="0">
              <a:spAutoFit/>
            </a:bodyPr>
            <a:lstStyle/>
            <a:p>
              <a:pPr marL="515651" indent="-257826" lvl="1">
                <a:lnSpc>
                  <a:spcPts val="3582"/>
                </a:lnSpc>
                <a:buFont typeface="Arial"/>
                <a:buChar char="•"/>
              </a:pPr>
              <a:r>
                <a:rPr lang="en-US" sz="2388">
                  <a:solidFill>
                    <a:srgbClr val="FFFFFF"/>
                  </a:solidFill>
                  <a:latin typeface="TT Commons Pro"/>
                </a:rPr>
                <a:t>D</a:t>
              </a:r>
              <a:r>
                <a:rPr lang="en-US" sz="2388" u="none">
                  <a:solidFill>
                    <a:srgbClr val="FFFFFF"/>
                  </a:solidFill>
                  <a:latin typeface="TT Commons Pro"/>
                </a:rPr>
                <a:t>isputes to happen between buyers and sellers when huge quantity of a product is ordered and shipped.</a:t>
              </a:r>
            </a:p>
            <a:p>
              <a:pPr marL="515651" indent="-257826" lvl="1">
                <a:lnSpc>
                  <a:spcPts val="3582"/>
                </a:lnSpc>
                <a:buFont typeface="Arial"/>
                <a:buChar char="•"/>
              </a:pPr>
              <a:r>
                <a:rPr lang="en-US" sz="2388" u="none">
                  <a:solidFill>
                    <a:srgbClr val="FFFFFF"/>
                  </a:solidFill>
                  <a:latin typeface="TT Commons Pro"/>
                </a:rPr>
                <a:t>Disputes like order tampering, receiving less units, lower payment than the actual bill, making the seller wait for the payment, etc.</a:t>
              </a:r>
            </a:p>
            <a:p>
              <a:pPr marL="515651" indent="-257826" lvl="1">
                <a:lnSpc>
                  <a:spcPts val="3582"/>
                </a:lnSpc>
                <a:buFont typeface="Arial"/>
                <a:buChar char="•"/>
              </a:pPr>
              <a:r>
                <a:rPr lang="en-US" sz="2388" u="none">
                  <a:solidFill>
                    <a:srgbClr val="FFFFFF"/>
                  </a:solidFill>
                  <a:latin typeface="TT Commons Pro"/>
                </a:rPr>
                <a:t>Problems like this accelerates the business relation between two entities towards a possibility of less interaction in the future, causing a loss to both the parties.</a:t>
              </a:r>
            </a:p>
            <a:p>
              <a:pPr marL="515651" indent="-257826" lvl="1">
                <a:lnSpc>
                  <a:spcPts val="3582"/>
                </a:lnSpc>
                <a:buFont typeface="Arial"/>
                <a:buChar char="•"/>
              </a:pPr>
              <a:r>
                <a:rPr lang="en-US" sz="2388" u="none">
                  <a:solidFill>
                    <a:srgbClr val="FFFFFF"/>
                  </a:solidFill>
                  <a:latin typeface="TT Commons Pro"/>
                </a:rPr>
                <a:t>Hence, we are aiming to design transparent payment and invoice management system. To implement transparency, we have made use of blockchain and smart contract.</a:t>
              </a:r>
            </a:p>
          </p:txBody>
        </p:sp>
      </p:grpSp>
      <p:grpSp>
        <p:nvGrpSpPr>
          <p:cNvPr name="Group 7" id="7"/>
          <p:cNvGrpSpPr/>
          <p:nvPr/>
        </p:nvGrpSpPr>
        <p:grpSpPr>
          <a:xfrm rot="0">
            <a:off x="1028700" y="8289929"/>
            <a:ext cx="3378602" cy="968371"/>
            <a:chOff x="0" y="0"/>
            <a:chExt cx="4504802" cy="1291162"/>
          </a:xfrm>
        </p:grpSpPr>
        <p:sp>
          <p:nvSpPr>
            <p:cNvPr name="AutoShape 8" id="8"/>
            <p:cNvSpPr/>
            <p:nvPr/>
          </p:nvSpPr>
          <p:spPr>
            <a:xfrm rot="5400000">
              <a:off x="1610906" y="5447"/>
              <a:ext cx="1288438" cy="1282991"/>
            </a:xfrm>
            <a:prstGeom prst="rect">
              <a:avLst/>
            </a:prstGeom>
            <a:solidFill>
              <a:srgbClr val="000000"/>
            </a:solidFill>
          </p:spPr>
        </p:sp>
        <p:grpSp>
          <p:nvGrpSpPr>
            <p:cNvPr name="Group 9" id="9"/>
            <p:cNvGrpSpPr>
              <a:grpSpLocks noChangeAspect="true"/>
            </p:cNvGrpSpPr>
            <p:nvPr/>
          </p:nvGrpSpPr>
          <p:grpSpPr>
            <a:xfrm rot="5400000">
              <a:off x="0" y="0"/>
              <a:ext cx="1288438" cy="1288438"/>
              <a:chOff x="0" y="0"/>
              <a:chExt cx="1708150" cy="1708150"/>
            </a:xfrm>
          </p:grpSpPr>
          <p:sp>
            <p:nvSpPr>
              <p:cNvPr name="Freeform 10" id="10"/>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000000"/>
              </a:solidFill>
            </p:spPr>
          </p:sp>
        </p:grpSp>
        <p:sp>
          <p:nvSpPr>
            <p:cNvPr name="Freeform 11" id="11"/>
            <p:cNvSpPr/>
            <p:nvPr/>
          </p:nvSpPr>
          <p:spPr>
            <a:xfrm flipH="false" flipV="false" rot="0">
              <a:off x="3221811" y="5447"/>
              <a:ext cx="1282991" cy="1282991"/>
            </a:xfrm>
            <a:custGeom>
              <a:avLst/>
              <a:gdLst/>
              <a:ahLst/>
              <a:cxnLst/>
              <a:rect r="r" b="b" t="t" l="l"/>
              <a:pathLst>
                <a:path h="1282991" w="1282991">
                  <a:moveTo>
                    <a:pt x="0" y="0"/>
                  </a:moveTo>
                  <a:lnTo>
                    <a:pt x="1282991" y="0"/>
                  </a:lnTo>
                  <a:lnTo>
                    <a:pt x="1282991" y="1282991"/>
                  </a:lnTo>
                  <a:lnTo>
                    <a:pt x="0" y="12829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246686" y="747937"/>
            <a:ext cx="6324056" cy="929259"/>
          </a:xfrm>
          <a:prstGeom prst="rect">
            <a:avLst/>
          </a:prstGeom>
        </p:spPr>
        <p:txBody>
          <a:bodyPr anchor="t" rtlCol="false" tIns="0" lIns="0" bIns="0" rIns="0">
            <a:spAutoFit/>
          </a:bodyPr>
          <a:lstStyle/>
          <a:p>
            <a:pPr algn="l">
              <a:lnSpc>
                <a:spcPts val="7128"/>
              </a:lnSpc>
            </a:pPr>
            <a:r>
              <a:rPr lang="en-US" sz="6600">
                <a:solidFill>
                  <a:srgbClr val="000000"/>
                </a:solidFill>
                <a:latin typeface="League Spartan"/>
              </a:rPr>
              <a:t>LEVEL 0 DFD </a:t>
            </a:r>
          </a:p>
        </p:txBody>
      </p:sp>
      <p:grpSp>
        <p:nvGrpSpPr>
          <p:cNvPr name="Group 3" id="3"/>
          <p:cNvGrpSpPr/>
          <p:nvPr/>
        </p:nvGrpSpPr>
        <p:grpSpPr>
          <a:xfrm rot="0">
            <a:off x="2564173" y="2467247"/>
            <a:ext cx="13159654" cy="6791053"/>
            <a:chOff x="0" y="0"/>
            <a:chExt cx="17546205" cy="9054738"/>
          </a:xfrm>
        </p:grpSpPr>
        <p:grpSp>
          <p:nvGrpSpPr>
            <p:cNvPr name="Group 4" id="4"/>
            <p:cNvGrpSpPr/>
            <p:nvPr/>
          </p:nvGrpSpPr>
          <p:grpSpPr>
            <a:xfrm rot="0">
              <a:off x="2302616" y="0"/>
              <a:ext cx="2539733" cy="2882779"/>
              <a:chOff x="0" y="0"/>
              <a:chExt cx="501676" cy="569438"/>
            </a:xfrm>
          </p:grpSpPr>
          <p:sp>
            <p:nvSpPr>
              <p:cNvPr name="Freeform 5" id="5"/>
              <p:cNvSpPr/>
              <p:nvPr/>
            </p:nvSpPr>
            <p:spPr>
              <a:xfrm flipH="false" flipV="false" rot="0">
                <a:off x="0" y="0"/>
                <a:ext cx="501676" cy="569438"/>
              </a:xfrm>
              <a:custGeom>
                <a:avLst/>
                <a:gdLst/>
                <a:ahLst/>
                <a:cxnLst/>
                <a:rect r="r" b="b" t="t" l="l"/>
                <a:pathLst>
                  <a:path h="569438" w="501676">
                    <a:moveTo>
                      <a:pt x="207286" y="0"/>
                    </a:moveTo>
                    <a:lnTo>
                      <a:pt x="294390" y="0"/>
                    </a:lnTo>
                    <a:cubicBezTo>
                      <a:pt x="408871" y="0"/>
                      <a:pt x="501676" y="92805"/>
                      <a:pt x="501676" y="207286"/>
                    </a:cubicBezTo>
                    <a:lnTo>
                      <a:pt x="501676" y="362152"/>
                    </a:lnTo>
                    <a:cubicBezTo>
                      <a:pt x="501676" y="417128"/>
                      <a:pt x="479837" y="469852"/>
                      <a:pt x="440963" y="508725"/>
                    </a:cubicBezTo>
                    <a:cubicBezTo>
                      <a:pt x="402090" y="547599"/>
                      <a:pt x="349366" y="569438"/>
                      <a:pt x="294390" y="569438"/>
                    </a:cubicBezTo>
                    <a:lnTo>
                      <a:pt x="207286" y="569438"/>
                    </a:lnTo>
                    <a:cubicBezTo>
                      <a:pt x="152310" y="569438"/>
                      <a:pt x="99586" y="547599"/>
                      <a:pt x="60713" y="508725"/>
                    </a:cubicBezTo>
                    <a:cubicBezTo>
                      <a:pt x="21839" y="469852"/>
                      <a:pt x="0" y="417128"/>
                      <a:pt x="0" y="362152"/>
                    </a:cubicBezTo>
                    <a:lnTo>
                      <a:pt x="0" y="207286"/>
                    </a:lnTo>
                    <a:cubicBezTo>
                      <a:pt x="0" y="152310"/>
                      <a:pt x="21839" y="99586"/>
                      <a:pt x="60713" y="60713"/>
                    </a:cubicBezTo>
                    <a:cubicBezTo>
                      <a:pt x="99586" y="21839"/>
                      <a:pt x="152310" y="0"/>
                      <a:pt x="207286" y="0"/>
                    </a:cubicBezTo>
                    <a:close/>
                  </a:path>
                </a:pathLst>
              </a:custGeom>
              <a:gradFill rotWithShape="true">
                <a:gsLst>
                  <a:gs pos="0">
                    <a:srgbClr val="5DE0E6">
                      <a:alpha val="100000"/>
                    </a:srgbClr>
                  </a:gs>
                  <a:gs pos="100000">
                    <a:srgbClr val="004AAD">
                      <a:alpha val="100000"/>
                    </a:srgbClr>
                  </a:gs>
                </a:gsLst>
                <a:lin ang="0"/>
              </a:gradFill>
            </p:spPr>
          </p:sp>
          <p:sp>
            <p:nvSpPr>
              <p:cNvPr name="TextBox 6" id="6"/>
              <p:cNvSpPr txBox="true"/>
              <p:nvPr/>
            </p:nvSpPr>
            <p:spPr>
              <a:xfrm>
                <a:off x="0" y="-38100"/>
                <a:ext cx="501676" cy="607538"/>
              </a:xfrm>
              <a:prstGeom prst="rect">
                <a:avLst/>
              </a:prstGeom>
            </p:spPr>
            <p:txBody>
              <a:bodyPr anchor="ctr" rtlCol="false" tIns="50800" lIns="50800" bIns="50800" rIns="50800"/>
              <a:lstStyle/>
              <a:p>
                <a:pPr algn="ctr">
                  <a:lnSpc>
                    <a:spcPts val="3360"/>
                  </a:lnSpc>
                </a:pPr>
                <a:r>
                  <a:rPr lang="en-US" sz="2400">
                    <a:solidFill>
                      <a:srgbClr val="FFFFFF"/>
                    </a:solidFill>
                    <a:latin typeface="Canva Sans Bold"/>
                  </a:rPr>
                  <a:t>LOGIN </a:t>
                </a:r>
              </a:p>
              <a:p>
                <a:pPr algn="ctr">
                  <a:lnSpc>
                    <a:spcPts val="3360"/>
                  </a:lnSpc>
                </a:pPr>
                <a:r>
                  <a:rPr lang="en-US" sz="2400">
                    <a:solidFill>
                      <a:srgbClr val="FFFFFF"/>
                    </a:solidFill>
                    <a:latin typeface="Canva Sans Bold"/>
                  </a:rPr>
                  <a:t>PAGE</a:t>
                </a:r>
              </a:p>
            </p:txBody>
          </p:sp>
        </p:grpSp>
        <p:grpSp>
          <p:nvGrpSpPr>
            <p:cNvPr name="Group 7" id="7"/>
            <p:cNvGrpSpPr/>
            <p:nvPr/>
          </p:nvGrpSpPr>
          <p:grpSpPr>
            <a:xfrm rot="0">
              <a:off x="6870063" y="0"/>
              <a:ext cx="2539733" cy="2882779"/>
              <a:chOff x="0" y="0"/>
              <a:chExt cx="501676" cy="569438"/>
            </a:xfrm>
          </p:grpSpPr>
          <p:sp>
            <p:nvSpPr>
              <p:cNvPr name="Freeform 8" id="8"/>
              <p:cNvSpPr/>
              <p:nvPr/>
            </p:nvSpPr>
            <p:spPr>
              <a:xfrm flipH="false" flipV="false" rot="0">
                <a:off x="0" y="0"/>
                <a:ext cx="501676" cy="569438"/>
              </a:xfrm>
              <a:custGeom>
                <a:avLst/>
                <a:gdLst/>
                <a:ahLst/>
                <a:cxnLst/>
                <a:rect r="r" b="b" t="t" l="l"/>
                <a:pathLst>
                  <a:path h="569438" w="501676">
                    <a:moveTo>
                      <a:pt x="207286" y="0"/>
                    </a:moveTo>
                    <a:lnTo>
                      <a:pt x="294390" y="0"/>
                    </a:lnTo>
                    <a:cubicBezTo>
                      <a:pt x="408871" y="0"/>
                      <a:pt x="501676" y="92805"/>
                      <a:pt x="501676" y="207286"/>
                    </a:cubicBezTo>
                    <a:lnTo>
                      <a:pt x="501676" y="362152"/>
                    </a:lnTo>
                    <a:cubicBezTo>
                      <a:pt x="501676" y="417128"/>
                      <a:pt x="479837" y="469852"/>
                      <a:pt x="440963" y="508725"/>
                    </a:cubicBezTo>
                    <a:cubicBezTo>
                      <a:pt x="402090" y="547599"/>
                      <a:pt x="349366" y="569438"/>
                      <a:pt x="294390" y="569438"/>
                    </a:cubicBezTo>
                    <a:lnTo>
                      <a:pt x="207286" y="569438"/>
                    </a:lnTo>
                    <a:cubicBezTo>
                      <a:pt x="152310" y="569438"/>
                      <a:pt x="99586" y="547599"/>
                      <a:pt x="60713" y="508725"/>
                    </a:cubicBezTo>
                    <a:cubicBezTo>
                      <a:pt x="21839" y="469852"/>
                      <a:pt x="0" y="417128"/>
                      <a:pt x="0" y="362152"/>
                    </a:cubicBezTo>
                    <a:lnTo>
                      <a:pt x="0" y="207286"/>
                    </a:lnTo>
                    <a:cubicBezTo>
                      <a:pt x="0" y="152310"/>
                      <a:pt x="21839" y="99586"/>
                      <a:pt x="60713" y="60713"/>
                    </a:cubicBezTo>
                    <a:cubicBezTo>
                      <a:pt x="99586" y="21839"/>
                      <a:pt x="152310" y="0"/>
                      <a:pt x="207286" y="0"/>
                    </a:cubicBezTo>
                    <a:close/>
                  </a:path>
                </a:pathLst>
              </a:custGeom>
              <a:gradFill rotWithShape="true">
                <a:gsLst>
                  <a:gs pos="0">
                    <a:srgbClr val="5DE0E6">
                      <a:alpha val="100000"/>
                    </a:srgbClr>
                  </a:gs>
                  <a:gs pos="100000">
                    <a:srgbClr val="004AAD">
                      <a:alpha val="100000"/>
                    </a:srgbClr>
                  </a:gs>
                </a:gsLst>
                <a:lin ang="0"/>
              </a:gradFill>
            </p:spPr>
          </p:sp>
          <p:sp>
            <p:nvSpPr>
              <p:cNvPr name="TextBox 9" id="9"/>
              <p:cNvSpPr txBox="true"/>
              <p:nvPr/>
            </p:nvSpPr>
            <p:spPr>
              <a:xfrm>
                <a:off x="0" y="-38100"/>
                <a:ext cx="501676" cy="607538"/>
              </a:xfrm>
              <a:prstGeom prst="rect">
                <a:avLst/>
              </a:prstGeom>
            </p:spPr>
            <p:txBody>
              <a:bodyPr anchor="ctr" rtlCol="false" tIns="50800" lIns="50800" bIns="50800" rIns="50800"/>
              <a:lstStyle/>
              <a:p>
                <a:pPr algn="ctr">
                  <a:lnSpc>
                    <a:spcPts val="3360"/>
                  </a:lnSpc>
                </a:pPr>
                <a:r>
                  <a:rPr lang="en-US" sz="2400">
                    <a:solidFill>
                      <a:srgbClr val="FFFFFF"/>
                    </a:solidFill>
                    <a:latin typeface="Canva Sans Bold"/>
                  </a:rPr>
                  <a:t>SIGNUP</a:t>
                </a:r>
              </a:p>
              <a:p>
                <a:pPr algn="ctr">
                  <a:lnSpc>
                    <a:spcPts val="3360"/>
                  </a:lnSpc>
                </a:pPr>
                <a:r>
                  <a:rPr lang="en-US" sz="2400">
                    <a:solidFill>
                      <a:srgbClr val="FFFFFF"/>
                    </a:solidFill>
                    <a:latin typeface="Canva Sans Bold"/>
                  </a:rPr>
                  <a:t>PAGE</a:t>
                </a:r>
              </a:p>
            </p:txBody>
          </p:sp>
        </p:grpSp>
        <p:grpSp>
          <p:nvGrpSpPr>
            <p:cNvPr name="Group 10" id="10"/>
            <p:cNvGrpSpPr/>
            <p:nvPr/>
          </p:nvGrpSpPr>
          <p:grpSpPr>
            <a:xfrm rot="0">
              <a:off x="3724446" y="3914718"/>
              <a:ext cx="4415484" cy="2882779"/>
              <a:chOff x="0" y="0"/>
              <a:chExt cx="872194" cy="569438"/>
            </a:xfrm>
          </p:grpSpPr>
          <p:sp>
            <p:nvSpPr>
              <p:cNvPr name="Freeform 11" id="11"/>
              <p:cNvSpPr/>
              <p:nvPr/>
            </p:nvSpPr>
            <p:spPr>
              <a:xfrm flipH="false" flipV="false" rot="0">
                <a:off x="0" y="0"/>
                <a:ext cx="872194" cy="569438"/>
              </a:xfrm>
              <a:custGeom>
                <a:avLst/>
                <a:gdLst/>
                <a:ahLst/>
                <a:cxnLst/>
                <a:rect r="r" b="b" t="t" l="l"/>
                <a:pathLst>
                  <a:path h="569438" w="872194">
                    <a:moveTo>
                      <a:pt x="119228" y="0"/>
                    </a:moveTo>
                    <a:lnTo>
                      <a:pt x="752966" y="0"/>
                    </a:lnTo>
                    <a:cubicBezTo>
                      <a:pt x="784587" y="0"/>
                      <a:pt x="814914" y="12562"/>
                      <a:pt x="837273" y="34921"/>
                    </a:cubicBezTo>
                    <a:cubicBezTo>
                      <a:pt x="859633" y="57281"/>
                      <a:pt x="872194" y="87607"/>
                      <a:pt x="872194" y="119228"/>
                    </a:cubicBezTo>
                    <a:lnTo>
                      <a:pt x="872194" y="450210"/>
                    </a:lnTo>
                    <a:cubicBezTo>
                      <a:pt x="872194" y="481831"/>
                      <a:pt x="859633" y="512157"/>
                      <a:pt x="837273" y="534517"/>
                    </a:cubicBezTo>
                    <a:cubicBezTo>
                      <a:pt x="814914" y="556876"/>
                      <a:pt x="784587" y="569438"/>
                      <a:pt x="752966" y="569438"/>
                    </a:cubicBezTo>
                    <a:lnTo>
                      <a:pt x="119228" y="569438"/>
                    </a:lnTo>
                    <a:cubicBezTo>
                      <a:pt x="87607" y="569438"/>
                      <a:pt x="57281" y="556876"/>
                      <a:pt x="34921" y="534517"/>
                    </a:cubicBezTo>
                    <a:cubicBezTo>
                      <a:pt x="12562" y="512157"/>
                      <a:pt x="0" y="481831"/>
                      <a:pt x="0" y="450210"/>
                    </a:cubicBezTo>
                    <a:lnTo>
                      <a:pt x="0" y="119228"/>
                    </a:lnTo>
                    <a:cubicBezTo>
                      <a:pt x="0" y="87607"/>
                      <a:pt x="12562" y="57281"/>
                      <a:pt x="34921" y="34921"/>
                    </a:cubicBezTo>
                    <a:cubicBezTo>
                      <a:pt x="57281" y="12562"/>
                      <a:pt x="87607" y="0"/>
                      <a:pt x="119228" y="0"/>
                    </a:cubicBezTo>
                    <a:close/>
                  </a:path>
                </a:pathLst>
              </a:custGeom>
              <a:gradFill rotWithShape="true">
                <a:gsLst>
                  <a:gs pos="0">
                    <a:srgbClr val="5DE0E6">
                      <a:alpha val="100000"/>
                    </a:srgbClr>
                  </a:gs>
                  <a:gs pos="100000">
                    <a:srgbClr val="004AAD">
                      <a:alpha val="100000"/>
                    </a:srgbClr>
                  </a:gs>
                </a:gsLst>
                <a:lin ang="0"/>
              </a:gradFill>
            </p:spPr>
          </p:sp>
          <p:sp>
            <p:nvSpPr>
              <p:cNvPr name="TextBox 12" id="12"/>
              <p:cNvSpPr txBox="true"/>
              <p:nvPr/>
            </p:nvSpPr>
            <p:spPr>
              <a:xfrm>
                <a:off x="0" y="-38100"/>
                <a:ext cx="872194" cy="607538"/>
              </a:xfrm>
              <a:prstGeom prst="rect">
                <a:avLst/>
              </a:prstGeom>
            </p:spPr>
            <p:txBody>
              <a:bodyPr anchor="ctr" rtlCol="false" tIns="50800" lIns="50800" bIns="50800" rIns="50800"/>
              <a:lstStyle/>
              <a:p>
                <a:pPr algn="ctr">
                  <a:lnSpc>
                    <a:spcPts val="3360"/>
                  </a:lnSpc>
                </a:pPr>
                <a:r>
                  <a:rPr lang="en-US" sz="2400">
                    <a:solidFill>
                      <a:srgbClr val="FFFFFF"/>
                    </a:solidFill>
                    <a:latin typeface="Canva Sans Bold"/>
                  </a:rPr>
                  <a:t>DASHBOARD</a:t>
                </a:r>
              </a:p>
            </p:txBody>
          </p:sp>
        </p:grpSp>
        <p:sp>
          <p:nvSpPr>
            <p:cNvPr name="AutoShape 13" id="13"/>
            <p:cNvSpPr/>
            <p:nvPr/>
          </p:nvSpPr>
          <p:spPr>
            <a:xfrm>
              <a:off x="4842350" y="1441390"/>
              <a:ext cx="2027713" cy="0"/>
            </a:xfrm>
            <a:prstGeom prst="line">
              <a:avLst/>
            </a:prstGeom>
            <a:ln cap="flat" w="50800">
              <a:solidFill>
                <a:srgbClr val="000000"/>
              </a:solidFill>
              <a:prstDash val="solid"/>
              <a:headEnd type="none" len="sm" w="sm"/>
              <a:tailEnd type="arrow" len="sm" w="med"/>
            </a:ln>
          </p:spPr>
        </p:sp>
        <p:sp>
          <p:nvSpPr>
            <p:cNvPr name="AutoShape 14" id="14"/>
            <p:cNvSpPr/>
            <p:nvPr/>
          </p:nvSpPr>
          <p:spPr>
            <a:xfrm>
              <a:off x="3572483" y="2882779"/>
              <a:ext cx="2359705" cy="1031939"/>
            </a:xfrm>
            <a:prstGeom prst="line">
              <a:avLst/>
            </a:prstGeom>
            <a:ln cap="flat" w="50800">
              <a:solidFill>
                <a:srgbClr val="000000"/>
              </a:solidFill>
              <a:prstDash val="solid"/>
              <a:headEnd type="none" len="sm" w="sm"/>
              <a:tailEnd type="arrow" len="sm" w="med"/>
            </a:ln>
          </p:spPr>
        </p:sp>
        <p:sp>
          <p:nvSpPr>
            <p:cNvPr name="AutoShape 15" id="15"/>
            <p:cNvSpPr/>
            <p:nvPr/>
          </p:nvSpPr>
          <p:spPr>
            <a:xfrm flipH="true">
              <a:off x="5932188" y="2882779"/>
              <a:ext cx="2207742" cy="1031939"/>
            </a:xfrm>
            <a:prstGeom prst="line">
              <a:avLst/>
            </a:prstGeom>
            <a:ln cap="flat" w="50800">
              <a:solidFill>
                <a:srgbClr val="000000"/>
              </a:solidFill>
              <a:prstDash val="solid"/>
              <a:headEnd type="none" len="sm" w="sm"/>
              <a:tailEnd type="arrow" len="sm" w="med"/>
            </a:ln>
          </p:spPr>
        </p:sp>
        <p:grpSp>
          <p:nvGrpSpPr>
            <p:cNvPr name="Group 16" id="16"/>
            <p:cNvGrpSpPr/>
            <p:nvPr/>
          </p:nvGrpSpPr>
          <p:grpSpPr>
            <a:xfrm rot="0">
              <a:off x="12466738" y="0"/>
              <a:ext cx="2539733" cy="2882779"/>
              <a:chOff x="0" y="0"/>
              <a:chExt cx="501676" cy="569438"/>
            </a:xfrm>
          </p:grpSpPr>
          <p:sp>
            <p:nvSpPr>
              <p:cNvPr name="Freeform 17" id="17"/>
              <p:cNvSpPr/>
              <p:nvPr/>
            </p:nvSpPr>
            <p:spPr>
              <a:xfrm flipH="false" flipV="false" rot="0">
                <a:off x="0" y="0"/>
                <a:ext cx="501676" cy="569438"/>
              </a:xfrm>
              <a:custGeom>
                <a:avLst/>
                <a:gdLst/>
                <a:ahLst/>
                <a:cxnLst/>
                <a:rect r="r" b="b" t="t" l="l"/>
                <a:pathLst>
                  <a:path h="569438" w="501676">
                    <a:moveTo>
                      <a:pt x="207286" y="0"/>
                    </a:moveTo>
                    <a:lnTo>
                      <a:pt x="294390" y="0"/>
                    </a:lnTo>
                    <a:cubicBezTo>
                      <a:pt x="408871" y="0"/>
                      <a:pt x="501676" y="92805"/>
                      <a:pt x="501676" y="207286"/>
                    </a:cubicBezTo>
                    <a:lnTo>
                      <a:pt x="501676" y="362152"/>
                    </a:lnTo>
                    <a:cubicBezTo>
                      <a:pt x="501676" y="417128"/>
                      <a:pt x="479837" y="469852"/>
                      <a:pt x="440963" y="508725"/>
                    </a:cubicBezTo>
                    <a:cubicBezTo>
                      <a:pt x="402090" y="547599"/>
                      <a:pt x="349366" y="569438"/>
                      <a:pt x="294390" y="569438"/>
                    </a:cubicBezTo>
                    <a:lnTo>
                      <a:pt x="207286" y="569438"/>
                    </a:lnTo>
                    <a:cubicBezTo>
                      <a:pt x="152310" y="569438"/>
                      <a:pt x="99586" y="547599"/>
                      <a:pt x="60713" y="508725"/>
                    </a:cubicBezTo>
                    <a:cubicBezTo>
                      <a:pt x="21839" y="469852"/>
                      <a:pt x="0" y="417128"/>
                      <a:pt x="0" y="362152"/>
                    </a:cubicBezTo>
                    <a:lnTo>
                      <a:pt x="0" y="207286"/>
                    </a:lnTo>
                    <a:cubicBezTo>
                      <a:pt x="0" y="152310"/>
                      <a:pt x="21839" y="99586"/>
                      <a:pt x="60713" y="60713"/>
                    </a:cubicBezTo>
                    <a:cubicBezTo>
                      <a:pt x="99586" y="21839"/>
                      <a:pt x="152310" y="0"/>
                      <a:pt x="207286" y="0"/>
                    </a:cubicBezTo>
                    <a:close/>
                  </a:path>
                </a:pathLst>
              </a:custGeom>
              <a:gradFill rotWithShape="true">
                <a:gsLst>
                  <a:gs pos="0">
                    <a:srgbClr val="5DE0E6">
                      <a:alpha val="100000"/>
                    </a:srgbClr>
                  </a:gs>
                  <a:gs pos="100000">
                    <a:srgbClr val="004AAD">
                      <a:alpha val="100000"/>
                    </a:srgbClr>
                  </a:gs>
                </a:gsLst>
                <a:lin ang="0"/>
              </a:gradFill>
            </p:spPr>
          </p:sp>
          <p:sp>
            <p:nvSpPr>
              <p:cNvPr name="TextBox 18" id="18"/>
              <p:cNvSpPr txBox="true"/>
              <p:nvPr/>
            </p:nvSpPr>
            <p:spPr>
              <a:xfrm>
                <a:off x="0" y="-38100"/>
                <a:ext cx="501676" cy="607538"/>
              </a:xfrm>
              <a:prstGeom prst="rect">
                <a:avLst/>
              </a:prstGeom>
            </p:spPr>
            <p:txBody>
              <a:bodyPr anchor="ctr" rtlCol="false" tIns="50800" lIns="50800" bIns="50800" rIns="50800"/>
              <a:lstStyle/>
              <a:p>
                <a:pPr algn="ctr">
                  <a:lnSpc>
                    <a:spcPts val="3360"/>
                  </a:lnSpc>
                </a:pPr>
                <a:r>
                  <a:rPr lang="en-US" sz="2400">
                    <a:solidFill>
                      <a:srgbClr val="FFFFFF"/>
                    </a:solidFill>
                    <a:latin typeface="Canva Sans Bold"/>
                  </a:rPr>
                  <a:t>CREATE INVOICE</a:t>
                </a:r>
              </a:p>
            </p:txBody>
          </p:sp>
        </p:grpSp>
        <p:grpSp>
          <p:nvGrpSpPr>
            <p:cNvPr name="Group 19" id="19"/>
            <p:cNvGrpSpPr/>
            <p:nvPr/>
          </p:nvGrpSpPr>
          <p:grpSpPr>
            <a:xfrm rot="0">
              <a:off x="15006472" y="3914718"/>
              <a:ext cx="2539733" cy="2882779"/>
              <a:chOff x="0" y="0"/>
              <a:chExt cx="501676" cy="569438"/>
            </a:xfrm>
          </p:grpSpPr>
          <p:sp>
            <p:nvSpPr>
              <p:cNvPr name="Freeform 20" id="20"/>
              <p:cNvSpPr/>
              <p:nvPr/>
            </p:nvSpPr>
            <p:spPr>
              <a:xfrm flipH="false" flipV="false" rot="0">
                <a:off x="0" y="0"/>
                <a:ext cx="501676" cy="569438"/>
              </a:xfrm>
              <a:custGeom>
                <a:avLst/>
                <a:gdLst/>
                <a:ahLst/>
                <a:cxnLst/>
                <a:rect r="r" b="b" t="t" l="l"/>
                <a:pathLst>
                  <a:path h="569438" w="501676">
                    <a:moveTo>
                      <a:pt x="207286" y="0"/>
                    </a:moveTo>
                    <a:lnTo>
                      <a:pt x="294390" y="0"/>
                    </a:lnTo>
                    <a:cubicBezTo>
                      <a:pt x="408871" y="0"/>
                      <a:pt x="501676" y="92805"/>
                      <a:pt x="501676" y="207286"/>
                    </a:cubicBezTo>
                    <a:lnTo>
                      <a:pt x="501676" y="362152"/>
                    </a:lnTo>
                    <a:cubicBezTo>
                      <a:pt x="501676" y="417128"/>
                      <a:pt x="479837" y="469852"/>
                      <a:pt x="440963" y="508725"/>
                    </a:cubicBezTo>
                    <a:cubicBezTo>
                      <a:pt x="402090" y="547599"/>
                      <a:pt x="349366" y="569438"/>
                      <a:pt x="294390" y="569438"/>
                    </a:cubicBezTo>
                    <a:lnTo>
                      <a:pt x="207286" y="569438"/>
                    </a:lnTo>
                    <a:cubicBezTo>
                      <a:pt x="152310" y="569438"/>
                      <a:pt x="99586" y="547599"/>
                      <a:pt x="60713" y="508725"/>
                    </a:cubicBezTo>
                    <a:cubicBezTo>
                      <a:pt x="21839" y="469852"/>
                      <a:pt x="0" y="417128"/>
                      <a:pt x="0" y="362152"/>
                    </a:cubicBezTo>
                    <a:lnTo>
                      <a:pt x="0" y="207286"/>
                    </a:lnTo>
                    <a:cubicBezTo>
                      <a:pt x="0" y="152310"/>
                      <a:pt x="21839" y="99586"/>
                      <a:pt x="60713" y="60713"/>
                    </a:cubicBezTo>
                    <a:cubicBezTo>
                      <a:pt x="99586" y="21839"/>
                      <a:pt x="152310" y="0"/>
                      <a:pt x="207286" y="0"/>
                    </a:cubicBezTo>
                    <a:close/>
                  </a:path>
                </a:pathLst>
              </a:custGeom>
              <a:gradFill rotWithShape="true">
                <a:gsLst>
                  <a:gs pos="0">
                    <a:srgbClr val="5DE0E6">
                      <a:alpha val="100000"/>
                    </a:srgbClr>
                  </a:gs>
                  <a:gs pos="100000">
                    <a:srgbClr val="004AAD">
                      <a:alpha val="100000"/>
                    </a:srgbClr>
                  </a:gs>
                </a:gsLst>
                <a:lin ang="0"/>
              </a:gradFill>
            </p:spPr>
          </p:sp>
          <p:sp>
            <p:nvSpPr>
              <p:cNvPr name="TextBox 21" id="21"/>
              <p:cNvSpPr txBox="true"/>
              <p:nvPr/>
            </p:nvSpPr>
            <p:spPr>
              <a:xfrm>
                <a:off x="0" y="-38100"/>
                <a:ext cx="501676" cy="607538"/>
              </a:xfrm>
              <a:prstGeom prst="rect">
                <a:avLst/>
              </a:prstGeom>
            </p:spPr>
            <p:txBody>
              <a:bodyPr anchor="ctr" rtlCol="false" tIns="50800" lIns="50800" bIns="50800" rIns="50800"/>
              <a:lstStyle/>
              <a:p>
                <a:pPr algn="ctr">
                  <a:lnSpc>
                    <a:spcPts val="3360"/>
                  </a:lnSpc>
                </a:pPr>
                <a:r>
                  <a:rPr lang="en-US" sz="2400">
                    <a:solidFill>
                      <a:srgbClr val="FFFFFF"/>
                    </a:solidFill>
                    <a:latin typeface="Canva Sans Bold"/>
                  </a:rPr>
                  <a:t>PAY iNVOICE</a:t>
                </a:r>
              </a:p>
            </p:txBody>
          </p:sp>
        </p:grpSp>
        <p:sp>
          <p:nvSpPr>
            <p:cNvPr name="AutoShape 22" id="22"/>
            <p:cNvSpPr/>
            <p:nvPr/>
          </p:nvSpPr>
          <p:spPr>
            <a:xfrm flipV="true">
              <a:off x="8139930" y="1441390"/>
              <a:ext cx="4326809" cy="3914718"/>
            </a:xfrm>
            <a:prstGeom prst="line">
              <a:avLst/>
            </a:prstGeom>
            <a:ln cap="flat" w="50800">
              <a:solidFill>
                <a:srgbClr val="000000"/>
              </a:solidFill>
              <a:prstDash val="solid"/>
              <a:headEnd type="none" len="sm" w="sm"/>
              <a:tailEnd type="arrow" len="sm" w="med"/>
            </a:ln>
          </p:spPr>
        </p:sp>
        <p:sp>
          <p:nvSpPr>
            <p:cNvPr name="AutoShape 23" id="23"/>
            <p:cNvSpPr/>
            <p:nvPr/>
          </p:nvSpPr>
          <p:spPr>
            <a:xfrm>
              <a:off x="8139930" y="5356107"/>
              <a:ext cx="6866542" cy="0"/>
            </a:xfrm>
            <a:prstGeom prst="line">
              <a:avLst/>
            </a:prstGeom>
            <a:ln cap="flat" w="50800">
              <a:solidFill>
                <a:srgbClr val="000000"/>
              </a:solidFill>
              <a:prstDash val="solid"/>
              <a:headEnd type="none" len="sm" w="sm"/>
              <a:tailEnd type="arrow" len="sm" w="med"/>
            </a:ln>
          </p:spPr>
        </p:sp>
        <p:grpSp>
          <p:nvGrpSpPr>
            <p:cNvPr name="Group 24" id="24"/>
            <p:cNvGrpSpPr/>
            <p:nvPr/>
          </p:nvGrpSpPr>
          <p:grpSpPr>
            <a:xfrm rot="0">
              <a:off x="11482322" y="6171959"/>
              <a:ext cx="2539733" cy="2882779"/>
              <a:chOff x="0" y="0"/>
              <a:chExt cx="501676" cy="569438"/>
            </a:xfrm>
          </p:grpSpPr>
          <p:sp>
            <p:nvSpPr>
              <p:cNvPr name="Freeform 25" id="25"/>
              <p:cNvSpPr/>
              <p:nvPr/>
            </p:nvSpPr>
            <p:spPr>
              <a:xfrm flipH="false" flipV="false" rot="0">
                <a:off x="0" y="0"/>
                <a:ext cx="501676" cy="569438"/>
              </a:xfrm>
              <a:custGeom>
                <a:avLst/>
                <a:gdLst/>
                <a:ahLst/>
                <a:cxnLst/>
                <a:rect r="r" b="b" t="t" l="l"/>
                <a:pathLst>
                  <a:path h="569438" w="501676">
                    <a:moveTo>
                      <a:pt x="207286" y="0"/>
                    </a:moveTo>
                    <a:lnTo>
                      <a:pt x="294390" y="0"/>
                    </a:lnTo>
                    <a:cubicBezTo>
                      <a:pt x="408871" y="0"/>
                      <a:pt x="501676" y="92805"/>
                      <a:pt x="501676" y="207286"/>
                    </a:cubicBezTo>
                    <a:lnTo>
                      <a:pt x="501676" y="362152"/>
                    </a:lnTo>
                    <a:cubicBezTo>
                      <a:pt x="501676" y="417128"/>
                      <a:pt x="479837" y="469852"/>
                      <a:pt x="440963" y="508725"/>
                    </a:cubicBezTo>
                    <a:cubicBezTo>
                      <a:pt x="402090" y="547599"/>
                      <a:pt x="349366" y="569438"/>
                      <a:pt x="294390" y="569438"/>
                    </a:cubicBezTo>
                    <a:lnTo>
                      <a:pt x="207286" y="569438"/>
                    </a:lnTo>
                    <a:cubicBezTo>
                      <a:pt x="152310" y="569438"/>
                      <a:pt x="99586" y="547599"/>
                      <a:pt x="60713" y="508725"/>
                    </a:cubicBezTo>
                    <a:cubicBezTo>
                      <a:pt x="21839" y="469852"/>
                      <a:pt x="0" y="417128"/>
                      <a:pt x="0" y="362152"/>
                    </a:cubicBezTo>
                    <a:lnTo>
                      <a:pt x="0" y="207286"/>
                    </a:lnTo>
                    <a:cubicBezTo>
                      <a:pt x="0" y="152310"/>
                      <a:pt x="21839" y="99586"/>
                      <a:pt x="60713" y="60713"/>
                    </a:cubicBezTo>
                    <a:cubicBezTo>
                      <a:pt x="99586" y="21839"/>
                      <a:pt x="152310" y="0"/>
                      <a:pt x="207286" y="0"/>
                    </a:cubicBezTo>
                    <a:close/>
                  </a:path>
                </a:pathLst>
              </a:custGeom>
              <a:gradFill rotWithShape="true">
                <a:gsLst>
                  <a:gs pos="0">
                    <a:srgbClr val="5DE0E6">
                      <a:alpha val="100000"/>
                    </a:srgbClr>
                  </a:gs>
                  <a:gs pos="100000">
                    <a:srgbClr val="004AAD">
                      <a:alpha val="100000"/>
                    </a:srgbClr>
                  </a:gs>
                </a:gsLst>
                <a:lin ang="0"/>
              </a:gradFill>
            </p:spPr>
          </p:sp>
          <p:sp>
            <p:nvSpPr>
              <p:cNvPr name="TextBox 26" id="26"/>
              <p:cNvSpPr txBox="true"/>
              <p:nvPr/>
            </p:nvSpPr>
            <p:spPr>
              <a:xfrm>
                <a:off x="0" y="-38100"/>
                <a:ext cx="501676" cy="607538"/>
              </a:xfrm>
              <a:prstGeom prst="rect">
                <a:avLst/>
              </a:prstGeom>
            </p:spPr>
            <p:txBody>
              <a:bodyPr anchor="ctr" rtlCol="false" tIns="50800" lIns="50800" bIns="50800" rIns="50800"/>
              <a:lstStyle/>
              <a:p>
                <a:pPr algn="ctr">
                  <a:lnSpc>
                    <a:spcPts val="3360"/>
                  </a:lnSpc>
                </a:pPr>
                <a:r>
                  <a:rPr lang="en-US" sz="2400">
                    <a:solidFill>
                      <a:srgbClr val="FFFFFF"/>
                    </a:solidFill>
                    <a:latin typeface="Canva Sans Bold"/>
                  </a:rPr>
                  <a:t>VIEW </a:t>
                </a:r>
              </a:p>
              <a:p>
                <a:pPr algn="ctr">
                  <a:lnSpc>
                    <a:spcPts val="3360"/>
                  </a:lnSpc>
                </a:pPr>
                <a:r>
                  <a:rPr lang="en-US" sz="2400">
                    <a:solidFill>
                      <a:srgbClr val="FFFFFF"/>
                    </a:solidFill>
                    <a:latin typeface="Canva Sans Bold"/>
                  </a:rPr>
                  <a:t>INVOICE</a:t>
                </a:r>
              </a:p>
            </p:txBody>
          </p:sp>
        </p:grpSp>
        <p:sp>
          <p:nvSpPr>
            <p:cNvPr name="AutoShape 27" id="27"/>
            <p:cNvSpPr/>
            <p:nvPr/>
          </p:nvSpPr>
          <p:spPr>
            <a:xfrm>
              <a:off x="8139930" y="5356107"/>
              <a:ext cx="3342392" cy="2257241"/>
            </a:xfrm>
            <a:prstGeom prst="line">
              <a:avLst/>
            </a:prstGeom>
            <a:ln cap="flat" w="50800">
              <a:solidFill>
                <a:srgbClr val="000000"/>
              </a:solidFill>
              <a:prstDash val="solid"/>
              <a:headEnd type="none" len="sm" w="sm"/>
              <a:tailEnd type="arrow" len="sm" w="med"/>
            </a:ln>
          </p:spPr>
        </p:sp>
        <p:grpSp>
          <p:nvGrpSpPr>
            <p:cNvPr name="Group 28" id="28"/>
            <p:cNvGrpSpPr/>
            <p:nvPr/>
          </p:nvGrpSpPr>
          <p:grpSpPr>
            <a:xfrm rot="0">
              <a:off x="0" y="6171959"/>
              <a:ext cx="2539733" cy="2882779"/>
              <a:chOff x="0" y="0"/>
              <a:chExt cx="501676" cy="569438"/>
            </a:xfrm>
          </p:grpSpPr>
          <p:sp>
            <p:nvSpPr>
              <p:cNvPr name="Freeform 29" id="29"/>
              <p:cNvSpPr/>
              <p:nvPr/>
            </p:nvSpPr>
            <p:spPr>
              <a:xfrm flipH="false" flipV="false" rot="0">
                <a:off x="0" y="0"/>
                <a:ext cx="501676" cy="569438"/>
              </a:xfrm>
              <a:custGeom>
                <a:avLst/>
                <a:gdLst/>
                <a:ahLst/>
                <a:cxnLst/>
                <a:rect r="r" b="b" t="t" l="l"/>
                <a:pathLst>
                  <a:path h="569438" w="501676">
                    <a:moveTo>
                      <a:pt x="207286" y="0"/>
                    </a:moveTo>
                    <a:lnTo>
                      <a:pt x="294390" y="0"/>
                    </a:lnTo>
                    <a:cubicBezTo>
                      <a:pt x="408871" y="0"/>
                      <a:pt x="501676" y="92805"/>
                      <a:pt x="501676" y="207286"/>
                    </a:cubicBezTo>
                    <a:lnTo>
                      <a:pt x="501676" y="362152"/>
                    </a:lnTo>
                    <a:cubicBezTo>
                      <a:pt x="501676" y="417128"/>
                      <a:pt x="479837" y="469852"/>
                      <a:pt x="440963" y="508725"/>
                    </a:cubicBezTo>
                    <a:cubicBezTo>
                      <a:pt x="402090" y="547599"/>
                      <a:pt x="349366" y="569438"/>
                      <a:pt x="294390" y="569438"/>
                    </a:cubicBezTo>
                    <a:lnTo>
                      <a:pt x="207286" y="569438"/>
                    </a:lnTo>
                    <a:cubicBezTo>
                      <a:pt x="152310" y="569438"/>
                      <a:pt x="99586" y="547599"/>
                      <a:pt x="60713" y="508725"/>
                    </a:cubicBezTo>
                    <a:cubicBezTo>
                      <a:pt x="21839" y="469852"/>
                      <a:pt x="0" y="417128"/>
                      <a:pt x="0" y="362152"/>
                    </a:cubicBezTo>
                    <a:lnTo>
                      <a:pt x="0" y="207286"/>
                    </a:lnTo>
                    <a:cubicBezTo>
                      <a:pt x="0" y="152310"/>
                      <a:pt x="21839" y="99586"/>
                      <a:pt x="60713" y="60713"/>
                    </a:cubicBezTo>
                    <a:cubicBezTo>
                      <a:pt x="99586" y="21839"/>
                      <a:pt x="152310" y="0"/>
                      <a:pt x="207286" y="0"/>
                    </a:cubicBezTo>
                    <a:close/>
                  </a:path>
                </a:pathLst>
              </a:custGeom>
              <a:gradFill rotWithShape="true">
                <a:gsLst>
                  <a:gs pos="0">
                    <a:srgbClr val="5DE0E6">
                      <a:alpha val="100000"/>
                    </a:srgbClr>
                  </a:gs>
                  <a:gs pos="100000">
                    <a:srgbClr val="004AAD">
                      <a:alpha val="100000"/>
                    </a:srgbClr>
                  </a:gs>
                </a:gsLst>
                <a:lin ang="0"/>
              </a:gradFill>
            </p:spPr>
          </p:sp>
          <p:sp>
            <p:nvSpPr>
              <p:cNvPr name="TextBox 30" id="30"/>
              <p:cNvSpPr txBox="true"/>
              <p:nvPr/>
            </p:nvSpPr>
            <p:spPr>
              <a:xfrm>
                <a:off x="0" y="-38100"/>
                <a:ext cx="501676" cy="607538"/>
              </a:xfrm>
              <a:prstGeom prst="rect">
                <a:avLst/>
              </a:prstGeom>
            </p:spPr>
            <p:txBody>
              <a:bodyPr anchor="ctr" rtlCol="false" tIns="50800" lIns="50800" bIns="50800" rIns="50800"/>
              <a:lstStyle/>
              <a:p>
                <a:pPr algn="ctr">
                  <a:lnSpc>
                    <a:spcPts val="3360"/>
                  </a:lnSpc>
                </a:pPr>
                <a:r>
                  <a:rPr lang="en-US" sz="2400">
                    <a:solidFill>
                      <a:srgbClr val="FFFFFF"/>
                    </a:solidFill>
                    <a:latin typeface="Canva Sans Bold"/>
                  </a:rPr>
                  <a:t>LOGOUT</a:t>
                </a:r>
              </a:p>
            </p:txBody>
          </p:sp>
        </p:grpSp>
        <p:sp>
          <p:nvSpPr>
            <p:cNvPr name="AutoShape 31" id="31"/>
            <p:cNvSpPr/>
            <p:nvPr/>
          </p:nvSpPr>
          <p:spPr>
            <a:xfrm flipH="true">
              <a:off x="2539733" y="6797497"/>
              <a:ext cx="3392454" cy="815851"/>
            </a:xfrm>
            <a:prstGeom prst="line">
              <a:avLst/>
            </a:prstGeom>
            <a:ln cap="flat" w="50800">
              <a:solidFill>
                <a:srgbClr val="000000"/>
              </a:solidFill>
              <a:prstDash val="solid"/>
              <a:headEnd type="none" len="sm" w="sm"/>
              <a:tailEnd type="arrow" len="sm" w="med"/>
            </a:ln>
          </p:spPr>
        </p:sp>
        <p:sp>
          <p:nvSpPr>
            <p:cNvPr name="AutoShape 32" id="32"/>
            <p:cNvSpPr/>
            <p:nvPr/>
          </p:nvSpPr>
          <p:spPr>
            <a:xfrm flipV="true">
              <a:off x="1269867" y="1441390"/>
              <a:ext cx="1032749" cy="4730569"/>
            </a:xfrm>
            <a:prstGeom prst="line">
              <a:avLst/>
            </a:prstGeom>
            <a:ln cap="flat" w="50800">
              <a:solidFill>
                <a:srgbClr val="000000"/>
              </a:solidFill>
              <a:prstDash val="solid"/>
              <a:headEnd type="none" len="sm" w="sm"/>
              <a:tailEnd type="arrow" len="sm" w="med"/>
            </a:ln>
          </p:spPr>
        </p:sp>
      </p:gr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4484902" y="1894882"/>
            <a:ext cx="2442115" cy="2383578"/>
            <a:chOff x="0" y="0"/>
            <a:chExt cx="643191" cy="627774"/>
          </a:xfrm>
        </p:grpSpPr>
        <p:sp>
          <p:nvSpPr>
            <p:cNvPr name="Freeform 3" id="3"/>
            <p:cNvSpPr/>
            <p:nvPr/>
          </p:nvSpPr>
          <p:spPr>
            <a:xfrm flipH="false" flipV="false" rot="0">
              <a:off x="0" y="0"/>
              <a:ext cx="643191" cy="627774"/>
            </a:xfrm>
            <a:custGeom>
              <a:avLst/>
              <a:gdLst/>
              <a:ahLst/>
              <a:cxnLst/>
              <a:rect r="r" b="b" t="t" l="l"/>
              <a:pathLst>
                <a:path h="627774" w="643191">
                  <a:moveTo>
                    <a:pt x="161679" y="0"/>
                  </a:moveTo>
                  <a:lnTo>
                    <a:pt x="481512" y="0"/>
                  </a:lnTo>
                  <a:cubicBezTo>
                    <a:pt x="524392" y="0"/>
                    <a:pt x="565515" y="17034"/>
                    <a:pt x="595836" y="47355"/>
                  </a:cubicBezTo>
                  <a:cubicBezTo>
                    <a:pt x="626157" y="77675"/>
                    <a:pt x="643191" y="118799"/>
                    <a:pt x="643191" y="161679"/>
                  </a:cubicBezTo>
                  <a:lnTo>
                    <a:pt x="643191" y="466095"/>
                  </a:lnTo>
                  <a:cubicBezTo>
                    <a:pt x="643191" y="508975"/>
                    <a:pt x="626157" y="550098"/>
                    <a:pt x="595836" y="580419"/>
                  </a:cubicBezTo>
                  <a:cubicBezTo>
                    <a:pt x="565515" y="610740"/>
                    <a:pt x="524392" y="627774"/>
                    <a:pt x="481512" y="627774"/>
                  </a:cubicBezTo>
                  <a:lnTo>
                    <a:pt x="161679" y="627774"/>
                  </a:lnTo>
                  <a:cubicBezTo>
                    <a:pt x="118799" y="627774"/>
                    <a:pt x="77675" y="610740"/>
                    <a:pt x="47355" y="580419"/>
                  </a:cubicBezTo>
                  <a:cubicBezTo>
                    <a:pt x="17034" y="550098"/>
                    <a:pt x="0" y="508975"/>
                    <a:pt x="0" y="466095"/>
                  </a:cubicBezTo>
                  <a:lnTo>
                    <a:pt x="0" y="161679"/>
                  </a:lnTo>
                  <a:cubicBezTo>
                    <a:pt x="0" y="118799"/>
                    <a:pt x="17034" y="77675"/>
                    <a:pt x="47355" y="47355"/>
                  </a:cubicBezTo>
                  <a:cubicBezTo>
                    <a:pt x="77675" y="17034"/>
                    <a:pt x="118799" y="0"/>
                    <a:pt x="161679" y="0"/>
                  </a:cubicBezTo>
                  <a:close/>
                </a:path>
              </a:pathLst>
            </a:custGeom>
            <a:gradFill rotWithShape="true">
              <a:gsLst>
                <a:gs pos="0">
                  <a:srgbClr val="5DE0E6">
                    <a:alpha val="100000"/>
                  </a:srgbClr>
                </a:gs>
                <a:gs pos="100000">
                  <a:srgbClr val="004AAD">
                    <a:alpha val="100000"/>
                  </a:srgbClr>
                </a:gs>
              </a:gsLst>
              <a:lin ang="2700000"/>
            </a:gradFill>
          </p:spPr>
        </p:sp>
        <p:sp>
          <p:nvSpPr>
            <p:cNvPr name="TextBox 4" id="4"/>
            <p:cNvSpPr txBox="true"/>
            <p:nvPr/>
          </p:nvSpPr>
          <p:spPr>
            <a:xfrm>
              <a:off x="0" y="-38100"/>
              <a:ext cx="643191" cy="665874"/>
            </a:xfrm>
            <a:prstGeom prst="rect">
              <a:avLst/>
            </a:prstGeom>
          </p:spPr>
          <p:txBody>
            <a:bodyPr anchor="ctr" rtlCol="false" tIns="50800" lIns="50800" bIns="50800" rIns="50800"/>
            <a:lstStyle/>
            <a:p>
              <a:pPr algn="ctr">
                <a:lnSpc>
                  <a:spcPts val="3360"/>
                </a:lnSpc>
              </a:pPr>
              <a:r>
                <a:rPr lang="en-US" sz="2400">
                  <a:solidFill>
                    <a:srgbClr val="FFFFFF"/>
                  </a:solidFill>
                  <a:latin typeface="Canva Sans Bold"/>
                </a:rPr>
                <a:t>CREATE </a:t>
              </a:r>
            </a:p>
            <a:p>
              <a:pPr algn="ctr">
                <a:lnSpc>
                  <a:spcPts val="3360"/>
                </a:lnSpc>
              </a:pPr>
              <a:r>
                <a:rPr lang="en-US" sz="2400">
                  <a:solidFill>
                    <a:srgbClr val="FFFFFF"/>
                  </a:solidFill>
                  <a:latin typeface="Canva Sans Bold"/>
                </a:rPr>
                <a:t>INVOICE</a:t>
              </a:r>
            </a:p>
          </p:txBody>
        </p:sp>
      </p:grpSp>
      <p:grpSp>
        <p:nvGrpSpPr>
          <p:cNvPr name="Group 5" id="5"/>
          <p:cNvGrpSpPr/>
          <p:nvPr/>
        </p:nvGrpSpPr>
        <p:grpSpPr>
          <a:xfrm rot="0">
            <a:off x="7922943" y="1894882"/>
            <a:ext cx="2442115" cy="2383578"/>
            <a:chOff x="0" y="0"/>
            <a:chExt cx="643191" cy="627774"/>
          </a:xfrm>
        </p:grpSpPr>
        <p:sp>
          <p:nvSpPr>
            <p:cNvPr name="Freeform 6" id="6"/>
            <p:cNvSpPr/>
            <p:nvPr/>
          </p:nvSpPr>
          <p:spPr>
            <a:xfrm flipH="false" flipV="false" rot="0">
              <a:off x="0" y="0"/>
              <a:ext cx="643191" cy="627774"/>
            </a:xfrm>
            <a:custGeom>
              <a:avLst/>
              <a:gdLst/>
              <a:ahLst/>
              <a:cxnLst/>
              <a:rect r="r" b="b" t="t" l="l"/>
              <a:pathLst>
                <a:path h="627774" w="643191">
                  <a:moveTo>
                    <a:pt x="161679" y="0"/>
                  </a:moveTo>
                  <a:lnTo>
                    <a:pt x="481512" y="0"/>
                  </a:lnTo>
                  <a:cubicBezTo>
                    <a:pt x="524392" y="0"/>
                    <a:pt x="565515" y="17034"/>
                    <a:pt x="595836" y="47355"/>
                  </a:cubicBezTo>
                  <a:cubicBezTo>
                    <a:pt x="626157" y="77675"/>
                    <a:pt x="643191" y="118799"/>
                    <a:pt x="643191" y="161679"/>
                  </a:cubicBezTo>
                  <a:lnTo>
                    <a:pt x="643191" y="466095"/>
                  </a:lnTo>
                  <a:cubicBezTo>
                    <a:pt x="643191" y="508975"/>
                    <a:pt x="626157" y="550098"/>
                    <a:pt x="595836" y="580419"/>
                  </a:cubicBezTo>
                  <a:cubicBezTo>
                    <a:pt x="565515" y="610740"/>
                    <a:pt x="524392" y="627774"/>
                    <a:pt x="481512" y="627774"/>
                  </a:cubicBezTo>
                  <a:lnTo>
                    <a:pt x="161679" y="627774"/>
                  </a:lnTo>
                  <a:cubicBezTo>
                    <a:pt x="118799" y="627774"/>
                    <a:pt x="77675" y="610740"/>
                    <a:pt x="47355" y="580419"/>
                  </a:cubicBezTo>
                  <a:cubicBezTo>
                    <a:pt x="17034" y="550098"/>
                    <a:pt x="0" y="508975"/>
                    <a:pt x="0" y="466095"/>
                  </a:cubicBezTo>
                  <a:lnTo>
                    <a:pt x="0" y="161679"/>
                  </a:lnTo>
                  <a:cubicBezTo>
                    <a:pt x="0" y="118799"/>
                    <a:pt x="17034" y="77675"/>
                    <a:pt x="47355" y="47355"/>
                  </a:cubicBezTo>
                  <a:cubicBezTo>
                    <a:pt x="77675" y="17034"/>
                    <a:pt x="118799" y="0"/>
                    <a:pt x="161679" y="0"/>
                  </a:cubicBezTo>
                  <a:close/>
                </a:path>
              </a:pathLst>
            </a:custGeom>
            <a:gradFill rotWithShape="true">
              <a:gsLst>
                <a:gs pos="0">
                  <a:srgbClr val="5DE0E6">
                    <a:alpha val="100000"/>
                  </a:srgbClr>
                </a:gs>
                <a:gs pos="100000">
                  <a:srgbClr val="004AAD">
                    <a:alpha val="100000"/>
                  </a:srgbClr>
                </a:gs>
              </a:gsLst>
              <a:lin ang="2700000"/>
            </a:gradFill>
          </p:spPr>
        </p:sp>
        <p:sp>
          <p:nvSpPr>
            <p:cNvPr name="TextBox 7" id="7"/>
            <p:cNvSpPr txBox="true"/>
            <p:nvPr/>
          </p:nvSpPr>
          <p:spPr>
            <a:xfrm>
              <a:off x="0" y="-38100"/>
              <a:ext cx="643191" cy="665874"/>
            </a:xfrm>
            <a:prstGeom prst="rect">
              <a:avLst/>
            </a:prstGeom>
          </p:spPr>
          <p:txBody>
            <a:bodyPr anchor="ctr" rtlCol="false" tIns="50800" lIns="50800" bIns="50800" rIns="50800"/>
            <a:lstStyle/>
            <a:p>
              <a:pPr algn="ctr">
                <a:lnSpc>
                  <a:spcPts val="3360"/>
                </a:lnSpc>
              </a:pPr>
              <a:r>
                <a:rPr lang="en-US" sz="2400">
                  <a:solidFill>
                    <a:srgbClr val="FFFFFF"/>
                  </a:solidFill>
                  <a:latin typeface="Canva Sans Bold"/>
                </a:rPr>
                <a:t>FORM TAKING REQUIRED ORDER  INPUTS</a:t>
              </a:r>
            </a:p>
          </p:txBody>
        </p:sp>
      </p:grpSp>
      <p:grpSp>
        <p:nvGrpSpPr>
          <p:cNvPr name="Group 8" id="8"/>
          <p:cNvGrpSpPr/>
          <p:nvPr/>
        </p:nvGrpSpPr>
        <p:grpSpPr>
          <a:xfrm rot="0">
            <a:off x="11107092" y="1894882"/>
            <a:ext cx="2442115" cy="2383578"/>
            <a:chOff x="0" y="0"/>
            <a:chExt cx="643191" cy="627774"/>
          </a:xfrm>
        </p:grpSpPr>
        <p:sp>
          <p:nvSpPr>
            <p:cNvPr name="Freeform 9" id="9"/>
            <p:cNvSpPr/>
            <p:nvPr/>
          </p:nvSpPr>
          <p:spPr>
            <a:xfrm flipH="false" flipV="false" rot="0">
              <a:off x="0" y="0"/>
              <a:ext cx="643191" cy="627774"/>
            </a:xfrm>
            <a:custGeom>
              <a:avLst/>
              <a:gdLst/>
              <a:ahLst/>
              <a:cxnLst/>
              <a:rect r="r" b="b" t="t" l="l"/>
              <a:pathLst>
                <a:path h="627774" w="643191">
                  <a:moveTo>
                    <a:pt x="161679" y="0"/>
                  </a:moveTo>
                  <a:lnTo>
                    <a:pt x="481512" y="0"/>
                  </a:lnTo>
                  <a:cubicBezTo>
                    <a:pt x="524392" y="0"/>
                    <a:pt x="565515" y="17034"/>
                    <a:pt x="595836" y="47355"/>
                  </a:cubicBezTo>
                  <a:cubicBezTo>
                    <a:pt x="626157" y="77675"/>
                    <a:pt x="643191" y="118799"/>
                    <a:pt x="643191" y="161679"/>
                  </a:cubicBezTo>
                  <a:lnTo>
                    <a:pt x="643191" y="466095"/>
                  </a:lnTo>
                  <a:cubicBezTo>
                    <a:pt x="643191" y="508975"/>
                    <a:pt x="626157" y="550098"/>
                    <a:pt x="595836" y="580419"/>
                  </a:cubicBezTo>
                  <a:cubicBezTo>
                    <a:pt x="565515" y="610740"/>
                    <a:pt x="524392" y="627774"/>
                    <a:pt x="481512" y="627774"/>
                  </a:cubicBezTo>
                  <a:lnTo>
                    <a:pt x="161679" y="627774"/>
                  </a:lnTo>
                  <a:cubicBezTo>
                    <a:pt x="118799" y="627774"/>
                    <a:pt x="77675" y="610740"/>
                    <a:pt x="47355" y="580419"/>
                  </a:cubicBezTo>
                  <a:cubicBezTo>
                    <a:pt x="17034" y="550098"/>
                    <a:pt x="0" y="508975"/>
                    <a:pt x="0" y="466095"/>
                  </a:cubicBezTo>
                  <a:lnTo>
                    <a:pt x="0" y="161679"/>
                  </a:lnTo>
                  <a:cubicBezTo>
                    <a:pt x="0" y="118799"/>
                    <a:pt x="17034" y="77675"/>
                    <a:pt x="47355" y="47355"/>
                  </a:cubicBezTo>
                  <a:cubicBezTo>
                    <a:pt x="77675" y="17034"/>
                    <a:pt x="118799" y="0"/>
                    <a:pt x="161679" y="0"/>
                  </a:cubicBezTo>
                  <a:close/>
                </a:path>
              </a:pathLst>
            </a:custGeom>
            <a:gradFill rotWithShape="true">
              <a:gsLst>
                <a:gs pos="0">
                  <a:srgbClr val="5DE0E6">
                    <a:alpha val="100000"/>
                  </a:srgbClr>
                </a:gs>
                <a:gs pos="100000">
                  <a:srgbClr val="004AAD">
                    <a:alpha val="100000"/>
                  </a:srgbClr>
                </a:gs>
              </a:gsLst>
              <a:lin ang="2700000"/>
            </a:gradFill>
          </p:spPr>
        </p:sp>
        <p:sp>
          <p:nvSpPr>
            <p:cNvPr name="TextBox 10" id="10"/>
            <p:cNvSpPr txBox="true"/>
            <p:nvPr/>
          </p:nvSpPr>
          <p:spPr>
            <a:xfrm>
              <a:off x="0" y="-38100"/>
              <a:ext cx="643191" cy="665874"/>
            </a:xfrm>
            <a:prstGeom prst="rect">
              <a:avLst/>
            </a:prstGeom>
          </p:spPr>
          <p:txBody>
            <a:bodyPr anchor="ctr" rtlCol="false" tIns="50800" lIns="50800" bIns="50800" rIns="50800"/>
            <a:lstStyle/>
            <a:p>
              <a:pPr algn="ctr">
                <a:lnSpc>
                  <a:spcPts val="3360"/>
                </a:lnSpc>
              </a:pPr>
              <a:r>
                <a:rPr lang="en-US" sz="2400">
                  <a:solidFill>
                    <a:srgbClr val="FFFFFF"/>
                  </a:solidFill>
                  <a:latin typeface="Canva Sans Bold"/>
                </a:rPr>
                <a:t>FETCHES AND DEPLOYS SMART CONTRACT</a:t>
              </a:r>
            </a:p>
          </p:txBody>
        </p:sp>
      </p:grpSp>
      <p:grpSp>
        <p:nvGrpSpPr>
          <p:cNvPr name="Group 11" id="11"/>
          <p:cNvGrpSpPr/>
          <p:nvPr/>
        </p:nvGrpSpPr>
        <p:grpSpPr>
          <a:xfrm rot="0">
            <a:off x="14415982" y="4813127"/>
            <a:ext cx="2442115" cy="2383578"/>
            <a:chOff x="0" y="0"/>
            <a:chExt cx="643191" cy="627774"/>
          </a:xfrm>
        </p:grpSpPr>
        <p:sp>
          <p:nvSpPr>
            <p:cNvPr name="Freeform 12" id="12"/>
            <p:cNvSpPr/>
            <p:nvPr/>
          </p:nvSpPr>
          <p:spPr>
            <a:xfrm flipH="false" flipV="false" rot="0">
              <a:off x="0" y="0"/>
              <a:ext cx="643191" cy="627774"/>
            </a:xfrm>
            <a:custGeom>
              <a:avLst/>
              <a:gdLst/>
              <a:ahLst/>
              <a:cxnLst/>
              <a:rect r="r" b="b" t="t" l="l"/>
              <a:pathLst>
                <a:path h="627774" w="643191">
                  <a:moveTo>
                    <a:pt x="161679" y="0"/>
                  </a:moveTo>
                  <a:lnTo>
                    <a:pt x="481512" y="0"/>
                  </a:lnTo>
                  <a:cubicBezTo>
                    <a:pt x="524392" y="0"/>
                    <a:pt x="565515" y="17034"/>
                    <a:pt x="595836" y="47355"/>
                  </a:cubicBezTo>
                  <a:cubicBezTo>
                    <a:pt x="626157" y="77675"/>
                    <a:pt x="643191" y="118799"/>
                    <a:pt x="643191" y="161679"/>
                  </a:cubicBezTo>
                  <a:lnTo>
                    <a:pt x="643191" y="466095"/>
                  </a:lnTo>
                  <a:cubicBezTo>
                    <a:pt x="643191" y="508975"/>
                    <a:pt x="626157" y="550098"/>
                    <a:pt x="595836" y="580419"/>
                  </a:cubicBezTo>
                  <a:cubicBezTo>
                    <a:pt x="565515" y="610740"/>
                    <a:pt x="524392" y="627774"/>
                    <a:pt x="481512" y="627774"/>
                  </a:cubicBezTo>
                  <a:lnTo>
                    <a:pt x="161679" y="627774"/>
                  </a:lnTo>
                  <a:cubicBezTo>
                    <a:pt x="118799" y="627774"/>
                    <a:pt x="77675" y="610740"/>
                    <a:pt x="47355" y="580419"/>
                  </a:cubicBezTo>
                  <a:cubicBezTo>
                    <a:pt x="17034" y="550098"/>
                    <a:pt x="0" y="508975"/>
                    <a:pt x="0" y="466095"/>
                  </a:cubicBezTo>
                  <a:lnTo>
                    <a:pt x="0" y="161679"/>
                  </a:lnTo>
                  <a:cubicBezTo>
                    <a:pt x="0" y="118799"/>
                    <a:pt x="17034" y="77675"/>
                    <a:pt x="47355" y="47355"/>
                  </a:cubicBezTo>
                  <a:cubicBezTo>
                    <a:pt x="77675" y="17034"/>
                    <a:pt x="118799" y="0"/>
                    <a:pt x="161679" y="0"/>
                  </a:cubicBezTo>
                  <a:close/>
                </a:path>
              </a:pathLst>
            </a:custGeom>
            <a:gradFill rotWithShape="true">
              <a:gsLst>
                <a:gs pos="0">
                  <a:srgbClr val="5DE0E6">
                    <a:alpha val="100000"/>
                  </a:srgbClr>
                </a:gs>
                <a:gs pos="100000">
                  <a:srgbClr val="004AAD">
                    <a:alpha val="100000"/>
                  </a:srgbClr>
                </a:gs>
              </a:gsLst>
              <a:lin ang="2700000"/>
            </a:gradFill>
          </p:spPr>
        </p:sp>
        <p:sp>
          <p:nvSpPr>
            <p:cNvPr name="TextBox 13" id="13"/>
            <p:cNvSpPr txBox="true"/>
            <p:nvPr/>
          </p:nvSpPr>
          <p:spPr>
            <a:xfrm>
              <a:off x="0" y="-38100"/>
              <a:ext cx="643191" cy="665874"/>
            </a:xfrm>
            <a:prstGeom prst="rect">
              <a:avLst/>
            </a:prstGeom>
          </p:spPr>
          <p:txBody>
            <a:bodyPr anchor="ctr" rtlCol="false" tIns="50800" lIns="50800" bIns="50800" rIns="50800"/>
            <a:lstStyle/>
            <a:p>
              <a:pPr algn="ctr">
                <a:lnSpc>
                  <a:spcPts val="3360"/>
                </a:lnSpc>
              </a:pPr>
              <a:r>
                <a:rPr lang="en-US" sz="2400">
                  <a:solidFill>
                    <a:srgbClr val="FFFFFF"/>
                  </a:solidFill>
                  <a:latin typeface="Canva Sans Bold"/>
                </a:rPr>
                <a:t>SQLite DATABASE</a:t>
              </a:r>
            </a:p>
            <a:p>
              <a:pPr algn="ctr">
                <a:lnSpc>
                  <a:spcPts val="3360"/>
                </a:lnSpc>
              </a:pPr>
              <a:r>
                <a:rPr lang="en-US" sz="2400">
                  <a:solidFill>
                    <a:srgbClr val="FFFFFF"/>
                  </a:solidFill>
                  <a:latin typeface="Canva Sans Bold"/>
                </a:rPr>
                <a:t>SERVER</a:t>
              </a:r>
            </a:p>
          </p:txBody>
        </p:sp>
      </p:grpSp>
      <p:grpSp>
        <p:nvGrpSpPr>
          <p:cNvPr name="Group 14" id="14"/>
          <p:cNvGrpSpPr/>
          <p:nvPr/>
        </p:nvGrpSpPr>
        <p:grpSpPr>
          <a:xfrm rot="0">
            <a:off x="1176012" y="1894882"/>
            <a:ext cx="2442115" cy="2383578"/>
            <a:chOff x="0" y="0"/>
            <a:chExt cx="643191" cy="627774"/>
          </a:xfrm>
        </p:grpSpPr>
        <p:sp>
          <p:nvSpPr>
            <p:cNvPr name="Freeform 15" id="15"/>
            <p:cNvSpPr/>
            <p:nvPr/>
          </p:nvSpPr>
          <p:spPr>
            <a:xfrm flipH="false" flipV="false" rot="0">
              <a:off x="0" y="0"/>
              <a:ext cx="643191" cy="627774"/>
            </a:xfrm>
            <a:custGeom>
              <a:avLst/>
              <a:gdLst/>
              <a:ahLst/>
              <a:cxnLst/>
              <a:rect r="r" b="b" t="t" l="l"/>
              <a:pathLst>
                <a:path h="627774" w="643191">
                  <a:moveTo>
                    <a:pt x="161679" y="0"/>
                  </a:moveTo>
                  <a:lnTo>
                    <a:pt x="481512" y="0"/>
                  </a:lnTo>
                  <a:cubicBezTo>
                    <a:pt x="524392" y="0"/>
                    <a:pt x="565515" y="17034"/>
                    <a:pt x="595836" y="47355"/>
                  </a:cubicBezTo>
                  <a:cubicBezTo>
                    <a:pt x="626157" y="77675"/>
                    <a:pt x="643191" y="118799"/>
                    <a:pt x="643191" y="161679"/>
                  </a:cubicBezTo>
                  <a:lnTo>
                    <a:pt x="643191" y="466095"/>
                  </a:lnTo>
                  <a:cubicBezTo>
                    <a:pt x="643191" y="508975"/>
                    <a:pt x="626157" y="550098"/>
                    <a:pt x="595836" y="580419"/>
                  </a:cubicBezTo>
                  <a:cubicBezTo>
                    <a:pt x="565515" y="610740"/>
                    <a:pt x="524392" y="627774"/>
                    <a:pt x="481512" y="627774"/>
                  </a:cubicBezTo>
                  <a:lnTo>
                    <a:pt x="161679" y="627774"/>
                  </a:lnTo>
                  <a:cubicBezTo>
                    <a:pt x="118799" y="627774"/>
                    <a:pt x="77675" y="610740"/>
                    <a:pt x="47355" y="580419"/>
                  </a:cubicBezTo>
                  <a:cubicBezTo>
                    <a:pt x="17034" y="550098"/>
                    <a:pt x="0" y="508975"/>
                    <a:pt x="0" y="466095"/>
                  </a:cubicBezTo>
                  <a:lnTo>
                    <a:pt x="0" y="161679"/>
                  </a:lnTo>
                  <a:cubicBezTo>
                    <a:pt x="0" y="118799"/>
                    <a:pt x="17034" y="77675"/>
                    <a:pt x="47355" y="47355"/>
                  </a:cubicBezTo>
                  <a:cubicBezTo>
                    <a:pt x="77675" y="17034"/>
                    <a:pt x="118799" y="0"/>
                    <a:pt x="161679" y="0"/>
                  </a:cubicBezTo>
                  <a:close/>
                </a:path>
              </a:pathLst>
            </a:custGeom>
            <a:gradFill rotWithShape="true">
              <a:gsLst>
                <a:gs pos="0">
                  <a:srgbClr val="5DE0E6">
                    <a:alpha val="100000"/>
                  </a:srgbClr>
                </a:gs>
                <a:gs pos="100000">
                  <a:srgbClr val="004AAD">
                    <a:alpha val="100000"/>
                  </a:srgbClr>
                </a:gs>
              </a:gsLst>
              <a:lin ang="2700000"/>
            </a:gradFill>
          </p:spPr>
        </p:sp>
        <p:sp>
          <p:nvSpPr>
            <p:cNvPr name="TextBox 16" id="16"/>
            <p:cNvSpPr txBox="true"/>
            <p:nvPr/>
          </p:nvSpPr>
          <p:spPr>
            <a:xfrm>
              <a:off x="0" y="-38100"/>
              <a:ext cx="643191" cy="665874"/>
            </a:xfrm>
            <a:prstGeom prst="rect">
              <a:avLst/>
            </a:prstGeom>
          </p:spPr>
          <p:txBody>
            <a:bodyPr anchor="ctr" rtlCol="false" tIns="50800" lIns="50800" bIns="50800" rIns="50800"/>
            <a:lstStyle/>
            <a:p>
              <a:pPr algn="ctr">
                <a:lnSpc>
                  <a:spcPts val="3360"/>
                </a:lnSpc>
              </a:pPr>
              <a:r>
                <a:rPr lang="en-US" sz="2400">
                  <a:solidFill>
                    <a:srgbClr val="FFFFFF"/>
                  </a:solidFill>
                  <a:latin typeface="Canva Sans Bold"/>
                </a:rPr>
                <a:t>LOGIN</a:t>
              </a:r>
            </a:p>
          </p:txBody>
        </p:sp>
      </p:grpSp>
      <p:grpSp>
        <p:nvGrpSpPr>
          <p:cNvPr name="Group 17" id="17"/>
          <p:cNvGrpSpPr/>
          <p:nvPr/>
        </p:nvGrpSpPr>
        <p:grpSpPr>
          <a:xfrm rot="0">
            <a:off x="14415982" y="1894882"/>
            <a:ext cx="2442115" cy="2383578"/>
            <a:chOff x="0" y="0"/>
            <a:chExt cx="643191" cy="627774"/>
          </a:xfrm>
        </p:grpSpPr>
        <p:sp>
          <p:nvSpPr>
            <p:cNvPr name="Freeform 18" id="18"/>
            <p:cNvSpPr/>
            <p:nvPr/>
          </p:nvSpPr>
          <p:spPr>
            <a:xfrm flipH="false" flipV="false" rot="0">
              <a:off x="0" y="0"/>
              <a:ext cx="643191" cy="627774"/>
            </a:xfrm>
            <a:custGeom>
              <a:avLst/>
              <a:gdLst/>
              <a:ahLst/>
              <a:cxnLst/>
              <a:rect r="r" b="b" t="t" l="l"/>
              <a:pathLst>
                <a:path h="627774" w="643191">
                  <a:moveTo>
                    <a:pt x="161679" y="0"/>
                  </a:moveTo>
                  <a:lnTo>
                    <a:pt x="481512" y="0"/>
                  </a:lnTo>
                  <a:cubicBezTo>
                    <a:pt x="524392" y="0"/>
                    <a:pt x="565515" y="17034"/>
                    <a:pt x="595836" y="47355"/>
                  </a:cubicBezTo>
                  <a:cubicBezTo>
                    <a:pt x="626157" y="77675"/>
                    <a:pt x="643191" y="118799"/>
                    <a:pt x="643191" y="161679"/>
                  </a:cubicBezTo>
                  <a:lnTo>
                    <a:pt x="643191" y="466095"/>
                  </a:lnTo>
                  <a:cubicBezTo>
                    <a:pt x="643191" y="508975"/>
                    <a:pt x="626157" y="550098"/>
                    <a:pt x="595836" y="580419"/>
                  </a:cubicBezTo>
                  <a:cubicBezTo>
                    <a:pt x="565515" y="610740"/>
                    <a:pt x="524392" y="627774"/>
                    <a:pt x="481512" y="627774"/>
                  </a:cubicBezTo>
                  <a:lnTo>
                    <a:pt x="161679" y="627774"/>
                  </a:lnTo>
                  <a:cubicBezTo>
                    <a:pt x="118799" y="627774"/>
                    <a:pt x="77675" y="610740"/>
                    <a:pt x="47355" y="580419"/>
                  </a:cubicBezTo>
                  <a:cubicBezTo>
                    <a:pt x="17034" y="550098"/>
                    <a:pt x="0" y="508975"/>
                    <a:pt x="0" y="466095"/>
                  </a:cubicBezTo>
                  <a:lnTo>
                    <a:pt x="0" y="161679"/>
                  </a:lnTo>
                  <a:cubicBezTo>
                    <a:pt x="0" y="118799"/>
                    <a:pt x="17034" y="77675"/>
                    <a:pt x="47355" y="47355"/>
                  </a:cubicBezTo>
                  <a:cubicBezTo>
                    <a:pt x="77675" y="17034"/>
                    <a:pt x="118799" y="0"/>
                    <a:pt x="161679" y="0"/>
                  </a:cubicBezTo>
                  <a:close/>
                </a:path>
              </a:pathLst>
            </a:custGeom>
            <a:gradFill rotWithShape="true">
              <a:gsLst>
                <a:gs pos="0">
                  <a:srgbClr val="5DE0E6">
                    <a:alpha val="100000"/>
                  </a:srgbClr>
                </a:gs>
                <a:gs pos="100000">
                  <a:srgbClr val="004AAD">
                    <a:alpha val="100000"/>
                  </a:srgbClr>
                </a:gs>
              </a:gsLst>
              <a:lin ang="2700000"/>
            </a:gradFill>
          </p:spPr>
        </p:sp>
        <p:sp>
          <p:nvSpPr>
            <p:cNvPr name="TextBox 19" id="19"/>
            <p:cNvSpPr txBox="true"/>
            <p:nvPr/>
          </p:nvSpPr>
          <p:spPr>
            <a:xfrm>
              <a:off x="0" y="-38100"/>
              <a:ext cx="643191" cy="665874"/>
            </a:xfrm>
            <a:prstGeom prst="rect">
              <a:avLst/>
            </a:prstGeom>
          </p:spPr>
          <p:txBody>
            <a:bodyPr anchor="ctr" rtlCol="false" tIns="50800" lIns="50800" bIns="50800" rIns="50800"/>
            <a:lstStyle/>
            <a:p>
              <a:pPr algn="ctr">
                <a:lnSpc>
                  <a:spcPts val="3360"/>
                </a:lnSpc>
              </a:pPr>
              <a:r>
                <a:rPr lang="en-US" sz="2400">
                  <a:solidFill>
                    <a:srgbClr val="FFFFFF"/>
                  </a:solidFill>
                  <a:latin typeface="Canva Sans Bold"/>
                </a:rPr>
                <a:t>GENERATES UNIQUE INVOICE iD</a:t>
              </a:r>
            </a:p>
          </p:txBody>
        </p:sp>
      </p:grpSp>
      <p:grpSp>
        <p:nvGrpSpPr>
          <p:cNvPr name="Group 20" id="20"/>
          <p:cNvGrpSpPr/>
          <p:nvPr/>
        </p:nvGrpSpPr>
        <p:grpSpPr>
          <a:xfrm rot="0">
            <a:off x="4484902" y="4813127"/>
            <a:ext cx="2442115" cy="2383578"/>
            <a:chOff x="0" y="0"/>
            <a:chExt cx="643191" cy="627774"/>
          </a:xfrm>
        </p:grpSpPr>
        <p:sp>
          <p:nvSpPr>
            <p:cNvPr name="Freeform 21" id="21"/>
            <p:cNvSpPr/>
            <p:nvPr/>
          </p:nvSpPr>
          <p:spPr>
            <a:xfrm flipH="false" flipV="false" rot="0">
              <a:off x="0" y="0"/>
              <a:ext cx="643191" cy="627774"/>
            </a:xfrm>
            <a:custGeom>
              <a:avLst/>
              <a:gdLst/>
              <a:ahLst/>
              <a:cxnLst/>
              <a:rect r="r" b="b" t="t" l="l"/>
              <a:pathLst>
                <a:path h="627774" w="643191">
                  <a:moveTo>
                    <a:pt x="161679" y="0"/>
                  </a:moveTo>
                  <a:lnTo>
                    <a:pt x="481512" y="0"/>
                  </a:lnTo>
                  <a:cubicBezTo>
                    <a:pt x="524392" y="0"/>
                    <a:pt x="565515" y="17034"/>
                    <a:pt x="595836" y="47355"/>
                  </a:cubicBezTo>
                  <a:cubicBezTo>
                    <a:pt x="626157" y="77675"/>
                    <a:pt x="643191" y="118799"/>
                    <a:pt x="643191" y="161679"/>
                  </a:cubicBezTo>
                  <a:lnTo>
                    <a:pt x="643191" y="466095"/>
                  </a:lnTo>
                  <a:cubicBezTo>
                    <a:pt x="643191" y="508975"/>
                    <a:pt x="626157" y="550098"/>
                    <a:pt x="595836" y="580419"/>
                  </a:cubicBezTo>
                  <a:cubicBezTo>
                    <a:pt x="565515" y="610740"/>
                    <a:pt x="524392" y="627774"/>
                    <a:pt x="481512" y="627774"/>
                  </a:cubicBezTo>
                  <a:lnTo>
                    <a:pt x="161679" y="627774"/>
                  </a:lnTo>
                  <a:cubicBezTo>
                    <a:pt x="118799" y="627774"/>
                    <a:pt x="77675" y="610740"/>
                    <a:pt x="47355" y="580419"/>
                  </a:cubicBezTo>
                  <a:cubicBezTo>
                    <a:pt x="17034" y="550098"/>
                    <a:pt x="0" y="508975"/>
                    <a:pt x="0" y="466095"/>
                  </a:cubicBezTo>
                  <a:lnTo>
                    <a:pt x="0" y="161679"/>
                  </a:lnTo>
                  <a:cubicBezTo>
                    <a:pt x="0" y="118799"/>
                    <a:pt x="17034" y="77675"/>
                    <a:pt x="47355" y="47355"/>
                  </a:cubicBezTo>
                  <a:cubicBezTo>
                    <a:pt x="77675" y="17034"/>
                    <a:pt x="118799" y="0"/>
                    <a:pt x="161679" y="0"/>
                  </a:cubicBezTo>
                  <a:close/>
                </a:path>
              </a:pathLst>
            </a:custGeom>
            <a:gradFill rotWithShape="true">
              <a:gsLst>
                <a:gs pos="0">
                  <a:srgbClr val="5DE0E6">
                    <a:alpha val="100000"/>
                  </a:srgbClr>
                </a:gs>
                <a:gs pos="100000">
                  <a:srgbClr val="004AAD">
                    <a:alpha val="100000"/>
                  </a:srgbClr>
                </a:gs>
              </a:gsLst>
              <a:lin ang="2700000"/>
            </a:gradFill>
          </p:spPr>
        </p:sp>
        <p:sp>
          <p:nvSpPr>
            <p:cNvPr name="TextBox 22" id="22"/>
            <p:cNvSpPr txBox="true"/>
            <p:nvPr/>
          </p:nvSpPr>
          <p:spPr>
            <a:xfrm>
              <a:off x="0" y="-38100"/>
              <a:ext cx="643191" cy="665874"/>
            </a:xfrm>
            <a:prstGeom prst="rect">
              <a:avLst/>
            </a:prstGeom>
          </p:spPr>
          <p:txBody>
            <a:bodyPr anchor="ctr" rtlCol="false" tIns="50800" lIns="50800" bIns="50800" rIns="50800"/>
            <a:lstStyle/>
            <a:p>
              <a:pPr algn="ctr">
                <a:lnSpc>
                  <a:spcPts val="3360"/>
                </a:lnSpc>
              </a:pPr>
              <a:r>
                <a:rPr lang="en-US" sz="2400">
                  <a:solidFill>
                    <a:srgbClr val="FFFFFF"/>
                  </a:solidFill>
                  <a:latin typeface="Canva Sans Bold"/>
                </a:rPr>
                <a:t>PAY INVOICE</a:t>
              </a:r>
            </a:p>
          </p:txBody>
        </p:sp>
      </p:grpSp>
      <p:grpSp>
        <p:nvGrpSpPr>
          <p:cNvPr name="Group 23" id="23"/>
          <p:cNvGrpSpPr/>
          <p:nvPr/>
        </p:nvGrpSpPr>
        <p:grpSpPr>
          <a:xfrm rot="0">
            <a:off x="7922943" y="4813127"/>
            <a:ext cx="2442115" cy="2383578"/>
            <a:chOff x="0" y="0"/>
            <a:chExt cx="643191" cy="627774"/>
          </a:xfrm>
        </p:grpSpPr>
        <p:sp>
          <p:nvSpPr>
            <p:cNvPr name="Freeform 24" id="24"/>
            <p:cNvSpPr/>
            <p:nvPr/>
          </p:nvSpPr>
          <p:spPr>
            <a:xfrm flipH="false" flipV="false" rot="0">
              <a:off x="0" y="0"/>
              <a:ext cx="643191" cy="627774"/>
            </a:xfrm>
            <a:custGeom>
              <a:avLst/>
              <a:gdLst/>
              <a:ahLst/>
              <a:cxnLst/>
              <a:rect r="r" b="b" t="t" l="l"/>
              <a:pathLst>
                <a:path h="627774" w="643191">
                  <a:moveTo>
                    <a:pt x="161679" y="0"/>
                  </a:moveTo>
                  <a:lnTo>
                    <a:pt x="481512" y="0"/>
                  </a:lnTo>
                  <a:cubicBezTo>
                    <a:pt x="524392" y="0"/>
                    <a:pt x="565515" y="17034"/>
                    <a:pt x="595836" y="47355"/>
                  </a:cubicBezTo>
                  <a:cubicBezTo>
                    <a:pt x="626157" y="77675"/>
                    <a:pt x="643191" y="118799"/>
                    <a:pt x="643191" y="161679"/>
                  </a:cubicBezTo>
                  <a:lnTo>
                    <a:pt x="643191" y="466095"/>
                  </a:lnTo>
                  <a:cubicBezTo>
                    <a:pt x="643191" y="508975"/>
                    <a:pt x="626157" y="550098"/>
                    <a:pt x="595836" y="580419"/>
                  </a:cubicBezTo>
                  <a:cubicBezTo>
                    <a:pt x="565515" y="610740"/>
                    <a:pt x="524392" y="627774"/>
                    <a:pt x="481512" y="627774"/>
                  </a:cubicBezTo>
                  <a:lnTo>
                    <a:pt x="161679" y="627774"/>
                  </a:lnTo>
                  <a:cubicBezTo>
                    <a:pt x="118799" y="627774"/>
                    <a:pt x="77675" y="610740"/>
                    <a:pt x="47355" y="580419"/>
                  </a:cubicBezTo>
                  <a:cubicBezTo>
                    <a:pt x="17034" y="550098"/>
                    <a:pt x="0" y="508975"/>
                    <a:pt x="0" y="466095"/>
                  </a:cubicBezTo>
                  <a:lnTo>
                    <a:pt x="0" y="161679"/>
                  </a:lnTo>
                  <a:cubicBezTo>
                    <a:pt x="0" y="118799"/>
                    <a:pt x="17034" y="77675"/>
                    <a:pt x="47355" y="47355"/>
                  </a:cubicBezTo>
                  <a:cubicBezTo>
                    <a:pt x="77675" y="17034"/>
                    <a:pt x="118799" y="0"/>
                    <a:pt x="161679" y="0"/>
                  </a:cubicBezTo>
                  <a:close/>
                </a:path>
              </a:pathLst>
            </a:custGeom>
            <a:gradFill rotWithShape="true">
              <a:gsLst>
                <a:gs pos="0">
                  <a:srgbClr val="5DE0E6">
                    <a:alpha val="100000"/>
                  </a:srgbClr>
                </a:gs>
                <a:gs pos="100000">
                  <a:srgbClr val="004AAD">
                    <a:alpha val="100000"/>
                  </a:srgbClr>
                </a:gs>
              </a:gsLst>
              <a:lin ang="2700000"/>
            </a:gradFill>
          </p:spPr>
        </p:sp>
        <p:sp>
          <p:nvSpPr>
            <p:cNvPr name="TextBox 25" id="25"/>
            <p:cNvSpPr txBox="true"/>
            <p:nvPr/>
          </p:nvSpPr>
          <p:spPr>
            <a:xfrm>
              <a:off x="0" y="-38100"/>
              <a:ext cx="643191" cy="665874"/>
            </a:xfrm>
            <a:prstGeom prst="rect">
              <a:avLst/>
            </a:prstGeom>
          </p:spPr>
          <p:txBody>
            <a:bodyPr anchor="ctr" rtlCol="false" tIns="50800" lIns="50800" bIns="50800" rIns="50800"/>
            <a:lstStyle/>
            <a:p>
              <a:pPr algn="ctr">
                <a:lnSpc>
                  <a:spcPts val="3360"/>
                </a:lnSpc>
              </a:pPr>
              <a:r>
                <a:rPr lang="en-US" sz="2400">
                  <a:solidFill>
                    <a:srgbClr val="FFFFFF"/>
                  </a:solidFill>
                  <a:latin typeface="Canva Sans Bold"/>
                </a:rPr>
                <a:t>FORM TAKING UNIQUE INVOICE ID</a:t>
              </a:r>
            </a:p>
          </p:txBody>
        </p:sp>
      </p:grpSp>
      <p:sp>
        <p:nvSpPr>
          <p:cNvPr name="AutoShape 26" id="26"/>
          <p:cNvSpPr/>
          <p:nvPr/>
        </p:nvSpPr>
        <p:spPr>
          <a:xfrm>
            <a:off x="3618127" y="3086671"/>
            <a:ext cx="866775" cy="0"/>
          </a:xfrm>
          <a:prstGeom prst="line">
            <a:avLst/>
          </a:prstGeom>
          <a:ln cap="flat" w="38100">
            <a:solidFill>
              <a:srgbClr val="000000"/>
            </a:solidFill>
            <a:prstDash val="solid"/>
            <a:headEnd type="none" len="sm" w="sm"/>
            <a:tailEnd type="arrow" len="sm" w="med"/>
          </a:ln>
        </p:spPr>
      </p:sp>
      <p:sp>
        <p:nvSpPr>
          <p:cNvPr name="AutoShape 27" id="27"/>
          <p:cNvSpPr/>
          <p:nvPr/>
        </p:nvSpPr>
        <p:spPr>
          <a:xfrm>
            <a:off x="6927016" y="3086671"/>
            <a:ext cx="995926" cy="0"/>
          </a:xfrm>
          <a:prstGeom prst="line">
            <a:avLst/>
          </a:prstGeom>
          <a:ln cap="flat" w="38100">
            <a:solidFill>
              <a:srgbClr val="000000"/>
            </a:solidFill>
            <a:prstDash val="solid"/>
            <a:headEnd type="none" len="sm" w="sm"/>
            <a:tailEnd type="arrow" len="sm" w="med"/>
          </a:ln>
        </p:spPr>
      </p:sp>
      <p:sp>
        <p:nvSpPr>
          <p:cNvPr name="AutoShape 28" id="28"/>
          <p:cNvSpPr/>
          <p:nvPr/>
        </p:nvSpPr>
        <p:spPr>
          <a:xfrm>
            <a:off x="10365057" y="3086671"/>
            <a:ext cx="742035" cy="0"/>
          </a:xfrm>
          <a:prstGeom prst="line">
            <a:avLst/>
          </a:prstGeom>
          <a:ln cap="flat" w="38100">
            <a:solidFill>
              <a:srgbClr val="000000"/>
            </a:solidFill>
            <a:prstDash val="solid"/>
            <a:headEnd type="none" len="sm" w="sm"/>
            <a:tailEnd type="arrow" len="sm" w="med"/>
          </a:ln>
        </p:spPr>
      </p:sp>
      <p:sp>
        <p:nvSpPr>
          <p:cNvPr name="AutoShape 29" id="29"/>
          <p:cNvSpPr/>
          <p:nvPr/>
        </p:nvSpPr>
        <p:spPr>
          <a:xfrm>
            <a:off x="13549207" y="3086671"/>
            <a:ext cx="866775" cy="0"/>
          </a:xfrm>
          <a:prstGeom prst="line">
            <a:avLst/>
          </a:prstGeom>
          <a:ln cap="flat" w="38100">
            <a:solidFill>
              <a:srgbClr val="000000"/>
            </a:solidFill>
            <a:prstDash val="solid"/>
            <a:headEnd type="none" len="sm" w="sm"/>
            <a:tailEnd type="arrow" len="sm" w="med"/>
          </a:ln>
        </p:spPr>
      </p:sp>
      <p:sp>
        <p:nvSpPr>
          <p:cNvPr name="AutoShape 30" id="30"/>
          <p:cNvSpPr/>
          <p:nvPr/>
        </p:nvSpPr>
        <p:spPr>
          <a:xfrm>
            <a:off x="15637039" y="4278460"/>
            <a:ext cx="0" cy="534667"/>
          </a:xfrm>
          <a:prstGeom prst="line">
            <a:avLst/>
          </a:prstGeom>
          <a:ln cap="flat" w="38100">
            <a:solidFill>
              <a:srgbClr val="000000"/>
            </a:solidFill>
            <a:prstDash val="solid"/>
            <a:headEnd type="none" len="sm" w="sm"/>
            <a:tailEnd type="arrow" len="sm" w="med"/>
          </a:ln>
        </p:spPr>
      </p:sp>
      <p:sp>
        <p:nvSpPr>
          <p:cNvPr name="AutoShape 31" id="31"/>
          <p:cNvSpPr/>
          <p:nvPr/>
        </p:nvSpPr>
        <p:spPr>
          <a:xfrm>
            <a:off x="2397069" y="4278460"/>
            <a:ext cx="2087832" cy="1726456"/>
          </a:xfrm>
          <a:prstGeom prst="line">
            <a:avLst/>
          </a:prstGeom>
          <a:ln cap="flat" w="38100">
            <a:solidFill>
              <a:srgbClr val="000000"/>
            </a:solidFill>
            <a:prstDash val="solid"/>
            <a:headEnd type="none" len="sm" w="sm"/>
            <a:tailEnd type="arrow" len="sm" w="med"/>
          </a:ln>
        </p:spPr>
      </p:sp>
      <p:sp>
        <p:nvSpPr>
          <p:cNvPr name="AutoShape 32" id="32"/>
          <p:cNvSpPr/>
          <p:nvPr/>
        </p:nvSpPr>
        <p:spPr>
          <a:xfrm>
            <a:off x="6927016" y="6004916"/>
            <a:ext cx="995926" cy="0"/>
          </a:xfrm>
          <a:prstGeom prst="line">
            <a:avLst/>
          </a:prstGeom>
          <a:ln cap="flat" w="38100">
            <a:solidFill>
              <a:srgbClr val="000000"/>
            </a:solidFill>
            <a:prstDash val="solid"/>
            <a:headEnd type="none" len="sm" w="sm"/>
            <a:tailEnd type="arrow" len="sm" w="med"/>
          </a:ln>
        </p:spPr>
      </p:sp>
      <p:sp>
        <p:nvSpPr>
          <p:cNvPr name="AutoShape 33" id="33"/>
          <p:cNvSpPr/>
          <p:nvPr/>
        </p:nvSpPr>
        <p:spPr>
          <a:xfrm>
            <a:off x="10365057" y="6004916"/>
            <a:ext cx="742035" cy="0"/>
          </a:xfrm>
          <a:prstGeom prst="line">
            <a:avLst/>
          </a:prstGeom>
          <a:ln cap="flat" w="38100">
            <a:solidFill>
              <a:srgbClr val="000000"/>
            </a:solidFill>
            <a:prstDash val="solid"/>
            <a:headEnd type="none" len="sm" w="sm"/>
            <a:tailEnd type="arrow" len="sm" w="med"/>
          </a:ln>
        </p:spPr>
      </p:sp>
      <p:grpSp>
        <p:nvGrpSpPr>
          <p:cNvPr name="Group 34" id="34"/>
          <p:cNvGrpSpPr/>
          <p:nvPr/>
        </p:nvGrpSpPr>
        <p:grpSpPr>
          <a:xfrm rot="0">
            <a:off x="11107092" y="4813127"/>
            <a:ext cx="2442115" cy="2383578"/>
            <a:chOff x="0" y="0"/>
            <a:chExt cx="643191" cy="627774"/>
          </a:xfrm>
        </p:grpSpPr>
        <p:sp>
          <p:nvSpPr>
            <p:cNvPr name="Freeform 35" id="35"/>
            <p:cNvSpPr/>
            <p:nvPr/>
          </p:nvSpPr>
          <p:spPr>
            <a:xfrm flipH="false" flipV="false" rot="0">
              <a:off x="0" y="0"/>
              <a:ext cx="643191" cy="627774"/>
            </a:xfrm>
            <a:custGeom>
              <a:avLst/>
              <a:gdLst/>
              <a:ahLst/>
              <a:cxnLst/>
              <a:rect r="r" b="b" t="t" l="l"/>
              <a:pathLst>
                <a:path h="627774" w="643191">
                  <a:moveTo>
                    <a:pt x="161679" y="0"/>
                  </a:moveTo>
                  <a:lnTo>
                    <a:pt x="481512" y="0"/>
                  </a:lnTo>
                  <a:cubicBezTo>
                    <a:pt x="524392" y="0"/>
                    <a:pt x="565515" y="17034"/>
                    <a:pt x="595836" y="47355"/>
                  </a:cubicBezTo>
                  <a:cubicBezTo>
                    <a:pt x="626157" y="77675"/>
                    <a:pt x="643191" y="118799"/>
                    <a:pt x="643191" y="161679"/>
                  </a:cubicBezTo>
                  <a:lnTo>
                    <a:pt x="643191" y="466095"/>
                  </a:lnTo>
                  <a:cubicBezTo>
                    <a:pt x="643191" y="508975"/>
                    <a:pt x="626157" y="550098"/>
                    <a:pt x="595836" y="580419"/>
                  </a:cubicBezTo>
                  <a:cubicBezTo>
                    <a:pt x="565515" y="610740"/>
                    <a:pt x="524392" y="627774"/>
                    <a:pt x="481512" y="627774"/>
                  </a:cubicBezTo>
                  <a:lnTo>
                    <a:pt x="161679" y="627774"/>
                  </a:lnTo>
                  <a:cubicBezTo>
                    <a:pt x="118799" y="627774"/>
                    <a:pt x="77675" y="610740"/>
                    <a:pt x="47355" y="580419"/>
                  </a:cubicBezTo>
                  <a:cubicBezTo>
                    <a:pt x="17034" y="550098"/>
                    <a:pt x="0" y="508975"/>
                    <a:pt x="0" y="466095"/>
                  </a:cubicBezTo>
                  <a:lnTo>
                    <a:pt x="0" y="161679"/>
                  </a:lnTo>
                  <a:cubicBezTo>
                    <a:pt x="0" y="118799"/>
                    <a:pt x="17034" y="77675"/>
                    <a:pt x="47355" y="47355"/>
                  </a:cubicBezTo>
                  <a:cubicBezTo>
                    <a:pt x="77675" y="17034"/>
                    <a:pt x="118799" y="0"/>
                    <a:pt x="161679" y="0"/>
                  </a:cubicBezTo>
                  <a:close/>
                </a:path>
              </a:pathLst>
            </a:custGeom>
            <a:gradFill rotWithShape="true">
              <a:gsLst>
                <a:gs pos="0">
                  <a:srgbClr val="5DE0E6">
                    <a:alpha val="100000"/>
                  </a:srgbClr>
                </a:gs>
                <a:gs pos="100000">
                  <a:srgbClr val="004AAD">
                    <a:alpha val="100000"/>
                  </a:srgbClr>
                </a:gs>
              </a:gsLst>
              <a:lin ang="2700000"/>
            </a:gradFill>
          </p:spPr>
        </p:sp>
        <p:sp>
          <p:nvSpPr>
            <p:cNvPr name="TextBox 36" id="36"/>
            <p:cNvSpPr txBox="true"/>
            <p:nvPr/>
          </p:nvSpPr>
          <p:spPr>
            <a:xfrm>
              <a:off x="0" y="-38100"/>
              <a:ext cx="643191" cy="665874"/>
            </a:xfrm>
            <a:prstGeom prst="rect">
              <a:avLst/>
            </a:prstGeom>
          </p:spPr>
          <p:txBody>
            <a:bodyPr anchor="ctr" rtlCol="false" tIns="50800" lIns="50800" bIns="50800" rIns="50800"/>
            <a:lstStyle/>
            <a:p>
              <a:pPr algn="ctr">
                <a:lnSpc>
                  <a:spcPts val="3360"/>
                </a:lnSpc>
              </a:pPr>
              <a:r>
                <a:rPr lang="en-US" sz="2400">
                  <a:solidFill>
                    <a:srgbClr val="FFFFFF"/>
                  </a:solidFill>
                  <a:latin typeface="Canva Sans Bold"/>
                </a:rPr>
                <a:t> PAYMENT IN ETHER</a:t>
              </a:r>
            </a:p>
          </p:txBody>
        </p:sp>
      </p:grpSp>
      <p:sp>
        <p:nvSpPr>
          <p:cNvPr name="TextBox 37" id="37"/>
          <p:cNvSpPr txBox="true"/>
          <p:nvPr/>
        </p:nvSpPr>
        <p:spPr>
          <a:xfrm rot="0">
            <a:off x="1028700" y="381641"/>
            <a:ext cx="5247561" cy="1160768"/>
          </a:xfrm>
          <a:prstGeom prst="rect">
            <a:avLst/>
          </a:prstGeom>
        </p:spPr>
        <p:txBody>
          <a:bodyPr anchor="t" rtlCol="false" tIns="0" lIns="0" bIns="0" rIns="0">
            <a:spAutoFit/>
          </a:bodyPr>
          <a:lstStyle/>
          <a:p>
            <a:pPr algn="ctr">
              <a:lnSpc>
                <a:spcPts val="9520"/>
              </a:lnSpc>
            </a:pPr>
            <a:r>
              <a:rPr lang="en-US" sz="6800">
                <a:solidFill>
                  <a:srgbClr val="000000"/>
                </a:solidFill>
                <a:latin typeface="League Spartan"/>
              </a:rPr>
              <a:t>LEVEL 1 DFD</a:t>
            </a:r>
          </a:p>
        </p:txBody>
      </p:sp>
      <p:grpSp>
        <p:nvGrpSpPr>
          <p:cNvPr name="Group 38" id="38"/>
          <p:cNvGrpSpPr/>
          <p:nvPr/>
        </p:nvGrpSpPr>
        <p:grpSpPr>
          <a:xfrm rot="0">
            <a:off x="1171601" y="7530030"/>
            <a:ext cx="2442115" cy="2383578"/>
            <a:chOff x="0" y="0"/>
            <a:chExt cx="643191" cy="627774"/>
          </a:xfrm>
        </p:grpSpPr>
        <p:sp>
          <p:nvSpPr>
            <p:cNvPr name="Freeform 39" id="39"/>
            <p:cNvSpPr/>
            <p:nvPr/>
          </p:nvSpPr>
          <p:spPr>
            <a:xfrm flipH="false" flipV="false" rot="0">
              <a:off x="0" y="0"/>
              <a:ext cx="643191" cy="627774"/>
            </a:xfrm>
            <a:custGeom>
              <a:avLst/>
              <a:gdLst/>
              <a:ahLst/>
              <a:cxnLst/>
              <a:rect r="r" b="b" t="t" l="l"/>
              <a:pathLst>
                <a:path h="627774" w="643191">
                  <a:moveTo>
                    <a:pt x="161679" y="0"/>
                  </a:moveTo>
                  <a:lnTo>
                    <a:pt x="481512" y="0"/>
                  </a:lnTo>
                  <a:cubicBezTo>
                    <a:pt x="524392" y="0"/>
                    <a:pt x="565515" y="17034"/>
                    <a:pt x="595836" y="47355"/>
                  </a:cubicBezTo>
                  <a:cubicBezTo>
                    <a:pt x="626157" y="77675"/>
                    <a:pt x="643191" y="118799"/>
                    <a:pt x="643191" y="161679"/>
                  </a:cubicBezTo>
                  <a:lnTo>
                    <a:pt x="643191" y="466095"/>
                  </a:lnTo>
                  <a:cubicBezTo>
                    <a:pt x="643191" y="508975"/>
                    <a:pt x="626157" y="550098"/>
                    <a:pt x="595836" y="580419"/>
                  </a:cubicBezTo>
                  <a:cubicBezTo>
                    <a:pt x="565515" y="610740"/>
                    <a:pt x="524392" y="627774"/>
                    <a:pt x="481512" y="627774"/>
                  </a:cubicBezTo>
                  <a:lnTo>
                    <a:pt x="161679" y="627774"/>
                  </a:lnTo>
                  <a:cubicBezTo>
                    <a:pt x="118799" y="627774"/>
                    <a:pt x="77675" y="610740"/>
                    <a:pt x="47355" y="580419"/>
                  </a:cubicBezTo>
                  <a:cubicBezTo>
                    <a:pt x="17034" y="550098"/>
                    <a:pt x="0" y="508975"/>
                    <a:pt x="0" y="466095"/>
                  </a:cubicBezTo>
                  <a:lnTo>
                    <a:pt x="0" y="161679"/>
                  </a:lnTo>
                  <a:cubicBezTo>
                    <a:pt x="0" y="118799"/>
                    <a:pt x="17034" y="77675"/>
                    <a:pt x="47355" y="47355"/>
                  </a:cubicBezTo>
                  <a:cubicBezTo>
                    <a:pt x="77675" y="17034"/>
                    <a:pt x="118799" y="0"/>
                    <a:pt x="161679" y="0"/>
                  </a:cubicBezTo>
                  <a:close/>
                </a:path>
              </a:pathLst>
            </a:custGeom>
            <a:gradFill rotWithShape="true">
              <a:gsLst>
                <a:gs pos="0">
                  <a:srgbClr val="5DE0E6">
                    <a:alpha val="100000"/>
                  </a:srgbClr>
                </a:gs>
                <a:gs pos="100000">
                  <a:srgbClr val="004AAD">
                    <a:alpha val="100000"/>
                  </a:srgbClr>
                </a:gs>
              </a:gsLst>
              <a:lin ang="2700000"/>
            </a:gradFill>
          </p:spPr>
        </p:sp>
        <p:sp>
          <p:nvSpPr>
            <p:cNvPr name="TextBox 40" id="40"/>
            <p:cNvSpPr txBox="true"/>
            <p:nvPr/>
          </p:nvSpPr>
          <p:spPr>
            <a:xfrm>
              <a:off x="0" y="-38100"/>
              <a:ext cx="643191" cy="665874"/>
            </a:xfrm>
            <a:prstGeom prst="rect">
              <a:avLst/>
            </a:prstGeom>
          </p:spPr>
          <p:txBody>
            <a:bodyPr anchor="ctr" rtlCol="false" tIns="50800" lIns="50800" bIns="50800" rIns="50800"/>
            <a:lstStyle/>
            <a:p>
              <a:pPr algn="ctr">
                <a:lnSpc>
                  <a:spcPts val="3360"/>
                </a:lnSpc>
              </a:pPr>
              <a:r>
                <a:rPr lang="en-US" sz="2400">
                  <a:solidFill>
                    <a:srgbClr val="FFFFFF"/>
                  </a:solidFill>
                  <a:latin typeface="Canva Sans Bold"/>
                </a:rPr>
                <a:t>VIEW INVOICE</a:t>
              </a:r>
            </a:p>
          </p:txBody>
        </p:sp>
      </p:grpSp>
      <p:sp>
        <p:nvSpPr>
          <p:cNvPr name="AutoShape 41" id="41"/>
          <p:cNvSpPr/>
          <p:nvPr/>
        </p:nvSpPr>
        <p:spPr>
          <a:xfrm flipH="true">
            <a:off x="2392658" y="4278460"/>
            <a:ext cx="4411" cy="3251570"/>
          </a:xfrm>
          <a:prstGeom prst="line">
            <a:avLst/>
          </a:prstGeom>
          <a:ln cap="flat" w="38100">
            <a:solidFill>
              <a:srgbClr val="000000"/>
            </a:solidFill>
            <a:prstDash val="solid"/>
            <a:headEnd type="none" len="sm" w="sm"/>
            <a:tailEnd type="arrow" len="sm" w="med"/>
          </a:ln>
        </p:spPr>
      </p:sp>
      <p:grpSp>
        <p:nvGrpSpPr>
          <p:cNvPr name="Group 42" id="42"/>
          <p:cNvGrpSpPr/>
          <p:nvPr/>
        </p:nvGrpSpPr>
        <p:grpSpPr>
          <a:xfrm rot="0">
            <a:off x="7922943" y="7530030"/>
            <a:ext cx="2442115" cy="2383578"/>
            <a:chOff x="0" y="0"/>
            <a:chExt cx="643191" cy="627774"/>
          </a:xfrm>
        </p:grpSpPr>
        <p:sp>
          <p:nvSpPr>
            <p:cNvPr name="Freeform 43" id="43"/>
            <p:cNvSpPr/>
            <p:nvPr/>
          </p:nvSpPr>
          <p:spPr>
            <a:xfrm flipH="false" flipV="false" rot="0">
              <a:off x="0" y="0"/>
              <a:ext cx="643191" cy="627774"/>
            </a:xfrm>
            <a:custGeom>
              <a:avLst/>
              <a:gdLst/>
              <a:ahLst/>
              <a:cxnLst/>
              <a:rect r="r" b="b" t="t" l="l"/>
              <a:pathLst>
                <a:path h="627774" w="643191">
                  <a:moveTo>
                    <a:pt x="161679" y="0"/>
                  </a:moveTo>
                  <a:lnTo>
                    <a:pt x="481512" y="0"/>
                  </a:lnTo>
                  <a:cubicBezTo>
                    <a:pt x="524392" y="0"/>
                    <a:pt x="565515" y="17034"/>
                    <a:pt x="595836" y="47355"/>
                  </a:cubicBezTo>
                  <a:cubicBezTo>
                    <a:pt x="626157" y="77675"/>
                    <a:pt x="643191" y="118799"/>
                    <a:pt x="643191" y="161679"/>
                  </a:cubicBezTo>
                  <a:lnTo>
                    <a:pt x="643191" y="466095"/>
                  </a:lnTo>
                  <a:cubicBezTo>
                    <a:pt x="643191" y="508975"/>
                    <a:pt x="626157" y="550098"/>
                    <a:pt x="595836" y="580419"/>
                  </a:cubicBezTo>
                  <a:cubicBezTo>
                    <a:pt x="565515" y="610740"/>
                    <a:pt x="524392" y="627774"/>
                    <a:pt x="481512" y="627774"/>
                  </a:cubicBezTo>
                  <a:lnTo>
                    <a:pt x="161679" y="627774"/>
                  </a:lnTo>
                  <a:cubicBezTo>
                    <a:pt x="118799" y="627774"/>
                    <a:pt x="77675" y="610740"/>
                    <a:pt x="47355" y="580419"/>
                  </a:cubicBezTo>
                  <a:cubicBezTo>
                    <a:pt x="17034" y="550098"/>
                    <a:pt x="0" y="508975"/>
                    <a:pt x="0" y="466095"/>
                  </a:cubicBezTo>
                  <a:lnTo>
                    <a:pt x="0" y="161679"/>
                  </a:lnTo>
                  <a:cubicBezTo>
                    <a:pt x="0" y="118799"/>
                    <a:pt x="17034" y="77675"/>
                    <a:pt x="47355" y="47355"/>
                  </a:cubicBezTo>
                  <a:cubicBezTo>
                    <a:pt x="77675" y="17034"/>
                    <a:pt x="118799" y="0"/>
                    <a:pt x="161679" y="0"/>
                  </a:cubicBezTo>
                  <a:close/>
                </a:path>
              </a:pathLst>
            </a:custGeom>
            <a:gradFill rotWithShape="true">
              <a:gsLst>
                <a:gs pos="0">
                  <a:srgbClr val="5DE0E6">
                    <a:alpha val="100000"/>
                  </a:srgbClr>
                </a:gs>
                <a:gs pos="100000">
                  <a:srgbClr val="004AAD">
                    <a:alpha val="100000"/>
                  </a:srgbClr>
                </a:gs>
              </a:gsLst>
              <a:lin ang="2700000"/>
            </a:gradFill>
          </p:spPr>
        </p:sp>
        <p:sp>
          <p:nvSpPr>
            <p:cNvPr name="TextBox 44" id="44"/>
            <p:cNvSpPr txBox="true"/>
            <p:nvPr/>
          </p:nvSpPr>
          <p:spPr>
            <a:xfrm>
              <a:off x="0" y="-38100"/>
              <a:ext cx="643191" cy="665874"/>
            </a:xfrm>
            <a:prstGeom prst="rect">
              <a:avLst/>
            </a:prstGeom>
          </p:spPr>
          <p:txBody>
            <a:bodyPr anchor="ctr" rtlCol="false" tIns="50800" lIns="50800" bIns="50800" rIns="50800"/>
            <a:lstStyle/>
            <a:p>
              <a:pPr algn="ctr">
                <a:lnSpc>
                  <a:spcPts val="3360"/>
                </a:lnSpc>
              </a:pPr>
              <a:r>
                <a:rPr lang="en-US" sz="2400">
                  <a:solidFill>
                    <a:srgbClr val="FFFFFF"/>
                  </a:solidFill>
                  <a:latin typeface="Canva Sans Bold"/>
                </a:rPr>
                <a:t>FETCHES ALL INVOICE ID</a:t>
              </a:r>
            </a:p>
          </p:txBody>
        </p:sp>
      </p:grpSp>
      <p:sp>
        <p:nvSpPr>
          <p:cNvPr name="AutoShape 45" id="45"/>
          <p:cNvSpPr/>
          <p:nvPr/>
        </p:nvSpPr>
        <p:spPr>
          <a:xfrm>
            <a:off x="3613716" y="8721820"/>
            <a:ext cx="4309227" cy="0"/>
          </a:xfrm>
          <a:prstGeom prst="line">
            <a:avLst/>
          </a:prstGeom>
          <a:ln cap="flat" w="38100">
            <a:solidFill>
              <a:srgbClr val="000000"/>
            </a:solidFill>
            <a:prstDash val="solid"/>
            <a:headEnd type="none" len="sm" w="sm"/>
            <a:tailEnd type="arrow" len="sm" w="med"/>
          </a:ln>
        </p:spPr>
      </p:sp>
      <p:sp>
        <p:nvSpPr>
          <p:cNvPr name="AutoShape 46" id="46"/>
          <p:cNvSpPr/>
          <p:nvPr/>
        </p:nvSpPr>
        <p:spPr>
          <a:xfrm flipV="true">
            <a:off x="10365057" y="7196705"/>
            <a:ext cx="5271982" cy="1525114"/>
          </a:xfrm>
          <a:prstGeom prst="line">
            <a:avLst/>
          </a:prstGeom>
          <a:ln cap="flat" w="38100">
            <a:solidFill>
              <a:srgbClr val="000000"/>
            </a:solidFill>
            <a:prstDash val="solid"/>
            <a:headEnd type="none" len="sm" w="sm"/>
            <a:tailEnd type="arrow" len="sm" w="med"/>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281731" y="2486084"/>
            <a:ext cx="3162181" cy="3162181"/>
          </a:xfrm>
          <a:custGeom>
            <a:avLst/>
            <a:gdLst/>
            <a:ahLst/>
            <a:cxnLst/>
            <a:rect r="r" b="b" t="t" l="l"/>
            <a:pathLst>
              <a:path h="3162181" w="3162181">
                <a:moveTo>
                  <a:pt x="0" y="0"/>
                </a:moveTo>
                <a:lnTo>
                  <a:pt x="3162181" y="0"/>
                </a:lnTo>
                <a:lnTo>
                  <a:pt x="3162181" y="3162182"/>
                </a:lnTo>
                <a:lnTo>
                  <a:pt x="0" y="3162182"/>
                </a:lnTo>
                <a:lnTo>
                  <a:pt x="0" y="0"/>
                </a:lnTo>
                <a:close/>
              </a:path>
            </a:pathLst>
          </a:custGeom>
          <a:blipFill>
            <a:blip r:embed="rId2"/>
            <a:stretch>
              <a:fillRect l="0" t="0" r="0" b="0"/>
            </a:stretch>
          </a:blipFill>
        </p:spPr>
      </p:sp>
      <p:sp>
        <p:nvSpPr>
          <p:cNvPr name="Freeform 3" id="3"/>
          <p:cNvSpPr/>
          <p:nvPr/>
        </p:nvSpPr>
        <p:spPr>
          <a:xfrm flipH="false" flipV="false" rot="0">
            <a:off x="2116475" y="2483009"/>
            <a:ext cx="3165256" cy="3165256"/>
          </a:xfrm>
          <a:custGeom>
            <a:avLst/>
            <a:gdLst/>
            <a:ahLst/>
            <a:cxnLst/>
            <a:rect r="r" b="b" t="t" l="l"/>
            <a:pathLst>
              <a:path h="3165256" w="3165256">
                <a:moveTo>
                  <a:pt x="0" y="0"/>
                </a:moveTo>
                <a:lnTo>
                  <a:pt x="3165256" y="0"/>
                </a:lnTo>
                <a:lnTo>
                  <a:pt x="3165256" y="3165257"/>
                </a:lnTo>
                <a:lnTo>
                  <a:pt x="0" y="3165257"/>
                </a:lnTo>
                <a:lnTo>
                  <a:pt x="0" y="0"/>
                </a:lnTo>
                <a:close/>
              </a:path>
            </a:pathLst>
          </a:custGeom>
          <a:blipFill>
            <a:blip r:embed="rId3"/>
            <a:stretch>
              <a:fillRect l="0" t="0" r="0" b="0"/>
            </a:stretch>
          </a:blipFill>
        </p:spPr>
      </p:sp>
      <p:sp>
        <p:nvSpPr>
          <p:cNvPr name="Freeform 4" id="4"/>
          <p:cNvSpPr/>
          <p:nvPr/>
        </p:nvSpPr>
        <p:spPr>
          <a:xfrm flipH="false" flipV="false" rot="0">
            <a:off x="8443912" y="2714625"/>
            <a:ext cx="2705100" cy="2705100"/>
          </a:xfrm>
          <a:custGeom>
            <a:avLst/>
            <a:gdLst/>
            <a:ahLst/>
            <a:cxnLst/>
            <a:rect r="r" b="b" t="t" l="l"/>
            <a:pathLst>
              <a:path h="2705100" w="2705100">
                <a:moveTo>
                  <a:pt x="0" y="0"/>
                </a:moveTo>
                <a:lnTo>
                  <a:pt x="2705100" y="0"/>
                </a:lnTo>
                <a:lnTo>
                  <a:pt x="2705100" y="2705100"/>
                </a:lnTo>
                <a:lnTo>
                  <a:pt x="0" y="2705100"/>
                </a:lnTo>
                <a:lnTo>
                  <a:pt x="0" y="0"/>
                </a:lnTo>
                <a:close/>
              </a:path>
            </a:pathLst>
          </a:custGeom>
          <a:blipFill>
            <a:blip r:embed="rId4"/>
            <a:stretch>
              <a:fillRect l="0" t="0" r="0" b="0"/>
            </a:stretch>
          </a:blipFill>
        </p:spPr>
      </p:sp>
      <p:sp>
        <p:nvSpPr>
          <p:cNvPr name="Freeform 5" id="5"/>
          <p:cNvSpPr/>
          <p:nvPr/>
        </p:nvSpPr>
        <p:spPr>
          <a:xfrm flipH="false" flipV="false" rot="0">
            <a:off x="2247654" y="6735823"/>
            <a:ext cx="5390706" cy="1575204"/>
          </a:xfrm>
          <a:custGeom>
            <a:avLst/>
            <a:gdLst/>
            <a:ahLst/>
            <a:cxnLst/>
            <a:rect r="r" b="b" t="t" l="l"/>
            <a:pathLst>
              <a:path h="1575204" w="5390706">
                <a:moveTo>
                  <a:pt x="0" y="0"/>
                </a:moveTo>
                <a:lnTo>
                  <a:pt x="5390706" y="0"/>
                </a:lnTo>
                <a:lnTo>
                  <a:pt x="5390706" y="1575204"/>
                </a:lnTo>
                <a:lnTo>
                  <a:pt x="0" y="1575204"/>
                </a:lnTo>
                <a:lnTo>
                  <a:pt x="0" y="0"/>
                </a:lnTo>
                <a:close/>
              </a:path>
            </a:pathLst>
          </a:custGeom>
          <a:blipFill>
            <a:blip r:embed="rId5"/>
            <a:stretch>
              <a:fillRect l="-10917" t="-71932" r="-11794" b="-64289"/>
            </a:stretch>
          </a:blipFill>
        </p:spPr>
      </p:sp>
      <p:sp>
        <p:nvSpPr>
          <p:cNvPr name="Freeform 6" id="6"/>
          <p:cNvSpPr/>
          <p:nvPr/>
        </p:nvSpPr>
        <p:spPr>
          <a:xfrm flipH="false" flipV="false" rot="0">
            <a:off x="11551104" y="3005779"/>
            <a:ext cx="4477292" cy="2119718"/>
          </a:xfrm>
          <a:custGeom>
            <a:avLst/>
            <a:gdLst/>
            <a:ahLst/>
            <a:cxnLst/>
            <a:rect r="r" b="b" t="t" l="l"/>
            <a:pathLst>
              <a:path h="2119718" w="4477292">
                <a:moveTo>
                  <a:pt x="0" y="0"/>
                </a:moveTo>
                <a:lnTo>
                  <a:pt x="4477291" y="0"/>
                </a:lnTo>
                <a:lnTo>
                  <a:pt x="4477291" y="2119717"/>
                </a:lnTo>
                <a:lnTo>
                  <a:pt x="0" y="2119717"/>
                </a:lnTo>
                <a:lnTo>
                  <a:pt x="0" y="0"/>
                </a:lnTo>
                <a:close/>
              </a:path>
            </a:pathLst>
          </a:custGeom>
          <a:blipFill>
            <a:blip r:embed="rId6"/>
            <a:stretch>
              <a:fillRect l="0" t="0" r="0" b="0"/>
            </a:stretch>
          </a:blipFill>
        </p:spPr>
      </p:sp>
      <p:sp>
        <p:nvSpPr>
          <p:cNvPr name="Freeform 7" id="7"/>
          <p:cNvSpPr/>
          <p:nvPr/>
        </p:nvSpPr>
        <p:spPr>
          <a:xfrm flipH="false" flipV="false" rot="0">
            <a:off x="7800285" y="6679755"/>
            <a:ext cx="4762837" cy="1631272"/>
          </a:xfrm>
          <a:custGeom>
            <a:avLst/>
            <a:gdLst/>
            <a:ahLst/>
            <a:cxnLst/>
            <a:rect r="r" b="b" t="t" l="l"/>
            <a:pathLst>
              <a:path h="1631272" w="4762837">
                <a:moveTo>
                  <a:pt x="0" y="0"/>
                </a:moveTo>
                <a:lnTo>
                  <a:pt x="4762837" y="0"/>
                </a:lnTo>
                <a:lnTo>
                  <a:pt x="4762837" y="1631272"/>
                </a:lnTo>
                <a:lnTo>
                  <a:pt x="0" y="1631272"/>
                </a:lnTo>
                <a:lnTo>
                  <a:pt x="0" y="0"/>
                </a:lnTo>
                <a:close/>
              </a:path>
            </a:pathLst>
          </a:custGeom>
          <a:blipFill>
            <a:blip r:embed="rId7"/>
            <a:stretch>
              <a:fillRect l="0" t="0" r="0" b="0"/>
            </a:stretch>
          </a:blipFill>
        </p:spPr>
      </p:sp>
      <p:sp>
        <p:nvSpPr>
          <p:cNvPr name="Freeform 8" id="8"/>
          <p:cNvSpPr/>
          <p:nvPr/>
        </p:nvSpPr>
        <p:spPr>
          <a:xfrm flipH="false" flipV="false" rot="0">
            <a:off x="12727768" y="6121856"/>
            <a:ext cx="2747071" cy="2747071"/>
          </a:xfrm>
          <a:custGeom>
            <a:avLst/>
            <a:gdLst/>
            <a:ahLst/>
            <a:cxnLst/>
            <a:rect r="r" b="b" t="t" l="l"/>
            <a:pathLst>
              <a:path h="2747071" w="2747071">
                <a:moveTo>
                  <a:pt x="0" y="0"/>
                </a:moveTo>
                <a:lnTo>
                  <a:pt x="2747071" y="0"/>
                </a:lnTo>
                <a:lnTo>
                  <a:pt x="2747071" y="2747071"/>
                </a:lnTo>
                <a:lnTo>
                  <a:pt x="0" y="2747071"/>
                </a:lnTo>
                <a:lnTo>
                  <a:pt x="0" y="0"/>
                </a:lnTo>
                <a:close/>
              </a:path>
            </a:pathLst>
          </a:custGeom>
          <a:blipFill>
            <a:blip r:embed="rId8"/>
            <a:stretch>
              <a:fillRect l="0" t="0" r="0" b="0"/>
            </a:stretch>
          </a:blipFill>
        </p:spPr>
      </p:sp>
      <p:sp>
        <p:nvSpPr>
          <p:cNvPr name="TextBox 9" id="9"/>
          <p:cNvSpPr txBox="true"/>
          <p:nvPr/>
        </p:nvSpPr>
        <p:spPr>
          <a:xfrm rot="0">
            <a:off x="6112682" y="505810"/>
            <a:ext cx="6062636" cy="1131504"/>
          </a:xfrm>
          <a:prstGeom prst="rect">
            <a:avLst/>
          </a:prstGeom>
        </p:spPr>
        <p:txBody>
          <a:bodyPr anchor="t" rtlCol="false" tIns="0" lIns="0" bIns="0" rIns="0">
            <a:spAutoFit/>
          </a:bodyPr>
          <a:lstStyle/>
          <a:p>
            <a:pPr algn="l">
              <a:lnSpc>
                <a:spcPts val="8635"/>
              </a:lnSpc>
            </a:pPr>
            <a:r>
              <a:rPr lang="en-US" sz="7995">
                <a:solidFill>
                  <a:srgbClr val="000000"/>
                </a:solidFill>
                <a:latin typeface="League Spartan"/>
              </a:rPr>
              <a:t>Tech Stack</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9427550" y="0"/>
            <a:ext cx="8860450" cy="10287000"/>
          </a:xfrm>
          <a:prstGeom prst="rect">
            <a:avLst/>
          </a:prstGeom>
          <a:solidFill>
            <a:srgbClr val="000000"/>
          </a:solidFill>
        </p:spPr>
      </p:sp>
      <p:sp>
        <p:nvSpPr>
          <p:cNvPr name="TextBox 3" id="3"/>
          <p:cNvSpPr txBox="true"/>
          <p:nvPr/>
        </p:nvSpPr>
        <p:spPr>
          <a:xfrm rot="0">
            <a:off x="502679" y="3987165"/>
            <a:ext cx="8641321" cy="1156335"/>
          </a:xfrm>
          <a:prstGeom prst="rect">
            <a:avLst/>
          </a:prstGeom>
        </p:spPr>
        <p:txBody>
          <a:bodyPr anchor="t" rtlCol="false" tIns="0" lIns="0" bIns="0" rIns="0">
            <a:spAutoFit/>
          </a:bodyPr>
          <a:lstStyle/>
          <a:p>
            <a:pPr marL="0" indent="0" lvl="0">
              <a:lnSpc>
                <a:spcPts val="9360"/>
              </a:lnSpc>
            </a:pPr>
            <a:r>
              <a:rPr lang="en-US" sz="7200">
                <a:solidFill>
                  <a:srgbClr val="000000"/>
                </a:solidFill>
                <a:latin typeface="League Spartan"/>
              </a:rPr>
              <a:t>Obstacles</a:t>
            </a:r>
            <a:r>
              <a:rPr lang="en-US" sz="7200">
                <a:solidFill>
                  <a:srgbClr val="000000"/>
                </a:solidFill>
                <a:latin typeface="League Spartan"/>
              </a:rPr>
              <a:t> Faced</a:t>
            </a:r>
          </a:p>
        </p:txBody>
      </p:sp>
      <p:grpSp>
        <p:nvGrpSpPr>
          <p:cNvPr name="Group 4" id="4"/>
          <p:cNvGrpSpPr/>
          <p:nvPr/>
        </p:nvGrpSpPr>
        <p:grpSpPr>
          <a:xfrm rot="0">
            <a:off x="10073892" y="1363272"/>
            <a:ext cx="7837466" cy="7560455"/>
            <a:chOff x="0" y="0"/>
            <a:chExt cx="10449954" cy="10080607"/>
          </a:xfrm>
        </p:grpSpPr>
        <p:sp>
          <p:nvSpPr>
            <p:cNvPr name="AutoShape 5" id="5"/>
            <p:cNvSpPr/>
            <p:nvPr/>
          </p:nvSpPr>
          <p:spPr>
            <a:xfrm rot="0">
              <a:off x="0" y="0"/>
              <a:ext cx="1892808" cy="318824"/>
            </a:xfrm>
            <a:prstGeom prst="rect">
              <a:avLst/>
            </a:prstGeom>
            <a:solidFill>
              <a:srgbClr val="FFFFFF"/>
            </a:solidFill>
          </p:spPr>
        </p:sp>
        <p:sp>
          <p:nvSpPr>
            <p:cNvPr name="TextBox 6" id="6"/>
            <p:cNvSpPr txBox="true"/>
            <p:nvPr/>
          </p:nvSpPr>
          <p:spPr>
            <a:xfrm rot="0">
              <a:off x="0" y="1137456"/>
              <a:ext cx="10449954" cy="8943151"/>
            </a:xfrm>
            <a:prstGeom prst="rect">
              <a:avLst/>
            </a:prstGeom>
          </p:spPr>
          <p:txBody>
            <a:bodyPr anchor="t" rtlCol="false" tIns="0" lIns="0" bIns="0" rIns="0">
              <a:spAutoFit/>
            </a:bodyPr>
            <a:lstStyle/>
            <a:p>
              <a:pPr marL="555312" indent="-277656" lvl="1">
                <a:lnSpc>
                  <a:spcPts val="3858"/>
                </a:lnSpc>
                <a:buFont typeface="Arial"/>
                <a:buChar char="•"/>
              </a:pPr>
              <a:r>
                <a:rPr lang="en-US" sz="2572">
                  <a:solidFill>
                    <a:srgbClr val="FFFFFF"/>
                  </a:solidFill>
                  <a:latin typeface="Canva Sans"/>
                </a:rPr>
                <a:t>Lack of blockchain familiarity hindered task execution.</a:t>
              </a:r>
            </a:p>
            <a:p>
              <a:pPr>
                <a:lnSpc>
                  <a:spcPts val="3858"/>
                </a:lnSpc>
              </a:pPr>
            </a:p>
            <a:p>
              <a:pPr marL="555312" indent="-277656" lvl="1">
                <a:lnSpc>
                  <a:spcPts val="3858"/>
                </a:lnSpc>
                <a:buFont typeface="Arial"/>
                <a:buChar char="•"/>
              </a:pPr>
              <a:r>
                <a:rPr lang="en-US" sz="2572" u="none">
                  <a:solidFill>
                    <a:srgbClr val="FFFFFF"/>
                  </a:solidFill>
                  <a:latin typeface="Canva Sans"/>
                </a:rPr>
                <a:t> Integrating frontend with smart contract logic in Solidity.</a:t>
              </a:r>
            </a:p>
            <a:p>
              <a:pPr>
                <a:lnSpc>
                  <a:spcPts val="3858"/>
                </a:lnSpc>
              </a:pPr>
            </a:p>
            <a:p>
              <a:pPr marL="555312" indent="-277656" lvl="1">
                <a:lnSpc>
                  <a:spcPts val="3858"/>
                </a:lnSpc>
                <a:buFont typeface="Arial"/>
                <a:buChar char="•"/>
              </a:pPr>
              <a:r>
                <a:rPr lang="en-US" sz="2572" u="none">
                  <a:solidFill>
                    <a:srgbClr val="FFFFFF"/>
                  </a:solidFill>
                  <a:latin typeface="Canva Sans"/>
                </a:rPr>
                <a:t>Experiencing high gas fees due to the extended length of the Solidity smart contract when attempting to include detailed product information, such as individual product costs, in the invoice. As a result, the current solution is limited to generating only summary information in order to mitigate gas fee concerns.</a:t>
              </a:r>
            </a:p>
          </p:txBody>
        </p:sp>
      </p:grpSp>
      <p:grpSp>
        <p:nvGrpSpPr>
          <p:cNvPr name="Group 7" id="7"/>
          <p:cNvGrpSpPr/>
          <p:nvPr/>
        </p:nvGrpSpPr>
        <p:grpSpPr>
          <a:xfrm rot="0">
            <a:off x="1028700" y="8289929"/>
            <a:ext cx="3378602" cy="968371"/>
            <a:chOff x="0" y="0"/>
            <a:chExt cx="4504802" cy="1291162"/>
          </a:xfrm>
        </p:grpSpPr>
        <p:sp>
          <p:nvSpPr>
            <p:cNvPr name="AutoShape 8" id="8"/>
            <p:cNvSpPr/>
            <p:nvPr/>
          </p:nvSpPr>
          <p:spPr>
            <a:xfrm rot="5400000">
              <a:off x="1610906" y="5447"/>
              <a:ext cx="1288438" cy="1282991"/>
            </a:xfrm>
            <a:prstGeom prst="rect">
              <a:avLst/>
            </a:prstGeom>
            <a:solidFill>
              <a:srgbClr val="000000"/>
            </a:solidFill>
          </p:spPr>
        </p:sp>
        <p:grpSp>
          <p:nvGrpSpPr>
            <p:cNvPr name="Group 9" id="9"/>
            <p:cNvGrpSpPr>
              <a:grpSpLocks noChangeAspect="true"/>
            </p:cNvGrpSpPr>
            <p:nvPr/>
          </p:nvGrpSpPr>
          <p:grpSpPr>
            <a:xfrm rot="5400000">
              <a:off x="0" y="0"/>
              <a:ext cx="1288438" cy="1288438"/>
              <a:chOff x="0" y="0"/>
              <a:chExt cx="1708150" cy="1708150"/>
            </a:xfrm>
          </p:grpSpPr>
          <p:sp>
            <p:nvSpPr>
              <p:cNvPr name="Freeform 10" id="10"/>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000000"/>
              </a:solidFill>
            </p:spPr>
          </p:sp>
        </p:grpSp>
        <p:sp>
          <p:nvSpPr>
            <p:cNvPr name="Freeform 11" id="11"/>
            <p:cNvSpPr/>
            <p:nvPr/>
          </p:nvSpPr>
          <p:spPr>
            <a:xfrm flipH="false" flipV="false" rot="0">
              <a:off x="3221811" y="5447"/>
              <a:ext cx="1282991" cy="1282991"/>
            </a:xfrm>
            <a:custGeom>
              <a:avLst/>
              <a:gdLst/>
              <a:ahLst/>
              <a:cxnLst/>
              <a:rect r="r" b="b" t="t" l="l"/>
              <a:pathLst>
                <a:path h="1282991" w="1282991">
                  <a:moveTo>
                    <a:pt x="0" y="0"/>
                  </a:moveTo>
                  <a:lnTo>
                    <a:pt x="1282991" y="0"/>
                  </a:lnTo>
                  <a:lnTo>
                    <a:pt x="1282991" y="1282991"/>
                  </a:lnTo>
                  <a:lnTo>
                    <a:pt x="0" y="12829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669133" y="565178"/>
            <a:ext cx="7873496" cy="4197969"/>
            <a:chOff x="0" y="0"/>
            <a:chExt cx="2137363" cy="1139593"/>
          </a:xfrm>
        </p:grpSpPr>
        <p:sp>
          <p:nvSpPr>
            <p:cNvPr name="Freeform 3" id="3"/>
            <p:cNvSpPr/>
            <p:nvPr/>
          </p:nvSpPr>
          <p:spPr>
            <a:xfrm flipH="false" flipV="false" rot="0">
              <a:off x="0" y="0"/>
              <a:ext cx="2137363" cy="1139593"/>
            </a:xfrm>
            <a:custGeom>
              <a:avLst/>
              <a:gdLst/>
              <a:ahLst/>
              <a:cxnLst/>
              <a:rect r="r" b="b" t="t" l="l"/>
              <a:pathLst>
                <a:path h="1139593" w="2137363">
                  <a:moveTo>
                    <a:pt x="59981" y="0"/>
                  </a:moveTo>
                  <a:lnTo>
                    <a:pt x="2077382" y="0"/>
                  </a:lnTo>
                  <a:cubicBezTo>
                    <a:pt x="2093290" y="0"/>
                    <a:pt x="2108546" y="6319"/>
                    <a:pt x="2119795" y="17568"/>
                  </a:cubicBezTo>
                  <a:cubicBezTo>
                    <a:pt x="2131044" y="28816"/>
                    <a:pt x="2137363" y="44073"/>
                    <a:pt x="2137363" y="59981"/>
                  </a:cubicBezTo>
                  <a:lnTo>
                    <a:pt x="2137363" y="1079613"/>
                  </a:lnTo>
                  <a:cubicBezTo>
                    <a:pt x="2137363" y="1112739"/>
                    <a:pt x="2110509" y="1139593"/>
                    <a:pt x="2077382" y="1139593"/>
                  </a:cubicBezTo>
                  <a:lnTo>
                    <a:pt x="59981" y="1139593"/>
                  </a:lnTo>
                  <a:cubicBezTo>
                    <a:pt x="26854" y="1139593"/>
                    <a:pt x="0" y="1112739"/>
                    <a:pt x="0" y="1079613"/>
                  </a:cubicBezTo>
                  <a:lnTo>
                    <a:pt x="0" y="59981"/>
                  </a:lnTo>
                  <a:cubicBezTo>
                    <a:pt x="0" y="26854"/>
                    <a:pt x="26854" y="0"/>
                    <a:pt x="59981" y="0"/>
                  </a:cubicBezTo>
                  <a:close/>
                </a:path>
              </a:pathLst>
            </a:custGeom>
            <a:solidFill>
              <a:srgbClr val="FF5757">
                <a:alpha val="63922"/>
              </a:srgbClr>
            </a:solidFill>
            <a:ln cap="rnd">
              <a:noFill/>
              <a:prstDash val="solid"/>
              <a:round/>
            </a:ln>
          </p:spPr>
        </p:sp>
        <p:sp>
          <p:nvSpPr>
            <p:cNvPr name="TextBox 4" id="4"/>
            <p:cNvSpPr txBox="true"/>
            <p:nvPr/>
          </p:nvSpPr>
          <p:spPr>
            <a:xfrm>
              <a:off x="0" y="-47625"/>
              <a:ext cx="2137363" cy="1187218"/>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669133" y="5523853"/>
            <a:ext cx="7873496" cy="4197969"/>
            <a:chOff x="0" y="0"/>
            <a:chExt cx="2137363" cy="1139593"/>
          </a:xfrm>
        </p:grpSpPr>
        <p:sp>
          <p:nvSpPr>
            <p:cNvPr name="Freeform 6" id="6"/>
            <p:cNvSpPr/>
            <p:nvPr/>
          </p:nvSpPr>
          <p:spPr>
            <a:xfrm flipH="false" flipV="false" rot="0">
              <a:off x="0" y="0"/>
              <a:ext cx="2137363" cy="1139593"/>
            </a:xfrm>
            <a:custGeom>
              <a:avLst/>
              <a:gdLst/>
              <a:ahLst/>
              <a:cxnLst/>
              <a:rect r="r" b="b" t="t" l="l"/>
              <a:pathLst>
                <a:path h="1139593" w="2137363">
                  <a:moveTo>
                    <a:pt x="59981" y="0"/>
                  </a:moveTo>
                  <a:lnTo>
                    <a:pt x="2077382" y="0"/>
                  </a:lnTo>
                  <a:cubicBezTo>
                    <a:pt x="2093290" y="0"/>
                    <a:pt x="2108546" y="6319"/>
                    <a:pt x="2119795" y="17568"/>
                  </a:cubicBezTo>
                  <a:cubicBezTo>
                    <a:pt x="2131044" y="28816"/>
                    <a:pt x="2137363" y="44073"/>
                    <a:pt x="2137363" y="59981"/>
                  </a:cubicBezTo>
                  <a:lnTo>
                    <a:pt x="2137363" y="1079613"/>
                  </a:lnTo>
                  <a:cubicBezTo>
                    <a:pt x="2137363" y="1112739"/>
                    <a:pt x="2110509" y="1139593"/>
                    <a:pt x="2077382" y="1139593"/>
                  </a:cubicBezTo>
                  <a:lnTo>
                    <a:pt x="59981" y="1139593"/>
                  </a:lnTo>
                  <a:cubicBezTo>
                    <a:pt x="26854" y="1139593"/>
                    <a:pt x="0" y="1112739"/>
                    <a:pt x="0" y="1079613"/>
                  </a:cubicBezTo>
                  <a:lnTo>
                    <a:pt x="0" y="59981"/>
                  </a:lnTo>
                  <a:cubicBezTo>
                    <a:pt x="0" y="26854"/>
                    <a:pt x="26854" y="0"/>
                    <a:pt x="59981" y="0"/>
                  </a:cubicBezTo>
                  <a:close/>
                </a:path>
              </a:pathLst>
            </a:custGeom>
            <a:solidFill>
              <a:srgbClr val="5CE1E6">
                <a:alpha val="63922"/>
              </a:srgbClr>
            </a:solidFill>
            <a:ln cap="rnd">
              <a:noFill/>
              <a:prstDash val="solid"/>
              <a:round/>
            </a:ln>
          </p:spPr>
        </p:sp>
        <p:sp>
          <p:nvSpPr>
            <p:cNvPr name="TextBox 7" id="7"/>
            <p:cNvSpPr txBox="true"/>
            <p:nvPr/>
          </p:nvSpPr>
          <p:spPr>
            <a:xfrm>
              <a:off x="0" y="-47625"/>
              <a:ext cx="2137363" cy="1187218"/>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9745371" y="5523853"/>
            <a:ext cx="7873496" cy="4197969"/>
            <a:chOff x="0" y="0"/>
            <a:chExt cx="2137363" cy="1139593"/>
          </a:xfrm>
        </p:grpSpPr>
        <p:sp>
          <p:nvSpPr>
            <p:cNvPr name="Freeform 9" id="9"/>
            <p:cNvSpPr/>
            <p:nvPr/>
          </p:nvSpPr>
          <p:spPr>
            <a:xfrm flipH="false" flipV="false" rot="0">
              <a:off x="0" y="0"/>
              <a:ext cx="2137363" cy="1139593"/>
            </a:xfrm>
            <a:custGeom>
              <a:avLst/>
              <a:gdLst/>
              <a:ahLst/>
              <a:cxnLst/>
              <a:rect r="r" b="b" t="t" l="l"/>
              <a:pathLst>
                <a:path h="1139593" w="2137363">
                  <a:moveTo>
                    <a:pt x="59981" y="0"/>
                  </a:moveTo>
                  <a:lnTo>
                    <a:pt x="2077382" y="0"/>
                  </a:lnTo>
                  <a:cubicBezTo>
                    <a:pt x="2093290" y="0"/>
                    <a:pt x="2108546" y="6319"/>
                    <a:pt x="2119795" y="17568"/>
                  </a:cubicBezTo>
                  <a:cubicBezTo>
                    <a:pt x="2131044" y="28816"/>
                    <a:pt x="2137363" y="44073"/>
                    <a:pt x="2137363" y="59981"/>
                  </a:cubicBezTo>
                  <a:lnTo>
                    <a:pt x="2137363" y="1079613"/>
                  </a:lnTo>
                  <a:cubicBezTo>
                    <a:pt x="2137363" y="1112739"/>
                    <a:pt x="2110509" y="1139593"/>
                    <a:pt x="2077382" y="1139593"/>
                  </a:cubicBezTo>
                  <a:lnTo>
                    <a:pt x="59981" y="1139593"/>
                  </a:lnTo>
                  <a:cubicBezTo>
                    <a:pt x="26854" y="1139593"/>
                    <a:pt x="0" y="1112739"/>
                    <a:pt x="0" y="1079613"/>
                  </a:cubicBezTo>
                  <a:lnTo>
                    <a:pt x="0" y="59981"/>
                  </a:lnTo>
                  <a:cubicBezTo>
                    <a:pt x="0" y="26854"/>
                    <a:pt x="26854" y="0"/>
                    <a:pt x="59981" y="0"/>
                  </a:cubicBezTo>
                  <a:close/>
                </a:path>
              </a:pathLst>
            </a:custGeom>
            <a:solidFill>
              <a:srgbClr val="00BF63">
                <a:alpha val="63922"/>
              </a:srgbClr>
            </a:solidFill>
            <a:ln cap="rnd">
              <a:noFill/>
              <a:prstDash val="solid"/>
              <a:round/>
            </a:ln>
          </p:spPr>
        </p:sp>
        <p:sp>
          <p:nvSpPr>
            <p:cNvPr name="TextBox 10" id="10"/>
            <p:cNvSpPr txBox="true"/>
            <p:nvPr/>
          </p:nvSpPr>
          <p:spPr>
            <a:xfrm>
              <a:off x="0" y="-47625"/>
              <a:ext cx="2137363" cy="1187218"/>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9745371" y="565178"/>
            <a:ext cx="7873496" cy="4197969"/>
            <a:chOff x="0" y="0"/>
            <a:chExt cx="2137363" cy="1139593"/>
          </a:xfrm>
        </p:grpSpPr>
        <p:sp>
          <p:nvSpPr>
            <p:cNvPr name="Freeform 12" id="12"/>
            <p:cNvSpPr/>
            <p:nvPr/>
          </p:nvSpPr>
          <p:spPr>
            <a:xfrm flipH="false" flipV="false" rot="0">
              <a:off x="0" y="0"/>
              <a:ext cx="2137363" cy="1139593"/>
            </a:xfrm>
            <a:custGeom>
              <a:avLst/>
              <a:gdLst/>
              <a:ahLst/>
              <a:cxnLst/>
              <a:rect r="r" b="b" t="t" l="l"/>
              <a:pathLst>
                <a:path h="1139593" w="2137363">
                  <a:moveTo>
                    <a:pt x="59981" y="0"/>
                  </a:moveTo>
                  <a:lnTo>
                    <a:pt x="2077382" y="0"/>
                  </a:lnTo>
                  <a:cubicBezTo>
                    <a:pt x="2093290" y="0"/>
                    <a:pt x="2108546" y="6319"/>
                    <a:pt x="2119795" y="17568"/>
                  </a:cubicBezTo>
                  <a:cubicBezTo>
                    <a:pt x="2131044" y="28816"/>
                    <a:pt x="2137363" y="44073"/>
                    <a:pt x="2137363" y="59981"/>
                  </a:cubicBezTo>
                  <a:lnTo>
                    <a:pt x="2137363" y="1079613"/>
                  </a:lnTo>
                  <a:cubicBezTo>
                    <a:pt x="2137363" y="1112739"/>
                    <a:pt x="2110509" y="1139593"/>
                    <a:pt x="2077382" y="1139593"/>
                  </a:cubicBezTo>
                  <a:lnTo>
                    <a:pt x="59981" y="1139593"/>
                  </a:lnTo>
                  <a:cubicBezTo>
                    <a:pt x="26854" y="1139593"/>
                    <a:pt x="0" y="1112739"/>
                    <a:pt x="0" y="1079613"/>
                  </a:cubicBezTo>
                  <a:lnTo>
                    <a:pt x="0" y="59981"/>
                  </a:lnTo>
                  <a:cubicBezTo>
                    <a:pt x="0" y="26854"/>
                    <a:pt x="26854" y="0"/>
                    <a:pt x="59981" y="0"/>
                  </a:cubicBezTo>
                  <a:close/>
                </a:path>
              </a:pathLst>
            </a:custGeom>
            <a:solidFill>
              <a:srgbClr val="FFBD59">
                <a:alpha val="63922"/>
              </a:srgbClr>
            </a:solidFill>
            <a:ln cap="rnd">
              <a:noFill/>
              <a:prstDash val="solid"/>
              <a:round/>
            </a:ln>
          </p:spPr>
        </p:sp>
        <p:sp>
          <p:nvSpPr>
            <p:cNvPr name="TextBox 13" id="13"/>
            <p:cNvSpPr txBox="true"/>
            <p:nvPr/>
          </p:nvSpPr>
          <p:spPr>
            <a:xfrm>
              <a:off x="0" y="-47625"/>
              <a:ext cx="2137363" cy="1187218"/>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6979603" y="2979406"/>
            <a:ext cx="4328189" cy="4328189"/>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6" id="16"/>
            <p:cNvSpPr txBox="true"/>
            <p:nvPr/>
          </p:nvSpPr>
          <p:spPr>
            <a:xfrm>
              <a:off x="76200" y="-85725"/>
              <a:ext cx="660400" cy="822325"/>
            </a:xfrm>
            <a:prstGeom prst="rect">
              <a:avLst/>
            </a:prstGeom>
          </p:spPr>
          <p:txBody>
            <a:bodyPr anchor="ctr" rtlCol="false" tIns="50800" lIns="50800" bIns="50800" rIns="50800"/>
            <a:lstStyle/>
            <a:p>
              <a:pPr algn="ctr">
                <a:lnSpc>
                  <a:spcPts val="11479"/>
                </a:lnSpc>
              </a:pPr>
              <a:r>
                <a:rPr lang="en-US" sz="8199">
                  <a:solidFill>
                    <a:srgbClr val="FFFFFF"/>
                  </a:solidFill>
                  <a:latin typeface="League Spartan"/>
                </a:rPr>
                <a:t>SWOT</a:t>
              </a:r>
            </a:p>
          </p:txBody>
        </p:sp>
      </p:grpSp>
      <p:sp>
        <p:nvSpPr>
          <p:cNvPr name="TextBox 17" id="17"/>
          <p:cNvSpPr txBox="true"/>
          <p:nvPr/>
        </p:nvSpPr>
        <p:spPr>
          <a:xfrm rot="0">
            <a:off x="1054957" y="810223"/>
            <a:ext cx="2979179" cy="620960"/>
          </a:xfrm>
          <a:prstGeom prst="rect">
            <a:avLst/>
          </a:prstGeom>
        </p:spPr>
        <p:txBody>
          <a:bodyPr anchor="t" rtlCol="false" tIns="0" lIns="0" bIns="0" rIns="0">
            <a:spAutoFit/>
          </a:bodyPr>
          <a:lstStyle/>
          <a:p>
            <a:pPr algn="just">
              <a:lnSpc>
                <a:spcPts val="5148"/>
              </a:lnSpc>
            </a:pPr>
            <a:r>
              <a:rPr lang="en-US" sz="3677">
                <a:solidFill>
                  <a:srgbClr val="000000"/>
                </a:solidFill>
                <a:latin typeface="League Spartan"/>
              </a:rPr>
              <a:t>STRENGTHS</a:t>
            </a:r>
          </a:p>
        </p:txBody>
      </p:sp>
      <p:sp>
        <p:nvSpPr>
          <p:cNvPr name="TextBox 18" id="18"/>
          <p:cNvSpPr txBox="true"/>
          <p:nvPr/>
        </p:nvSpPr>
        <p:spPr>
          <a:xfrm rot="0">
            <a:off x="1054957" y="1453029"/>
            <a:ext cx="5779276" cy="2594682"/>
          </a:xfrm>
          <a:prstGeom prst="rect">
            <a:avLst/>
          </a:prstGeom>
        </p:spPr>
        <p:txBody>
          <a:bodyPr anchor="t" rtlCol="false" tIns="0" lIns="0" bIns="0" rIns="0">
            <a:spAutoFit/>
          </a:bodyPr>
          <a:lstStyle/>
          <a:p>
            <a:pPr algn="just">
              <a:lnSpc>
                <a:spcPts val="2936"/>
              </a:lnSpc>
            </a:pPr>
            <a:r>
              <a:rPr lang="en-US" sz="2097">
                <a:solidFill>
                  <a:srgbClr val="000000"/>
                </a:solidFill>
                <a:latin typeface="Podkova Ultra-Bold"/>
              </a:rPr>
              <a:t>Since blockchain is a immutable database, once data uploaded cannot be </a:t>
            </a:r>
            <a:r>
              <a:rPr lang="en-US" sz="2097">
                <a:solidFill>
                  <a:srgbClr val="000000"/>
                </a:solidFill>
                <a:latin typeface="Podkova Ultra-Bold"/>
              </a:rPr>
              <a:t>hindered. Even if it is tried to change, it can be detected due to change in hash, and link,</a:t>
            </a:r>
          </a:p>
          <a:p>
            <a:pPr algn="just">
              <a:lnSpc>
                <a:spcPts val="2936"/>
              </a:lnSpc>
            </a:pPr>
            <a:r>
              <a:rPr lang="en-US" sz="2097">
                <a:solidFill>
                  <a:srgbClr val="000000"/>
                </a:solidFill>
                <a:latin typeface="Podkova Ultra-Bold"/>
              </a:rPr>
              <a:t>while recovery is also easy with the systems in the same network. </a:t>
            </a:r>
          </a:p>
          <a:p>
            <a:pPr algn="just">
              <a:lnSpc>
                <a:spcPts val="2936"/>
              </a:lnSpc>
            </a:pPr>
          </a:p>
        </p:txBody>
      </p:sp>
      <p:sp>
        <p:nvSpPr>
          <p:cNvPr name="TextBox 19" id="19"/>
          <p:cNvSpPr txBox="true"/>
          <p:nvPr/>
        </p:nvSpPr>
        <p:spPr>
          <a:xfrm rot="0">
            <a:off x="11928534" y="1448373"/>
            <a:ext cx="5303905" cy="3168650"/>
          </a:xfrm>
          <a:prstGeom prst="rect">
            <a:avLst/>
          </a:prstGeom>
        </p:spPr>
        <p:txBody>
          <a:bodyPr anchor="t" rtlCol="false" tIns="0" lIns="0" bIns="0" rIns="0">
            <a:spAutoFit/>
          </a:bodyPr>
          <a:lstStyle/>
          <a:p>
            <a:pPr algn="just">
              <a:lnSpc>
                <a:spcPts val="2799"/>
              </a:lnSpc>
            </a:pPr>
            <a:r>
              <a:rPr lang="en-US" sz="1999">
                <a:solidFill>
                  <a:srgbClr val="000000"/>
                </a:solidFill>
                <a:latin typeface="Podkova Ultra-Bold"/>
              </a:rPr>
              <a:t>In near future we can have multiple companies which are internally related</a:t>
            </a:r>
          </a:p>
          <a:p>
            <a:pPr algn="just">
              <a:lnSpc>
                <a:spcPts val="2799"/>
              </a:lnSpc>
            </a:pPr>
            <a:r>
              <a:rPr lang="en-US" sz="1999">
                <a:solidFill>
                  <a:srgbClr val="000000"/>
                </a:solidFill>
                <a:latin typeface="Podkova Ultra-Bold"/>
              </a:rPr>
              <a:t>via a single product sign up on our web page and show the final owner the status of their product. for example A-&gt;B-&gt;C, we can show C when raw material is shipped from A -&gt; B, similarly processed material from B -&gt; C.</a:t>
            </a:r>
          </a:p>
          <a:p>
            <a:pPr algn="just">
              <a:lnSpc>
                <a:spcPts val="2799"/>
              </a:lnSpc>
            </a:pPr>
          </a:p>
        </p:txBody>
      </p:sp>
      <p:sp>
        <p:nvSpPr>
          <p:cNvPr name="TextBox 20" id="20"/>
          <p:cNvSpPr txBox="true"/>
          <p:nvPr/>
        </p:nvSpPr>
        <p:spPr>
          <a:xfrm rot="0">
            <a:off x="11970467" y="6472563"/>
            <a:ext cx="5303905" cy="1758950"/>
          </a:xfrm>
          <a:prstGeom prst="rect">
            <a:avLst/>
          </a:prstGeom>
        </p:spPr>
        <p:txBody>
          <a:bodyPr anchor="t" rtlCol="false" tIns="0" lIns="0" bIns="0" rIns="0">
            <a:spAutoFit/>
          </a:bodyPr>
          <a:lstStyle/>
          <a:p>
            <a:pPr algn="just">
              <a:lnSpc>
                <a:spcPts val="2799"/>
              </a:lnSpc>
            </a:pPr>
            <a:r>
              <a:rPr lang="en-US" sz="1999">
                <a:solidFill>
                  <a:srgbClr val="000000"/>
                </a:solidFill>
                <a:latin typeface="Podkova Ultra-Bold"/>
              </a:rPr>
              <a:t>A threat will be always there from upcoming competition companies, that can </a:t>
            </a:r>
            <a:r>
              <a:rPr lang="en-US" sz="1999">
                <a:solidFill>
                  <a:srgbClr val="000000"/>
                </a:solidFill>
                <a:latin typeface="Podkova Ultra-Bold"/>
              </a:rPr>
              <a:t>make the same product as the technology is not patented, and offer the same service at better prices.</a:t>
            </a:r>
          </a:p>
        </p:txBody>
      </p:sp>
      <p:sp>
        <p:nvSpPr>
          <p:cNvPr name="TextBox 21" id="21"/>
          <p:cNvSpPr txBox="true"/>
          <p:nvPr/>
        </p:nvSpPr>
        <p:spPr>
          <a:xfrm rot="0">
            <a:off x="1054957" y="6472563"/>
            <a:ext cx="5303905" cy="3020076"/>
          </a:xfrm>
          <a:prstGeom prst="rect">
            <a:avLst/>
          </a:prstGeom>
        </p:spPr>
        <p:txBody>
          <a:bodyPr anchor="t" rtlCol="false" tIns="0" lIns="0" bIns="0" rIns="0">
            <a:spAutoFit/>
          </a:bodyPr>
          <a:lstStyle/>
          <a:p>
            <a:pPr algn="just">
              <a:lnSpc>
                <a:spcPts val="2589"/>
              </a:lnSpc>
            </a:pPr>
            <a:r>
              <a:rPr lang="en-US" sz="1849">
                <a:solidFill>
                  <a:srgbClr val="000000"/>
                </a:solidFill>
                <a:latin typeface="Podkova Ultra-Bold"/>
              </a:rPr>
              <a:t>We cant have a direct cut in the payment system, for example Account A pays 5 </a:t>
            </a:r>
            <a:r>
              <a:rPr lang="en-US" sz="1849">
                <a:solidFill>
                  <a:srgbClr val="000000"/>
                </a:solidFill>
                <a:latin typeface="Podkova Ultra-Bold"/>
              </a:rPr>
              <a:t>ether to Account B. Due to direct payment methods in solidity, 5 ether is directly sent to Account B and the host cannot earn a transaction fee. Leading us to make a subscription model or change payment methods.</a:t>
            </a:r>
          </a:p>
          <a:p>
            <a:pPr algn="just">
              <a:lnSpc>
                <a:spcPts val="3429"/>
              </a:lnSpc>
            </a:pPr>
          </a:p>
          <a:p>
            <a:pPr algn="just">
              <a:lnSpc>
                <a:spcPts val="2589"/>
              </a:lnSpc>
            </a:pPr>
          </a:p>
        </p:txBody>
      </p:sp>
      <p:sp>
        <p:nvSpPr>
          <p:cNvPr name="TextBox 22" id="22"/>
          <p:cNvSpPr txBox="true"/>
          <p:nvPr/>
        </p:nvSpPr>
        <p:spPr>
          <a:xfrm rot="0">
            <a:off x="1054957" y="5772074"/>
            <a:ext cx="3616924" cy="620960"/>
          </a:xfrm>
          <a:prstGeom prst="rect">
            <a:avLst/>
          </a:prstGeom>
        </p:spPr>
        <p:txBody>
          <a:bodyPr anchor="t" rtlCol="false" tIns="0" lIns="0" bIns="0" rIns="0">
            <a:spAutoFit/>
          </a:bodyPr>
          <a:lstStyle/>
          <a:p>
            <a:pPr algn="just">
              <a:lnSpc>
                <a:spcPts val="5148"/>
              </a:lnSpc>
            </a:pPr>
            <a:r>
              <a:rPr lang="en-US" sz="3677">
                <a:solidFill>
                  <a:srgbClr val="000000"/>
                </a:solidFill>
                <a:latin typeface="League Spartan"/>
              </a:rPr>
              <a:t>WEAKNESSES</a:t>
            </a:r>
          </a:p>
        </p:txBody>
      </p:sp>
      <p:sp>
        <p:nvSpPr>
          <p:cNvPr name="TextBox 23" id="23"/>
          <p:cNvSpPr txBox="true"/>
          <p:nvPr/>
        </p:nvSpPr>
        <p:spPr>
          <a:xfrm rot="0">
            <a:off x="13231634" y="814879"/>
            <a:ext cx="4052262" cy="620960"/>
          </a:xfrm>
          <a:prstGeom prst="rect">
            <a:avLst/>
          </a:prstGeom>
        </p:spPr>
        <p:txBody>
          <a:bodyPr anchor="t" rtlCol="false" tIns="0" lIns="0" bIns="0" rIns="0">
            <a:spAutoFit/>
          </a:bodyPr>
          <a:lstStyle/>
          <a:p>
            <a:pPr algn="just">
              <a:lnSpc>
                <a:spcPts val="5148"/>
              </a:lnSpc>
            </a:pPr>
            <a:r>
              <a:rPr lang="en-US" sz="3677">
                <a:solidFill>
                  <a:srgbClr val="000000"/>
                </a:solidFill>
                <a:latin typeface="League Spartan"/>
              </a:rPr>
              <a:t>OPPORTUNITIES</a:t>
            </a:r>
          </a:p>
        </p:txBody>
      </p:sp>
      <p:sp>
        <p:nvSpPr>
          <p:cNvPr name="TextBox 24" id="24"/>
          <p:cNvSpPr txBox="true"/>
          <p:nvPr/>
        </p:nvSpPr>
        <p:spPr>
          <a:xfrm rot="0">
            <a:off x="14994465" y="5772074"/>
            <a:ext cx="2289431" cy="620960"/>
          </a:xfrm>
          <a:prstGeom prst="rect">
            <a:avLst/>
          </a:prstGeom>
        </p:spPr>
        <p:txBody>
          <a:bodyPr anchor="t" rtlCol="false" tIns="0" lIns="0" bIns="0" rIns="0">
            <a:spAutoFit/>
          </a:bodyPr>
          <a:lstStyle/>
          <a:p>
            <a:pPr algn="just">
              <a:lnSpc>
                <a:spcPts val="5148"/>
              </a:lnSpc>
            </a:pPr>
            <a:r>
              <a:rPr lang="en-US" sz="3677">
                <a:solidFill>
                  <a:srgbClr val="000000"/>
                </a:solidFill>
                <a:latin typeface="League Spartan"/>
              </a:rPr>
              <a:t>THREATS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DAF6gjJALu0</dc:identifier>
  <dcterms:modified xsi:type="dcterms:W3CDTF">2011-08-01T06:04:30Z</dcterms:modified>
  <cp:revision>1</cp:revision>
  <dc:title>team 19 draft 1.pptx</dc:title>
</cp:coreProperties>
</file>