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63" r:id="rId6"/>
    <p:sldId id="259" r:id="rId7"/>
    <p:sldId id="260" r:id="rId8"/>
    <p:sldId id="277" r:id="rId9"/>
    <p:sldId id="262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5" r:id="rId18"/>
    <p:sldId id="279" r:id="rId19"/>
    <p:sldId id="274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D785-E9C8-406C-BA5D-32BF4EC1F056}" type="datetimeFigureOut">
              <a:rPr lang="cs-CZ" smtClean="0"/>
              <a:t>22.01.2023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404A-DE52-464E-AB8D-0875D9A9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76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Identita je míněno jako třeba občanský průkaz nebo cestovní pás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51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Offline</a:t>
            </a:r>
            <a:r>
              <a:rPr lang="cs-CZ" dirty="0"/>
              <a:t> i online na internetu   </a:t>
            </a:r>
            <a:r>
              <a:rPr lang="cs-CZ" dirty="0" err="1"/>
              <a:t>BankID</a:t>
            </a:r>
            <a:r>
              <a:rPr lang="cs-CZ" dirty="0"/>
              <a:t> se dá propojit s zdravotní pojišťovnou a můžeme kontaktovat lékaře</a:t>
            </a:r>
          </a:p>
          <a:p>
            <a:r>
              <a:rPr lang="cs-CZ" dirty="0"/>
              <a:t>Díky </a:t>
            </a:r>
            <a:r>
              <a:rPr lang="cs-CZ" dirty="0" err="1"/>
              <a:t>bankID</a:t>
            </a:r>
            <a:r>
              <a:rPr lang="cs-CZ" dirty="0"/>
              <a:t> si můžeme vžít půjčku nebo začít spořit.  Můžeme si zažádat o příspěvek třeba na dítě na portále úřadu práce</a:t>
            </a:r>
          </a:p>
          <a:p>
            <a:r>
              <a:rPr lang="cs-CZ" dirty="0"/>
              <a:t>Schránka pro elektrické dokumenty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Nemusíme chodit na pobočku nebo řešit papírování abychom si vyřešit pojištění    V </a:t>
            </a:r>
            <a:r>
              <a:rPr lang="cs-CZ" dirty="0" err="1"/>
              <a:t>eportálu</a:t>
            </a:r>
            <a:r>
              <a:rPr lang="cs-CZ" dirty="0"/>
              <a:t> ČSSZ si jednoduše můžeme zjistit kdy půjdeme do důchodu a jak velký důchod budeme mít</a:t>
            </a:r>
          </a:p>
          <a:p>
            <a:r>
              <a:rPr lang="cs-CZ" dirty="0"/>
              <a:t>Můžeme požádat o dotace na dům nebo na vytápění domu a nebo kontaktovat dodavatele energii    spravovat daně můžeme na portálu mojedaně.cz a zde můžeme podávat daňové přiznání   když se přihlásíme do portálu investičních společností můžeme investovat do </a:t>
            </a:r>
            <a:r>
              <a:rPr lang="cs-CZ" dirty="0" err="1"/>
              <a:t>cených</a:t>
            </a:r>
            <a:r>
              <a:rPr lang="cs-CZ" dirty="0"/>
              <a:t> papírů nebo do kryptoměn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009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eIdas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(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electronic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Idetification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,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Autentication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and trust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Services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) nastavil noví systém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interakčí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mezi hospodáři,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obyvately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a veřejnou zprávou po celé EU.    Elektronický podpis a kvalifikovaný elektrický podpis jsou usnadnění 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bysnisu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po celé EU.    1. případ uznání elektronické komunikace fyzických a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pravních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osob a usnadnění transakcí.</a:t>
            </a:r>
          </a:p>
          <a:p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2.Případ spočívá ve vytváření el podpisů a el ověřování, jako el podpis el časové razítko a el pečetí a doručování certifikátů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483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Veřejná správa- portál občana- jediné místo pro komunikaci občana s úřadem, portál veřejné zprávy- je zaměřen na státní zprávu a </a:t>
            </a:r>
            <a:r>
              <a:rPr lang="cs-CZ" dirty="0" err="1"/>
              <a:t>samozprávu</a:t>
            </a:r>
            <a:r>
              <a:rPr lang="cs-CZ" dirty="0"/>
              <a:t> i soukromé organizace</a:t>
            </a:r>
          </a:p>
          <a:p>
            <a:r>
              <a:rPr lang="cs-CZ" dirty="0"/>
              <a:t>Práce v ČR-legální práce cizinců-informace o práci v ČR v různých jazycích, práce občanů EU v ČR- informace o práci v ČR pro občany EU</a:t>
            </a:r>
          </a:p>
          <a:p>
            <a:r>
              <a:rPr lang="cs-CZ" dirty="0"/>
              <a:t>Osoby se zdravotním postižením- Asociace pracovní rehabilitace v ČR-</a:t>
            </a:r>
            <a:r>
              <a:rPr lang="cs-CZ" dirty="0" err="1"/>
              <a:t>rozvijení</a:t>
            </a:r>
            <a:r>
              <a:rPr lang="cs-CZ" dirty="0"/>
              <a:t> kvalit služeb v pracovní rehabilitaci, Nadační fond pro podporu zaměstnání osob se zdravotním postižením, OZP práce- speciální portál pro zaměstnání zdravotně postižených lidí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65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Volba povolání-</a:t>
            </a:r>
            <a:endParaRPr lang="cs-CZ" dirty="0"/>
          </a:p>
          <a:p>
            <a:r>
              <a:rPr lang="cs-CZ" dirty="0"/>
              <a:t>Výběr škol a oborů , další vzdělání, stáže</a:t>
            </a:r>
          </a:p>
          <a:p>
            <a:r>
              <a:rPr lang="cs-CZ" dirty="0"/>
              <a:t>Přijímací zkoušky, maturita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49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32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použít pro uzavírání smluv aniž by jsme musely někam chodit     K portál občanovi má přistup jen uživatel a může spravovat své doklady</a:t>
            </a:r>
          </a:p>
          <a:p>
            <a:r>
              <a:rPr lang="cs-CZ" dirty="0"/>
              <a:t>eGovernment je elektronická vláda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97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Správcem tohoto portálu je ministerstvo vnitra      </a:t>
            </a:r>
          </a:p>
          <a:p>
            <a:r>
              <a:rPr lang="cs-CZ" dirty="0"/>
              <a:t>Na portálu veřejné zprávy najdeme informace státních věcech a zdravotních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8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E-</a:t>
            </a:r>
            <a:r>
              <a:rPr lang="cs-CZ" dirty="0" err="1"/>
              <a:t>citizen</a:t>
            </a:r>
            <a:r>
              <a:rPr lang="cs-CZ" dirty="0"/>
              <a:t> pomáhá uživatelům se orientovat na internetu                 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instant-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okamžité zasílání zpráv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eGovernmentu to je například zasílání varovných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94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je postaven na platformě </a:t>
            </a:r>
            <a:r>
              <a:rPr lang="cs-CZ" dirty="0" err="1"/>
              <a:t>opensource</a:t>
            </a:r>
            <a:r>
              <a:rPr lang="cs-CZ" dirty="0"/>
              <a:t>   skrze datovou schránku můžete komunikovat s úřady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26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občana kontrola platnosti dokladů, obnovení řidičáku, bodové hodnocení řidičů, založení nebo změna živnosti, výpis z rejstříku trestů, podpis </a:t>
            </a:r>
            <a:r>
              <a:rPr lang="cs-CZ" dirty="0" err="1"/>
              <a:t>ePetice</a:t>
            </a:r>
            <a:endParaRPr lang="cs-CZ" dirty="0"/>
          </a:p>
          <a:p>
            <a:r>
              <a:rPr lang="cs-CZ" dirty="0"/>
              <a:t>Česká správa sociálního zabezpečení podání přehledu o příjmech a výdajích OSVČ,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informace o zaplacených zálohách na důchodové pojištění OSVČ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 daně  vyplnění a podání daňového přiznání k dani z příjmu fyzických osob, dani z nemovitých věcí nebo dani z přidané hodnoty, kontrola stavu vašeho daňového účtu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70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Úřad práce ČR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žádost o podporu v nezaměstnanosti, o rodičovský příspěvek a další dávky nebo podání žádosti o zprostředkování zaměstnání</a:t>
            </a:r>
            <a:endParaRPr lang="cs-CZ" dirty="0"/>
          </a:p>
          <a:p>
            <a:r>
              <a:rPr lang="cs-CZ" dirty="0"/>
              <a:t>Očkovací portál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stažení certifikátu o očkování, testu nebo prodělané nemoci</a:t>
            </a:r>
            <a:endParaRPr lang="cs-CZ" dirty="0"/>
          </a:p>
          <a:p>
            <a:r>
              <a:rPr lang="cs-CZ" dirty="0"/>
              <a:t>eRecept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seznam vydaných i nevydaných léků, chystá se přehled o absolvovaném očkování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2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Založím si učet u banky která má výhody online bankovnictví    </a:t>
            </a:r>
            <a:r>
              <a:rPr lang="cs-CZ" dirty="0" err="1"/>
              <a:t>FioBanka</a:t>
            </a:r>
            <a:r>
              <a:rPr lang="cs-CZ" dirty="0"/>
              <a:t> a </a:t>
            </a:r>
            <a:r>
              <a:rPr lang="cs-CZ" dirty="0" err="1"/>
              <a:t>unikredit</a:t>
            </a:r>
            <a:r>
              <a:rPr lang="cs-CZ" dirty="0"/>
              <a:t> Bank umožňují jenom přístup do portálu státní zprávy.</a:t>
            </a:r>
          </a:p>
          <a:p>
            <a:r>
              <a:rPr lang="cs-CZ" dirty="0"/>
              <a:t>ČSOB a Česká spořitelna mezi prvními spustily službu </a:t>
            </a:r>
            <a:r>
              <a:rPr lang="cs-CZ" dirty="0" err="1"/>
              <a:t>BankId</a:t>
            </a:r>
            <a:r>
              <a:rPr lang="cs-CZ" dirty="0"/>
              <a:t>    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0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utenti.com/cs/blog/co-je-to-eidas?utm_term=&amp;amp;utm_campaign=%5bSN%5d+/+DSA+/+INT+/+CS+/+Elektronick%C3%BD+podpis+(E-podpis)&amp;amp;utm_source=adwords&amp;amp;utm_medium=ppc&amp;amp;hsa_acc=3048952534&amp;amp;hsa_cam=17938456937&amp;amp;hsa_grp=151199752468&amp;amp;hsa_ad=629835459832&amp;amp;hsa_src=g&amp;amp;hsa_tgt=dsa-1854775676059&amp;amp;hsa_kw=&amp;amp;hsa_mt=&amp;amp;hsa_net=adwords&amp;amp;hsa_ver=3&amp;amp;gclid=CjwKCAiA2rOeBhAsEiwA2Pl7Qx0wTJxHl_aT5g5az9uZkCh4itTjRF7q45aHNERYZ2LpkveR4qs_xRoC_acQAvD_BwE" TargetMode="External"/><Relationship Id="rId3" Type="http://schemas.openxmlformats.org/officeDocument/2006/relationships/hyperlink" Target="https://portal.gov.cz/rozcestniky/portal-obcana-RZC-108" TargetMode="External"/><Relationship Id="rId7" Type="http://schemas.openxmlformats.org/officeDocument/2006/relationships/hyperlink" Target="https://www.bankid.cz/" TargetMode="External"/><Relationship Id="rId2" Type="http://schemas.openxmlformats.org/officeDocument/2006/relationships/hyperlink" Target="https://blog.morosystems.cz/2021-02/odborne/bankovni-identita/?gclid=CjwKCAiAzp6eBhByEiwA_gGq5IZJtmOqGbEXki_-uzURo6lk67vM9iCw7Jk9iFupb28Xkg1E9zP30xoCwtU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E-Government" TargetMode="External"/><Relationship Id="rId5" Type="http://schemas.openxmlformats.org/officeDocument/2006/relationships/hyperlink" Target="https://cs.wikipedia.org/wiki/Bankovn%C3%AD_identita#cite_note-1" TargetMode="External"/><Relationship Id="rId4" Type="http://schemas.openxmlformats.org/officeDocument/2006/relationships/hyperlink" Target="https://cs.wikipedia.org/wiki/Instant_messag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sv.cz/web/cz/dalsi-portaly?p_r_p_categoryId=767055&amp;amp;p_r_p_resetCur=true" TargetMode="External"/><Relationship Id="rId2" Type="http://schemas.openxmlformats.org/officeDocument/2006/relationships/hyperlink" Target="https://cs.wikipedia.org/wiki/Slu%C5%BEba_vytv%C3%A1%C5%99ej%C3%ADc%C3%AD_d%C5%AFv%C4%9Br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362F3EDA-5664-B8CE-24B5-FBF34A7D2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00550F-90FA-43DF-8CBE-69B166AE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Bankovní identita (</a:t>
            </a:r>
            <a:r>
              <a:rPr lang="cs-CZ" sz="5200" dirty="0" err="1">
                <a:solidFill>
                  <a:srgbClr val="FFFFFF"/>
                </a:solidFill>
              </a:rPr>
              <a:t>BankID</a:t>
            </a:r>
            <a:r>
              <a:rPr lang="cs-CZ" sz="52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BDCBA-7E08-44B4-875A-3E1BE489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Vypracoval : Josef Maixner</a:t>
            </a:r>
          </a:p>
        </p:txBody>
      </p:sp>
    </p:spTree>
    <p:extLst>
      <p:ext uri="{BB962C8B-B14F-4D97-AF65-F5344CB8AC3E}">
        <p14:creationId xmlns:p14="http://schemas.microsoft.com/office/powerpoint/2010/main" val="418757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689241-0ECF-4F8D-AFCB-D3D9DB33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Jak si vytvořit </a:t>
            </a:r>
            <a:r>
              <a:rPr lang="cs-CZ"/>
              <a:t>BankID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AE5F42-49B4-4EC4-BC84-04D3D677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4777491" cy="3614488"/>
          </a:xfrm>
        </p:spPr>
        <p:txBody>
          <a:bodyPr anchor="ctr">
            <a:normAutofit lnSpcReduction="10000"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Založím si účet</a:t>
            </a:r>
          </a:p>
          <a:p>
            <a:r>
              <a:rPr lang="cs-CZ" sz="1800" dirty="0">
                <a:solidFill>
                  <a:schemeClr val="tx2"/>
                </a:solidFill>
              </a:rPr>
              <a:t>Banky s </a:t>
            </a:r>
            <a:r>
              <a:rPr lang="cs-CZ" sz="1800" dirty="0" err="1">
                <a:solidFill>
                  <a:schemeClr val="tx2"/>
                </a:solidFill>
              </a:rPr>
              <a:t>BankId</a:t>
            </a:r>
            <a:r>
              <a:rPr lang="cs-CZ" sz="1800" dirty="0">
                <a:solidFill>
                  <a:schemeClr val="tx2"/>
                </a:solidFill>
              </a:rPr>
              <a:t> : air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česká spořitelna 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ČSOB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Fio Banka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Komerční Banka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Moneta </a:t>
            </a:r>
            <a:r>
              <a:rPr lang="cs-CZ" sz="1800" dirty="0" err="1">
                <a:solidFill>
                  <a:schemeClr val="tx2"/>
                </a:solidFill>
              </a:rPr>
              <a:t>money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</a:t>
            </a:r>
            <a:r>
              <a:rPr lang="cs-CZ" sz="1800" dirty="0" err="1">
                <a:solidFill>
                  <a:schemeClr val="tx2"/>
                </a:solidFill>
              </a:rPr>
              <a:t>Raifaisen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</a:t>
            </a:r>
            <a:r>
              <a:rPr lang="cs-CZ" sz="1800" dirty="0" err="1">
                <a:solidFill>
                  <a:schemeClr val="tx2"/>
                </a:solidFill>
              </a:rPr>
              <a:t>Uni</a:t>
            </a:r>
            <a:r>
              <a:rPr lang="cs-CZ" sz="1800" dirty="0">
                <a:solidFill>
                  <a:schemeClr val="tx2"/>
                </a:solidFill>
              </a:rPr>
              <a:t> </a:t>
            </a:r>
            <a:r>
              <a:rPr lang="cs-CZ" sz="1800" dirty="0" err="1">
                <a:solidFill>
                  <a:schemeClr val="tx2"/>
                </a:solidFill>
              </a:rPr>
              <a:t>credit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</p:txBody>
      </p:sp>
      <p:pic>
        <p:nvPicPr>
          <p:cNvPr id="2050" name="Picture 2" descr="Československá obchodní banka – Wikipedie">
            <a:extLst>
              <a:ext uri="{FF2B5EF4-FFF2-40B4-BE49-F238E27FC236}">
                <a16:creationId xmlns:a16="http://schemas.microsoft.com/office/drawing/2014/main" id="{25585968-EA66-6FB9-3EA4-48E48C86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616" y="3155359"/>
            <a:ext cx="2690172" cy="2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ČESKÁ SPOŘITELNA | Galerie Harfa">
            <a:extLst>
              <a:ext uri="{FF2B5EF4-FFF2-40B4-BE49-F238E27FC236}">
                <a16:creationId xmlns:a16="http://schemas.microsoft.com/office/drawing/2014/main" id="{F6A8F1F0-4601-2825-BEF1-2E2E5E75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90247"/>
            <a:ext cx="2690172" cy="18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329D9B-835D-4E26-83D0-39BFDD4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Použití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B1184E-CA5F-BF41-7063-15E86EE0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Nakupování </a:t>
            </a:r>
          </a:p>
          <a:p>
            <a:r>
              <a:rPr lang="cs-CZ" sz="1800" dirty="0">
                <a:solidFill>
                  <a:schemeClr val="tx1"/>
                </a:solidFill>
              </a:rPr>
              <a:t>Zdraví</a:t>
            </a:r>
          </a:p>
          <a:p>
            <a:r>
              <a:rPr lang="cs-CZ" sz="1800" dirty="0">
                <a:solidFill>
                  <a:schemeClr val="tx1"/>
                </a:solidFill>
              </a:rPr>
              <a:t>Finance</a:t>
            </a:r>
          </a:p>
          <a:p>
            <a:r>
              <a:rPr lang="cs-CZ" sz="1800">
                <a:solidFill>
                  <a:schemeClr val="tx1"/>
                </a:solidFill>
              </a:rPr>
              <a:t>Socialní</a:t>
            </a:r>
            <a:r>
              <a:rPr lang="cs-CZ" sz="1800" dirty="0">
                <a:solidFill>
                  <a:schemeClr val="tx1"/>
                </a:solidFill>
              </a:rPr>
              <a:t> dávky</a:t>
            </a:r>
          </a:p>
          <a:p>
            <a:r>
              <a:rPr lang="cs-CZ" sz="1800" dirty="0">
                <a:solidFill>
                  <a:schemeClr val="tx1"/>
                </a:solidFill>
              </a:rPr>
              <a:t>Datová schránka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Pandemie koronaviru se nese ve znamení boomu e-shopů | Průvodce podnikáním  | ČSOB">
            <a:extLst>
              <a:ext uri="{FF2B5EF4-FFF2-40B4-BE49-F238E27FC236}">
                <a16:creationId xmlns:a16="http://schemas.microsoft.com/office/drawing/2014/main" id="{6D04CCFF-212E-C03D-A034-58D975CA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24823"/>
            <a:ext cx="5585772" cy="23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7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1F9A99-A1C4-46C1-A1CF-5734DEA8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Použití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7F62A7-B903-4D63-B906-96F3B610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Pojištění</a:t>
            </a:r>
          </a:p>
          <a:p>
            <a:r>
              <a:rPr lang="cs-CZ" sz="1800" dirty="0">
                <a:solidFill>
                  <a:schemeClr val="tx1"/>
                </a:solidFill>
              </a:rPr>
              <a:t>Důchod</a:t>
            </a:r>
          </a:p>
          <a:p>
            <a:r>
              <a:rPr lang="cs-CZ" sz="1800" dirty="0">
                <a:solidFill>
                  <a:schemeClr val="tx1"/>
                </a:solidFill>
              </a:rPr>
              <a:t>Bydlení a energie</a:t>
            </a:r>
          </a:p>
          <a:p>
            <a:r>
              <a:rPr lang="cs-CZ" sz="1800" dirty="0">
                <a:solidFill>
                  <a:schemeClr val="tx1"/>
                </a:solidFill>
              </a:rPr>
              <a:t>Daně </a:t>
            </a:r>
          </a:p>
          <a:p>
            <a:r>
              <a:rPr lang="cs-CZ" sz="1800" dirty="0">
                <a:solidFill>
                  <a:schemeClr val="tx1"/>
                </a:solidFill>
              </a:rPr>
              <a:t>investice</a:t>
            </a: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Které kryptoměny budou v budoucnu úspěšné? | Platon Life">
            <a:extLst>
              <a:ext uri="{FF2B5EF4-FFF2-40B4-BE49-F238E27FC236}">
                <a16:creationId xmlns:a16="http://schemas.microsoft.com/office/drawing/2014/main" id="{E2285B34-DF10-950E-E976-2C21057C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90378"/>
            <a:ext cx="5585772" cy="22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1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3BC45-6C5B-4B2C-A320-9806A09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Datová schránka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FC01C92-E72C-6B4A-2918-E63919BFA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691" y="1411733"/>
            <a:ext cx="8512404" cy="528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0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BD45A7-BDD1-4F42-A6BA-4D9A290F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eIdas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06ED4-B1DD-4780-A482-534F8F99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Nařízení EU</a:t>
            </a:r>
          </a:p>
          <a:p>
            <a:r>
              <a:rPr lang="cs-CZ" sz="1800">
                <a:solidFill>
                  <a:schemeClr val="tx1"/>
                </a:solidFill>
              </a:rPr>
              <a:t>Elektrické podpisy</a:t>
            </a:r>
          </a:p>
          <a:p>
            <a:r>
              <a:rPr lang="cs-CZ" sz="1800">
                <a:solidFill>
                  <a:schemeClr val="tx1"/>
                </a:solidFill>
              </a:rPr>
              <a:t> 2 zaležitosti kterých se týká eIdas:</a:t>
            </a:r>
          </a:p>
          <a:p>
            <a:pPr marL="0" indent="0">
              <a:buNone/>
            </a:pPr>
            <a:r>
              <a:rPr lang="cs-CZ" sz="1800">
                <a:solidFill>
                  <a:schemeClr val="tx1"/>
                </a:solidFill>
              </a:rPr>
              <a:t>   1. Systém elektronické identifikace</a:t>
            </a:r>
          </a:p>
          <a:p>
            <a:pPr marL="0" indent="0">
              <a:buNone/>
            </a:pPr>
            <a:r>
              <a:rPr lang="cs-CZ" sz="1800">
                <a:solidFill>
                  <a:schemeClr val="tx1"/>
                </a:solidFill>
              </a:rPr>
              <a:t>    2.Služeby vytvářející důvěru</a:t>
            </a:r>
          </a:p>
        </p:txBody>
      </p:sp>
      <p:pic>
        <p:nvPicPr>
          <p:cNvPr id="1026" name="Picture 2" descr="eIDAS-regulation trust services and eID – IDENTT Verification Systems">
            <a:extLst>
              <a:ext uri="{FF2B5EF4-FFF2-40B4-BE49-F238E27FC236}">
                <a16:creationId xmlns:a16="http://schemas.microsoft.com/office/drawing/2014/main" id="{42BC89C0-8C35-809B-6C2E-3E361B4F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2957758"/>
            <a:ext cx="5585772" cy="31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2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F63850-DE6F-4847-8E91-9D816E98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Další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A14623-1923-4AA6-BD44-C6D6EC1C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Veřejná správa</a:t>
            </a:r>
          </a:p>
          <a:p>
            <a:r>
              <a:rPr lang="cs-CZ" sz="1800">
                <a:solidFill>
                  <a:schemeClr val="tx1"/>
                </a:solidFill>
              </a:rPr>
              <a:t>Práce v ČR</a:t>
            </a:r>
          </a:p>
          <a:p>
            <a:r>
              <a:rPr lang="cs-CZ" sz="1800">
                <a:solidFill>
                  <a:schemeClr val="tx1"/>
                </a:solidFill>
              </a:rPr>
              <a:t>Osoby se zdravotním postižením</a:t>
            </a:r>
          </a:p>
        </p:txBody>
      </p:sp>
      <p:pic>
        <p:nvPicPr>
          <p:cNvPr id="4" name="Picture 2" descr="Úřad práce ČR - kontaktní pracoviště Jirkov - Oficiální stránky města Jirkov">
            <a:extLst>
              <a:ext uri="{FF2B5EF4-FFF2-40B4-BE49-F238E27FC236}">
                <a16:creationId xmlns:a16="http://schemas.microsoft.com/office/drawing/2014/main" id="{E34C4632-426A-4FB8-F3F2-335B6A99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8756" y="2745362"/>
            <a:ext cx="4761516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6C81E-BF7E-40AB-B9C3-900DB05E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AF296-DE9C-4A96-9101-4691354A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Volba povolání </a:t>
            </a:r>
          </a:p>
          <a:p>
            <a:r>
              <a:rPr lang="cs-CZ" dirty="0"/>
              <a:t>Výběr škol a oborů, další vzdělání, stáže</a:t>
            </a:r>
          </a:p>
          <a:p>
            <a:r>
              <a:rPr lang="cs-CZ" dirty="0"/>
              <a:t>Přijímací zkoušky, maturita</a:t>
            </a:r>
          </a:p>
        </p:txBody>
      </p:sp>
    </p:spTree>
    <p:extLst>
      <p:ext uri="{BB962C8B-B14F-4D97-AF65-F5344CB8AC3E}">
        <p14:creationId xmlns:p14="http://schemas.microsoft.com/office/powerpoint/2010/main" val="374466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62E19F-329A-47C3-9C36-54C159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6BBD1C-7574-4FCF-A881-EA609BB9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1200" b="0" i="1" dirty="0">
                <a:effectLst/>
              </a:rPr>
              <a:t>Bankovní identita – 5 faktů o </a:t>
            </a:r>
            <a:r>
              <a:rPr lang="cs-CZ" sz="1200" b="0" i="1" dirty="0" err="1">
                <a:effectLst/>
              </a:rPr>
              <a:t>BankID</a:t>
            </a:r>
            <a:r>
              <a:rPr lang="cs-CZ" sz="1200" b="0" i="1" dirty="0">
                <a:effectLst/>
              </a:rPr>
              <a:t>, o kterých jste možná nevěděli - </a:t>
            </a:r>
            <a:r>
              <a:rPr lang="cs-CZ" sz="1200" b="0" i="1" dirty="0" err="1">
                <a:effectLst/>
              </a:rPr>
              <a:t>MoroSystems</a:t>
            </a:r>
            <a:r>
              <a:rPr lang="cs-CZ" sz="1200" b="0" i="1" dirty="0">
                <a:effectLst/>
              </a:rPr>
              <a:t> Blog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</a:t>
            </a:r>
            <a:r>
              <a:rPr lang="cs-CZ" sz="1200" b="0" i="0" dirty="0" err="1">
                <a:effectLst/>
              </a:rPr>
              <a:t>MoroSystems</a:t>
            </a:r>
            <a:r>
              <a:rPr lang="cs-CZ" sz="1200" b="0" i="0" dirty="0">
                <a:effectLst/>
              </a:rPr>
              <a:t> Blog -.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https://blog.morosystems.cz/2021-02/odborne/bankovni-identita/?gclid=CjwKCAiAzp6eBhByEiwA_gGq5IZJtmOqGbEXki_-uzURo6lk67vM9iCw7Jk9iFupb28Xkg1E9zP30xoCwtUQAvD_BwE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gov.cz - Portál veřejné správy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gov.cz - Portál veřejné správy.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https://portal.gov.cz/rozcestniky/portal-obcana-RZC-108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(2005, July 8). </a:t>
            </a:r>
            <a:r>
              <a:rPr lang="cs-CZ" sz="1200" b="0" i="1" dirty="0">
                <a:effectLst/>
              </a:rPr>
              <a:t>Instant </a:t>
            </a:r>
            <a:r>
              <a:rPr lang="cs-CZ" sz="1200" b="0" i="1" dirty="0" err="1">
                <a:effectLst/>
              </a:rPr>
              <a:t>messaging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https://cs.wikipedia.org/wiki/Instant_messaging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(2021,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4). </a:t>
            </a:r>
            <a:r>
              <a:rPr lang="cs-CZ" sz="1200" b="0" i="1" dirty="0">
                <a:effectLst/>
              </a:rPr>
              <a:t>Bankovní identita – Wikipedie</a:t>
            </a:r>
            <a:r>
              <a:rPr lang="cs-CZ" sz="1200" b="0" i="0" dirty="0">
                <a:effectLst/>
              </a:rPr>
              <a:t>. Wikipedie, otevřená encyklopedie.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https://cs.wikipedia.org/wiki/Bankovní_identita#cite_note-1</a:t>
            </a:r>
            <a:endParaRPr lang="cs-CZ" sz="1200" dirty="0">
              <a:solidFill>
                <a:srgbClr val="00B0F0"/>
              </a:solidFill>
            </a:endParaRPr>
          </a:p>
          <a:p>
            <a:r>
              <a:rPr lang="cs-CZ" sz="1200" b="0" i="0" dirty="0" err="1">
                <a:effectLst/>
              </a:rPr>
              <a:t>řispěvatelé</a:t>
            </a:r>
            <a:r>
              <a:rPr lang="cs-CZ" sz="1200" b="0" i="0" dirty="0">
                <a:effectLst/>
              </a:rPr>
              <a:t>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(2007,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23). </a:t>
            </a:r>
            <a:r>
              <a:rPr lang="cs-CZ" sz="1200" b="0" i="1" dirty="0" err="1">
                <a:effectLst/>
              </a:rPr>
              <a:t>e-Government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https://cs.wikipedia.org/wiki/E-Government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Vaše digitální občanka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Bank ID.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https://www.bankid.cz/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pl-PL" sz="1200" b="0" i="0" dirty="0">
                <a:effectLst/>
              </a:rPr>
              <a:t>Autenti, T. (2022, October 5). </a:t>
            </a:r>
            <a:r>
              <a:rPr lang="pl-PL" sz="1200" b="0" i="1" dirty="0">
                <a:effectLst/>
              </a:rPr>
              <a:t>Co je to eIDAS?</a:t>
            </a:r>
            <a:r>
              <a:rPr lang="pl-PL" sz="1200" b="0" i="0" dirty="0">
                <a:effectLst/>
              </a:rPr>
              <a:t> Autenti | Przyspiesz swój biznes dzięki e-podpisowi</a:t>
            </a:r>
            <a:r>
              <a:rPr lang="pl-PL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pl-PL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pl-PL" sz="1200" b="0" i="0" u="none" strike="noStrike" dirty="0">
                <a:solidFill>
                  <a:srgbClr val="00B0F0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enti.com/cs/blog/co-je-to-eidas?utm_term=&amp;amp;utm_campaign=[SN]+/+DSA+/+INT+/+CS+/+Elektronický+podpis+(E-podpis)&amp;amp;utm_source=adwords&amp;amp;utm_medium=ppc&amp;amp;hsa_acc=3048952534&amp;amp;hsa_cam=17938456937&amp;amp;hsa_grp=151199752468&amp;amp;hsa_ad=629835459832&amp;amp;hsa_src=g&amp;amp;hsa_tgt=dsa-1854775676059&amp;amp;hsa_kw=&amp;amp;hsa_mt=&amp;amp;hsa_net=adwords&amp;amp;hsa_ver=3&amp;amp;gclid=CjwKCAiA2rOeBhAsEiwA2Pl7Qx0wTJxHl_aT5g5az9uZkCh4itTjRF7q45aHNERYZ2LpkveR4qs_xRoC_acQAvD_BwE</a:t>
            </a:r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/>
          </a:p>
          <a:p>
            <a:endParaRPr lang="cs-CZ" sz="1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548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B79092-620C-CB0A-8070-A66939B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BA63DD-A9EE-3913-3B4F-9F86F57F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200" b="0" i="1" dirty="0">
                <a:effectLst/>
              </a:rPr>
              <a:t>vytvářející důvěru – Wikipedie</a:t>
            </a:r>
            <a:r>
              <a:rPr lang="cs-CZ" sz="1200" b="0" i="0" dirty="0">
                <a:effectLst/>
              </a:rPr>
              <a:t>. Wikipedie, otevřená encyklopedie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</a:t>
            </a:r>
            <a:r>
              <a:rPr lang="cs-CZ" sz="1200" b="0" i="0" u="none" strike="noStrike" dirty="0" err="1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Služba_vytvářející_důvěru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Další portály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Průvodce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https://www.mpsv.cz/web/cz/dalsi-portaly?p_r_p_categoryId=767055&amp;amp;p_r_p_resetCur=true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endParaRPr lang="cs-CZ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A986B-2CFD-40AB-A698-05B77717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7135-900B-4463-B846-3D1B65B4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106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75C247-19A1-4221-B2DD-5C6BF0A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Co je BankID?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EB3B0-C1C6-4295-87A1-E4F99566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Zabezpečená digitální identita</a:t>
            </a:r>
          </a:p>
          <a:p>
            <a:r>
              <a:rPr lang="cs-CZ" sz="1800" dirty="0">
                <a:solidFill>
                  <a:schemeClr val="tx2"/>
                </a:solidFill>
              </a:rPr>
              <a:t>Autorizovaná komunikace s úřady</a:t>
            </a:r>
          </a:p>
          <a:p>
            <a:pPr marL="0" indent="0">
              <a:buNone/>
            </a:pP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ankID OpenID Connect | Drupal.org">
            <a:extLst>
              <a:ext uri="{FF2B5EF4-FFF2-40B4-BE49-F238E27FC236}">
                <a16:creationId xmlns:a16="http://schemas.microsoft.com/office/drawing/2014/main" id="{BA92E1CE-E4E1-4D11-A7A7-2D9C350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8" r="8791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78BF4E-7C37-8B96-DAF4-8DD4C1A2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cs-CZ" dirty="0"/>
              <a:t>Identifikace v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FACA2-9B48-F68F-09A3-A95177C1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03"/>
            <a:ext cx="4952681" cy="3728613"/>
          </a:xfrm>
        </p:spPr>
        <p:txBody>
          <a:bodyPr>
            <a:normAutofit/>
          </a:bodyPr>
          <a:lstStyle/>
          <a:p>
            <a:r>
              <a:rPr lang="cs-CZ" sz="1800"/>
              <a:t>Bankovní identita </a:t>
            </a:r>
          </a:p>
          <a:p>
            <a:r>
              <a:rPr lang="cs-CZ" sz="1800"/>
              <a:t>Občanský průkaz</a:t>
            </a:r>
          </a:p>
          <a:p>
            <a:r>
              <a:rPr lang="cs-CZ" sz="1800"/>
              <a:t>Elektronický klíč</a:t>
            </a:r>
          </a:p>
          <a:p>
            <a:endParaRPr lang="cs-CZ" sz="1800"/>
          </a:p>
        </p:txBody>
      </p:sp>
      <p:pic>
        <p:nvPicPr>
          <p:cNvPr id="4098" name="Picture 2" descr="ELEKTRONICKÝ KLÍČ SYSTÉMU EUROKEY – matobe.cz vše pro automyčky">
            <a:extLst>
              <a:ext uri="{FF2B5EF4-FFF2-40B4-BE49-F238E27FC236}">
                <a16:creationId xmlns:a16="http://schemas.microsoft.com/office/drawing/2014/main" id="{64279EF8-1832-48DF-E84D-1F1D4B148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 r="2" b="1139"/>
          <a:stretch/>
        </p:blipFill>
        <p:spPr bwMode="auto">
          <a:xfrm>
            <a:off x="6858001" y="586992"/>
            <a:ext cx="4724400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4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CCA809-9D3B-47D2-80AB-BA6F118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Výhody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B3B30B-D6D7-4307-9FE6-25184644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Elektronický podpis</a:t>
            </a:r>
          </a:p>
          <a:p>
            <a:r>
              <a:rPr lang="cs-CZ" sz="1800" dirty="0">
                <a:solidFill>
                  <a:schemeClr val="tx1"/>
                </a:solidFill>
              </a:rPr>
              <a:t>Přístup do eGovernmentu</a:t>
            </a:r>
          </a:p>
          <a:p>
            <a:r>
              <a:rPr lang="cs-CZ" sz="1800" dirty="0">
                <a:solidFill>
                  <a:schemeClr val="tx1"/>
                </a:solidFill>
              </a:rPr>
              <a:t>Portál občana </a:t>
            </a: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logo portál občana - GISportal.cz">
            <a:extLst>
              <a:ext uri="{FF2B5EF4-FFF2-40B4-BE49-F238E27FC236}">
                <a16:creationId xmlns:a16="http://schemas.microsoft.com/office/drawing/2014/main" id="{3C4BCEAD-AA5E-49A9-94B0-4FB85855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34798"/>
            <a:ext cx="5585772" cy="23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920C6B-5210-4567-B7FB-346BD0C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veřejné zprávy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92AB2-C9A4-46E3-B8A5-58550FD9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Ministerstvo vnitra</a:t>
            </a:r>
          </a:p>
          <a:p>
            <a:r>
              <a:rPr lang="cs-CZ" sz="1800" dirty="0">
                <a:solidFill>
                  <a:schemeClr val="tx1"/>
                </a:solidFill>
              </a:rPr>
              <a:t>Informace</a:t>
            </a:r>
          </a:p>
          <a:p>
            <a:r>
              <a:rPr lang="cs-CZ" sz="1800" dirty="0" err="1">
                <a:solidFill>
                  <a:schemeClr val="tx1"/>
                </a:solidFill>
              </a:rPr>
              <a:t>eGoverment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Portál občana</a:t>
            </a:r>
          </a:p>
        </p:txBody>
      </p:sp>
      <p:pic>
        <p:nvPicPr>
          <p:cNvPr id="1026" name="Picture 2" descr="ČSOB umožní snadné přihlašování k eGovernmentu - Cnews.cz">
            <a:extLst>
              <a:ext uri="{FF2B5EF4-FFF2-40B4-BE49-F238E27FC236}">
                <a16:creationId xmlns:a16="http://schemas.microsoft.com/office/drawing/2014/main" id="{FD5CE867-32F6-275D-B1C6-361E84CC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2957758"/>
            <a:ext cx="5585772" cy="31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DC27C6-03BB-41F6-AEEB-7496BDE6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eGovernment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FAC44-F1A4-4636-982E-A61E4F3B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Komunikace státu s občany</a:t>
            </a:r>
          </a:p>
          <a:p>
            <a:r>
              <a:rPr lang="cs-CZ" sz="1800" dirty="0">
                <a:solidFill>
                  <a:schemeClr val="tx1"/>
                </a:solidFill>
              </a:rPr>
              <a:t>Komunikace tipu e-</a:t>
            </a:r>
            <a:r>
              <a:rPr lang="cs-CZ" sz="1800" dirty="0" err="1">
                <a:solidFill>
                  <a:schemeClr val="tx1"/>
                </a:solidFill>
              </a:rPr>
              <a:t>citizen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Statní instant-</a:t>
            </a:r>
            <a:r>
              <a:rPr lang="cs-CZ" sz="1800" dirty="0" err="1">
                <a:solidFill>
                  <a:schemeClr val="tx1"/>
                </a:solidFill>
              </a:rPr>
              <a:t>messaging</a:t>
            </a:r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3076" name="Picture 4" descr="EUROPEAN COMPUTER DRIVING LICENCE / INTERNATIONAL COMPUTER DRIVING LICENCE  - e-Citizen SYLABUS 1.0">
            <a:extLst>
              <a:ext uri="{FF2B5EF4-FFF2-40B4-BE49-F238E27FC236}">
                <a16:creationId xmlns:a16="http://schemas.microsoft.com/office/drawing/2014/main" id="{B2D88B05-D1C6-4D79-AFD6-C63F345C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024933"/>
            <a:ext cx="5585772" cy="29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5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CBFAC3-B37A-43CE-ADAB-82452633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občana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B73FDF-F64B-46C0-B598-1661946D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Opensource</a:t>
            </a:r>
          </a:p>
          <a:p>
            <a:r>
              <a:rPr lang="cs-CZ" sz="1800">
                <a:solidFill>
                  <a:schemeClr val="tx1"/>
                </a:solidFill>
              </a:rPr>
              <a:t>Datová schránka</a:t>
            </a:r>
          </a:p>
          <a:p>
            <a:r>
              <a:rPr lang="cs-CZ" sz="1800">
                <a:solidFill>
                  <a:schemeClr val="tx1"/>
                </a:solidFill>
              </a:rPr>
              <a:t>Správa dokladů</a:t>
            </a:r>
          </a:p>
        </p:txBody>
      </p:sp>
      <p:pic>
        <p:nvPicPr>
          <p:cNvPr id="2050" name="Picture 2" descr="Datové schránky – Hospodářská Komora">
            <a:extLst>
              <a:ext uri="{FF2B5EF4-FFF2-40B4-BE49-F238E27FC236}">
                <a16:creationId xmlns:a16="http://schemas.microsoft.com/office/drawing/2014/main" id="{AE22F750-C310-4943-AB52-637EFDE6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588419"/>
            <a:ext cx="5585772" cy="18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F7C8E2-B064-4EF9-B86F-71F2C7F4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CD13C8-9712-472D-8031-96AAF2DB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Portál občana - kontrola dokladů</a:t>
            </a:r>
          </a:p>
          <a:p>
            <a:r>
              <a:rPr lang="cs-CZ" sz="1800" dirty="0">
                <a:solidFill>
                  <a:schemeClr val="tx1"/>
                </a:solidFill>
              </a:rPr>
              <a:t>Česká správa sociálního </a:t>
            </a:r>
            <a:r>
              <a:rPr lang="cs-CZ" sz="1800" dirty="0" err="1">
                <a:solidFill>
                  <a:schemeClr val="tx1"/>
                </a:solidFill>
              </a:rPr>
              <a:t>zabespečení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Moje daně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7D24F6B-1FE5-44BC-A877-A22D83CB3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129B2B-7521-4D13-B4B9-0808615D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A104B-8AA4-4663-9DA8-B981EB81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Úřad práce ČR</a:t>
            </a:r>
          </a:p>
          <a:p>
            <a:r>
              <a:rPr lang="cs-CZ" sz="1800" dirty="0">
                <a:solidFill>
                  <a:schemeClr val="tx1"/>
                </a:solidFill>
              </a:rPr>
              <a:t>Očkovací portál</a:t>
            </a:r>
          </a:p>
          <a:p>
            <a:r>
              <a:rPr lang="cs-CZ" sz="1800" dirty="0">
                <a:solidFill>
                  <a:schemeClr val="tx1"/>
                </a:solidFill>
              </a:rPr>
              <a:t>eRecept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CFD4AC-A221-4BF4-964F-2C21FEF49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72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1175</Words>
  <Application>Microsoft Office PowerPoint</Application>
  <PresentationFormat>Širokoúhlá obrazovka</PresentationFormat>
  <Paragraphs>134</Paragraphs>
  <Slides>19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DM Sans</vt:lpstr>
      <vt:lpstr>BlockprintVTI</vt:lpstr>
      <vt:lpstr>Bankovní identita (BankID)</vt:lpstr>
      <vt:lpstr>Co je BankID?</vt:lpstr>
      <vt:lpstr>Identifikace v BankID</vt:lpstr>
      <vt:lpstr>Výhody BankID</vt:lpstr>
      <vt:lpstr>Portál veřejné zprávy</vt:lpstr>
      <vt:lpstr>eGovernment</vt:lpstr>
      <vt:lpstr>Portál občana</vt:lpstr>
      <vt:lpstr>BankID ve státní správě</vt:lpstr>
      <vt:lpstr>BankID ve státní správě</vt:lpstr>
      <vt:lpstr>Jak si vytvořit BankID?</vt:lpstr>
      <vt:lpstr>Použití BankID</vt:lpstr>
      <vt:lpstr>Použití bankID</vt:lpstr>
      <vt:lpstr>Datová schránka</vt:lpstr>
      <vt:lpstr>eIdas</vt:lpstr>
      <vt:lpstr>Další portály</vt:lpstr>
      <vt:lpstr>Další portály</vt:lpstr>
      <vt:lpstr>citace</vt:lpstr>
      <vt:lpstr>citace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identita (BankID)</dc:title>
  <dc:creator>Josef Maixner</dc:creator>
  <cp:lastModifiedBy>Josef Maixner</cp:lastModifiedBy>
  <cp:revision>7</cp:revision>
  <dcterms:created xsi:type="dcterms:W3CDTF">2023-01-18T19:50:27Z</dcterms:created>
  <dcterms:modified xsi:type="dcterms:W3CDTF">2023-01-22T15:36:05Z</dcterms:modified>
</cp:coreProperties>
</file>