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1"/>
  </p:notesMasterIdLst>
  <p:sldIdLst>
    <p:sldId id="256" r:id="rId2"/>
    <p:sldId id="257" r:id="rId3"/>
    <p:sldId id="278" r:id="rId4"/>
    <p:sldId id="258" r:id="rId5"/>
    <p:sldId id="263" r:id="rId6"/>
    <p:sldId id="259" r:id="rId7"/>
    <p:sldId id="260" r:id="rId8"/>
    <p:sldId id="277" r:id="rId9"/>
    <p:sldId id="262" r:id="rId10"/>
    <p:sldId id="264" r:id="rId11"/>
    <p:sldId id="266" r:id="rId12"/>
    <p:sldId id="272" r:id="rId13"/>
    <p:sldId id="267" r:id="rId14"/>
    <p:sldId id="268" r:id="rId15"/>
    <p:sldId id="269" r:id="rId16"/>
    <p:sldId id="270" r:id="rId17"/>
    <p:sldId id="275" r:id="rId18"/>
    <p:sldId id="279" r:id="rId19"/>
    <p:sldId id="274" r:id="rId2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-18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DD785-E9C8-406C-BA5D-32BF4EC1F056}" type="datetimeFigureOut">
              <a:rPr lang="cs-CZ" smtClean="0"/>
              <a:t>22.01.2023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C404A-DE52-464E-AB8D-0875D9A9F9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6760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Identita je míněno jako třeba občanský průkaz nebo cestovní pás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4515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Offline</a:t>
            </a:r>
            <a:r>
              <a:rPr lang="cs-CZ" dirty="0"/>
              <a:t> i online na internetu   </a:t>
            </a:r>
            <a:r>
              <a:rPr lang="cs-CZ" dirty="0" err="1"/>
              <a:t>BankID</a:t>
            </a:r>
            <a:r>
              <a:rPr lang="cs-CZ" dirty="0"/>
              <a:t> se dá propojit s zdravotní pojišťovnou a můžeme kontaktovat lékaře</a:t>
            </a:r>
          </a:p>
          <a:p>
            <a:r>
              <a:rPr lang="cs-CZ" dirty="0"/>
              <a:t>Díky </a:t>
            </a:r>
            <a:r>
              <a:rPr lang="cs-CZ" dirty="0" err="1"/>
              <a:t>bankID</a:t>
            </a:r>
            <a:r>
              <a:rPr lang="cs-CZ" dirty="0"/>
              <a:t> si můžeme vžít půjčku nebo začít spořit.  Můžeme si zažádat o příspěvek třeba na dítě na portále úřadu práce</a:t>
            </a:r>
          </a:p>
          <a:p>
            <a:r>
              <a:rPr lang="cs-CZ" dirty="0"/>
              <a:t>Schránka pro elektrické dokumenty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7987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Nemusíme chodit na pobočku nebo řešit papírování abychom si vyřešit pojištění    V </a:t>
            </a:r>
            <a:r>
              <a:rPr lang="cs-CZ" dirty="0" err="1"/>
              <a:t>eportálu</a:t>
            </a:r>
            <a:r>
              <a:rPr lang="cs-CZ" dirty="0"/>
              <a:t> ČSSZ si jednoduše můžeme zjistit kdy půjdeme do důchodu a jak velký důchod budeme mít</a:t>
            </a:r>
          </a:p>
          <a:p>
            <a:r>
              <a:rPr lang="cs-CZ" dirty="0"/>
              <a:t>Můžeme požádat o dotace na dům nebo na vytápění domu a nebo kontaktovat dodavatele energii    spravovat daně můžeme na portálu mojedaně.cz a zde můžeme podávat daňové přiznání   když se přihlásíme do portálu investičních společností můžeme investovat do </a:t>
            </a:r>
            <a:r>
              <a:rPr lang="cs-CZ" dirty="0" err="1"/>
              <a:t>cených</a:t>
            </a:r>
            <a:r>
              <a:rPr lang="cs-CZ" dirty="0"/>
              <a:t> papírů nebo do kryptoměn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0095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 err="1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eIdas</a:t>
            </a:r>
            <a:r>
              <a:rPr lang="cs-CZ" b="0" i="0" dirty="0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 (</a:t>
            </a:r>
            <a:r>
              <a:rPr lang="cs-CZ" b="0" i="0" dirty="0" err="1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electronic</a:t>
            </a:r>
            <a:r>
              <a:rPr lang="cs-CZ" b="0" i="0" dirty="0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 </a:t>
            </a:r>
            <a:r>
              <a:rPr lang="cs-CZ" b="0" i="0" dirty="0" err="1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Idetification</a:t>
            </a:r>
            <a:r>
              <a:rPr lang="cs-CZ" b="0" i="0" dirty="0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, </a:t>
            </a:r>
            <a:r>
              <a:rPr lang="cs-CZ" b="0" i="0" dirty="0" err="1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Autentication</a:t>
            </a:r>
            <a:r>
              <a:rPr lang="cs-CZ" b="0" i="0" dirty="0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 and trust </a:t>
            </a:r>
            <a:r>
              <a:rPr lang="cs-CZ" b="0" i="0" dirty="0" err="1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Services</a:t>
            </a:r>
            <a:r>
              <a:rPr lang="cs-CZ" b="0" i="0" dirty="0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) nastavil noví systém </a:t>
            </a:r>
            <a:r>
              <a:rPr lang="cs-CZ" b="0" i="0" dirty="0" err="1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interakčí</a:t>
            </a:r>
            <a:r>
              <a:rPr lang="cs-CZ" b="0" i="0" dirty="0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 mezi hospodáři, </a:t>
            </a:r>
            <a:r>
              <a:rPr lang="cs-CZ" b="0" i="0" dirty="0" err="1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obyvately</a:t>
            </a:r>
            <a:r>
              <a:rPr lang="cs-CZ" b="0" i="0" dirty="0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 a veřejnou zprávou po celé EU.    Elektronický podpis a kvalifikovaný elektrický podpis jsou usnadnění  </a:t>
            </a:r>
            <a:r>
              <a:rPr lang="cs-CZ" b="0" i="0" dirty="0" err="1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bysnisu</a:t>
            </a:r>
            <a:r>
              <a:rPr lang="cs-CZ" b="0" i="0" dirty="0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 po celé EU.    1. případ uznání elektronické komunikace fyzických a </a:t>
            </a:r>
            <a:r>
              <a:rPr lang="cs-CZ" b="0" i="0" dirty="0" err="1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pravních</a:t>
            </a:r>
            <a:r>
              <a:rPr lang="cs-CZ" b="0" i="0" dirty="0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 osob a usnadnění transakcí.</a:t>
            </a:r>
          </a:p>
          <a:p>
            <a:r>
              <a:rPr lang="cs-CZ" b="0" i="0" dirty="0">
                <a:solidFill>
                  <a:srgbClr val="29333D"/>
                </a:solidFill>
                <a:effectLst/>
                <a:latin typeface="DM Sans" panose="020B0604020202020204" pitchFamily="2" charset="-18"/>
              </a:rPr>
              <a:t>2.Případ spočívá ve vytváření el podpisů a el ověřování, jako el podpis el časové razítko a el pečetí a doručování certifikátů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4834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Veřejná správa- portál občana- jediné místo pro komunikaci občana s úřadem, portál veřejné zprávy- je zaměřen na státní zprávu a </a:t>
            </a:r>
            <a:r>
              <a:rPr lang="cs-CZ" dirty="0" err="1"/>
              <a:t>samozprávu</a:t>
            </a:r>
            <a:r>
              <a:rPr lang="cs-CZ" dirty="0"/>
              <a:t> i soukromé organizace</a:t>
            </a:r>
          </a:p>
          <a:p>
            <a:r>
              <a:rPr lang="cs-CZ" dirty="0"/>
              <a:t>Práce v ČR-legální práce cizinců-informace o práci v ČR v různých jazycích, práce občanů EU v ČR- informace o práci v ČR pro občany EU</a:t>
            </a:r>
          </a:p>
          <a:p>
            <a:r>
              <a:rPr lang="cs-CZ" dirty="0"/>
              <a:t>Osoby se zdravotním postižením- Asociace pracovní rehabilitace v ČR-</a:t>
            </a:r>
            <a:r>
              <a:rPr lang="cs-CZ" dirty="0" err="1"/>
              <a:t>rozvijení</a:t>
            </a:r>
            <a:r>
              <a:rPr lang="cs-CZ" dirty="0"/>
              <a:t> kvalit služeb v pracovní rehabilitaci, Nadační fond pro podporu zaměstnání osob se zdravotním postižením, OZP práce- speciální portál pro zaměstnání zdravotně postižených lidí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5659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Volba povolání- národní soustava kvalifikací- informuje o soustavě celostátních profesionálních </a:t>
            </a:r>
            <a:r>
              <a:rPr lang="cs-CZ" dirty="0" err="1"/>
              <a:t>kvalifikaví</a:t>
            </a:r>
            <a:r>
              <a:rPr lang="cs-CZ" dirty="0"/>
              <a:t> v ČR, Národní soustava povolání- dostupná databáze povolání spravovaná ministerstvem práce a soc. věcí v ČR, průvodce volbou povolání- informuje o uplatnění absolventů škol na trhu práce     Výběr škol a oborů , další vzdělání, stáže-Atlas školství slouží k vyhledávání škol, Střední školy-umožnuje vyhledávání středních škol podle různých </a:t>
            </a:r>
            <a:r>
              <a:rPr lang="cs-CZ" dirty="0" err="1"/>
              <a:t>kriterii</a:t>
            </a:r>
            <a:r>
              <a:rPr lang="cs-CZ" dirty="0"/>
              <a:t>, vysoké školy-umožnuje vyhledat vysokou podle různých </a:t>
            </a:r>
            <a:r>
              <a:rPr lang="cs-CZ" dirty="0" err="1"/>
              <a:t>kriterii</a:t>
            </a:r>
            <a:r>
              <a:rPr lang="cs-CZ" dirty="0"/>
              <a:t>, vyšší odborné školy, Vyšší odborné školy- umožnuje vyhledávat vyšší odborné školy podle různých kritérii              Přijímací zkoušky, maturita-CERMAT-</a:t>
            </a:r>
            <a:r>
              <a:rPr lang="cs-CZ" dirty="0" err="1"/>
              <a:t>zjištuje</a:t>
            </a:r>
            <a:r>
              <a:rPr lang="cs-CZ" dirty="0"/>
              <a:t> </a:t>
            </a:r>
            <a:r>
              <a:rPr lang="cs-CZ" dirty="0" err="1"/>
              <a:t>yýsledky</a:t>
            </a:r>
            <a:r>
              <a:rPr lang="cs-CZ" dirty="0"/>
              <a:t> vzdělání obsahující kromě informací až k maturitě, Nová maturita- Bližší informace k maturitě, SCIO- zaměřuje se na školní a mimoškolní vzdělání s orientací na vysoké školy.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8491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1323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Můžeme použít pro uzavírání smluv aniž by jsme musely někam chodit     K portál občanovi má přistup jen uživatel a může spravovat své doklady</a:t>
            </a:r>
          </a:p>
          <a:p>
            <a:r>
              <a:rPr lang="cs-CZ" dirty="0"/>
              <a:t>eGovernment je elektronická vláda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974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Správcem tohoto portálu je ministerstvo vnitra      </a:t>
            </a:r>
          </a:p>
          <a:p>
            <a:r>
              <a:rPr lang="cs-CZ" dirty="0"/>
              <a:t>Na portálu veřejné zprávy najdeme informace státních věcech a zdravotních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488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E-</a:t>
            </a:r>
            <a:r>
              <a:rPr lang="cs-CZ" dirty="0" err="1"/>
              <a:t>citizen</a:t>
            </a:r>
            <a:r>
              <a:rPr lang="cs-CZ" dirty="0"/>
              <a:t> pomáhá uživatelům se orientovat na internetu                  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instant-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messaging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okamžité zasílání zpráv </a:t>
            </a:r>
          </a:p>
          <a:p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rámci eGovernmentu to je například zasílání varovných </a:t>
            </a:r>
            <a:r>
              <a:rPr lang="cs-CZ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2947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Portál je postaven na platformě </a:t>
            </a:r>
            <a:r>
              <a:rPr lang="cs-CZ" dirty="0" err="1"/>
              <a:t>opensource</a:t>
            </a:r>
            <a:r>
              <a:rPr lang="cs-CZ" dirty="0"/>
              <a:t>   skrze datovou schránku můžete komunikovat s úřady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7269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Portál občana kontrola platnosti dokladů, obnovení řidičáku, bodové hodnocení řidičů, založení nebo změna živnosti, výpis z rejstříku trestů, podpis </a:t>
            </a:r>
            <a:r>
              <a:rPr lang="cs-CZ" dirty="0" err="1"/>
              <a:t>ePetice</a:t>
            </a:r>
            <a:endParaRPr lang="cs-CZ" dirty="0"/>
          </a:p>
          <a:p>
            <a:r>
              <a:rPr lang="cs-CZ" dirty="0"/>
              <a:t>Česká správa sociálního zabezpečení podání přehledu o příjmech a výdajích OSVČ,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informace o zaplacených zálohách na důchodové pojištění OSVČ</a:t>
            </a:r>
          </a:p>
          <a:p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Moje daně  vyplnění a podání daňového přiznání k dani z příjmu fyzických osob, dani z nemovitých věcí nebo dani z přidané hodnoty, kontrola stavu vašeho daňového účtu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8702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Úřad práce ČR 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žádost o podporu v nezaměstnanosti, o rodičovský příspěvek a další dávky nebo podání žádosti o zprostředkování zaměstnání</a:t>
            </a:r>
            <a:endParaRPr lang="cs-CZ" dirty="0"/>
          </a:p>
          <a:p>
            <a:r>
              <a:rPr lang="cs-CZ" dirty="0"/>
              <a:t>Očkovací portál 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stažení certifikátu o očkování, testu nebo prodělané nemoci</a:t>
            </a:r>
            <a:endParaRPr lang="cs-CZ" dirty="0"/>
          </a:p>
          <a:p>
            <a:r>
              <a:rPr lang="cs-CZ" dirty="0"/>
              <a:t>eRecept </a:t>
            </a:r>
            <a:r>
              <a:rPr lang="cs-C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seznam vydaných i nevydaných léků, chystá se přehled o absolvovaném očkování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6295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Založím si učet u banky která má výhody online bankovnictví    </a:t>
            </a:r>
            <a:r>
              <a:rPr lang="cs-CZ" dirty="0" err="1"/>
              <a:t>FioBanka</a:t>
            </a:r>
            <a:r>
              <a:rPr lang="cs-CZ" dirty="0"/>
              <a:t> a </a:t>
            </a:r>
            <a:r>
              <a:rPr lang="cs-CZ" dirty="0" err="1"/>
              <a:t>unikredit</a:t>
            </a:r>
            <a:r>
              <a:rPr lang="cs-CZ" dirty="0"/>
              <a:t> Bank umožňují jenom přístup do portálu státní zprávy.</a:t>
            </a:r>
          </a:p>
          <a:p>
            <a:r>
              <a:rPr lang="cs-CZ" dirty="0"/>
              <a:t>ČSOB a Česká spořitelna mezi prvními spustily službu </a:t>
            </a:r>
            <a:r>
              <a:rPr lang="cs-CZ" dirty="0" err="1"/>
              <a:t>BankId</a:t>
            </a:r>
            <a:r>
              <a:rPr lang="cs-CZ" dirty="0"/>
              <a:t>    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C404A-DE52-464E-AB8D-0875D9A9F9E6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807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9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2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2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3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9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8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8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7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6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1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9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autenti.com/cs/blog/co-je-to-eidas?utm_term=&amp;amp;utm_campaign=%5bSN%5d+/+DSA+/+INT+/+CS+/+Elektronick%C3%BD+podpis+(E-podpis)&amp;amp;utm_source=adwords&amp;amp;utm_medium=ppc&amp;amp;hsa_acc=3048952534&amp;amp;hsa_cam=17938456937&amp;amp;hsa_grp=151199752468&amp;amp;hsa_ad=629835459832&amp;amp;hsa_src=g&amp;amp;hsa_tgt=dsa-1854775676059&amp;amp;hsa_kw=&amp;amp;hsa_mt=&amp;amp;hsa_net=adwords&amp;amp;hsa_ver=3&amp;amp;gclid=CjwKCAiA2rOeBhAsEiwA2Pl7Qx0wTJxHl_aT5g5az9uZkCh4itTjRF7q45aHNERYZ2LpkveR4qs_xRoC_acQAvD_BwE" TargetMode="External"/><Relationship Id="rId3" Type="http://schemas.openxmlformats.org/officeDocument/2006/relationships/hyperlink" Target="https://portal.gov.cz/rozcestniky/portal-obcana-RZC-108" TargetMode="External"/><Relationship Id="rId7" Type="http://schemas.openxmlformats.org/officeDocument/2006/relationships/hyperlink" Target="https://www.bankid.cz/" TargetMode="External"/><Relationship Id="rId2" Type="http://schemas.openxmlformats.org/officeDocument/2006/relationships/hyperlink" Target="https://blog.morosystems.cz/2021-02/odborne/bankovni-identita/?gclid=CjwKCAiAzp6eBhByEiwA_gGq5IZJtmOqGbEXki_-uzURo6lk67vM9iCw7Jk9iFupb28Xkg1E9zP30xoCwtUQAvD_Bw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wikipedia.org/wiki/E-Government" TargetMode="External"/><Relationship Id="rId5" Type="http://schemas.openxmlformats.org/officeDocument/2006/relationships/hyperlink" Target="https://cs.wikipedia.org/wiki/Bankovn%C3%AD_identita#cite_note-1" TargetMode="External"/><Relationship Id="rId4" Type="http://schemas.openxmlformats.org/officeDocument/2006/relationships/hyperlink" Target="https://cs.wikipedia.org/wiki/Instant_messagi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psv.cz/web/cz/dalsi-portaly?p_r_p_categoryId=767055&amp;amp;p_r_p_resetCur=true" TargetMode="External"/><Relationship Id="rId2" Type="http://schemas.openxmlformats.org/officeDocument/2006/relationships/hyperlink" Target="https://cs.wikipedia.org/wiki/Slu%C5%BEba_vytv%C3%A1%C5%99ej%C3%ADc%C3%AD_d%C5%AFv%C4%9Bru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2maixner/prezenta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Pavučina spojených bodů">
            <a:extLst>
              <a:ext uri="{FF2B5EF4-FFF2-40B4-BE49-F238E27FC236}">
                <a16:creationId xmlns:a16="http://schemas.microsoft.com/office/drawing/2014/main" id="{362F3EDA-5664-B8CE-24B5-FBF34A7D25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2044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E00550F-90FA-43DF-8CBE-69B166AE1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cs-CZ" sz="5200" dirty="0">
                <a:solidFill>
                  <a:srgbClr val="FFFFFF"/>
                </a:solidFill>
              </a:rPr>
              <a:t>Bankovní identita (</a:t>
            </a:r>
            <a:r>
              <a:rPr lang="cs-CZ" sz="5200" dirty="0" err="1">
                <a:solidFill>
                  <a:srgbClr val="FFFFFF"/>
                </a:solidFill>
              </a:rPr>
              <a:t>BankID</a:t>
            </a:r>
            <a:r>
              <a:rPr lang="cs-CZ" sz="52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7BDCBA-7E08-44B4-875A-3E1BE4894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cs-CZ" sz="2200" dirty="0">
                <a:solidFill>
                  <a:srgbClr val="FFFFFF"/>
                </a:solidFill>
              </a:rPr>
              <a:t>Vypracoval : Josef Maixner</a:t>
            </a:r>
          </a:p>
        </p:txBody>
      </p:sp>
    </p:spTree>
    <p:extLst>
      <p:ext uri="{BB962C8B-B14F-4D97-AF65-F5344CB8AC3E}">
        <p14:creationId xmlns:p14="http://schemas.microsoft.com/office/powerpoint/2010/main" val="4187572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5000">
        <p159:morph option="byObject"/>
      </p:transition>
    </mc:Choice>
    <mc:Fallback>
      <p:transition spd="slow" advClick="0" advTm="1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8689241-0ECF-4F8D-AFCB-D3D9DB335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cs-CZ" dirty="0"/>
              <a:t>Jak si vytvořit </a:t>
            </a:r>
            <a:r>
              <a:rPr lang="cs-CZ"/>
              <a:t>BankID</a:t>
            </a:r>
            <a:r>
              <a:rPr lang="cs-CZ" dirty="0"/>
              <a:t>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3AE5F42-49B4-4EC4-BC84-04D3D6775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14600"/>
            <a:ext cx="4777491" cy="3614488"/>
          </a:xfrm>
        </p:spPr>
        <p:txBody>
          <a:bodyPr anchor="ctr">
            <a:normAutofit lnSpcReduction="10000"/>
          </a:bodyPr>
          <a:lstStyle/>
          <a:p>
            <a:r>
              <a:rPr lang="cs-CZ" sz="1800" dirty="0">
                <a:solidFill>
                  <a:schemeClr val="tx2"/>
                </a:solidFill>
              </a:rPr>
              <a:t>Založím si účet</a:t>
            </a:r>
          </a:p>
          <a:p>
            <a:r>
              <a:rPr lang="cs-CZ" sz="1800" dirty="0">
                <a:solidFill>
                  <a:schemeClr val="tx2"/>
                </a:solidFill>
              </a:rPr>
              <a:t>Banky s </a:t>
            </a:r>
            <a:r>
              <a:rPr lang="cs-CZ" sz="1800" dirty="0" err="1">
                <a:solidFill>
                  <a:schemeClr val="tx2"/>
                </a:solidFill>
              </a:rPr>
              <a:t>BankId</a:t>
            </a:r>
            <a:r>
              <a:rPr lang="cs-CZ" sz="1800" dirty="0">
                <a:solidFill>
                  <a:schemeClr val="tx2"/>
                </a:solidFill>
              </a:rPr>
              <a:t> : air Bank</a:t>
            </a:r>
          </a:p>
          <a:p>
            <a:pPr marL="0" indent="0">
              <a:buNone/>
            </a:pPr>
            <a:r>
              <a:rPr lang="cs-CZ" sz="1800" dirty="0">
                <a:solidFill>
                  <a:schemeClr val="tx2"/>
                </a:solidFill>
              </a:rPr>
              <a:t>                                 česká spořitelna </a:t>
            </a:r>
          </a:p>
          <a:p>
            <a:pPr marL="0" indent="0">
              <a:buNone/>
            </a:pPr>
            <a:r>
              <a:rPr lang="cs-CZ" sz="1800" dirty="0">
                <a:solidFill>
                  <a:schemeClr val="tx2"/>
                </a:solidFill>
              </a:rPr>
              <a:t>                                ČSOB</a:t>
            </a:r>
          </a:p>
          <a:p>
            <a:pPr marL="0" indent="0">
              <a:buNone/>
            </a:pPr>
            <a:r>
              <a:rPr lang="cs-CZ" sz="1800" dirty="0">
                <a:solidFill>
                  <a:schemeClr val="tx2"/>
                </a:solidFill>
              </a:rPr>
              <a:t>                                 Fio Banka</a:t>
            </a:r>
          </a:p>
          <a:p>
            <a:pPr marL="0" indent="0">
              <a:buNone/>
            </a:pPr>
            <a:r>
              <a:rPr lang="cs-CZ" sz="1800" dirty="0">
                <a:solidFill>
                  <a:schemeClr val="tx2"/>
                </a:solidFill>
              </a:rPr>
              <a:t>                                 Komerční Banka</a:t>
            </a:r>
          </a:p>
          <a:p>
            <a:pPr marL="0" indent="0">
              <a:buNone/>
            </a:pPr>
            <a:r>
              <a:rPr lang="cs-CZ" sz="1800" dirty="0">
                <a:solidFill>
                  <a:schemeClr val="tx2"/>
                </a:solidFill>
              </a:rPr>
              <a:t>                                 Moneta </a:t>
            </a:r>
            <a:r>
              <a:rPr lang="cs-CZ" sz="1800" dirty="0" err="1">
                <a:solidFill>
                  <a:schemeClr val="tx2"/>
                </a:solidFill>
              </a:rPr>
              <a:t>money</a:t>
            </a:r>
            <a:r>
              <a:rPr lang="cs-CZ" sz="1800" dirty="0">
                <a:solidFill>
                  <a:schemeClr val="tx2"/>
                </a:solidFill>
              </a:rPr>
              <a:t> bank</a:t>
            </a:r>
          </a:p>
          <a:p>
            <a:pPr marL="0" indent="0">
              <a:buNone/>
            </a:pPr>
            <a:r>
              <a:rPr lang="cs-CZ" sz="1800" dirty="0">
                <a:solidFill>
                  <a:schemeClr val="tx2"/>
                </a:solidFill>
              </a:rPr>
              <a:t>                                 </a:t>
            </a:r>
            <a:r>
              <a:rPr lang="cs-CZ" sz="1800" dirty="0" err="1">
                <a:solidFill>
                  <a:schemeClr val="tx2"/>
                </a:solidFill>
              </a:rPr>
              <a:t>Raifaisen</a:t>
            </a:r>
            <a:r>
              <a:rPr lang="cs-CZ" sz="1800" dirty="0">
                <a:solidFill>
                  <a:schemeClr val="tx2"/>
                </a:solidFill>
              </a:rPr>
              <a:t> bank</a:t>
            </a:r>
          </a:p>
          <a:p>
            <a:pPr marL="0" indent="0">
              <a:buNone/>
            </a:pPr>
            <a:r>
              <a:rPr lang="cs-CZ" sz="1800" dirty="0">
                <a:solidFill>
                  <a:schemeClr val="tx2"/>
                </a:solidFill>
              </a:rPr>
              <a:t>                                 </a:t>
            </a:r>
            <a:r>
              <a:rPr lang="cs-CZ" sz="1800" dirty="0" err="1">
                <a:solidFill>
                  <a:schemeClr val="tx2"/>
                </a:solidFill>
              </a:rPr>
              <a:t>Uni</a:t>
            </a:r>
            <a:r>
              <a:rPr lang="cs-CZ" sz="1800" dirty="0">
                <a:solidFill>
                  <a:schemeClr val="tx2"/>
                </a:solidFill>
              </a:rPr>
              <a:t> </a:t>
            </a:r>
            <a:r>
              <a:rPr lang="cs-CZ" sz="1800" dirty="0" err="1">
                <a:solidFill>
                  <a:schemeClr val="tx2"/>
                </a:solidFill>
              </a:rPr>
              <a:t>credit</a:t>
            </a:r>
            <a:r>
              <a:rPr lang="cs-CZ" sz="1800" dirty="0">
                <a:solidFill>
                  <a:schemeClr val="tx2"/>
                </a:solidFill>
              </a:rPr>
              <a:t> Bank</a:t>
            </a:r>
          </a:p>
        </p:txBody>
      </p:sp>
      <p:pic>
        <p:nvPicPr>
          <p:cNvPr id="2050" name="Picture 2" descr="Československá obchodní banka – Wikipedie">
            <a:extLst>
              <a:ext uri="{FF2B5EF4-FFF2-40B4-BE49-F238E27FC236}">
                <a16:creationId xmlns:a16="http://schemas.microsoft.com/office/drawing/2014/main" id="{25585968-EA66-6FB9-3EA4-48E48C862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2616" y="3155359"/>
            <a:ext cx="2690172" cy="233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ČESKÁ SPOŘITELNA | Galerie Harfa">
            <a:extLst>
              <a:ext uri="{FF2B5EF4-FFF2-40B4-BE49-F238E27FC236}">
                <a16:creationId xmlns:a16="http://schemas.microsoft.com/office/drawing/2014/main" id="{F6A8F1F0-4601-2825-BEF1-2E2E5E75B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3000" y="3390247"/>
            <a:ext cx="2690172" cy="186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846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60000">
        <p159:morph option="byObject"/>
      </p:transition>
    </mc:Choice>
    <mc:Fallback>
      <p:transition spd="slow" advClick="0" advTm="6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E329D9B-835D-4E26-83D0-39BFDD45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cs-CZ" dirty="0"/>
              <a:t>Použití </a:t>
            </a:r>
            <a:r>
              <a:rPr lang="cs-CZ"/>
              <a:t>BankID</a:t>
            </a:r>
            <a:endParaRPr lang="cs-CZ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B1184E-CA5F-BF41-7063-15E86EE0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cs-CZ" sz="1800" dirty="0">
                <a:solidFill>
                  <a:schemeClr val="tx1"/>
                </a:solidFill>
              </a:rPr>
              <a:t>Nakupování </a:t>
            </a:r>
          </a:p>
          <a:p>
            <a:r>
              <a:rPr lang="cs-CZ" sz="1800" dirty="0">
                <a:solidFill>
                  <a:schemeClr val="tx1"/>
                </a:solidFill>
              </a:rPr>
              <a:t>Zdraví</a:t>
            </a:r>
          </a:p>
          <a:p>
            <a:r>
              <a:rPr lang="cs-CZ" sz="1800" dirty="0">
                <a:solidFill>
                  <a:schemeClr val="tx1"/>
                </a:solidFill>
              </a:rPr>
              <a:t>Finance</a:t>
            </a:r>
          </a:p>
          <a:p>
            <a:r>
              <a:rPr lang="cs-CZ" sz="1800">
                <a:solidFill>
                  <a:schemeClr val="tx1"/>
                </a:solidFill>
              </a:rPr>
              <a:t>Socialní</a:t>
            </a:r>
            <a:r>
              <a:rPr lang="cs-CZ" sz="1800" dirty="0">
                <a:solidFill>
                  <a:schemeClr val="tx1"/>
                </a:solidFill>
              </a:rPr>
              <a:t> dávky</a:t>
            </a:r>
          </a:p>
          <a:p>
            <a:r>
              <a:rPr lang="cs-CZ" sz="1800" dirty="0">
                <a:solidFill>
                  <a:schemeClr val="tx1"/>
                </a:solidFill>
              </a:rPr>
              <a:t>Datová schránka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3" name="Picture 2" descr="Pandemie koronaviru se nese ve znamení boomu e-shopů | Průvodce podnikáním  | ČSOB">
            <a:extLst>
              <a:ext uri="{FF2B5EF4-FFF2-40B4-BE49-F238E27FC236}">
                <a16:creationId xmlns:a16="http://schemas.microsoft.com/office/drawing/2014/main" id="{6D04CCFF-212E-C03D-A034-58D975CAE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6628" y="3324823"/>
            <a:ext cx="5585772" cy="239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076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60000">
        <p159:morph option="byObject"/>
      </p:transition>
    </mc:Choice>
    <mc:Fallback>
      <p:transition spd="slow" advClick="0" advTm="6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B1F9A99-A1C4-46C1-A1CF-5734DEA8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cs-CZ" dirty="0"/>
              <a:t>Použití </a:t>
            </a:r>
            <a:r>
              <a:rPr lang="cs-CZ"/>
              <a:t>bankID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7F62A7-B903-4D63-B906-96F3B610E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endParaRPr lang="cs-CZ" sz="1800" dirty="0">
              <a:solidFill>
                <a:schemeClr val="tx1"/>
              </a:solidFill>
            </a:endParaRPr>
          </a:p>
          <a:p>
            <a:endParaRPr lang="cs-CZ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cs-CZ" sz="1800" dirty="0">
              <a:solidFill>
                <a:schemeClr val="tx1"/>
              </a:solidFill>
            </a:endParaRPr>
          </a:p>
          <a:p>
            <a:r>
              <a:rPr lang="cs-CZ" sz="1800" dirty="0">
                <a:solidFill>
                  <a:schemeClr val="tx1"/>
                </a:solidFill>
              </a:rPr>
              <a:t>Pojištění</a:t>
            </a:r>
          </a:p>
          <a:p>
            <a:r>
              <a:rPr lang="cs-CZ" sz="1800" dirty="0">
                <a:solidFill>
                  <a:schemeClr val="tx1"/>
                </a:solidFill>
              </a:rPr>
              <a:t>Důchod</a:t>
            </a:r>
          </a:p>
          <a:p>
            <a:r>
              <a:rPr lang="cs-CZ" sz="1800" dirty="0">
                <a:solidFill>
                  <a:schemeClr val="tx1"/>
                </a:solidFill>
              </a:rPr>
              <a:t>Bydlení a energie</a:t>
            </a:r>
          </a:p>
          <a:p>
            <a:r>
              <a:rPr lang="cs-CZ" sz="1800" dirty="0">
                <a:solidFill>
                  <a:schemeClr val="tx1"/>
                </a:solidFill>
              </a:rPr>
              <a:t>Daně </a:t>
            </a:r>
          </a:p>
          <a:p>
            <a:r>
              <a:rPr lang="cs-CZ" sz="1800" dirty="0">
                <a:solidFill>
                  <a:schemeClr val="tx1"/>
                </a:solidFill>
              </a:rPr>
              <a:t>investice</a:t>
            </a:r>
          </a:p>
          <a:p>
            <a:endParaRPr lang="cs-CZ" sz="1800" dirty="0">
              <a:solidFill>
                <a:schemeClr val="tx1"/>
              </a:solidFill>
            </a:endParaRPr>
          </a:p>
          <a:p>
            <a:endParaRPr lang="cs-CZ" sz="1800" dirty="0">
              <a:solidFill>
                <a:schemeClr val="tx1"/>
              </a:solidFill>
            </a:endParaRPr>
          </a:p>
          <a:p>
            <a:endParaRPr lang="cs-CZ" sz="1800" dirty="0">
              <a:solidFill>
                <a:schemeClr val="tx1"/>
              </a:solidFill>
            </a:endParaRPr>
          </a:p>
          <a:p>
            <a:endParaRPr lang="cs-CZ" sz="1800" dirty="0">
              <a:solidFill>
                <a:schemeClr val="tx1"/>
              </a:solidFill>
            </a:endParaRPr>
          </a:p>
        </p:txBody>
      </p:sp>
      <p:pic>
        <p:nvPicPr>
          <p:cNvPr id="3074" name="Picture 2" descr="Které kryptoměny budou v budoucnu úspěšné? | Platon Life">
            <a:extLst>
              <a:ext uri="{FF2B5EF4-FFF2-40B4-BE49-F238E27FC236}">
                <a16:creationId xmlns:a16="http://schemas.microsoft.com/office/drawing/2014/main" id="{E2285B34-DF10-950E-E976-2C21057C1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6628" y="3390378"/>
            <a:ext cx="5585772" cy="226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719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B3BC45-6C5B-4B2C-A320-9806A093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Datová schránka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7FC01C92-E72C-6B4A-2918-E63919BFA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9691" y="1411733"/>
            <a:ext cx="8512404" cy="528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2085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60000">
        <p159:morph option="byObject"/>
      </p:transition>
    </mc:Choice>
    <mc:Fallback>
      <p:transition spd="slow" advClick="0" advTm="6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CBD45A7-BDD1-4F42-A6BA-4D9A290F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cs-CZ"/>
              <a:t>eIdas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106ED4-B1DD-4780-A482-534F8F994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cs-CZ" sz="1800">
                <a:solidFill>
                  <a:schemeClr val="tx1"/>
                </a:solidFill>
              </a:rPr>
              <a:t>Nařízení EU</a:t>
            </a:r>
          </a:p>
          <a:p>
            <a:r>
              <a:rPr lang="cs-CZ" sz="1800">
                <a:solidFill>
                  <a:schemeClr val="tx1"/>
                </a:solidFill>
              </a:rPr>
              <a:t>Elektrické podpisy</a:t>
            </a:r>
          </a:p>
          <a:p>
            <a:r>
              <a:rPr lang="cs-CZ" sz="1800">
                <a:solidFill>
                  <a:schemeClr val="tx1"/>
                </a:solidFill>
              </a:rPr>
              <a:t> 2 zaležitosti kterých se týká eIdas:</a:t>
            </a:r>
          </a:p>
          <a:p>
            <a:pPr marL="0" indent="0">
              <a:buNone/>
            </a:pPr>
            <a:r>
              <a:rPr lang="cs-CZ" sz="1800">
                <a:solidFill>
                  <a:schemeClr val="tx1"/>
                </a:solidFill>
              </a:rPr>
              <a:t>   1. Systém elektronické identifikace</a:t>
            </a:r>
          </a:p>
          <a:p>
            <a:pPr marL="0" indent="0">
              <a:buNone/>
            </a:pPr>
            <a:r>
              <a:rPr lang="cs-CZ" sz="1800">
                <a:solidFill>
                  <a:schemeClr val="tx1"/>
                </a:solidFill>
              </a:rPr>
              <a:t>    2.Služeby vytvářející důvěru</a:t>
            </a:r>
          </a:p>
        </p:txBody>
      </p:sp>
      <p:pic>
        <p:nvPicPr>
          <p:cNvPr id="1026" name="Picture 2" descr="eIDAS-regulation trust services and eID – IDENTT Verification Systems">
            <a:extLst>
              <a:ext uri="{FF2B5EF4-FFF2-40B4-BE49-F238E27FC236}">
                <a16:creationId xmlns:a16="http://schemas.microsoft.com/office/drawing/2014/main" id="{42BC89C0-8C35-809B-6C2E-3E361B4F7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6628" y="2957758"/>
            <a:ext cx="5585772" cy="31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625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60000">
        <p159:morph option="byObject"/>
      </p:transition>
    </mc:Choice>
    <mc:Fallback>
      <p:transition spd="slow" advClick="0" advTm="6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DF63850-DE6F-4847-8E91-9D816E98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cs-CZ" dirty="0"/>
              <a:t>Další portály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CA14623-1923-4AA6-BD44-C6D6EC1CE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cs-CZ" sz="1800">
                <a:solidFill>
                  <a:schemeClr val="tx1"/>
                </a:solidFill>
              </a:rPr>
              <a:t>Veřejná správa</a:t>
            </a:r>
          </a:p>
          <a:p>
            <a:r>
              <a:rPr lang="cs-CZ" sz="1800">
                <a:solidFill>
                  <a:schemeClr val="tx1"/>
                </a:solidFill>
              </a:rPr>
              <a:t>Práce v ČR</a:t>
            </a:r>
          </a:p>
          <a:p>
            <a:r>
              <a:rPr lang="cs-CZ" sz="1800">
                <a:solidFill>
                  <a:schemeClr val="tx1"/>
                </a:solidFill>
              </a:rPr>
              <a:t>Osoby se zdravotním postižením</a:t>
            </a:r>
          </a:p>
        </p:txBody>
      </p:sp>
      <p:pic>
        <p:nvPicPr>
          <p:cNvPr id="4" name="Picture 2" descr="Úřad práce ČR - kontaktní pracoviště Jirkov - Oficiální stránky města Jirkov">
            <a:extLst>
              <a:ext uri="{FF2B5EF4-FFF2-40B4-BE49-F238E27FC236}">
                <a16:creationId xmlns:a16="http://schemas.microsoft.com/office/drawing/2014/main" id="{E34C4632-426A-4FB8-F3F2-335B6A991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8756" y="2745362"/>
            <a:ext cx="4761516" cy="355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284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60000">
        <p159:morph option="byObject"/>
      </p:transition>
    </mc:Choice>
    <mc:Fallback>
      <p:transition spd="slow" advClick="0" advTm="60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366C81E-BF7E-40AB-B9C3-900DB05E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cs-CZ" dirty="0"/>
              <a:t>Další portály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CAF296-DE9C-4A96-9101-4691354A2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cs-CZ" sz="1800">
                <a:solidFill>
                  <a:schemeClr val="tx1"/>
                </a:solidFill>
              </a:rPr>
              <a:t>Volba povolání </a:t>
            </a:r>
          </a:p>
          <a:p>
            <a:r>
              <a:rPr lang="cs-CZ" sz="1800">
                <a:solidFill>
                  <a:schemeClr val="tx1"/>
                </a:solidFill>
              </a:rPr>
              <a:t>Výběr škol a oborů, další vzdělání, stáže</a:t>
            </a:r>
          </a:p>
          <a:p>
            <a:r>
              <a:rPr lang="cs-CZ" sz="1800">
                <a:solidFill>
                  <a:schemeClr val="tx1"/>
                </a:solidFill>
              </a:rPr>
              <a:t>Přijímací zkoušky, maturita</a:t>
            </a:r>
          </a:p>
        </p:txBody>
      </p:sp>
      <p:pic>
        <p:nvPicPr>
          <p:cNvPr id="1026" name="Picture 2" descr="Centrum pro zjišťování výsledků vzdělávání">
            <a:extLst>
              <a:ext uri="{FF2B5EF4-FFF2-40B4-BE49-F238E27FC236}">
                <a16:creationId xmlns:a16="http://schemas.microsoft.com/office/drawing/2014/main" id="{6D2FE369-AA34-0F09-014B-7CCC13D87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7215" y="2745362"/>
            <a:ext cx="3624598" cy="355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669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60000">
        <p159:morph option="byObject"/>
      </p:transition>
    </mc:Choice>
    <mc:Fallback>
      <p:transition spd="slow" advClick="0" advTm="60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62E19F-329A-47C3-9C36-54C15934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6BBD1C-7574-4FCF-A881-EA609BB9D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sz="1200" b="0" i="1" dirty="0">
                <a:effectLst/>
              </a:rPr>
              <a:t>Bankovní identita – 5 faktů o </a:t>
            </a:r>
            <a:r>
              <a:rPr lang="cs-CZ" sz="1200" b="0" i="1" dirty="0" err="1">
                <a:effectLst/>
              </a:rPr>
              <a:t>BankID</a:t>
            </a:r>
            <a:r>
              <a:rPr lang="cs-CZ" sz="1200" b="0" i="1" dirty="0">
                <a:effectLst/>
              </a:rPr>
              <a:t>, o kterých jste možná nevěděli - </a:t>
            </a:r>
            <a:r>
              <a:rPr lang="cs-CZ" sz="1200" b="0" i="1" dirty="0" err="1">
                <a:effectLst/>
              </a:rPr>
              <a:t>MoroSystems</a:t>
            </a:r>
            <a:r>
              <a:rPr lang="cs-CZ" sz="1200" b="0" i="1" dirty="0">
                <a:effectLst/>
              </a:rPr>
              <a:t> Blog</a:t>
            </a:r>
            <a:r>
              <a:rPr lang="cs-CZ" sz="1200" b="0" i="0" dirty="0">
                <a:effectLst/>
              </a:rPr>
              <a:t>. (</a:t>
            </a:r>
            <a:r>
              <a:rPr lang="cs-CZ" sz="1200" b="0" i="0" dirty="0" err="1">
                <a:effectLst/>
              </a:rPr>
              <a:t>n.d</a:t>
            </a:r>
            <a:r>
              <a:rPr lang="cs-CZ" sz="1200" b="0" i="0" dirty="0">
                <a:effectLst/>
              </a:rPr>
              <a:t>.). </a:t>
            </a:r>
            <a:r>
              <a:rPr lang="cs-CZ" sz="1200" b="0" i="0" dirty="0" err="1">
                <a:effectLst/>
              </a:rPr>
              <a:t>MoroSystems</a:t>
            </a:r>
            <a:r>
              <a:rPr lang="cs-CZ" sz="1200" b="0" i="0" dirty="0">
                <a:effectLst/>
              </a:rPr>
              <a:t> Blog -.</a:t>
            </a:r>
            <a:r>
              <a:rPr lang="cs-CZ" sz="1200" b="0" i="0" dirty="0">
                <a:solidFill>
                  <a:srgbClr val="00B0F0"/>
                </a:solidFill>
                <a:effectLst/>
              </a:rPr>
              <a:t> </a:t>
            </a:r>
            <a:r>
              <a:rPr lang="cs-CZ" sz="1200" b="0" i="0" u="none" strike="noStrike" dirty="0">
                <a:solidFill>
                  <a:srgbClr val="00B0F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https://blog.morosystems.cz/2021-02/odborne/bankovni-identita/?gclid=CjwKCAiAzp6eBhByEiwA_gGq5IZJtmOqGbEXki_-uzURo6lk67vM9iCw7Jk9iFupb28Xkg1E9zP30xoCwtUQAvD_BwE</a:t>
            </a:r>
            <a:endParaRPr lang="cs-CZ" sz="1200" b="0" i="0" u="none" strike="noStrike" dirty="0">
              <a:solidFill>
                <a:srgbClr val="00B0F0"/>
              </a:solidFill>
              <a:effectLst/>
            </a:endParaRPr>
          </a:p>
          <a:p>
            <a:r>
              <a:rPr lang="cs-CZ" sz="1200" b="0" i="1" dirty="0">
                <a:effectLst/>
              </a:rPr>
              <a:t>gov.cz - Portál veřejné správy</a:t>
            </a:r>
            <a:r>
              <a:rPr lang="cs-CZ" sz="1200" b="0" i="0" dirty="0">
                <a:effectLst/>
              </a:rPr>
              <a:t>. (</a:t>
            </a:r>
            <a:r>
              <a:rPr lang="cs-CZ" sz="1200" b="0" i="0" dirty="0" err="1">
                <a:effectLst/>
              </a:rPr>
              <a:t>n.d</a:t>
            </a:r>
            <a:r>
              <a:rPr lang="cs-CZ" sz="1200" b="0" i="0" dirty="0">
                <a:effectLst/>
              </a:rPr>
              <a:t>.). gov.cz - Portál veřejné správy.</a:t>
            </a:r>
            <a:r>
              <a:rPr lang="cs-CZ" sz="1200" b="0" i="0" dirty="0">
                <a:solidFill>
                  <a:srgbClr val="00B0F0"/>
                </a:solidFill>
                <a:effectLst/>
              </a:rPr>
              <a:t> </a:t>
            </a:r>
            <a:r>
              <a:rPr lang="cs-CZ" sz="1200" b="0" i="0" u="none" strike="noStrike" dirty="0">
                <a:solidFill>
                  <a:srgbClr val="00B0F0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https://portal.gov.cz/rozcestniky/portal-obcana-RZC-108</a:t>
            </a:r>
            <a:endParaRPr lang="cs-CZ" sz="1200" b="0" i="0" u="none" strike="noStrike" dirty="0">
              <a:solidFill>
                <a:srgbClr val="00B0F0"/>
              </a:solidFill>
              <a:effectLst/>
            </a:endParaRPr>
          </a:p>
          <a:p>
            <a:r>
              <a:rPr lang="cs-CZ" sz="1200" b="0" i="0" dirty="0">
                <a:effectLst/>
              </a:rPr>
              <a:t>Přispěvatelé projektů </a:t>
            </a:r>
            <a:r>
              <a:rPr lang="cs-CZ" sz="1200" b="0" i="0" dirty="0" err="1">
                <a:effectLst/>
              </a:rPr>
              <a:t>Wikimedia</a:t>
            </a:r>
            <a:r>
              <a:rPr lang="cs-CZ" sz="1200" b="0" i="0" dirty="0">
                <a:effectLst/>
              </a:rPr>
              <a:t>. (2005, July 8). </a:t>
            </a:r>
            <a:r>
              <a:rPr lang="cs-CZ" sz="1200" b="0" i="1" dirty="0">
                <a:effectLst/>
              </a:rPr>
              <a:t>Instant </a:t>
            </a:r>
            <a:r>
              <a:rPr lang="cs-CZ" sz="1200" b="0" i="1" dirty="0" err="1">
                <a:effectLst/>
              </a:rPr>
              <a:t>messaging</a:t>
            </a:r>
            <a:r>
              <a:rPr lang="cs-CZ" sz="1200" b="0" i="1" dirty="0">
                <a:effectLst/>
              </a:rPr>
              <a:t> – Wikipedie</a:t>
            </a:r>
            <a:r>
              <a:rPr lang="cs-CZ" sz="1200" b="0" i="0" dirty="0">
                <a:effectLst/>
              </a:rPr>
              <a:t>. Wikipedie, otevřená encyklopedie.</a:t>
            </a:r>
            <a:r>
              <a:rPr lang="cs-CZ" sz="1200" b="0" i="0" dirty="0">
                <a:solidFill>
                  <a:srgbClr val="00B0F0"/>
                </a:solidFill>
                <a:effectLst/>
              </a:rPr>
              <a:t> </a:t>
            </a:r>
            <a:r>
              <a:rPr lang="cs-CZ" sz="1200" b="0" i="0" u="none" strike="noStrike" dirty="0">
                <a:solidFill>
                  <a:srgbClr val="00B0F0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https://cs.wikipedia.org/wiki/Instant_messaging</a:t>
            </a:r>
            <a:endParaRPr lang="cs-CZ" sz="1200" b="0" i="0" u="none" strike="noStrike" dirty="0">
              <a:solidFill>
                <a:srgbClr val="00B0F0"/>
              </a:solidFill>
              <a:effectLst/>
            </a:endParaRPr>
          </a:p>
          <a:p>
            <a:r>
              <a:rPr lang="cs-CZ" sz="1200" b="0" i="0" dirty="0">
                <a:effectLst/>
              </a:rPr>
              <a:t>Přispěvatelé projektů </a:t>
            </a:r>
            <a:r>
              <a:rPr lang="cs-CZ" sz="1200" b="0" i="0" dirty="0" err="1">
                <a:effectLst/>
              </a:rPr>
              <a:t>Wikimedia</a:t>
            </a:r>
            <a:r>
              <a:rPr lang="cs-CZ" sz="1200" b="0" i="0" dirty="0">
                <a:effectLst/>
              </a:rPr>
              <a:t>. (2021, </a:t>
            </a:r>
            <a:r>
              <a:rPr lang="cs-CZ" sz="1200" b="0" i="0" dirty="0" err="1">
                <a:effectLst/>
              </a:rPr>
              <a:t>February</a:t>
            </a:r>
            <a:r>
              <a:rPr lang="cs-CZ" sz="1200" b="0" i="0" dirty="0">
                <a:effectLst/>
              </a:rPr>
              <a:t> 4). </a:t>
            </a:r>
            <a:r>
              <a:rPr lang="cs-CZ" sz="1200" b="0" i="1" dirty="0">
                <a:effectLst/>
              </a:rPr>
              <a:t>Bankovní identita – Wikipedie</a:t>
            </a:r>
            <a:r>
              <a:rPr lang="cs-CZ" sz="1200" b="0" i="0" dirty="0">
                <a:effectLst/>
              </a:rPr>
              <a:t>. Wikipedie, otevřená encyklopedie. </a:t>
            </a:r>
            <a:r>
              <a:rPr lang="cs-CZ" sz="1200" b="0" i="0" u="none" strike="noStrike" dirty="0">
                <a:solidFill>
                  <a:srgbClr val="00B0F0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https://cs.wikipedia.org/wiki/Bankovní_identita#cite_note-1</a:t>
            </a:r>
            <a:endParaRPr lang="cs-CZ" sz="1200" dirty="0">
              <a:solidFill>
                <a:srgbClr val="00B0F0"/>
              </a:solidFill>
            </a:endParaRPr>
          </a:p>
          <a:p>
            <a:r>
              <a:rPr lang="cs-CZ" sz="1200" b="0" i="0" dirty="0" err="1">
                <a:effectLst/>
              </a:rPr>
              <a:t>řispěvatelé</a:t>
            </a:r>
            <a:r>
              <a:rPr lang="cs-CZ" sz="1200" b="0" i="0" dirty="0">
                <a:effectLst/>
              </a:rPr>
              <a:t> projektů </a:t>
            </a:r>
            <a:r>
              <a:rPr lang="cs-CZ" sz="1200" b="0" i="0" dirty="0" err="1">
                <a:effectLst/>
              </a:rPr>
              <a:t>Wikimedia</a:t>
            </a:r>
            <a:r>
              <a:rPr lang="cs-CZ" sz="1200" b="0" i="0" dirty="0">
                <a:effectLst/>
              </a:rPr>
              <a:t>. (2007, </a:t>
            </a:r>
            <a:r>
              <a:rPr lang="cs-CZ" sz="1200" b="0" i="0" dirty="0" err="1">
                <a:effectLst/>
              </a:rPr>
              <a:t>February</a:t>
            </a:r>
            <a:r>
              <a:rPr lang="cs-CZ" sz="1200" b="0" i="0" dirty="0">
                <a:effectLst/>
              </a:rPr>
              <a:t> 23). </a:t>
            </a:r>
            <a:r>
              <a:rPr lang="cs-CZ" sz="1200" b="0" i="1" dirty="0" err="1">
                <a:effectLst/>
              </a:rPr>
              <a:t>e-Government</a:t>
            </a:r>
            <a:r>
              <a:rPr lang="cs-CZ" sz="1200" b="0" i="1" dirty="0">
                <a:effectLst/>
              </a:rPr>
              <a:t> – Wikipedie</a:t>
            </a:r>
            <a:r>
              <a:rPr lang="cs-CZ" sz="1200" b="0" i="0" dirty="0">
                <a:effectLst/>
              </a:rPr>
              <a:t>. Wikipedie, otevřená encyklopedie</a:t>
            </a:r>
            <a:r>
              <a:rPr lang="cs-CZ" sz="1200" b="0" i="0" dirty="0">
                <a:solidFill>
                  <a:srgbClr val="212121"/>
                </a:solidFill>
                <a:effectLst/>
              </a:rPr>
              <a:t>. </a:t>
            </a:r>
            <a:r>
              <a:rPr lang="cs-CZ" sz="1200" b="0" i="0" u="none" strike="noStrike" dirty="0">
                <a:solidFill>
                  <a:srgbClr val="00B0F0"/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https://cs.wikipedia.org/wiki/E-Government</a:t>
            </a:r>
            <a:endParaRPr lang="cs-CZ" sz="1200" b="0" i="0" u="none" strike="noStrike" dirty="0">
              <a:solidFill>
                <a:srgbClr val="00B0F0"/>
              </a:solidFill>
              <a:effectLst/>
            </a:endParaRPr>
          </a:p>
          <a:p>
            <a:r>
              <a:rPr lang="cs-CZ" sz="1200" b="0" i="1" dirty="0">
                <a:effectLst/>
              </a:rPr>
              <a:t>Vaše digitální občanka</a:t>
            </a:r>
            <a:r>
              <a:rPr lang="cs-CZ" sz="1200" b="0" i="0" dirty="0">
                <a:effectLst/>
              </a:rPr>
              <a:t>. (</a:t>
            </a:r>
            <a:r>
              <a:rPr lang="cs-CZ" sz="1200" b="0" i="0" dirty="0" err="1">
                <a:effectLst/>
              </a:rPr>
              <a:t>n.d</a:t>
            </a:r>
            <a:r>
              <a:rPr lang="cs-CZ" sz="1200" b="0" i="0" dirty="0">
                <a:effectLst/>
              </a:rPr>
              <a:t>.). Bank ID. </a:t>
            </a:r>
            <a:r>
              <a:rPr lang="cs-CZ" sz="1200" b="0" i="0" u="none" strike="noStrike" dirty="0">
                <a:solidFill>
                  <a:srgbClr val="00B0F0"/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https://www.bankid.cz/</a:t>
            </a:r>
            <a:endParaRPr lang="cs-CZ" sz="1200" b="0" i="0" u="none" strike="noStrike" dirty="0">
              <a:solidFill>
                <a:srgbClr val="00B0F0"/>
              </a:solidFill>
              <a:effectLst/>
            </a:endParaRPr>
          </a:p>
          <a:p>
            <a:r>
              <a:rPr lang="pl-PL" sz="1200" b="0" i="0" dirty="0">
                <a:effectLst/>
              </a:rPr>
              <a:t>Autenti, T. (2022, October 5). </a:t>
            </a:r>
            <a:r>
              <a:rPr lang="pl-PL" sz="1200" b="0" i="1" dirty="0">
                <a:effectLst/>
              </a:rPr>
              <a:t>Co je to eIDAS?</a:t>
            </a:r>
            <a:r>
              <a:rPr lang="pl-PL" sz="1200" b="0" i="0" dirty="0">
                <a:effectLst/>
              </a:rPr>
              <a:t> Autenti | Przyspiesz swój biznes dzięki e-podpisowi</a:t>
            </a:r>
            <a:r>
              <a:rPr lang="pl-PL" sz="1200" b="0" i="0" dirty="0">
                <a:solidFill>
                  <a:srgbClr val="212121"/>
                </a:solidFill>
                <a:effectLst/>
              </a:rPr>
              <a:t>.</a:t>
            </a:r>
            <a:r>
              <a:rPr lang="pl-PL" sz="1200" b="0" i="0" dirty="0">
                <a:solidFill>
                  <a:srgbClr val="00B0F0"/>
                </a:solidFill>
                <a:effectLst/>
              </a:rPr>
              <a:t> </a:t>
            </a:r>
            <a:r>
              <a:rPr lang="pl-PL" sz="1200" b="0" i="0" u="none" strike="noStrike" dirty="0">
                <a:solidFill>
                  <a:srgbClr val="00B0F0"/>
                </a:solidFill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utenti.com/cs/blog/co-je-to-eidas?utm_term=&amp;amp;utm_campaign=[SN]+/+DSA+/+INT+/+CS+/+Elektronický+podpis+(E-podpis)&amp;amp;utm_source=adwords&amp;amp;utm_medium=ppc&amp;amp;hsa_acc=3048952534&amp;amp;hsa_cam=17938456937&amp;amp;hsa_grp=151199752468&amp;amp;hsa_ad=629835459832&amp;amp;hsa_src=g&amp;amp;hsa_tgt=dsa-1854775676059&amp;amp;hsa_kw=&amp;amp;hsa_mt=&amp;amp;hsa_net=adwords&amp;amp;hsa_ver=3&amp;amp;gclid=CjwKCAiA2rOeBhAsEiwA2Pl7Qx0wTJxHl_aT5g5az9uZkCh4itTjRF7q45aHNERYZ2LpkveR4qs_xRoC_acQAvD_BwE</a:t>
            </a:r>
            <a:endParaRPr lang="cs-CZ" sz="1200" dirty="0">
              <a:solidFill>
                <a:srgbClr val="00B0F0"/>
              </a:solidFill>
            </a:endParaRPr>
          </a:p>
          <a:p>
            <a:endParaRPr lang="cs-CZ" sz="1200" dirty="0">
              <a:solidFill>
                <a:srgbClr val="00B0F0"/>
              </a:solidFill>
            </a:endParaRPr>
          </a:p>
          <a:p>
            <a:endParaRPr lang="cs-CZ" sz="1200" dirty="0"/>
          </a:p>
          <a:p>
            <a:endParaRPr lang="cs-CZ" sz="12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05488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5000">
        <p159:morph option="byObject"/>
      </p:transition>
    </mc:Choice>
    <mc:Fallback>
      <p:transition spd="slow" advClick="0" advTm="1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B79092-620C-CB0A-8070-A66939B9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BA63DD-A9EE-3913-3B4F-9F86F57F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1200" b="0" i="1" dirty="0">
                <a:effectLst/>
              </a:rPr>
              <a:t>vytvářející důvěru – Wikipedie</a:t>
            </a:r>
            <a:r>
              <a:rPr lang="cs-CZ" sz="1200" b="0" i="0" dirty="0">
                <a:effectLst/>
              </a:rPr>
              <a:t>. Wikipedie, otevřená encyklopedie</a:t>
            </a:r>
            <a:r>
              <a:rPr lang="cs-CZ" sz="1200" b="0" i="0" dirty="0">
                <a:solidFill>
                  <a:srgbClr val="212121"/>
                </a:solidFill>
                <a:effectLst/>
              </a:rPr>
              <a:t>.</a:t>
            </a:r>
            <a:r>
              <a:rPr lang="cs-CZ" sz="1200" b="0" i="0" dirty="0">
                <a:solidFill>
                  <a:srgbClr val="00B0F0"/>
                </a:solidFill>
                <a:effectLst/>
              </a:rPr>
              <a:t> </a:t>
            </a:r>
            <a:r>
              <a:rPr lang="cs-CZ" sz="1200" b="0" i="0" u="none" strike="noStrike" dirty="0">
                <a:solidFill>
                  <a:srgbClr val="00B0F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</a:t>
            </a:r>
            <a:r>
              <a:rPr lang="cs-CZ" sz="1200" b="0" i="0" u="none" strike="noStrike" dirty="0" err="1">
                <a:solidFill>
                  <a:srgbClr val="00B0F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Služba_vytvářející_důvěru</a:t>
            </a:r>
            <a:endParaRPr lang="cs-CZ" sz="1200" b="0" i="0" u="none" strike="noStrike" dirty="0">
              <a:solidFill>
                <a:srgbClr val="00B0F0"/>
              </a:solidFill>
              <a:effectLst/>
            </a:endParaRPr>
          </a:p>
          <a:p>
            <a:r>
              <a:rPr lang="cs-CZ" sz="1200" b="0" i="1" dirty="0">
                <a:effectLst/>
              </a:rPr>
              <a:t>Další portály</a:t>
            </a:r>
            <a:r>
              <a:rPr lang="cs-CZ" sz="1200" b="0" i="0" dirty="0">
                <a:effectLst/>
              </a:rPr>
              <a:t>. (</a:t>
            </a:r>
            <a:r>
              <a:rPr lang="cs-CZ" sz="1200" b="0" i="0" dirty="0" err="1">
                <a:effectLst/>
              </a:rPr>
              <a:t>n.d</a:t>
            </a:r>
            <a:r>
              <a:rPr lang="cs-CZ" sz="1200" b="0" i="0" dirty="0">
                <a:effectLst/>
              </a:rPr>
              <a:t>.). Průvodce</a:t>
            </a:r>
            <a:r>
              <a:rPr lang="cs-CZ" sz="1200" b="0" i="0" dirty="0">
                <a:solidFill>
                  <a:srgbClr val="212121"/>
                </a:solidFill>
                <a:effectLst/>
              </a:rPr>
              <a:t>.</a:t>
            </a:r>
            <a:r>
              <a:rPr lang="cs-CZ" sz="1200" b="0" i="0" dirty="0">
                <a:solidFill>
                  <a:srgbClr val="00B0F0"/>
                </a:solidFill>
                <a:effectLst/>
              </a:rPr>
              <a:t> </a:t>
            </a:r>
            <a:r>
              <a:rPr lang="cs-CZ" sz="1200" b="0" i="0" u="none" strike="noStrike" dirty="0">
                <a:solidFill>
                  <a:srgbClr val="00B0F0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https://www.mpsv.cz/web/cz/dalsi-portaly?p_r_p_categoryId=767055&amp;amp;p_r_p_resetCur=true</a:t>
            </a:r>
            <a:endParaRPr lang="cs-CZ" sz="1200" b="0" i="0" u="none" strike="noStrike" dirty="0">
              <a:solidFill>
                <a:srgbClr val="00B0F0"/>
              </a:solidFill>
              <a:effectLst/>
            </a:endParaRPr>
          </a:p>
          <a:p>
            <a:endParaRPr lang="cs-CZ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5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5000">
        <p159:morph option="byObject"/>
      </p:transition>
    </mc:Choice>
    <mc:Fallback>
      <p:transition spd="slow" advClick="0" advTm="1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2A986B-2CFD-40AB-A698-05B77717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GitHub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2D7135-900B-4463-B846-3D1B65B4C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https://github.com/22maixner/prezentace</a:t>
            </a:r>
            <a:endParaRPr lang="cs-CZ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410621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5000">
        <p159:morph option="byObject"/>
      </p:transition>
    </mc:Choice>
    <mc:Fallback>
      <p:transition spd="slow" advClick="0" advTm="1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A75C247-19A1-4221-B2DD-5C6BF0A1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4633785" cy="2397324"/>
          </a:xfrm>
        </p:spPr>
        <p:txBody>
          <a:bodyPr>
            <a:normAutofit/>
          </a:bodyPr>
          <a:lstStyle/>
          <a:p>
            <a:r>
              <a:rPr lang="cs-CZ">
                <a:solidFill>
                  <a:schemeClr val="tx2"/>
                </a:solidFill>
              </a:rPr>
              <a:t>Co je BankID?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0EB3B0-C1C6-4295-87A1-E4F995663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0400"/>
            <a:ext cx="4633486" cy="2912687"/>
          </a:xfrm>
        </p:spPr>
        <p:txBody>
          <a:bodyPr>
            <a:normAutofit/>
          </a:bodyPr>
          <a:lstStyle/>
          <a:p>
            <a:r>
              <a:rPr lang="cs-CZ" sz="1800" dirty="0">
                <a:solidFill>
                  <a:schemeClr val="tx2"/>
                </a:solidFill>
              </a:rPr>
              <a:t>Zabezpečená digitální identita</a:t>
            </a:r>
          </a:p>
          <a:p>
            <a:r>
              <a:rPr lang="cs-CZ" sz="1800" dirty="0">
                <a:solidFill>
                  <a:schemeClr val="tx2"/>
                </a:solidFill>
              </a:rPr>
              <a:t>Autorizovaná komunikace s úřady</a:t>
            </a:r>
          </a:p>
          <a:p>
            <a:pPr marL="0" indent="0">
              <a:buNone/>
            </a:pPr>
            <a:endParaRPr lang="cs-CZ" sz="1800" dirty="0">
              <a:solidFill>
                <a:schemeClr val="tx2"/>
              </a:solidFill>
            </a:endParaRPr>
          </a:p>
          <a:p>
            <a:endParaRPr lang="cs-CZ" sz="1800" dirty="0">
              <a:solidFill>
                <a:schemeClr val="tx2"/>
              </a:solidFill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F174AE6-83F4-4EF2-8F3A-E34B1822D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800" y="0"/>
            <a:ext cx="617219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C30E035-0509-409C-B71F-0650ACB14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19800" y="0"/>
            <a:ext cx="6172198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BankID OpenID Connect | Drupal.org">
            <a:extLst>
              <a:ext uri="{FF2B5EF4-FFF2-40B4-BE49-F238E27FC236}">
                <a16:creationId xmlns:a16="http://schemas.microsoft.com/office/drawing/2014/main" id="{BA92E1CE-E4E1-4D11-A7A7-2D9C3509F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8" r="8791" b="-2"/>
          <a:stretch/>
        </p:blipFill>
        <p:spPr bwMode="auto"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2866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60000">
        <p159:morph option="byObject"/>
      </p:transition>
    </mc:Choice>
    <mc:Fallback>
      <p:transition spd="slow" advClick="0" advTm="6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50"/>
            <a:ext cx="62546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048" y="0"/>
            <a:ext cx="6251447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878BF4E-7C37-8B96-DAF4-8DD4C1A2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>
            <a:normAutofit/>
          </a:bodyPr>
          <a:lstStyle/>
          <a:p>
            <a:r>
              <a:rPr lang="cs-CZ" dirty="0"/>
              <a:t>Identifikace v </a:t>
            </a:r>
            <a:r>
              <a:rPr lang="cs-CZ"/>
              <a:t>BankID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BFACA2-9B48-F68F-09A3-A95177C15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0703"/>
            <a:ext cx="4952681" cy="3728613"/>
          </a:xfrm>
        </p:spPr>
        <p:txBody>
          <a:bodyPr>
            <a:normAutofit/>
          </a:bodyPr>
          <a:lstStyle/>
          <a:p>
            <a:r>
              <a:rPr lang="cs-CZ" sz="1800"/>
              <a:t>Bankovní identita </a:t>
            </a:r>
          </a:p>
          <a:p>
            <a:r>
              <a:rPr lang="cs-CZ" sz="1800"/>
              <a:t>Občanský průkaz</a:t>
            </a:r>
          </a:p>
          <a:p>
            <a:r>
              <a:rPr lang="cs-CZ" sz="1800"/>
              <a:t>Elektronický klíč</a:t>
            </a:r>
          </a:p>
          <a:p>
            <a:endParaRPr lang="cs-CZ" sz="1800"/>
          </a:p>
        </p:txBody>
      </p:sp>
      <p:pic>
        <p:nvPicPr>
          <p:cNvPr id="4098" name="Picture 2" descr="ELEKTRONICKÝ KLÍČ SYSTÉMU EUROKEY – matobe.cz vše pro automyčky">
            <a:extLst>
              <a:ext uri="{FF2B5EF4-FFF2-40B4-BE49-F238E27FC236}">
                <a16:creationId xmlns:a16="http://schemas.microsoft.com/office/drawing/2014/main" id="{64279EF8-1832-48DF-E84D-1F1D4B1480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8" r="2" b="1139"/>
          <a:stretch/>
        </p:blipFill>
        <p:spPr bwMode="auto">
          <a:xfrm>
            <a:off x="6858001" y="586992"/>
            <a:ext cx="4724400" cy="571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145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60000">
        <p159:morph option="byObject"/>
      </p:transition>
    </mc:Choice>
    <mc:Fallback>
      <p:transition spd="slow" advClick="0" advTm="6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5CCA809-9D3B-47D2-80AB-BA6F1180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cs-CZ" dirty="0"/>
              <a:t>Výhody </a:t>
            </a:r>
            <a:r>
              <a:rPr lang="cs-CZ"/>
              <a:t>BankID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B3B30B-D6D7-4307-9FE6-251846443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cs-CZ" sz="1800" dirty="0">
                <a:solidFill>
                  <a:schemeClr val="tx1"/>
                </a:solidFill>
              </a:rPr>
              <a:t>Elektronický podpis</a:t>
            </a:r>
          </a:p>
          <a:p>
            <a:r>
              <a:rPr lang="cs-CZ" sz="1800" dirty="0">
                <a:solidFill>
                  <a:schemeClr val="tx1"/>
                </a:solidFill>
              </a:rPr>
              <a:t>Přístup do eGovernmentu</a:t>
            </a:r>
          </a:p>
          <a:p>
            <a:r>
              <a:rPr lang="cs-CZ" sz="1800" dirty="0">
                <a:solidFill>
                  <a:schemeClr val="tx1"/>
                </a:solidFill>
              </a:rPr>
              <a:t>Portál občana </a:t>
            </a:r>
          </a:p>
          <a:p>
            <a:endParaRPr lang="cs-CZ" sz="1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logo portál občana - GISportal.cz">
            <a:extLst>
              <a:ext uri="{FF2B5EF4-FFF2-40B4-BE49-F238E27FC236}">
                <a16:creationId xmlns:a16="http://schemas.microsoft.com/office/drawing/2014/main" id="{3C4BCEAD-AA5E-49A9-94B0-4FB858553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6628" y="3334798"/>
            <a:ext cx="5585772" cy="237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215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60000">
        <p159:morph option="byObject"/>
      </p:transition>
    </mc:Choice>
    <mc:Fallback>
      <p:transition spd="slow" advClick="0" advTm="6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0" name="Rectangle 103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1" name="Rectangle 103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2" name="Rectangle 103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2920C6B-5210-4567-B7FB-346BD0C3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cs-CZ"/>
              <a:t>Portál veřejné zprávy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B92AB2-C9A4-46E3-B8A5-58550FD9E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cs-CZ" sz="1800" dirty="0">
                <a:solidFill>
                  <a:schemeClr val="tx1"/>
                </a:solidFill>
              </a:rPr>
              <a:t>Ministerstvo vnitra</a:t>
            </a:r>
          </a:p>
          <a:p>
            <a:r>
              <a:rPr lang="cs-CZ" sz="1800" dirty="0">
                <a:solidFill>
                  <a:schemeClr val="tx1"/>
                </a:solidFill>
              </a:rPr>
              <a:t>Informace</a:t>
            </a:r>
          </a:p>
          <a:p>
            <a:r>
              <a:rPr lang="cs-CZ" sz="1800" dirty="0" err="1">
                <a:solidFill>
                  <a:schemeClr val="tx1"/>
                </a:solidFill>
              </a:rPr>
              <a:t>eGoverment</a:t>
            </a:r>
            <a:endParaRPr lang="cs-CZ" sz="1800" dirty="0">
              <a:solidFill>
                <a:schemeClr val="tx1"/>
              </a:solidFill>
            </a:endParaRPr>
          </a:p>
          <a:p>
            <a:r>
              <a:rPr lang="cs-CZ" sz="1800" dirty="0">
                <a:solidFill>
                  <a:schemeClr val="tx1"/>
                </a:solidFill>
              </a:rPr>
              <a:t>Portál občana</a:t>
            </a:r>
          </a:p>
        </p:txBody>
      </p:sp>
      <p:pic>
        <p:nvPicPr>
          <p:cNvPr id="1026" name="Picture 2" descr="ČSOB umožní snadné přihlašování k eGovernmentu - Cnews.cz">
            <a:extLst>
              <a:ext uri="{FF2B5EF4-FFF2-40B4-BE49-F238E27FC236}">
                <a16:creationId xmlns:a16="http://schemas.microsoft.com/office/drawing/2014/main" id="{FD5CE867-32F6-275D-B1C6-361E84CC2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6628" y="2957758"/>
            <a:ext cx="5585772" cy="31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248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60000">
        <p159:morph option="byObject"/>
      </p:transition>
    </mc:Choice>
    <mc:Fallback>
      <p:transition spd="slow" advClick="0" advTm="6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DDC27C6-03BB-41F6-AEEB-7496BDE6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cs-CZ" dirty="0"/>
              <a:t>eGovernment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CFAC44-F1A4-4636-982E-A61E4F3BD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cs-CZ" sz="1800" dirty="0">
                <a:solidFill>
                  <a:schemeClr val="tx1"/>
                </a:solidFill>
              </a:rPr>
              <a:t>Komunikace státu s občany</a:t>
            </a:r>
          </a:p>
          <a:p>
            <a:r>
              <a:rPr lang="cs-CZ" sz="1800" dirty="0">
                <a:solidFill>
                  <a:schemeClr val="tx1"/>
                </a:solidFill>
              </a:rPr>
              <a:t>Komunikace tipu e-</a:t>
            </a:r>
            <a:r>
              <a:rPr lang="cs-CZ" sz="1800" dirty="0" err="1">
                <a:solidFill>
                  <a:schemeClr val="tx1"/>
                </a:solidFill>
              </a:rPr>
              <a:t>citizen</a:t>
            </a:r>
            <a:endParaRPr lang="cs-CZ" sz="1800" dirty="0">
              <a:solidFill>
                <a:schemeClr val="tx1"/>
              </a:solidFill>
            </a:endParaRPr>
          </a:p>
          <a:p>
            <a:r>
              <a:rPr lang="cs-CZ" sz="1800" dirty="0">
                <a:solidFill>
                  <a:schemeClr val="tx1"/>
                </a:solidFill>
              </a:rPr>
              <a:t>Statní instant-</a:t>
            </a:r>
            <a:r>
              <a:rPr lang="cs-CZ" sz="1800" dirty="0" err="1">
                <a:solidFill>
                  <a:schemeClr val="tx1"/>
                </a:solidFill>
              </a:rPr>
              <a:t>messaging</a:t>
            </a:r>
            <a:endParaRPr lang="cs-CZ" sz="1800" dirty="0">
              <a:solidFill>
                <a:schemeClr val="tx1"/>
              </a:solidFill>
            </a:endParaRPr>
          </a:p>
        </p:txBody>
      </p:sp>
      <p:pic>
        <p:nvPicPr>
          <p:cNvPr id="3076" name="Picture 4" descr="EUROPEAN COMPUTER DRIVING LICENCE / INTERNATIONAL COMPUTER DRIVING LICENCE  - e-Citizen SYLABUS 1.0">
            <a:extLst>
              <a:ext uri="{FF2B5EF4-FFF2-40B4-BE49-F238E27FC236}">
                <a16:creationId xmlns:a16="http://schemas.microsoft.com/office/drawing/2014/main" id="{B2D88B05-D1C6-4D79-AFD6-C63F345CC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6628" y="3024933"/>
            <a:ext cx="5585772" cy="299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757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60000">
        <p159:morph option="byObject"/>
      </p:transition>
    </mc:Choice>
    <mc:Fallback>
      <p:transition spd="slow" advClick="0" advTm="6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6CBFAC3-B37A-43CE-ADAB-82452633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cs-CZ"/>
              <a:t>Portál občana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B73FDF-F64B-46C0-B598-1661946D8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cs-CZ" sz="1800">
                <a:solidFill>
                  <a:schemeClr val="tx1"/>
                </a:solidFill>
              </a:rPr>
              <a:t>Opensource</a:t>
            </a:r>
          </a:p>
          <a:p>
            <a:r>
              <a:rPr lang="cs-CZ" sz="1800">
                <a:solidFill>
                  <a:schemeClr val="tx1"/>
                </a:solidFill>
              </a:rPr>
              <a:t>Datová schránka</a:t>
            </a:r>
          </a:p>
          <a:p>
            <a:r>
              <a:rPr lang="cs-CZ" sz="1800">
                <a:solidFill>
                  <a:schemeClr val="tx1"/>
                </a:solidFill>
              </a:rPr>
              <a:t>Správa dokladů</a:t>
            </a:r>
          </a:p>
        </p:txBody>
      </p:sp>
      <p:pic>
        <p:nvPicPr>
          <p:cNvPr id="2050" name="Picture 2" descr="Datové schránky – Hospodářská Komora">
            <a:extLst>
              <a:ext uri="{FF2B5EF4-FFF2-40B4-BE49-F238E27FC236}">
                <a16:creationId xmlns:a16="http://schemas.microsoft.com/office/drawing/2014/main" id="{AE22F750-C310-4943-AB52-637EFDE69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6628" y="3588419"/>
            <a:ext cx="5585772" cy="186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794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60000">
        <p159:morph option="byObject"/>
      </p:transition>
    </mc:Choice>
    <mc:Fallback>
      <p:transition spd="slow" advClick="0" advTm="6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3F7C8E2-B064-4EF9-B86F-71F2C7F4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cs-CZ" dirty="0" err="1"/>
              <a:t>BankID</a:t>
            </a:r>
            <a:r>
              <a:rPr lang="cs-CZ" dirty="0"/>
              <a:t> ve státní správě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CD13C8-9712-472D-8031-96AAF2DB5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cs-CZ" sz="1800" dirty="0">
                <a:solidFill>
                  <a:schemeClr val="tx1"/>
                </a:solidFill>
              </a:rPr>
              <a:t>Portál občana - kontrola dokladů</a:t>
            </a:r>
          </a:p>
          <a:p>
            <a:r>
              <a:rPr lang="cs-CZ" sz="1800" dirty="0">
                <a:solidFill>
                  <a:schemeClr val="tx1"/>
                </a:solidFill>
              </a:rPr>
              <a:t>Česká správa sociálního </a:t>
            </a:r>
            <a:r>
              <a:rPr lang="cs-CZ" sz="1800" dirty="0" err="1">
                <a:solidFill>
                  <a:schemeClr val="tx1"/>
                </a:solidFill>
              </a:rPr>
              <a:t>zabespečení</a:t>
            </a:r>
            <a:endParaRPr lang="cs-CZ" sz="1800" dirty="0">
              <a:solidFill>
                <a:schemeClr val="tx1"/>
              </a:solidFill>
            </a:endParaRPr>
          </a:p>
          <a:p>
            <a:r>
              <a:rPr lang="cs-CZ" sz="1800" dirty="0">
                <a:solidFill>
                  <a:schemeClr val="tx1"/>
                </a:solidFill>
              </a:rPr>
              <a:t>Moje daně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7D24F6B-1FE5-44BC-A877-A22D83CB3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672" y="2745362"/>
            <a:ext cx="2433684" cy="35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41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60000">
        <p159:morph option="byObject"/>
      </p:transition>
    </mc:Choice>
    <mc:Fallback>
      <p:transition spd="slow" advClick="0" advTm="6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3129B2B-7521-4D13-B4B9-0808615D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cs-CZ" dirty="0" err="1"/>
              <a:t>BankID</a:t>
            </a:r>
            <a:r>
              <a:rPr lang="cs-CZ" dirty="0"/>
              <a:t> ve státní správě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6A104B-8AA4-4663-9DA8-B981EB81C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cs-CZ" sz="1800" dirty="0">
                <a:solidFill>
                  <a:schemeClr val="tx1"/>
                </a:solidFill>
              </a:rPr>
              <a:t>Úřad práce ČR</a:t>
            </a:r>
          </a:p>
          <a:p>
            <a:r>
              <a:rPr lang="cs-CZ" sz="1800" dirty="0">
                <a:solidFill>
                  <a:schemeClr val="tx1"/>
                </a:solidFill>
              </a:rPr>
              <a:t>Očkovací portál</a:t>
            </a:r>
          </a:p>
          <a:p>
            <a:r>
              <a:rPr lang="cs-CZ" sz="1800" dirty="0">
                <a:solidFill>
                  <a:schemeClr val="tx1"/>
                </a:solidFill>
              </a:rPr>
              <a:t>eRecept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09CFD4AC-A221-4BF4-964F-2C21FEF49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672" y="2745362"/>
            <a:ext cx="2433684" cy="35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67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60000">
        <p159:morph option="byObject"/>
      </p:transition>
    </mc:Choice>
    <mc:Fallback>
      <p:transition spd="slow" advClick="0" advTm="60000">
        <p:fade/>
      </p:transition>
    </mc:Fallback>
  </mc:AlternateContent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1291</Words>
  <Application>Microsoft Office PowerPoint</Application>
  <PresentationFormat>Širokoúhlá obrazovka</PresentationFormat>
  <Paragraphs>133</Paragraphs>
  <Slides>19</Slides>
  <Notes>14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5" baseType="lpstr">
      <vt:lpstr>Arial</vt:lpstr>
      <vt:lpstr>Avenir Next LT Pro</vt:lpstr>
      <vt:lpstr>AvenirNext LT Pro Medium</vt:lpstr>
      <vt:lpstr>Calibri</vt:lpstr>
      <vt:lpstr>DM Sans</vt:lpstr>
      <vt:lpstr>BlockprintVTI</vt:lpstr>
      <vt:lpstr>Bankovní identita (BankID)</vt:lpstr>
      <vt:lpstr>Co je BankID?</vt:lpstr>
      <vt:lpstr>Identifikace v BankID</vt:lpstr>
      <vt:lpstr>Výhody BankID</vt:lpstr>
      <vt:lpstr>Portál veřejné zprávy</vt:lpstr>
      <vt:lpstr>eGovernment</vt:lpstr>
      <vt:lpstr>Portál občana</vt:lpstr>
      <vt:lpstr>BankID ve státní správě</vt:lpstr>
      <vt:lpstr>BankID ve státní správě</vt:lpstr>
      <vt:lpstr>Jak si vytvořit BankID?</vt:lpstr>
      <vt:lpstr>Použití BankID</vt:lpstr>
      <vt:lpstr>Použití bankID</vt:lpstr>
      <vt:lpstr>Datová schránka</vt:lpstr>
      <vt:lpstr>eIdas</vt:lpstr>
      <vt:lpstr>Další portály</vt:lpstr>
      <vt:lpstr>Další portály</vt:lpstr>
      <vt:lpstr>citace</vt:lpstr>
      <vt:lpstr>citace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Bankovní identita (BankID)</dc:title>
  <dc:creator>Josef Maixner</dc:creator>
  <cp:lastModifiedBy>Josef Maixner</cp:lastModifiedBy>
  <cp:revision>9</cp:revision>
  <dcterms:created xsi:type="dcterms:W3CDTF">2023-01-18T19:50:27Z</dcterms:created>
  <dcterms:modified xsi:type="dcterms:W3CDTF">2023-01-22T19:12:52Z</dcterms:modified>
</cp:coreProperties>
</file>