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12" d="100"/>
          <a:sy n="112" d="100"/>
        </p:scale>
        <p:origin x="55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DD785-E9C8-406C-BA5D-32BF4EC1F056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C404A-DE52-464E-AB8D-0875D9A9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76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Identita je míněno jako třeba občanský průkaz nebo cestovní pás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51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Můžeme použít pro uzavírání smluv aniž by jsme musely někam chodit     K portál občanovi má přistup jen uživatel a může spravovat své doklady</a:t>
            </a:r>
          </a:p>
          <a:p>
            <a:r>
              <a:rPr lang="cs-CZ" dirty="0" err="1"/>
              <a:t>eGovenment</a:t>
            </a:r>
            <a:r>
              <a:rPr lang="cs-CZ" dirty="0"/>
              <a:t> je elektronická vláda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97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E-</a:t>
            </a:r>
            <a:r>
              <a:rPr lang="cs-CZ" dirty="0" err="1"/>
              <a:t>citizen</a:t>
            </a:r>
            <a:r>
              <a:rPr lang="cs-CZ" dirty="0"/>
              <a:t> pomáhá uživatelům se orientovat na internetu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instant-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okamžité zasílání zpráv </a:t>
            </a:r>
          </a:p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rámci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eGovenmentu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je například zasílání varovných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294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8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7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1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9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gov.cz/rozcestniky/portal-obcana-RZC-108" TargetMode="External"/><Relationship Id="rId2" Type="http://schemas.openxmlformats.org/officeDocument/2006/relationships/hyperlink" Target="https://blog.morosystems.cz/2021-02/odborne/bankovni-identita/?gclid=CjwKCAiAzp6eBhByEiwA_gGq5IZJtmOqGbEXki_-uzURo6lk67vM9iCw7Jk9iFupb28Xkg1E9zP30xoCwtUQAvD_Bw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Bankovn%C3%AD_identita#cite_note-1" TargetMode="External"/><Relationship Id="rId5" Type="http://schemas.openxmlformats.org/officeDocument/2006/relationships/hyperlink" Target="https://cs.wikipedia.org/wiki/E-Government" TargetMode="External"/><Relationship Id="rId4" Type="http://schemas.openxmlformats.org/officeDocument/2006/relationships/hyperlink" Target="https://cs.wikipedia.org/wiki/Instant_messag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avučina spojených bodů">
            <a:extLst>
              <a:ext uri="{FF2B5EF4-FFF2-40B4-BE49-F238E27FC236}">
                <a16:creationId xmlns:a16="http://schemas.microsoft.com/office/drawing/2014/main" id="{362F3EDA-5664-B8CE-24B5-FBF34A7D25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044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E00550F-90FA-43DF-8CBE-69B166AE1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cs-CZ" sz="5200" dirty="0">
                <a:solidFill>
                  <a:srgbClr val="FFFFFF"/>
                </a:solidFill>
              </a:rPr>
              <a:t>Bankovní identita (</a:t>
            </a:r>
            <a:r>
              <a:rPr lang="cs-CZ" sz="5200" dirty="0" err="1">
                <a:solidFill>
                  <a:srgbClr val="FFFFFF"/>
                </a:solidFill>
              </a:rPr>
              <a:t>BankID</a:t>
            </a:r>
            <a:r>
              <a:rPr lang="cs-CZ" sz="52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BDCBA-7E08-44B4-875A-3E1BE4894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cs-CZ" sz="2200" dirty="0">
                <a:solidFill>
                  <a:srgbClr val="FFFFFF"/>
                </a:solidFill>
              </a:rPr>
              <a:t>Vypracoval : Josef Maixner</a:t>
            </a:r>
          </a:p>
        </p:txBody>
      </p:sp>
    </p:spTree>
    <p:extLst>
      <p:ext uri="{BB962C8B-B14F-4D97-AF65-F5344CB8AC3E}">
        <p14:creationId xmlns:p14="http://schemas.microsoft.com/office/powerpoint/2010/main" val="418757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F65CE-E835-43C7-8C33-EA538954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A5A66C-312E-42A6-9C9D-72F3A210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260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329D9B-835D-4E26-83D0-39BFDD45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DEC319-E62C-47EA-B621-450C31B6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007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3BC45-6C5B-4B2C-A320-9806A093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4B6243-49B7-4EF2-9413-00E8E9D4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0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BD45A7-BDD1-4F42-A6BA-4D9A290F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106ED4-B1DD-4780-A482-534F8F99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362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F63850-DE6F-4847-8E91-9D816E98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A14623-1923-4AA6-BD44-C6D6EC1C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528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66C81E-BF7E-40AB-B9C3-900DB05E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CAF296-DE9C-4A96-9101-4691354A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66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C5C01B-9CBF-4221-B5FD-BD61A76E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D5FF2-7E40-4328-89A3-AE7243C8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11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1F9A99-A1C4-46C1-A1CF-5734DEA8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7F62A7-B903-4D63-B906-96F3B610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9719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9F506-EED6-4275-B929-C3F08AFC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1DF0F6-07B2-4A2A-9AE2-7B13F69D1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195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2A986B-2CFD-40AB-A698-05B77717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2D7135-900B-4463-B846-3D1B65B4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106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75C247-19A1-4221-B2DD-5C6BF0A1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4633785" cy="2397324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2"/>
                </a:solidFill>
              </a:rPr>
              <a:t>Co je BankID?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0EB3B0-C1C6-4295-87A1-E4F99566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0"/>
            <a:ext cx="4633486" cy="2912687"/>
          </a:xfrm>
        </p:spPr>
        <p:txBody>
          <a:bodyPr>
            <a:normAutofit/>
          </a:bodyPr>
          <a:lstStyle/>
          <a:p>
            <a:r>
              <a:rPr lang="cs-CZ" sz="1800" dirty="0">
                <a:solidFill>
                  <a:schemeClr val="tx2"/>
                </a:solidFill>
              </a:rPr>
              <a:t>Zabezpečená digitální identita</a:t>
            </a:r>
          </a:p>
          <a:p>
            <a:r>
              <a:rPr lang="cs-CZ" sz="1800" dirty="0">
                <a:solidFill>
                  <a:schemeClr val="tx2"/>
                </a:solidFill>
              </a:rPr>
              <a:t>Autorizovaná komunikace s úřady</a:t>
            </a:r>
          </a:p>
          <a:p>
            <a:pPr marL="0" indent="0">
              <a:buNone/>
            </a:pPr>
            <a:endParaRPr lang="cs-CZ" sz="1800" dirty="0">
              <a:solidFill>
                <a:schemeClr val="tx2"/>
              </a:solidFill>
            </a:endParaRPr>
          </a:p>
          <a:p>
            <a:endParaRPr lang="cs-CZ" sz="1800" dirty="0">
              <a:solidFill>
                <a:schemeClr val="tx2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F174AE6-83F4-4EF2-8F3A-E34B1822D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C30E035-0509-409C-B71F-0650ACB14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19800" y="0"/>
            <a:ext cx="6172198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BankID OpenID Connect | Drupal.org">
            <a:extLst>
              <a:ext uri="{FF2B5EF4-FFF2-40B4-BE49-F238E27FC236}">
                <a16:creationId xmlns:a16="http://schemas.microsoft.com/office/drawing/2014/main" id="{BA92E1CE-E4E1-4D11-A7A7-2D9C3509F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8" r="8791" b="-2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86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62E19F-329A-47C3-9C36-54C15934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6BBD1C-7574-4FCF-A881-EA609BB9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200" dirty="0">
                <a:hlinkClick r:id="rId2"/>
              </a:rPr>
              <a:t>https://blog.morosystems.cz/2021-02/odborne/bankovni-identita/?gclid=CjwKCAiAzp6eBhByEiwA_gGq5IZJtmOqGbEXki_-uzURo6lk67vM9iCw7Jk9iFupb28Xkg1E9zP30xoCwtUQAvD_BwE</a:t>
            </a:r>
            <a:endParaRPr lang="cs-CZ" sz="1200" dirty="0"/>
          </a:p>
          <a:p>
            <a:r>
              <a:rPr lang="cs-CZ" sz="1200" dirty="0">
                <a:hlinkClick r:id="rId3"/>
              </a:rPr>
              <a:t>https://portal.gov.cz/rozcestniky/portal-obcana-RZC-108</a:t>
            </a:r>
            <a:endParaRPr lang="cs-CZ" sz="1200" dirty="0"/>
          </a:p>
          <a:p>
            <a:r>
              <a:rPr lang="cs-CZ" sz="1200" dirty="0">
                <a:hlinkClick r:id="rId4"/>
              </a:rPr>
              <a:t>https://cs.wikipedia.org/wiki/Instant_messaging</a:t>
            </a:r>
            <a:endParaRPr lang="cs-CZ" sz="1200" dirty="0"/>
          </a:p>
          <a:p>
            <a:r>
              <a:rPr lang="cs-CZ" sz="1200" dirty="0">
                <a:hlinkClick r:id="rId5"/>
              </a:rPr>
              <a:t>https://cs.wikipedia.org/wiki/E-Government</a:t>
            </a:r>
            <a:endParaRPr lang="cs-CZ" sz="1200" dirty="0"/>
          </a:p>
          <a:p>
            <a:r>
              <a:rPr lang="cs-CZ" sz="1200" dirty="0">
                <a:hlinkClick r:id="rId6"/>
              </a:rPr>
              <a:t>https://cs.wikipedia.org/wiki/Bankovn%C3%AD_identita#cite_note-1</a:t>
            </a:r>
            <a:endParaRPr lang="cs-CZ" sz="1200" dirty="0"/>
          </a:p>
          <a:p>
            <a:endParaRPr lang="cs-CZ" sz="1200" dirty="0"/>
          </a:p>
          <a:p>
            <a:endParaRPr lang="cs-CZ" sz="1200" dirty="0"/>
          </a:p>
          <a:p>
            <a:endParaRPr lang="cs-CZ" sz="1200" dirty="0"/>
          </a:p>
          <a:p>
            <a:endParaRPr lang="cs-CZ" sz="1200" dirty="0"/>
          </a:p>
          <a:p>
            <a:endParaRPr lang="cs-CZ" sz="12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54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5CCA809-9D3B-47D2-80AB-BA6F1180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Výhody </a:t>
            </a:r>
            <a:r>
              <a:rPr lang="cs-CZ"/>
              <a:t>BankID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B3B30B-D6D7-4307-9FE6-251846443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Elektronický podpis</a:t>
            </a:r>
          </a:p>
          <a:p>
            <a:r>
              <a:rPr lang="cs-CZ" sz="1800" dirty="0">
                <a:solidFill>
                  <a:schemeClr val="tx1"/>
                </a:solidFill>
              </a:rPr>
              <a:t>Přístup do </a:t>
            </a:r>
            <a:r>
              <a:rPr lang="cs-CZ" sz="1800" dirty="0" err="1">
                <a:solidFill>
                  <a:schemeClr val="tx1"/>
                </a:solidFill>
              </a:rPr>
              <a:t>eGovenmentu</a:t>
            </a:r>
            <a:endParaRPr lang="cs-CZ" sz="1800" dirty="0">
              <a:solidFill>
                <a:schemeClr val="tx1"/>
              </a:solidFill>
            </a:endParaRPr>
          </a:p>
          <a:p>
            <a:r>
              <a:rPr lang="cs-CZ" sz="1800" dirty="0">
                <a:solidFill>
                  <a:schemeClr val="tx1"/>
                </a:solidFill>
              </a:rPr>
              <a:t>Portál občana </a:t>
            </a:r>
          </a:p>
          <a:p>
            <a:endParaRPr lang="cs-CZ" sz="1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logo portál občana - GISportal.cz">
            <a:extLst>
              <a:ext uri="{FF2B5EF4-FFF2-40B4-BE49-F238E27FC236}">
                <a16:creationId xmlns:a16="http://schemas.microsoft.com/office/drawing/2014/main" id="{3C4BCEAD-AA5E-49A9-94B0-4FB858553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334798"/>
            <a:ext cx="5585772" cy="237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1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DDC27C6-03BB-41F6-AEEB-7496BDE6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/>
              <a:t>eGovenment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CFAC44-F1A4-4636-982E-A61E4F3B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tx1"/>
                </a:solidFill>
              </a:rPr>
              <a:t>Komunikace státu s občany</a:t>
            </a:r>
          </a:p>
          <a:p>
            <a:r>
              <a:rPr lang="cs-CZ" sz="1800">
                <a:solidFill>
                  <a:schemeClr val="tx1"/>
                </a:solidFill>
              </a:rPr>
              <a:t>Komunikace tipu e-citizen</a:t>
            </a:r>
          </a:p>
          <a:p>
            <a:r>
              <a:rPr lang="cs-CZ" sz="1800">
                <a:solidFill>
                  <a:schemeClr val="tx1"/>
                </a:solidFill>
              </a:rPr>
              <a:t>Statní instant-messaging</a:t>
            </a:r>
          </a:p>
        </p:txBody>
      </p:sp>
      <p:pic>
        <p:nvPicPr>
          <p:cNvPr id="3076" name="Picture 4" descr="EUROPEAN COMPUTER DRIVING LICENCE / INTERNATIONAL COMPUTER DRIVING LICENCE  - e-Citizen SYLABUS 1.0">
            <a:extLst>
              <a:ext uri="{FF2B5EF4-FFF2-40B4-BE49-F238E27FC236}">
                <a16:creationId xmlns:a16="http://schemas.microsoft.com/office/drawing/2014/main" id="{B2D88B05-D1C6-4D79-AFD6-C63F345CC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024933"/>
            <a:ext cx="5585772" cy="29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75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CBFAC3-B37A-43CE-ADAB-82452633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/>
              <a:t>Portál občana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B73FDF-F64B-46C0-B598-1661946D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679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EE2E97-5831-4EE3-80E9-20CC2E86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20CB58-5760-4B48-A5A9-C661A9B8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946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129B2B-7521-4D13-B4B9-0808615D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195B5F-8520-44FA-A872-3E5294C1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616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20C6B-5210-4567-B7FB-346BD0C3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B92AB2-C9A4-46E3-B8A5-58550FD9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624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89241-0ECF-4F8D-AFCB-D3D9DB33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AE5F42-49B4-4EC4-BC84-04D3D677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084666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181</Words>
  <Application>Microsoft Office PowerPoint</Application>
  <PresentationFormat>Širokoúhlá obrazovka</PresentationFormat>
  <Paragraphs>32</Paragraphs>
  <Slides>20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AvenirNext LT Pro Medium</vt:lpstr>
      <vt:lpstr>Calibri</vt:lpstr>
      <vt:lpstr>BlockprintVTI</vt:lpstr>
      <vt:lpstr>Bankovní identita (BankID)</vt:lpstr>
      <vt:lpstr>Co je BankID?</vt:lpstr>
      <vt:lpstr>Výhody BankID</vt:lpstr>
      <vt:lpstr>eGovenment</vt:lpstr>
      <vt:lpstr>Portál občana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Bankovní identita (BankID)</dc:title>
  <dc:creator>Josef Maixner</dc:creator>
  <cp:lastModifiedBy>Josef Maixner</cp:lastModifiedBy>
  <cp:revision>1</cp:revision>
  <dcterms:created xsi:type="dcterms:W3CDTF">2023-01-18T16:55:49Z</dcterms:created>
  <dcterms:modified xsi:type="dcterms:W3CDTF">2023-01-18T17:00:34Z</dcterms:modified>
</cp:coreProperties>
</file>