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518" autoAdjust="0"/>
  </p:normalViewPr>
  <p:slideViewPr>
    <p:cSldViewPr snapToGrid="0">
      <p:cViewPr varScale="1">
        <p:scale>
          <a:sx n="83" d="100"/>
          <a:sy n="83" d="100"/>
        </p:scale>
        <p:origin x="16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944FA9-F1BE-4469-8360-08D770691A57}" type="datetimeFigureOut">
              <a:rPr lang="en-IN" smtClean="0"/>
              <a:t>22-11-2024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295F1-54B3-49D4-91DD-4582A4FE8FC7}" type="slidenum">
              <a:rPr lang="en-IN" smtClean="0"/>
              <a:t>‹#›</a:t>
            </a:fld>
            <a:endParaRPr lang="en-IN" dirty="0"/>
          </a:p>
        </p:txBody>
      </p:sp>
    </p:spTree>
    <p:extLst>
      <p:ext uri="{BB962C8B-B14F-4D97-AF65-F5344CB8AC3E}">
        <p14:creationId xmlns:p14="http://schemas.microsoft.com/office/powerpoint/2010/main" val="93358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944FA9-F1BE-4469-8360-08D770691A57}" type="datetimeFigureOut">
              <a:rPr lang="en-IN" smtClean="0"/>
              <a:t>22-11-2024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295F1-54B3-49D4-91DD-4582A4FE8FC7}" type="slidenum">
              <a:rPr lang="en-IN" smtClean="0"/>
              <a:t>‹#›</a:t>
            </a:fld>
            <a:endParaRPr lang="en-IN" dirty="0"/>
          </a:p>
        </p:txBody>
      </p:sp>
    </p:spTree>
    <p:extLst>
      <p:ext uri="{BB962C8B-B14F-4D97-AF65-F5344CB8AC3E}">
        <p14:creationId xmlns:p14="http://schemas.microsoft.com/office/powerpoint/2010/main" val="227903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944FA9-F1BE-4469-8360-08D770691A57}" type="datetimeFigureOut">
              <a:rPr lang="en-IN" smtClean="0"/>
              <a:t>22-11-2024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295F1-54B3-49D4-91DD-4582A4FE8FC7}"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36175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944FA9-F1BE-4469-8360-08D770691A57}" type="datetimeFigureOut">
              <a:rPr lang="en-IN" smtClean="0"/>
              <a:t>22-11-2024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295F1-54B3-49D4-91DD-4582A4FE8FC7}" type="slidenum">
              <a:rPr lang="en-IN" smtClean="0"/>
              <a:t>‹#›</a:t>
            </a:fld>
            <a:endParaRPr lang="en-IN" dirty="0"/>
          </a:p>
        </p:txBody>
      </p:sp>
    </p:spTree>
    <p:extLst>
      <p:ext uri="{BB962C8B-B14F-4D97-AF65-F5344CB8AC3E}">
        <p14:creationId xmlns:p14="http://schemas.microsoft.com/office/powerpoint/2010/main" val="333999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944FA9-F1BE-4469-8360-08D770691A57}" type="datetimeFigureOut">
              <a:rPr lang="en-IN" smtClean="0"/>
              <a:t>22-11-2024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295F1-54B3-49D4-91DD-4582A4FE8FC7}"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9169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944FA9-F1BE-4469-8360-08D770691A57}" type="datetimeFigureOut">
              <a:rPr lang="en-IN" smtClean="0"/>
              <a:t>22-11-2024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295F1-54B3-49D4-91DD-4582A4FE8FC7}" type="slidenum">
              <a:rPr lang="en-IN" smtClean="0"/>
              <a:t>‹#›</a:t>
            </a:fld>
            <a:endParaRPr lang="en-IN" dirty="0"/>
          </a:p>
        </p:txBody>
      </p:sp>
    </p:spTree>
    <p:extLst>
      <p:ext uri="{BB962C8B-B14F-4D97-AF65-F5344CB8AC3E}">
        <p14:creationId xmlns:p14="http://schemas.microsoft.com/office/powerpoint/2010/main" val="1875611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944FA9-F1BE-4469-8360-08D770691A57}" type="datetimeFigureOut">
              <a:rPr lang="en-IN" smtClean="0"/>
              <a:t>22-11-2024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295F1-54B3-49D4-91DD-4582A4FE8FC7}" type="slidenum">
              <a:rPr lang="en-IN" smtClean="0"/>
              <a:t>‹#›</a:t>
            </a:fld>
            <a:endParaRPr lang="en-IN" dirty="0"/>
          </a:p>
        </p:txBody>
      </p:sp>
    </p:spTree>
    <p:extLst>
      <p:ext uri="{BB962C8B-B14F-4D97-AF65-F5344CB8AC3E}">
        <p14:creationId xmlns:p14="http://schemas.microsoft.com/office/powerpoint/2010/main" val="2848205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944FA9-F1BE-4469-8360-08D770691A57}" type="datetimeFigureOut">
              <a:rPr lang="en-IN" smtClean="0"/>
              <a:t>22-11-2024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295F1-54B3-49D4-91DD-4582A4FE8FC7}" type="slidenum">
              <a:rPr lang="en-IN" smtClean="0"/>
              <a:t>‹#›</a:t>
            </a:fld>
            <a:endParaRPr lang="en-IN" dirty="0"/>
          </a:p>
        </p:txBody>
      </p:sp>
    </p:spTree>
    <p:extLst>
      <p:ext uri="{BB962C8B-B14F-4D97-AF65-F5344CB8AC3E}">
        <p14:creationId xmlns:p14="http://schemas.microsoft.com/office/powerpoint/2010/main" val="198570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944FA9-F1BE-4469-8360-08D770691A57}" type="datetimeFigureOut">
              <a:rPr lang="en-IN" smtClean="0"/>
              <a:t>22-11-2024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295F1-54B3-49D4-91DD-4582A4FE8FC7}" type="slidenum">
              <a:rPr lang="en-IN" smtClean="0"/>
              <a:t>‹#›</a:t>
            </a:fld>
            <a:endParaRPr lang="en-IN" dirty="0"/>
          </a:p>
        </p:txBody>
      </p:sp>
    </p:spTree>
    <p:extLst>
      <p:ext uri="{BB962C8B-B14F-4D97-AF65-F5344CB8AC3E}">
        <p14:creationId xmlns:p14="http://schemas.microsoft.com/office/powerpoint/2010/main" val="251523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944FA9-F1BE-4469-8360-08D770691A57}" type="datetimeFigureOut">
              <a:rPr lang="en-IN" smtClean="0"/>
              <a:t>22-11-2024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3295F1-54B3-49D4-91DD-4582A4FE8FC7}" type="slidenum">
              <a:rPr lang="en-IN" smtClean="0"/>
              <a:t>‹#›</a:t>
            </a:fld>
            <a:endParaRPr lang="en-IN" dirty="0"/>
          </a:p>
        </p:txBody>
      </p:sp>
    </p:spTree>
    <p:extLst>
      <p:ext uri="{BB962C8B-B14F-4D97-AF65-F5344CB8AC3E}">
        <p14:creationId xmlns:p14="http://schemas.microsoft.com/office/powerpoint/2010/main" val="1091382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944FA9-F1BE-4469-8360-08D770691A57}" type="datetimeFigureOut">
              <a:rPr lang="en-IN" smtClean="0"/>
              <a:t>22-11-2024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3295F1-54B3-49D4-91DD-4582A4FE8FC7}" type="slidenum">
              <a:rPr lang="en-IN" smtClean="0"/>
              <a:t>‹#›</a:t>
            </a:fld>
            <a:endParaRPr lang="en-IN" dirty="0"/>
          </a:p>
        </p:txBody>
      </p:sp>
    </p:spTree>
    <p:extLst>
      <p:ext uri="{BB962C8B-B14F-4D97-AF65-F5344CB8AC3E}">
        <p14:creationId xmlns:p14="http://schemas.microsoft.com/office/powerpoint/2010/main" val="96426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944FA9-F1BE-4469-8360-08D770691A57}" type="datetimeFigureOut">
              <a:rPr lang="en-IN" smtClean="0"/>
              <a:t>22-11-2024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33295F1-54B3-49D4-91DD-4582A4FE8FC7}" type="slidenum">
              <a:rPr lang="en-IN" smtClean="0"/>
              <a:t>‹#›</a:t>
            </a:fld>
            <a:endParaRPr lang="en-IN" dirty="0"/>
          </a:p>
        </p:txBody>
      </p:sp>
    </p:spTree>
    <p:extLst>
      <p:ext uri="{BB962C8B-B14F-4D97-AF65-F5344CB8AC3E}">
        <p14:creationId xmlns:p14="http://schemas.microsoft.com/office/powerpoint/2010/main" val="216901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944FA9-F1BE-4469-8360-08D770691A57}" type="datetimeFigureOut">
              <a:rPr lang="en-IN" smtClean="0"/>
              <a:t>22-11-2024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33295F1-54B3-49D4-91DD-4582A4FE8FC7}" type="slidenum">
              <a:rPr lang="en-IN" smtClean="0"/>
              <a:t>‹#›</a:t>
            </a:fld>
            <a:endParaRPr lang="en-IN" dirty="0"/>
          </a:p>
        </p:txBody>
      </p:sp>
    </p:spTree>
    <p:extLst>
      <p:ext uri="{BB962C8B-B14F-4D97-AF65-F5344CB8AC3E}">
        <p14:creationId xmlns:p14="http://schemas.microsoft.com/office/powerpoint/2010/main" val="279226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44FA9-F1BE-4469-8360-08D770691A57}" type="datetimeFigureOut">
              <a:rPr lang="en-IN" smtClean="0"/>
              <a:t>22-11-2024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33295F1-54B3-49D4-91DD-4582A4FE8FC7}" type="slidenum">
              <a:rPr lang="en-IN" smtClean="0"/>
              <a:t>‹#›</a:t>
            </a:fld>
            <a:endParaRPr lang="en-IN" dirty="0"/>
          </a:p>
        </p:txBody>
      </p:sp>
    </p:spTree>
    <p:extLst>
      <p:ext uri="{BB962C8B-B14F-4D97-AF65-F5344CB8AC3E}">
        <p14:creationId xmlns:p14="http://schemas.microsoft.com/office/powerpoint/2010/main" val="405271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944FA9-F1BE-4469-8360-08D770691A57}" type="datetimeFigureOut">
              <a:rPr lang="en-IN" smtClean="0"/>
              <a:t>22-11-2024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3295F1-54B3-49D4-91DD-4582A4FE8FC7}" type="slidenum">
              <a:rPr lang="en-IN" smtClean="0"/>
              <a:t>‹#›</a:t>
            </a:fld>
            <a:endParaRPr lang="en-IN" dirty="0"/>
          </a:p>
        </p:txBody>
      </p:sp>
    </p:spTree>
    <p:extLst>
      <p:ext uri="{BB962C8B-B14F-4D97-AF65-F5344CB8AC3E}">
        <p14:creationId xmlns:p14="http://schemas.microsoft.com/office/powerpoint/2010/main" val="386487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944FA9-F1BE-4469-8360-08D770691A57}" type="datetimeFigureOut">
              <a:rPr lang="en-IN" smtClean="0"/>
              <a:t>22-11-2024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3295F1-54B3-49D4-91DD-4582A4FE8FC7}" type="slidenum">
              <a:rPr lang="en-IN" smtClean="0"/>
              <a:t>‹#›</a:t>
            </a:fld>
            <a:endParaRPr lang="en-IN" dirty="0"/>
          </a:p>
        </p:txBody>
      </p:sp>
    </p:spTree>
    <p:extLst>
      <p:ext uri="{BB962C8B-B14F-4D97-AF65-F5344CB8AC3E}">
        <p14:creationId xmlns:p14="http://schemas.microsoft.com/office/powerpoint/2010/main" val="247175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944FA9-F1BE-4469-8360-08D770691A57}" type="datetimeFigureOut">
              <a:rPr lang="en-IN" smtClean="0"/>
              <a:t>22-11-2024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3295F1-54B3-49D4-91DD-4582A4FE8FC7}" type="slidenum">
              <a:rPr lang="en-IN" smtClean="0"/>
              <a:t>‹#›</a:t>
            </a:fld>
            <a:endParaRPr lang="en-IN" dirty="0"/>
          </a:p>
        </p:txBody>
      </p:sp>
    </p:spTree>
    <p:extLst>
      <p:ext uri="{BB962C8B-B14F-4D97-AF65-F5344CB8AC3E}">
        <p14:creationId xmlns:p14="http://schemas.microsoft.com/office/powerpoint/2010/main" val="4062844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niversetoday.com/tag/sergei-volkov/"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foto.wuestenigel.com/freie-weisze-stelle-mit-gruner-pflanze-als-rahmen-und-hintergrund/" TargetMode="External"/><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pinterest.com/pin/741334788644940127/"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nicepng.com/downpng/u2e6t4a9q8t4a9a9_an-oblate-spheroid-showing-the-shape-of-the/"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worldatlas.com/space/earth.html"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FFBC-0CBE-341A-6D50-CA84DC0D3730}"/>
              </a:ext>
            </a:extLst>
          </p:cNvPr>
          <p:cNvSpPr>
            <a:spLocks noGrp="1"/>
          </p:cNvSpPr>
          <p:nvPr>
            <p:ph type="ctrTitle"/>
          </p:nvPr>
        </p:nvSpPr>
        <p:spPr/>
        <p:txBody>
          <a:bodyPr/>
          <a:lstStyle/>
          <a:p>
            <a:r>
              <a:rPr lang="en-IN" dirty="0"/>
              <a:t>THE PLANET EARTH </a:t>
            </a:r>
            <a:br>
              <a:rPr lang="en-IN" dirty="0"/>
            </a:br>
            <a:br>
              <a:rPr lang="en-IN" dirty="0"/>
            </a:br>
            <a:endParaRPr lang="en-IN" dirty="0"/>
          </a:p>
        </p:txBody>
      </p:sp>
      <p:sp>
        <p:nvSpPr>
          <p:cNvPr id="3" name="Subtitle 2">
            <a:extLst>
              <a:ext uri="{FF2B5EF4-FFF2-40B4-BE49-F238E27FC236}">
                <a16:creationId xmlns:a16="http://schemas.microsoft.com/office/drawing/2014/main" id="{18111639-B34F-3076-4AD5-7F44782C31D4}"/>
              </a:ext>
            </a:extLst>
          </p:cNvPr>
          <p:cNvSpPr>
            <a:spLocks noGrp="1"/>
          </p:cNvSpPr>
          <p:nvPr>
            <p:ph type="subTitle" idx="1"/>
          </p:nvPr>
        </p:nvSpPr>
        <p:spPr>
          <a:xfrm flipV="1">
            <a:off x="1996594" y="2428312"/>
            <a:ext cx="7766936" cy="47033"/>
          </a:xfrm>
        </p:spPr>
        <p:txBody>
          <a:bodyPr>
            <a:normAutofit fontScale="25000" lnSpcReduction="20000"/>
          </a:bodyPr>
          <a:lstStyle/>
          <a:p>
            <a:endParaRPr lang="en-IN" b="1" dirty="0"/>
          </a:p>
        </p:txBody>
      </p:sp>
      <p:pic>
        <p:nvPicPr>
          <p:cNvPr id="5" name="Picture 4">
            <a:extLst>
              <a:ext uri="{FF2B5EF4-FFF2-40B4-BE49-F238E27FC236}">
                <a16:creationId xmlns:a16="http://schemas.microsoft.com/office/drawing/2014/main" id="{988C7FB1-8945-2A1E-E6B7-6CDFC06C9D9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74232" y="2807167"/>
            <a:ext cx="4672242" cy="3528978"/>
          </a:xfrm>
          <a:prstGeom prst="rect">
            <a:avLst/>
          </a:prstGeom>
        </p:spPr>
      </p:pic>
      <p:sp>
        <p:nvSpPr>
          <p:cNvPr id="6" name="TextBox 5">
            <a:extLst>
              <a:ext uri="{FF2B5EF4-FFF2-40B4-BE49-F238E27FC236}">
                <a16:creationId xmlns:a16="http://schemas.microsoft.com/office/drawing/2014/main" id="{D2C19233-2529-B9E8-EC2C-A98D8971FEA4}"/>
              </a:ext>
            </a:extLst>
          </p:cNvPr>
          <p:cNvSpPr txBox="1"/>
          <p:nvPr/>
        </p:nvSpPr>
        <p:spPr>
          <a:xfrm>
            <a:off x="2653553" y="6858000"/>
            <a:ext cx="6884894" cy="230832"/>
          </a:xfrm>
          <a:prstGeom prst="rect">
            <a:avLst/>
          </a:prstGeom>
          <a:noFill/>
        </p:spPr>
        <p:txBody>
          <a:bodyPr wrap="square" rtlCol="0">
            <a:spAutoFit/>
          </a:bodyPr>
          <a:lstStyle/>
          <a:p>
            <a:r>
              <a:rPr lang="en-IN" sz="900" dirty="0">
                <a:hlinkClick r:id="rId3" tooltip="https://www.universetoday.com/tag/sergei-volkov/"/>
              </a:rPr>
              <a:t>This Photo</a:t>
            </a:r>
            <a:r>
              <a:rPr lang="en-IN" sz="900" dirty="0"/>
              <a:t> by Unknown Author is licensed under </a:t>
            </a:r>
            <a:r>
              <a:rPr lang="en-IN" sz="900" dirty="0">
                <a:hlinkClick r:id="rId4" tooltip="https://creativecommons.org/licenses/by/3.0/"/>
              </a:rPr>
              <a:t>CC BY</a:t>
            </a:r>
            <a:endParaRPr lang="en-IN" sz="900" dirty="0"/>
          </a:p>
        </p:txBody>
      </p:sp>
    </p:spTree>
    <p:extLst>
      <p:ext uri="{BB962C8B-B14F-4D97-AF65-F5344CB8AC3E}">
        <p14:creationId xmlns:p14="http://schemas.microsoft.com/office/powerpoint/2010/main" val="1584293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3FB920-729D-B523-614F-77F1DE06BB2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63451" y="1459345"/>
            <a:ext cx="6655313" cy="3205019"/>
          </a:xfrm>
          <a:prstGeom prst="rect">
            <a:avLst/>
          </a:prstGeom>
        </p:spPr>
      </p:pic>
      <p:sp>
        <p:nvSpPr>
          <p:cNvPr id="4" name="TextBox 3">
            <a:extLst>
              <a:ext uri="{FF2B5EF4-FFF2-40B4-BE49-F238E27FC236}">
                <a16:creationId xmlns:a16="http://schemas.microsoft.com/office/drawing/2014/main" id="{951E7C15-B82C-C706-C527-1F141AB6B174}"/>
              </a:ext>
            </a:extLst>
          </p:cNvPr>
          <p:cNvSpPr txBox="1"/>
          <p:nvPr/>
        </p:nvSpPr>
        <p:spPr>
          <a:xfrm>
            <a:off x="1537342" y="6276109"/>
            <a:ext cx="6655313" cy="230832"/>
          </a:xfrm>
          <a:prstGeom prst="rect">
            <a:avLst/>
          </a:prstGeom>
          <a:noFill/>
        </p:spPr>
        <p:txBody>
          <a:bodyPr wrap="square" rtlCol="0">
            <a:spAutoFit/>
          </a:bodyPr>
          <a:lstStyle/>
          <a:p>
            <a:r>
              <a:rPr lang="en-IN" sz="900" dirty="0">
                <a:hlinkClick r:id="rId3" tooltip="https://foto.wuestenigel.com/freie-weisze-stelle-mit-gruner-pflanze-als-rahmen-und-hintergrund/"/>
              </a:rPr>
              <a:t>This Photo</a:t>
            </a:r>
            <a:r>
              <a:rPr lang="en-IN" sz="900" dirty="0"/>
              <a:t> by Unknown Author is licensed under </a:t>
            </a:r>
            <a:r>
              <a:rPr lang="en-IN" sz="900" dirty="0">
                <a:hlinkClick r:id="rId4" tooltip="https://creativecommons.org/licenses/by/3.0/"/>
              </a:rPr>
              <a:t>CC BY</a:t>
            </a:r>
            <a:endParaRPr lang="en-IN" sz="900" dirty="0"/>
          </a:p>
        </p:txBody>
      </p:sp>
    </p:spTree>
    <p:extLst>
      <p:ext uri="{BB962C8B-B14F-4D97-AF65-F5344CB8AC3E}">
        <p14:creationId xmlns:p14="http://schemas.microsoft.com/office/powerpoint/2010/main" val="289511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DC54EE-9FA4-60D1-F4BC-BC77BFDCEB81}"/>
              </a:ext>
            </a:extLst>
          </p:cNvPr>
          <p:cNvSpPr txBox="1"/>
          <p:nvPr/>
        </p:nvSpPr>
        <p:spPr>
          <a:xfrm>
            <a:off x="601800" y="997527"/>
            <a:ext cx="10107459" cy="2862322"/>
          </a:xfrm>
          <a:prstGeom prst="rect">
            <a:avLst/>
          </a:prstGeom>
          <a:noFill/>
        </p:spPr>
        <p:txBody>
          <a:bodyPr wrap="square" rtlCol="0">
            <a:spAutoFit/>
          </a:bodyPr>
          <a:lstStyle/>
          <a:p>
            <a:r>
              <a:rPr lang="en-IN" dirty="0">
                <a:solidFill>
                  <a:srgbClr val="0070C0"/>
                </a:solidFill>
              </a:rPr>
              <a:t>EARTH</a:t>
            </a:r>
          </a:p>
          <a:p>
            <a:endParaRPr lang="en-IN" dirty="0"/>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Earth belongs to the milky way galaxy.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Earth is the only planet to be named in English.the word earth is old English word “land’’.</a:t>
            </a:r>
          </a:p>
          <a:p>
            <a:endParaRPr lang="en-IN" dirty="0"/>
          </a:p>
          <a:p>
            <a:pPr marL="285750" indent="-285750">
              <a:buFont typeface="Arial" panose="020B0604020202020204" pitchFamily="34" charset="0"/>
              <a:buChar char="•"/>
            </a:pPr>
            <a:r>
              <a:rPr lang="en-IN" dirty="0"/>
              <a:t>Earth is the only planet to sustain life.</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2701310D-ADC7-811E-1700-62207F5DBF3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55530" y="3188853"/>
            <a:ext cx="3192905" cy="2763983"/>
          </a:xfrm>
          <a:prstGeom prst="rect">
            <a:avLst/>
          </a:prstGeom>
        </p:spPr>
      </p:pic>
    </p:spTree>
    <p:extLst>
      <p:ext uri="{BB962C8B-B14F-4D97-AF65-F5344CB8AC3E}">
        <p14:creationId xmlns:p14="http://schemas.microsoft.com/office/powerpoint/2010/main" val="379824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54EA9B-8CE1-3F2E-FEF5-2580BF9F29D5}"/>
              </a:ext>
            </a:extLst>
          </p:cNvPr>
          <p:cNvSpPr txBox="1"/>
          <p:nvPr/>
        </p:nvSpPr>
        <p:spPr>
          <a:xfrm flipH="1">
            <a:off x="904701" y="1163782"/>
            <a:ext cx="9329190" cy="2862322"/>
          </a:xfrm>
          <a:prstGeom prst="rect">
            <a:avLst/>
          </a:prstGeom>
          <a:noFill/>
        </p:spPr>
        <p:txBody>
          <a:bodyPr wrap="square" rtlCol="0">
            <a:spAutoFit/>
          </a:bodyPr>
          <a:lstStyle/>
          <a:p>
            <a:r>
              <a:rPr lang="en-IN" dirty="0">
                <a:solidFill>
                  <a:srgbClr val="0070C0"/>
                </a:solidFill>
              </a:rPr>
              <a:t>SHAPE OF THE EARTH</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 study of size and shape of earth is called geodesy.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Before 500 BC, people thought that earth was flat. But thanks to scientist like Aristole and Pythagoras,people know that the shape of the earth is spherical.However sir issac Newton showed that the earth was not perfect sphere,but a compressed spheroid.</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 true shape of the earth is called an Oblate spheroid.</a:t>
            </a:r>
          </a:p>
        </p:txBody>
      </p:sp>
      <p:pic>
        <p:nvPicPr>
          <p:cNvPr id="4" name="Picture 3">
            <a:extLst>
              <a:ext uri="{FF2B5EF4-FFF2-40B4-BE49-F238E27FC236}">
                <a16:creationId xmlns:a16="http://schemas.microsoft.com/office/drawing/2014/main" id="{5FF582DE-E3D7-6CC7-178B-89B47B7F3D1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77698" y="4061273"/>
            <a:ext cx="3928906" cy="2357517"/>
          </a:xfrm>
          <a:prstGeom prst="rect">
            <a:avLst/>
          </a:prstGeom>
        </p:spPr>
      </p:pic>
    </p:spTree>
    <p:extLst>
      <p:ext uri="{BB962C8B-B14F-4D97-AF65-F5344CB8AC3E}">
        <p14:creationId xmlns:p14="http://schemas.microsoft.com/office/powerpoint/2010/main" val="104650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6C7863-D8CF-BAD7-B36E-804BFDD4AFDB}"/>
              </a:ext>
            </a:extLst>
          </p:cNvPr>
          <p:cNvSpPr txBox="1"/>
          <p:nvPr/>
        </p:nvSpPr>
        <p:spPr>
          <a:xfrm>
            <a:off x="822036" y="2087418"/>
            <a:ext cx="9153238"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827F4038-B620-E45E-F00F-DA6E67084CF7}"/>
              </a:ext>
            </a:extLst>
          </p:cNvPr>
          <p:cNvSpPr txBox="1"/>
          <p:nvPr/>
        </p:nvSpPr>
        <p:spPr>
          <a:xfrm>
            <a:off x="822036" y="1256421"/>
            <a:ext cx="9623147" cy="2031325"/>
          </a:xfrm>
          <a:prstGeom prst="rect">
            <a:avLst/>
          </a:prstGeom>
          <a:noFill/>
        </p:spPr>
        <p:txBody>
          <a:bodyPr wrap="none" rtlCol="0">
            <a:spAutoFit/>
          </a:bodyPr>
          <a:lstStyle/>
          <a:p>
            <a:r>
              <a:rPr lang="en-IN" dirty="0">
                <a:solidFill>
                  <a:srgbClr val="0070C0"/>
                </a:solidFill>
              </a:rPr>
              <a:t>EARTH FORMULATION AND EVOLUTION</a:t>
            </a:r>
          </a:p>
          <a:p>
            <a:endParaRPr lang="en-IN" dirty="0"/>
          </a:p>
          <a:p>
            <a:r>
              <a:rPr lang="en-IN" dirty="0"/>
              <a:t>The earth formed over 4.6 billion years  ago out of a mixture  of dust and gas around</a:t>
            </a:r>
          </a:p>
          <a:p>
            <a:r>
              <a:rPr lang="en-IN" dirty="0"/>
              <a:t>The young sun.</a:t>
            </a:r>
          </a:p>
          <a:p>
            <a:r>
              <a:rPr lang="en-IN" dirty="0"/>
              <a:t>it grew larger thanks to countless  collisions between dust particles ,asteroids and other</a:t>
            </a:r>
          </a:p>
          <a:p>
            <a:r>
              <a:rPr lang="en-IN" dirty="0"/>
              <a:t>Growing planets,including one last giant impact that threw enough  rock,gas and dust into </a:t>
            </a:r>
          </a:p>
          <a:p>
            <a:r>
              <a:rPr lang="en-IN" dirty="0"/>
              <a:t>Space to form the moon.</a:t>
            </a:r>
          </a:p>
        </p:txBody>
      </p:sp>
      <p:pic>
        <p:nvPicPr>
          <p:cNvPr id="5" name="Picture 4">
            <a:extLst>
              <a:ext uri="{FF2B5EF4-FFF2-40B4-BE49-F238E27FC236}">
                <a16:creationId xmlns:a16="http://schemas.microsoft.com/office/drawing/2014/main" id="{60201013-1BB3-A9BB-4D8A-719FE4B7C1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33110" y="3524349"/>
            <a:ext cx="7009008" cy="3046495"/>
          </a:xfrm>
          <a:prstGeom prst="rect">
            <a:avLst/>
          </a:prstGeom>
        </p:spPr>
      </p:pic>
    </p:spTree>
    <p:extLst>
      <p:ext uri="{BB962C8B-B14F-4D97-AF65-F5344CB8AC3E}">
        <p14:creationId xmlns:p14="http://schemas.microsoft.com/office/powerpoint/2010/main" val="59252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4150EB-8846-E959-1BEB-BAA93CF3D7ED}"/>
              </a:ext>
            </a:extLst>
          </p:cNvPr>
          <p:cNvSpPr txBox="1"/>
          <p:nvPr/>
        </p:nvSpPr>
        <p:spPr>
          <a:xfrm>
            <a:off x="958595" y="1440756"/>
            <a:ext cx="8986756" cy="3416320"/>
          </a:xfrm>
          <a:prstGeom prst="rect">
            <a:avLst/>
          </a:prstGeom>
          <a:noFill/>
        </p:spPr>
        <p:txBody>
          <a:bodyPr wrap="none" rtlCol="0">
            <a:spAutoFit/>
          </a:bodyPr>
          <a:lstStyle/>
          <a:p>
            <a:r>
              <a:rPr lang="en-IN" dirty="0">
                <a:solidFill>
                  <a:srgbClr val="0070C0"/>
                </a:solidFill>
              </a:rPr>
              <a:t>STRUCTURE OF THE EARTHS INTERIOR</a:t>
            </a:r>
          </a:p>
          <a:p>
            <a:pPr marL="285750" indent="-285750">
              <a:buFont typeface="Wingdings" panose="05000000000000000000" pitchFamily="2" charset="2"/>
              <a:buChar char="§"/>
            </a:pPr>
            <a:endParaRPr lang="en-IN" dirty="0">
              <a:solidFill>
                <a:srgbClr val="0070C0"/>
              </a:solidFill>
            </a:endParaRPr>
          </a:p>
          <a:p>
            <a:pPr marL="285750" indent="-285750">
              <a:buFont typeface="Wingdings" panose="05000000000000000000" pitchFamily="2" charset="2"/>
              <a:buChar char="§"/>
            </a:pPr>
            <a:r>
              <a:rPr lang="en-IN" dirty="0"/>
              <a:t>The structure of earth( also referred as cross –section )is divided into mainly crust</a:t>
            </a:r>
          </a:p>
          <a:p>
            <a:pPr marL="285750" indent="-285750">
              <a:buFont typeface="Wingdings" panose="05000000000000000000" pitchFamily="2" charset="2"/>
              <a:buChar char="§"/>
            </a:pPr>
            <a:r>
              <a:rPr lang="en-IN" dirty="0"/>
              <a:t>,mantle, inner core and outer core.</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CRUST :</a:t>
            </a:r>
          </a:p>
          <a:p>
            <a:pPr marL="285750" indent="-285750">
              <a:buFont typeface="Wingdings" panose="05000000000000000000" pitchFamily="2" charset="2"/>
              <a:buChar char="§"/>
            </a:pPr>
            <a:r>
              <a:rPr lang="en-IN" dirty="0"/>
              <a:t>Outermost layer of the eart . It is also  thesurface of the earth.</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MANTLE:</a:t>
            </a:r>
          </a:p>
          <a:p>
            <a:pPr marL="285750" indent="-285750">
              <a:buFont typeface="Wingdings" panose="05000000000000000000" pitchFamily="2" charset="2"/>
              <a:buChar char="§"/>
            </a:pPr>
            <a:r>
              <a:rPr lang="en-IN" dirty="0"/>
              <a:t>About 1,800 miles (2,900km) thick .</a:t>
            </a:r>
          </a:p>
          <a:p>
            <a:pPr marL="285750" indent="-285750">
              <a:buFont typeface="Wingdings" panose="05000000000000000000" pitchFamily="2" charset="2"/>
              <a:buChar char="§"/>
            </a:pPr>
            <a:r>
              <a:rPr lang="en-IN" dirty="0"/>
              <a:t>The division between the crust and the mantle is called the mohorovicic </a:t>
            </a:r>
          </a:p>
          <a:p>
            <a:pPr marL="285750" indent="-285750">
              <a:buFont typeface="Wingdings" panose="05000000000000000000" pitchFamily="2" charset="2"/>
              <a:buChar char="§"/>
            </a:pPr>
            <a:r>
              <a:rPr lang="en-IN" dirty="0"/>
              <a:t>Discontinuity, or simply the moho.</a:t>
            </a:r>
          </a:p>
        </p:txBody>
      </p:sp>
    </p:spTree>
    <p:extLst>
      <p:ext uri="{BB962C8B-B14F-4D97-AF65-F5344CB8AC3E}">
        <p14:creationId xmlns:p14="http://schemas.microsoft.com/office/powerpoint/2010/main" val="382438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37A20E-D073-D854-31B2-467D127E6004}"/>
              </a:ext>
            </a:extLst>
          </p:cNvPr>
          <p:cNvSpPr txBox="1"/>
          <p:nvPr/>
        </p:nvSpPr>
        <p:spPr>
          <a:xfrm>
            <a:off x="406401" y="1533237"/>
            <a:ext cx="8753022" cy="2031325"/>
          </a:xfrm>
          <a:prstGeom prst="rect">
            <a:avLst/>
          </a:prstGeom>
          <a:noFill/>
        </p:spPr>
        <p:txBody>
          <a:bodyPr wrap="square" rtlCol="0">
            <a:spAutoFit/>
          </a:bodyPr>
          <a:lstStyle/>
          <a:p>
            <a:r>
              <a:rPr lang="en-IN" dirty="0">
                <a:solidFill>
                  <a:srgbClr val="0070C0"/>
                </a:solidFill>
              </a:rPr>
              <a:t>CORE</a:t>
            </a:r>
            <a:r>
              <a:rPr lang="en-IN" dirty="0"/>
              <a:t>:</a:t>
            </a:r>
          </a:p>
          <a:p>
            <a:pPr marL="285750" indent="-285750">
              <a:buFont typeface="Courier New" panose="02070309020205020404" pitchFamily="49" charset="0"/>
              <a:buChar char="o"/>
            </a:pPr>
            <a:endParaRPr lang="en-IN" dirty="0"/>
          </a:p>
          <a:p>
            <a:pPr marL="285750" indent="-285750">
              <a:buFont typeface="Courier New" panose="02070309020205020404" pitchFamily="49" charset="0"/>
              <a:buChar char="o"/>
            </a:pPr>
            <a:r>
              <a:rPr lang="en-IN" dirty="0"/>
              <a:t>Earth core is about 4,400 miles (7,100km) wide </a:t>
            </a:r>
          </a:p>
          <a:p>
            <a:pPr marL="285750" indent="-285750">
              <a:buFont typeface="Courier New" panose="02070309020205020404" pitchFamily="49" charset="0"/>
              <a:buChar char="o"/>
            </a:pPr>
            <a:endParaRPr lang="en-IN" dirty="0"/>
          </a:p>
          <a:p>
            <a:pPr marL="285750" indent="-285750">
              <a:buFont typeface="Courier New" panose="02070309020205020404" pitchFamily="49" charset="0"/>
              <a:buChar char="o"/>
            </a:pPr>
            <a:r>
              <a:rPr lang="en-IN" dirty="0"/>
              <a:t>OUTER CORE- hot and liquid layer comprising mainly of nickel and iron (liquid).</a:t>
            </a:r>
          </a:p>
          <a:p>
            <a:pPr marL="285750" indent="-285750">
              <a:buFont typeface="Courier New" panose="02070309020205020404" pitchFamily="49" charset="0"/>
              <a:buChar char="o"/>
            </a:pPr>
            <a:endParaRPr lang="en-IN" dirty="0"/>
          </a:p>
          <a:p>
            <a:pPr marL="285750" indent="-285750">
              <a:buFont typeface="Courier New" panose="02070309020205020404" pitchFamily="49" charset="0"/>
              <a:buChar char="o"/>
            </a:pPr>
            <a:r>
              <a:rPr lang="en-IN" dirty="0"/>
              <a:t>INNER CORE – mostely made of soild iron and has little amounts of nickel .</a:t>
            </a:r>
          </a:p>
        </p:txBody>
      </p:sp>
    </p:spTree>
    <p:extLst>
      <p:ext uri="{BB962C8B-B14F-4D97-AF65-F5344CB8AC3E}">
        <p14:creationId xmlns:p14="http://schemas.microsoft.com/office/powerpoint/2010/main" val="18285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C1E91A-1A7E-0FF3-3D6A-7A74A4E9C6E3}"/>
              </a:ext>
            </a:extLst>
          </p:cNvPr>
          <p:cNvSpPr txBox="1"/>
          <p:nvPr/>
        </p:nvSpPr>
        <p:spPr>
          <a:xfrm>
            <a:off x="1163783" y="1348509"/>
            <a:ext cx="9003014" cy="2585323"/>
          </a:xfrm>
          <a:prstGeom prst="rect">
            <a:avLst/>
          </a:prstGeom>
          <a:noFill/>
        </p:spPr>
        <p:txBody>
          <a:bodyPr wrap="square" rtlCol="0">
            <a:spAutoFit/>
          </a:bodyPr>
          <a:lstStyle/>
          <a:p>
            <a:r>
              <a:rPr lang="en-IN" dirty="0">
                <a:solidFill>
                  <a:srgbClr val="0070C0"/>
                </a:solidFill>
              </a:rPr>
              <a:t>ORBITAL CHARACTERISTICS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Earth’s orbit is not a perfect circle , but is rather an oval – shaped ellipse, like </a:t>
            </a:r>
          </a:p>
          <a:p>
            <a:pPr marL="285750" indent="-285750">
              <a:buFont typeface="Wingdings" panose="05000000000000000000" pitchFamily="2" charset="2"/>
              <a:buChar char="Ø"/>
            </a:pPr>
            <a:r>
              <a:rPr lang="en-IN" dirty="0"/>
              <a:t>That of  the orbits of all the other planets.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Earth spins on an imaginary line called an axis that runs from the north pole to  </a:t>
            </a:r>
          </a:p>
          <a:p>
            <a:pPr marL="285750" indent="-285750">
              <a:buFont typeface="Wingdings" panose="05000000000000000000" pitchFamily="2" charset="2"/>
              <a:buChar char="Ø"/>
            </a:pPr>
            <a:r>
              <a:rPr lang="en-IN" dirty="0"/>
              <a:t>The south pole,while also orbiting the sun.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20999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49CA67-A98F-79E8-374C-907CAD2922D9}"/>
              </a:ext>
            </a:extLst>
          </p:cNvPr>
          <p:cNvSpPr txBox="1"/>
          <p:nvPr/>
        </p:nvSpPr>
        <p:spPr>
          <a:xfrm>
            <a:off x="1514882" y="1623261"/>
            <a:ext cx="8757526" cy="2862322"/>
          </a:xfrm>
          <a:prstGeom prst="rect">
            <a:avLst/>
          </a:prstGeom>
          <a:noFill/>
        </p:spPr>
        <p:txBody>
          <a:bodyPr wrap="none" rtlCol="0">
            <a:spAutoFit/>
          </a:bodyPr>
          <a:lstStyle/>
          <a:p>
            <a:r>
              <a:rPr lang="en-IN" dirty="0">
                <a:solidFill>
                  <a:srgbClr val="0070C0"/>
                </a:solidFill>
              </a:rPr>
              <a:t>MOTIONS OF THE EARTH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Rotation- rotation of the planet earth around its own axis.</a:t>
            </a:r>
          </a:p>
          <a:p>
            <a:pPr marL="285750" indent="-285750">
              <a:buFont typeface="Arial" panose="020B0604020202020204" pitchFamily="34" charset="0"/>
              <a:buChar char="•"/>
            </a:pPr>
            <a:r>
              <a:rPr lang="en-IN" dirty="0"/>
              <a:t>The earth rotates on its axis from west to east or counter clockwise.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Revolution- earth’s movement around the sun </a:t>
            </a:r>
          </a:p>
          <a:p>
            <a:pPr marL="285750" indent="-285750">
              <a:buFont typeface="Arial" panose="020B0604020202020204" pitchFamily="34" charset="0"/>
              <a:buChar char="•"/>
            </a:pPr>
            <a:r>
              <a:rPr lang="en-IN" dirty="0"/>
              <a:t>The earth revolves or goes around the sun in elliptical or oval orbit , from west </a:t>
            </a:r>
          </a:p>
          <a:p>
            <a:pPr marL="285750" indent="-285750">
              <a:buFont typeface="Arial" panose="020B0604020202020204" pitchFamily="34" charset="0"/>
              <a:buChar char="•"/>
            </a:pPr>
            <a:r>
              <a:rPr lang="en-IN" dirty="0"/>
              <a:t>To east.</a:t>
            </a:r>
          </a:p>
          <a:p>
            <a:pPr marL="285750" indent="-285750">
              <a:buFont typeface="Arial" panose="020B0604020202020204" pitchFamily="34" charset="0"/>
              <a:buChar char="•"/>
            </a:pPr>
            <a:r>
              <a:rPr lang="en-IN" dirty="0"/>
              <a:t>A year with 366 days is called a leap year.</a:t>
            </a:r>
          </a:p>
        </p:txBody>
      </p:sp>
    </p:spTree>
    <p:extLst>
      <p:ext uri="{BB962C8B-B14F-4D97-AF65-F5344CB8AC3E}">
        <p14:creationId xmlns:p14="http://schemas.microsoft.com/office/powerpoint/2010/main" val="90610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5BA2C9-7B62-EEE7-F9F9-B4F4CF7C74A2}"/>
              </a:ext>
            </a:extLst>
          </p:cNvPr>
          <p:cNvSpPr txBox="1"/>
          <p:nvPr/>
        </p:nvSpPr>
        <p:spPr>
          <a:xfrm>
            <a:off x="1052945" y="1339273"/>
            <a:ext cx="9361986" cy="3139321"/>
          </a:xfrm>
          <a:prstGeom prst="rect">
            <a:avLst/>
          </a:prstGeom>
          <a:noFill/>
        </p:spPr>
        <p:txBody>
          <a:bodyPr wrap="none" rtlCol="0">
            <a:spAutoFit/>
          </a:bodyPr>
          <a:lstStyle/>
          <a:p>
            <a:r>
              <a:rPr lang="en-IN" dirty="0">
                <a:solidFill>
                  <a:srgbClr val="0070C0"/>
                </a:solidFill>
              </a:rPr>
              <a:t>AMAZING  FACTS ABOUT THE PLANET EARTH</a:t>
            </a:r>
          </a:p>
          <a:p>
            <a:endParaRPr lang="en-IN" dirty="0"/>
          </a:p>
          <a:p>
            <a:r>
              <a:rPr lang="en-IN" dirty="0"/>
              <a:t>Earth was orginially born as a twin to the planet theia,which was about half as wide</a:t>
            </a:r>
          </a:p>
          <a:p>
            <a:r>
              <a:rPr lang="en-IN" dirty="0"/>
              <a:t>As earth and roughly the size of mars.</a:t>
            </a:r>
          </a:p>
          <a:p>
            <a:endParaRPr lang="en-IN" dirty="0"/>
          </a:p>
          <a:p>
            <a:r>
              <a:rPr lang="en-IN" dirty="0"/>
              <a:t>The two planets shared an orbit for several million years until they collided.</a:t>
            </a:r>
          </a:p>
          <a:p>
            <a:endParaRPr lang="en-IN" dirty="0"/>
          </a:p>
          <a:p>
            <a:r>
              <a:rPr lang="en-IN" dirty="0"/>
              <a:t>Earth absorbed theia,and the remaining debris eventually coagulated into earth’s moon.</a:t>
            </a:r>
          </a:p>
          <a:p>
            <a:endParaRPr lang="en-IN" dirty="0"/>
          </a:p>
          <a:p>
            <a:r>
              <a:rPr lang="en-IN" dirty="0"/>
              <a:t>The mass donated by theia gave earth the gravity necessary to sustain a substantial </a:t>
            </a:r>
          </a:p>
          <a:p>
            <a:r>
              <a:rPr lang="en-IN" dirty="0"/>
              <a:t>Atmosphere.</a:t>
            </a:r>
          </a:p>
        </p:txBody>
      </p:sp>
    </p:spTree>
    <p:extLst>
      <p:ext uri="{BB962C8B-B14F-4D97-AF65-F5344CB8AC3E}">
        <p14:creationId xmlns:p14="http://schemas.microsoft.com/office/powerpoint/2010/main" val="308206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121</TotalTime>
  <Words>519</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Courier New</vt:lpstr>
      <vt:lpstr>Trebuchet MS</vt:lpstr>
      <vt:lpstr>Wingdings</vt:lpstr>
      <vt:lpstr>Wingdings 3</vt:lpstr>
      <vt:lpstr>Facet</vt:lpstr>
      <vt:lpstr>THE PLANET EARTH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8</cp:revision>
  <dcterms:created xsi:type="dcterms:W3CDTF">2024-11-19T07:01:55Z</dcterms:created>
  <dcterms:modified xsi:type="dcterms:W3CDTF">2024-11-22T08:47:18Z</dcterms:modified>
</cp:coreProperties>
</file>