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57" r:id="rId4"/>
    <p:sldId id="258" r:id="rId5"/>
    <p:sldId id="259" r:id="rId6"/>
    <p:sldId id="260"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435" y="1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E756-300E-C748-0791-9304E1A8E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F751DA-71C1-A58E-0C19-ABEF361E3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E1DC9C-18D7-7A54-382A-F9579DAF9327}"/>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5" name="Footer Placeholder 4">
            <a:extLst>
              <a:ext uri="{FF2B5EF4-FFF2-40B4-BE49-F238E27FC236}">
                <a16:creationId xmlns:a16="http://schemas.microsoft.com/office/drawing/2014/main" id="{BEE61D37-4EFB-3861-C613-64F4E423F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7C604-6C07-F9DE-7341-5A5E1378294B}"/>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55374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BEF2-E7F1-4962-E1C5-FE9E55762D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6F7B6-D8D7-639E-FED1-B4351A8A14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57DCCA-6FED-FA45-D407-703C0D5896C2}"/>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5" name="Footer Placeholder 4">
            <a:extLst>
              <a:ext uri="{FF2B5EF4-FFF2-40B4-BE49-F238E27FC236}">
                <a16:creationId xmlns:a16="http://schemas.microsoft.com/office/drawing/2014/main" id="{9E2BE74C-C62F-6FF6-0615-53DDA14AB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794B73-4EF7-D175-0217-EA98119D8E34}"/>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129478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C853B-3C67-9679-8F61-FA0D74E16D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7BEFB-07EE-0B38-5390-D06D9D2B93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53699-F380-446D-03B3-19707ECB9BD8}"/>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5" name="Footer Placeholder 4">
            <a:extLst>
              <a:ext uri="{FF2B5EF4-FFF2-40B4-BE49-F238E27FC236}">
                <a16:creationId xmlns:a16="http://schemas.microsoft.com/office/drawing/2014/main" id="{9944794B-9036-F02B-6EDE-DAD9F12D9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B632E-3B45-35C1-7D6F-F53483014C40}"/>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194537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DAA0-6E6F-A9BD-E891-E871348166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EC187-5621-D28D-F72E-CCC572034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81429-2A48-BF7E-CF14-11F4AAB60EC2}"/>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5" name="Footer Placeholder 4">
            <a:extLst>
              <a:ext uri="{FF2B5EF4-FFF2-40B4-BE49-F238E27FC236}">
                <a16:creationId xmlns:a16="http://schemas.microsoft.com/office/drawing/2014/main" id="{ECFE3B12-0D47-DA2E-6F93-BCDDF91B4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397AB-D3E1-82FE-05D7-E063AF10B1F7}"/>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280904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224C-3BDD-F384-981E-4C559299B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03B985-3028-93B3-EBDA-9CD0A6BA6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3A9FE-68BA-5C14-8809-7949C25C2617}"/>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5" name="Footer Placeholder 4">
            <a:extLst>
              <a:ext uri="{FF2B5EF4-FFF2-40B4-BE49-F238E27FC236}">
                <a16:creationId xmlns:a16="http://schemas.microsoft.com/office/drawing/2014/main" id="{4BFD5D9A-D79D-AF7B-A78E-21092C2F6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6552A-F182-3F11-F64B-DF2BC4B4DD4B}"/>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174328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9357-2E27-3037-0A4F-9634690671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BFCD-0574-D5D6-1A9D-19481D64FA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1D9483-018D-FB88-743B-82292DD0A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1D00B2-A1D6-52E0-68A8-A1612B67002F}"/>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6" name="Footer Placeholder 5">
            <a:extLst>
              <a:ext uri="{FF2B5EF4-FFF2-40B4-BE49-F238E27FC236}">
                <a16:creationId xmlns:a16="http://schemas.microsoft.com/office/drawing/2014/main" id="{C3147549-DF89-B05D-AE3A-BE5137EC20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4E40B7-F60A-B563-ABA1-77551E0BCB6D}"/>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387762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1E65-C0AD-EE11-D5A8-6B85937B83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4D5A9-986C-195A-D556-6D8E9BC21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D52DFB-01A9-3FC9-56AC-F6BF2113A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A61672-BCA1-DAF4-BCBC-96408813A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0608A-869E-8053-C238-AB04451E6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3461D0-B0C7-B7AA-B85C-0639268D4865}"/>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8" name="Footer Placeholder 7">
            <a:extLst>
              <a:ext uri="{FF2B5EF4-FFF2-40B4-BE49-F238E27FC236}">
                <a16:creationId xmlns:a16="http://schemas.microsoft.com/office/drawing/2014/main" id="{77DBDBD8-3195-BBD1-307A-6913A7FA2E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54FCFE-906F-4E8F-0075-7319A5BE6CC2}"/>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294959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9564-0C46-FEC4-EA4F-B72493972B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F9B904-6DCE-790A-D677-DEB45ECC9859}"/>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4" name="Footer Placeholder 3">
            <a:extLst>
              <a:ext uri="{FF2B5EF4-FFF2-40B4-BE49-F238E27FC236}">
                <a16:creationId xmlns:a16="http://schemas.microsoft.com/office/drawing/2014/main" id="{34064295-78B1-8D25-C0DC-96C1E9F606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89B367-9261-BCC6-CA38-B249611F42F4}"/>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271484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C2382-3CA2-2A12-7C17-E0D3BBC0EF83}"/>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3" name="Footer Placeholder 2">
            <a:extLst>
              <a:ext uri="{FF2B5EF4-FFF2-40B4-BE49-F238E27FC236}">
                <a16:creationId xmlns:a16="http://schemas.microsoft.com/office/drawing/2014/main" id="{00992F59-E2A8-1E68-727B-BE79EA304C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1E97DA-8F4C-28B8-B34D-19AB56BBF27D}"/>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15047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39F8-E8C4-A4EF-A8C0-DC7AE195A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DBE4-92CE-B53F-580E-D09E065CE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552C50-FAD7-0DD7-0585-3607D8BE2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CBD6B-8037-8C68-841F-F6875498CF06}"/>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6" name="Footer Placeholder 5">
            <a:extLst>
              <a:ext uri="{FF2B5EF4-FFF2-40B4-BE49-F238E27FC236}">
                <a16:creationId xmlns:a16="http://schemas.microsoft.com/office/drawing/2014/main" id="{723182B5-8DE5-3DA9-4465-1FD0B852CD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5A5278-FEA6-BD65-B086-5E2721F78316}"/>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319869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1E7D-76C2-CA94-D773-1FF04F0D6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1DF80-EA7C-F31D-660A-4DDCD0CCD4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27730D-7FBD-0FEC-01EA-C93B35241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4E60A-07F1-DA6F-C12E-C8D8D745E60A}"/>
              </a:ext>
            </a:extLst>
          </p:cNvPr>
          <p:cNvSpPr>
            <a:spLocks noGrp="1"/>
          </p:cNvSpPr>
          <p:nvPr>
            <p:ph type="dt" sz="half" idx="10"/>
          </p:nvPr>
        </p:nvSpPr>
        <p:spPr/>
        <p:txBody>
          <a:bodyPr/>
          <a:lstStyle/>
          <a:p>
            <a:fld id="{500884A9-A6F2-4E67-9247-A00E7DADBCB5}" type="datetimeFigureOut">
              <a:rPr lang="en-IN" smtClean="0"/>
              <a:t>27-03-2024</a:t>
            </a:fld>
            <a:endParaRPr lang="en-IN"/>
          </a:p>
        </p:txBody>
      </p:sp>
      <p:sp>
        <p:nvSpPr>
          <p:cNvPr id="6" name="Footer Placeholder 5">
            <a:extLst>
              <a:ext uri="{FF2B5EF4-FFF2-40B4-BE49-F238E27FC236}">
                <a16:creationId xmlns:a16="http://schemas.microsoft.com/office/drawing/2014/main" id="{2116BE7B-297B-182D-D186-DEED110441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2E9E88-8BB8-4BBA-275E-4A262257E853}"/>
              </a:ext>
            </a:extLst>
          </p:cNvPr>
          <p:cNvSpPr>
            <a:spLocks noGrp="1"/>
          </p:cNvSpPr>
          <p:nvPr>
            <p:ph type="sldNum" sz="quarter" idx="12"/>
          </p:nvPr>
        </p:nvSpPr>
        <p:spPr/>
        <p:txBody>
          <a:bodyPr/>
          <a:lstStyle/>
          <a:p>
            <a:fld id="{DDB77C81-5E8E-4B79-A9FB-184DFA7CA499}" type="slidenum">
              <a:rPr lang="en-IN" smtClean="0"/>
              <a:t>‹#›</a:t>
            </a:fld>
            <a:endParaRPr lang="en-IN"/>
          </a:p>
        </p:txBody>
      </p:sp>
    </p:spTree>
    <p:extLst>
      <p:ext uri="{BB962C8B-B14F-4D97-AF65-F5344CB8AC3E}">
        <p14:creationId xmlns:p14="http://schemas.microsoft.com/office/powerpoint/2010/main" val="268638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63183-A61D-5B53-8E60-81846ADA7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B99D4F-2D20-20FE-F758-166D5118E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BED79-DFA6-E2D0-23D8-88041B0E5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884A9-A6F2-4E67-9247-A00E7DADBCB5}" type="datetimeFigureOut">
              <a:rPr lang="en-IN" smtClean="0"/>
              <a:t>27-03-2024</a:t>
            </a:fld>
            <a:endParaRPr lang="en-IN"/>
          </a:p>
        </p:txBody>
      </p:sp>
      <p:sp>
        <p:nvSpPr>
          <p:cNvPr id="5" name="Footer Placeholder 4">
            <a:extLst>
              <a:ext uri="{FF2B5EF4-FFF2-40B4-BE49-F238E27FC236}">
                <a16:creationId xmlns:a16="http://schemas.microsoft.com/office/drawing/2014/main" id="{9433BDF5-5028-4DD9-7346-DA7C41EF1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2A7B49-ABF3-5730-45F1-1B8E62C83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7C81-5E8E-4B79-A9FB-184DFA7CA499}" type="slidenum">
              <a:rPr lang="en-IN" smtClean="0"/>
              <a:t>‹#›</a:t>
            </a:fld>
            <a:endParaRPr lang="en-IN"/>
          </a:p>
        </p:txBody>
      </p:sp>
    </p:spTree>
    <p:extLst>
      <p:ext uri="{BB962C8B-B14F-4D97-AF65-F5344CB8AC3E}">
        <p14:creationId xmlns:p14="http://schemas.microsoft.com/office/powerpoint/2010/main" val="221632947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80A8EC-7BB1-6B01-E861-90E70F920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7" y="-69012"/>
            <a:ext cx="12192000" cy="6858000"/>
          </a:xfrm>
          <a:prstGeom prst="rect">
            <a:avLst/>
          </a:prstGeom>
        </p:spPr>
      </p:pic>
      <p:sp>
        <p:nvSpPr>
          <p:cNvPr id="9" name="TextBox 8">
            <a:extLst>
              <a:ext uri="{FF2B5EF4-FFF2-40B4-BE49-F238E27FC236}">
                <a16:creationId xmlns:a16="http://schemas.microsoft.com/office/drawing/2014/main" id="{51A35CFE-22A7-018B-C84F-CBD8D272BA5C}"/>
              </a:ext>
            </a:extLst>
          </p:cNvPr>
          <p:cNvSpPr txBox="1"/>
          <p:nvPr/>
        </p:nvSpPr>
        <p:spPr>
          <a:xfrm>
            <a:off x="293298" y="902898"/>
            <a:ext cx="4555863" cy="5016758"/>
          </a:xfrm>
          <a:prstGeom prst="rect">
            <a:avLst/>
          </a:prstGeom>
          <a:noFill/>
        </p:spPr>
        <p:txBody>
          <a:bodyPr wrap="none" rtlCol="0">
            <a:spAutoFit/>
          </a:bodyPr>
          <a:lstStyle/>
          <a:p>
            <a:r>
              <a:rPr lang="en-US" sz="8000" dirty="0"/>
              <a:t>Instagram </a:t>
            </a:r>
          </a:p>
          <a:p>
            <a:r>
              <a:rPr lang="en-US" sz="8000" dirty="0"/>
              <a:t>User </a:t>
            </a:r>
          </a:p>
          <a:p>
            <a:r>
              <a:rPr lang="en-US" sz="8000" dirty="0"/>
              <a:t>Analytics</a:t>
            </a:r>
          </a:p>
          <a:p>
            <a:endParaRPr lang="en-IN" sz="8000" dirty="0"/>
          </a:p>
        </p:txBody>
      </p:sp>
    </p:spTree>
    <p:extLst>
      <p:ext uri="{BB962C8B-B14F-4D97-AF65-F5344CB8AC3E}">
        <p14:creationId xmlns:p14="http://schemas.microsoft.com/office/powerpoint/2010/main" val="214421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509B0-0385-752A-78B1-254CB139D032}"/>
              </a:ext>
            </a:extLst>
          </p:cNvPr>
          <p:cNvSpPr>
            <a:spLocks noGrp="1"/>
          </p:cNvSpPr>
          <p:nvPr>
            <p:ph idx="1"/>
          </p:nvPr>
        </p:nvSpPr>
        <p:spPr/>
        <p:txBody>
          <a:bodyPr>
            <a:normAutofit/>
          </a:bodyPr>
          <a:lstStyle/>
          <a:p>
            <a:r>
              <a:rPr lang="en-US" b="0" i="0" dirty="0">
                <a:effectLst/>
                <a:latin typeface="+mj-lt"/>
              </a:rPr>
              <a:t>For this project, I employed MySQL Workbench in conjunction with Server version 8.0.34.</a:t>
            </a:r>
          </a:p>
          <a:p>
            <a:r>
              <a:rPr lang="en-US" b="0" i="0" dirty="0">
                <a:effectLst/>
                <a:latin typeface="+mj-lt"/>
              </a:rPr>
              <a:t>Upon analyzing this data, I discovered that a quarter of the registered users on the app are inactive. This highlights the need to introduce compelling features to enhance user engagement, subsequently increasing the count of daily active users. Additionally, the analysis revealed that user activity tends to peak towards the end of the week, with lower engagement observed on Mondays and Tuesdays. This prompts consideration on strategies to reduce the presence of fake accounts and initiatives to encourage users to share more photos.</a:t>
            </a:r>
            <a:endParaRPr lang="en-IN" dirty="0">
              <a:latin typeface="+mj-lt"/>
            </a:endParaRPr>
          </a:p>
        </p:txBody>
      </p:sp>
      <p:sp>
        <p:nvSpPr>
          <p:cNvPr id="2" name="TextBox 1">
            <a:extLst>
              <a:ext uri="{FF2B5EF4-FFF2-40B4-BE49-F238E27FC236}">
                <a16:creationId xmlns:a16="http://schemas.microsoft.com/office/drawing/2014/main" id="{BC3970FB-E3F9-70DA-B4E0-DF4868D7F3E2}"/>
              </a:ext>
            </a:extLst>
          </p:cNvPr>
          <p:cNvSpPr txBox="1"/>
          <p:nvPr/>
        </p:nvSpPr>
        <p:spPr>
          <a:xfrm>
            <a:off x="3876136" y="414068"/>
            <a:ext cx="3597460" cy="1015663"/>
          </a:xfrm>
          <a:prstGeom prst="rect">
            <a:avLst/>
          </a:prstGeom>
          <a:noFill/>
        </p:spPr>
        <p:txBody>
          <a:bodyPr wrap="none" rtlCol="0">
            <a:spAutoFit/>
          </a:bodyPr>
          <a:lstStyle/>
          <a:p>
            <a:r>
              <a:rPr lang="en-US" sz="6000" dirty="0"/>
              <a:t>Conclusion</a:t>
            </a:r>
            <a:endParaRPr lang="en-IN" sz="6000" dirty="0"/>
          </a:p>
        </p:txBody>
      </p:sp>
    </p:spTree>
    <p:extLst>
      <p:ext uri="{BB962C8B-B14F-4D97-AF65-F5344CB8AC3E}">
        <p14:creationId xmlns:p14="http://schemas.microsoft.com/office/powerpoint/2010/main" val="373348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7DF05-BF3F-AF77-1F49-7209CFF38E87}"/>
              </a:ext>
            </a:extLst>
          </p:cNvPr>
          <p:cNvSpPr txBox="1"/>
          <p:nvPr/>
        </p:nvSpPr>
        <p:spPr>
          <a:xfrm>
            <a:off x="3140015" y="2242868"/>
            <a:ext cx="5151347" cy="1323439"/>
          </a:xfrm>
          <a:prstGeom prst="rect">
            <a:avLst/>
          </a:prstGeom>
          <a:noFill/>
        </p:spPr>
        <p:txBody>
          <a:bodyPr wrap="none" rtlCol="0">
            <a:prstTxWarp prst="textWave2">
              <a:avLst/>
            </a:prstTxWarp>
            <a:spAutoFit/>
          </a:bodyPr>
          <a:lstStyle/>
          <a:p>
            <a:r>
              <a:rPr lang="en-US" sz="8000" b="1" dirty="0">
                <a:ln w="22225">
                  <a:solidFill>
                    <a:schemeClr val="accent2"/>
                  </a:solidFill>
                  <a:prstDash val="solid"/>
                </a:ln>
                <a:solidFill>
                  <a:schemeClr val="accent2">
                    <a:lumMod val="40000"/>
                    <a:lumOff val="60000"/>
                  </a:schemeClr>
                </a:solidFill>
              </a:rPr>
              <a:t>THANK</a:t>
            </a:r>
            <a:r>
              <a:rPr lang="en-US" sz="8000" dirty="0"/>
              <a:t> </a:t>
            </a:r>
            <a:r>
              <a:rPr lang="en-US" sz="8000" b="1" dirty="0">
                <a:ln w="22225">
                  <a:solidFill>
                    <a:schemeClr val="accent2"/>
                  </a:solidFill>
                  <a:prstDash val="solid"/>
                </a:ln>
                <a:solidFill>
                  <a:schemeClr val="accent2">
                    <a:lumMod val="40000"/>
                    <a:lumOff val="60000"/>
                  </a:schemeClr>
                </a:solidFill>
              </a:rPr>
              <a:t>YOU</a:t>
            </a:r>
            <a:endParaRPr lang="en-IN" sz="8000" dirty="0"/>
          </a:p>
        </p:txBody>
      </p:sp>
      <p:pic>
        <p:nvPicPr>
          <p:cNvPr id="8" name="Picture 7">
            <a:extLst>
              <a:ext uri="{FF2B5EF4-FFF2-40B4-BE49-F238E27FC236}">
                <a16:creationId xmlns:a16="http://schemas.microsoft.com/office/drawing/2014/main" id="{A3A50595-8C92-C3D4-96B5-611D99DADAB1}"/>
              </a:ext>
            </a:extLst>
          </p:cNvPr>
          <p:cNvPicPr>
            <a:picLocks noChangeAspect="1"/>
          </p:cNvPicPr>
          <p:nvPr/>
        </p:nvPicPr>
        <p:blipFill>
          <a:blip r:embed="rId2"/>
          <a:stretch>
            <a:fillRect/>
          </a:stretch>
        </p:blipFill>
        <p:spPr>
          <a:xfrm>
            <a:off x="376687" y="5743751"/>
            <a:ext cx="11438626" cy="914407"/>
          </a:xfrm>
          <a:prstGeom prst="rect">
            <a:avLst/>
          </a:prstGeom>
        </p:spPr>
      </p:pic>
    </p:spTree>
    <p:extLst>
      <p:ext uri="{BB962C8B-B14F-4D97-AF65-F5344CB8AC3E}">
        <p14:creationId xmlns:p14="http://schemas.microsoft.com/office/powerpoint/2010/main" val="223689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3A1B-081C-AB5A-80D9-EE1D055F9F85}"/>
              </a:ext>
            </a:extLst>
          </p:cNvPr>
          <p:cNvSpPr>
            <a:spLocks noGrp="1"/>
          </p:cNvSpPr>
          <p:nvPr>
            <p:ph type="title"/>
          </p:nvPr>
        </p:nvSpPr>
        <p:spPr/>
        <p:txBody>
          <a:bodyPr/>
          <a:lstStyle/>
          <a:p>
            <a:pPr algn="ctr"/>
            <a:r>
              <a:rPr lang="en-IN" dirty="0"/>
              <a:t>Project Description</a:t>
            </a:r>
          </a:p>
        </p:txBody>
      </p:sp>
      <p:sp>
        <p:nvSpPr>
          <p:cNvPr id="3" name="Content Placeholder 2">
            <a:extLst>
              <a:ext uri="{FF2B5EF4-FFF2-40B4-BE49-F238E27FC236}">
                <a16:creationId xmlns:a16="http://schemas.microsoft.com/office/drawing/2014/main" id="{D5E4B30A-3E03-594C-CEE1-22163962D69A}"/>
              </a:ext>
            </a:extLst>
          </p:cNvPr>
          <p:cNvSpPr>
            <a:spLocks noGrp="1"/>
          </p:cNvSpPr>
          <p:nvPr>
            <p:ph idx="1"/>
          </p:nvPr>
        </p:nvSpPr>
        <p:spPr/>
        <p:txBody>
          <a:bodyPr/>
          <a:lstStyle/>
          <a:p>
            <a:r>
              <a:rPr lang="en-US" b="0" i="0" dirty="0">
                <a:effectLst/>
                <a:latin typeface="+mj-lt"/>
              </a:rPr>
              <a:t>I am currently engaged in a project focused on analyzing Instagram users. This involves tracking various activities such as post likes, follower counts, comments, and hashtag usage, as well as determining the total number of registered users on the app.</a:t>
            </a:r>
          </a:p>
          <a:p>
            <a:r>
              <a:rPr lang="en-US" b="0" i="0" dirty="0">
                <a:effectLst/>
                <a:latin typeface="+mj-lt"/>
              </a:rPr>
              <a:t>By utilizing this data, we can uncover valuable insights such as daily active user trends, engagement per day and the quantity of posts being uploaded. We can also identify which hashtags are currently popular. </a:t>
            </a:r>
          </a:p>
          <a:p>
            <a:r>
              <a:rPr lang="en-US" b="0" i="0" dirty="0">
                <a:effectLst/>
                <a:latin typeface="+mj-lt"/>
              </a:rPr>
              <a:t>These insights play a crucial role in making informed decisions about potential future app enhancements or additions.</a:t>
            </a:r>
            <a:endParaRPr lang="en-IN" dirty="0">
              <a:latin typeface="+mj-lt"/>
            </a:endParaRPr>
          </a:p>
        </p:txBody>
      </p:sp>
    </p:spTree>
    <p:extLst>
      <p:ext uri="{BB962C8B-B14F-4D97-AF65-F5344CB8AC3E}">
        <p14:creationId xmlns:p14="http://schemas.microsoft.com/office/powerpoint/2010/main" val="241597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3965-A715-07C8-3D59-8F0C6793AC39}"/>
              </a:ext>
            </a:extLst>
          </p:cNvPr>
          <p:cNvSpPr>
            <a:spLocks noGrp="1"/>
          </p:cNvSpPr>
          <p:nvPr>
            <p:ph type="title"/>
          </p:nvPr>
        </p:nvSpPr>
        <p:spPr/>
        <p:txBody>
          <a:bodyPr/>
          <a:lstStyle/>
          <a:p>
            <a:pPr algn="ctr"/>
            <a:r>
              <a:rPr lang="en-IN" dirty="0"/>
              <a:t>Loyal User Reward</a:t>
            </a:r>
          </a:p>
        </p:txBody>
      </p:sp>
      <p:pic>
        <p:nvPicPr>
          <p:cNvPr id="4" name="Picture 3">
            <a:extLst>
              <a:ext uri="{FF2B5EF4-FFF2-40B4-BE49-F238E27FC236}">
                <a16:creationId xmlns:a16="http://schemas.microsoft.com/office/drawing/2014/main" id="{CD3623C5-72AE-AB08-32A6-32C6F3485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83" y="2003140"/>
            <a:ext cx="5822517" cy="2976848"/>
          </a:xfrm>
          <a:prstGeom prst="rect">
            <a:avLst/>
          </a:prstGeom>
        </p:spPr>
      </p:pic>
      <p:pic>
        <p:nvPicPr>
          <p:cNvPr id="6" name="Picture 5">
            <a:extLst>
              <a:ext uri="{FF2B5EF4-FFF2-40B4-BE49-F238E27FC236}">
                <a16:creationId xmlns:a16="http://schemas.microsoft.com/office/drawing/2014/main" id="{8B5AA51C-D3E4-0959-ED4F-06E96FB65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701" y="2003140"/>
            <a:ext cx="5477542" cy="3121227"/>
          </a:xfrm>
          <a:prstGeom prst="rect">
            <a:avLst/>
          </a:prstGeom>
        </p:spPr>
      </p:pic>
    </p:spTree>
    <p:extLst>
      <p:ext uri="{BB962C8B-B14F-4D97-AF65-F5344CB8AC3E}">
        <p14:creationId xmlns:p14="http://schemas.microsoft.com/office/powerpoint/2010/main" val="20286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CF1A-7340-0586-4141-23E5F21F3ED3}"/>
              </a:ext>
            </a:extLst>
          </p:cNvPr>
          <p:cNvSpPr>
            <a:spLocks noGrp="1"/>
          </p:cNvSpPr>
          <p:nvPr>
            <p:ph type="title"/>
          </p:nvPr>
        </p:nvSpPr>
        <p:spPr/>
        <p:txBody>
          <a:bodyPr/>
          <a:lstStyle/>
          <a:p>
            <a:pPr algn="ctr"/>
            <a:r>
              <a:rPr lang="en-IN" dirty="0"/>
              <a:t>Inactive User Engagement</a:t>
            </a:r>
          </a:p>
        </p:txBody>
      </p:sp>
      <p:pic>
        <p:nvPicPr>
          <p:cNvPr id="4" name="Picture 3">
            <a:extLst>
              <a:ext uri="{FF2B5EF4-FFF2-40B4-BE49-F238E27FC236}">
                <a16:creationId xmlns:a16="http://schemas.microsoft.com/office/drawing/2014/main" id="{8DD05BE1-C4E7-660E-1CFC-4CEB8D36D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26" y="1978995"/>
            <a:ext cx="5217871" cy="2997266"/>
          </a:xfrm>
          <a:prstGeom prst="rect">
            <a:avLst/>
          </a:prstGeom>
        </p:spPr>
      </p:pic>
      <p:pic>
        <p:nvPicPr>
          <p:cNvPr id="6" name="Picture 5">
            <a:extLst>
              <a:ext uri="{FF2B5EF4-FFF2-40B4-BE49-F238E27FC236}">
                <a16:creationId xmlns:a16="http://schemas.microsoft.com/office/drawing/2014/main" id="{58D0FB5C-1447-4F12-FFB9-F458534A6877}"/>
              </a:ext>
            </a:extLst>
          </p:cNvPr>
          <p:cNvPicPr>
            <a:picLocks noChangeAspect="1"/>
          </p:cNvPicPr>
          <p:nvPr/>
        </p:nvPicPr>
        <p:blipFill>
          <a:blip r:embed="rId3"/>
          <a:stretch>
            <a:fillRect/>
          </a:stretch>
        </p:blipFill>
        <p:spPr>
          <a:xfrm>
            <a:off x="8230684" y="1427167"/>
            <a:ext cx="2665114" cy="5065708"/>
          </a:xfrm>
          <a:prstGeom prst="rect">
            <a:avLst/>
          </a:prstGeom>
        </p:spPr>
      </p:pic>
    </p:spTree>
    <p:extLst>
      <p:ext uri="{BB962C8B-B14F-4D97-AF65-F5344CB8AC3E}">
        <p14:creationId xmlns:p14="http://schemas.microsoft.com/office/powerpoint/2010/main" val="300358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9F86-5B27-9BB1-0D59-A7101C16A185}"/>
              </a:ext>
            </a:extLst>
          </p:cNvPr>
          <p:cNvSpPr>
            <a:spLocks noGrp="1"/>
          </p:cNvSpPr>
          <p:nvPr>
            <p:ph type="title"/>
          </p:nvPr>
        </p:nvSpPr>
        <p:spPr/>
        <p:txBody>
          <a:bodyPr/>
          <a:lstStyle/>
          <a:p>
            <a:pPr algn="ctr"/>
            <a:r>
              <a:rPr lang="en-IN" dirty="0"/>
              <a:t>Contest Winner Declaration</a:t>
            </a:r>
          </a:p>
        </p:txBody>
      </p:sp>
      <p:pic>
        <p:nvPicPr>
          <p:cNvPr id="6" name="Picture 5">
            <a:extLst>
              <a:ext uri="{FF2B5EF4-FFF2-40B4-BE49-F238E27FC236}">
                <a16:creationId xmlns:a16="http://schemas.microsoft.com/office/drawing/2014/main" id="{BFDAEF41-7FFF-0CB1-A443-812A356C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390072"/>
            <a:ext cx="7910431" cy="1173330"/>
          </a:xfrm>
          <a:prstGeom prst="rect">
            <a:avLst/>
          </a:prstGeom>
        </p:spPr>
      </p:pic>
      <p:pic>
        <p:nvPicPr>
          <p:cNvPr id="8" name="Picture 7">
            <a:extLst>
              <a:ext uri="{FF2B5EF4-FFF2-40B4-BE49-F238E27FC236}">
                <a16:creationId xmlns:a16="http://schemas.microsoft.com/office/drawing/2014/main" id="{D4A86CA1-9D29-8E41-5BB3-36FE31BA4C9A}"/>
              </a:ext>
            </a:extLst>
          </p:cNvPr>
          <p:cNvPicPr>
            <a:picLocks noChangeAspect="1"/>
          </p:cNvPicPr>
          <p:nvPr/>
        </p:nvPicPr>
        <p:blipFill>
          <a:blip r:embed="rId3"/>
          <a:stretch>
            <a:fillRect/>
          </a:stretch>
        </p:blipFill>
        <p:spPr>
          <a:xfrm>
            <a:off x="838199" y="1531254"/>
            <a:ext cx="8171047" cy="2626859"/>
          </a:xfrm>
          <a:prstGeom prst="rect">
            <a:avLst/>
          </a:prstGeom>
        </p:spPr>
      </p:pic>
    </p:spTree>
    <p:extLst>
      <p:ext uri="{BB962C8B-B14F-4D97-AF65-F5344CB8AC3E}">
        <p14:creationId xmlns:p14="http://schemas.microsoft.com/office/powerpoint/2010/main" val="368125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C1DA-709E-1237-6D65-2F6723900755}"/>
              </a:ext>
            </a:extLst>
          </p:cNvPr>
          <p:cNvSpPr>
            <a:spLocks noGrp="1"/>
          </p:cNvSpPr>
          <p:nvPr>
            <p:ph type="title"/>
          </p:nvPr>
        </p:nvSpPr>
        <p:spPr/>
        <p:txBody>
          <a:bodyPr/>
          <a:lstStyle/>
          <a:p>
            <a:pPr algn="ctr"/>
            <a:r>
              <a:rPr lang="en-IN" dirty="0"/>
              <a:t>Hashtag Research</a:t>
            </a:r>
          </a:p>
        </p:txBody>
      </p:sp>
      <p:pic>
        <p:nvPicPr>
          <p:cNvPr id="4" name="Picture 3">
            <a:extLst>
              <a:ext uri="{FF2B5EF4-FFF2-40B4-BE49-F238E27FC236}">
                <a16:creationId xmlns:a16="http://schemas.microsoft.com/office/drawing/2014/main" id="{D1DC5801-97D4-11B3-5067-738003E67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41" y="1690688"/>
            <a:ext cx="4716749" cy="3247072"/>
          </a:xfrm>
          <a:prstGeom prst="rect">
            <a:avLst/>
          </a:prstGeom>
        </p:spPr>
      </p:pic>
      <p:pic>
        <p:nvPicPr>
          <p:cNvPr id="6" name="Picture 5">
            <a:extLst>
              <a:ext uri="{FF2B5EF4-FFF2-40B4-BE49-F238E27FC236}">
                <a16:creationId xmlns:a16="http://schemas.microsoft.com/office/drawing/2014/main" id="{4650DAA6-81F4-DEFA-7B44-8D48DECED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556" y="1690688"/>
            <a:ext cx="3829871" cy="2785059"/>
          </a:xfrm>
          <a:prstGeom prst="rect">
            <a:avLst/>
          </a:prstGeom>
        </p:spPr>
      </p:pic>
    </p:spTree>
    <p:extLst>
      <p:ext uri="{BB962C8B-B14F-4D97-AF65-F5344CB8AC3E}">
        <p14:creationId xmlns:p14="http://schemas.microsoft.com/office/powerpoint/2010/main" val="216081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B04C-01FA-86E0-26D4-56F6BA16A333}"/>
              </a:ext>
            </a:extLst>
          </p:cNvPr>
          <p:cNvSpPr>
            <a:spLocks noGrp="1"/>
          </p:cNvSpPr>
          <p:nvPr>
            <p:ph type="title"/>
          </p:nvPr>
        </p:nvSpPr>
        <p:spPr/>
        <p:txBody>
          <a:bodyPr/>
          <a:lstStyle/>
          <a:p>
            <a:pPr algn="ctr"/>
            <a:r>
              <a:rPr lang="en-IN" dirty="0"/>
              <a:t>Ad Campaign Launch</a:t>
            </a:r>
          </a:p>
        </p:txBody>
      </p:sp>
      <p:pic>
        <p:nvPicPr>
          <p:cNvPr id="4" name="Picture 3">
            <a:extLst>
              <a:ext uri="{FF2B5EF4-FFF2-40B4-BE49-F238E27FC236}">
                <a16:creationId xmlns:a16="http://schemas.microsoft.com/office/drawing/2014/main" id="{CED58E2C-D55F-DDEF-20EC-88C087B70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03" y="1674149"/>
            <a:ext cx="7106469" cy="3509701"/>
          </a:xfrm>
          <a:prstGeom prst="rect">
            <a:avLst/>
          </a:prstGeom>
        </p:spPr>
      </p:pic>
      <p:pic>
        <p:nvPicPr>
          <p:cNvPr id="6" name="Picture 5">
            <a:extLst>
              <a:ext uri="{FF2B5EF4-FFF2-40B4-BE49-F238E27FC236}">
                <a16:creationId xmlns:a16="http://schemas.microsoft.com/office/drawing/2014/main" id="{9D1B280F-079D-5B08-FA95-23327F867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3235" y="1927705"/>
            <a:ext cx="3260565" cy="2615419"/>
          </a:xfrm>
          <a:prstGeom prst="rect">
            <a:avLst/>
          </a:prstGeom>
        </p:spPr>
      </p:pic>
    </p:spTree>
    <p:extLst>
      <p:ext uri="{BB962C8B-B14F-4D97-AF65-F5344CB8AC3E}">
        <p14:creationId xmlns:p14="http://schemas.microsoft.com/office/powerpoint/2010/main" val="389853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FCE5-4F6A-3769-37AE-B316A41F459E}"/>
              </a:ext>
            </a:extLst>
          </p:cNvPr>
          <p:cNvSpPr>
            <a:spLocks noGrp="1"/>
          </p:cNvSpPr>
          <p:nvPr>
            <p:ph type="title"/>
          </p:nvPr>
        </p:nvSpPr>
        <p:spPr/>
        <p:txBody>
          <a:bodyPr/>
          <a:lstStyle/>
          <a:p>
            <a:pPr algn="ctr"/>
            <a:r>
              <a:rPr lang="en-IN" dirty="0"/>
              <a:t>User Engagement</a:t>
            </a:r>
          </a:p>
        </p:txBody>
      </p:sp>
      <p:pic>
        <p:nvPicPr>
          <p:cNvPr id="4" name="Picture 3">
            <a:extLst>
              <a:ext uri="{FF2B5EF4-FFF2-40B4-BE49-F238E27FC236}">
                <a16:creationId xmlns:a16="http://schemas.microsoft.com/office/drawing/2014/main" id="{6301B9F0-326E-7173-872C-3C58A952A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80" y="1856343"/>
            <a:ext cx="8667582" cy="1714629"/>
          </a:xfrm>
          <a:prstGeom prst="rect">
            <a:avLst/>
          </a:prstGeom>
        </p:spPr>
      </p:pic>
      <p:pic>
        <p:nvPicPr>
          <p:cNvPr id="6" name="Picture 5">
            <a:extLst>
              <a:ext uri="{FF2B5EF4-FFF2-40B4-BE49-F238E27FC236}">
                <a16:creationId xmlns:a16="http://schemas.microsoft.com/office/drawing/2014/main" id="{20A2A498-49FE-AFFE-89D5-407C37117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80" y="3922582"/>
            <a:ext cx="4721224" cy="1448556"/>
          </a:xfrm>
          <a:prstGeom prst="rect">
            <a:avLst/>
          </a:prstGeom>
        </p:spPr>
      </p:pic>
    </p:spTree>
    <p:extLst>
      <p:ext uri="{BB962C8B-B14F-4D97-AF65-F5344CB8AC3E}">
        <p14:creationId xmlns:p14="http://schemas.microsoft.com/office/powerpoint/2010/main" val="220568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D7E7-CA55-E58A-D9EE-346B9F5533E9}"/>
              </a:ext>
            </a:extLst>
          </p:cNvPr>
          <p:cNvSpPr>
            <a:spLocks noGrp="1"/>
          </p:cNvSpPr>
          <p:nvPr>
            <p:ph type="title"/>
          </p:nvPr>
        </p:nvSpPr>
        <p:spPr/>
        <p:txBody>
          <a:bodyPr/>
          <a:lstStyle/>
          <a:p>
            <a:pPr algn="ctr"/>
            <a:r>
              <a:rPr lang="en-IN" dirty="0"/>
              <a:t>Fake Accounts</a:t>
            </a:r>
          </a:p>
        </p:txBody>
      </p:sp>
      <p:pic>
        <p:nvPicPr>
          <p:cNvPr id="4" name="Picture 3">
            <a:extLst>
              <a:ext uri="{FF2B5EF4-FFF2-40B4-BE49-F238E27FC236}">
                <a16:creationId xmlns:a16="http://schemas.microsoft.com/office/drawing/2014/main" id="{F8C69B4D-3742-35D3-BB18-191FE4F9E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73" y="1977464"/>
            <a:ext cx="5914776" cy="2017020"/>
          </a:xfrm>
          <a:prstGeom prst="rect">
            <a:avLst/>
          </a:prstGeom>
        </p:spPr>
      </p:pic>
      <p:pic>
        <p:nvPicPr>
          <p:cNvPr id="6" name="Picture 5">
            <a:extLst>
              <a:ext uri="{FF2B5EF4-FFF2-40B4-BE49-F238E27FC236}">
                <a16:creationId xmlns:a16="http://schemas.microsoft.com/office/drawing/2014/main" id="{CD3F81FC-7BD8-1BCC-35F9-05F27EB70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580" y="2003933"/>
            <a:ext cx="3240219" cy="3302703"/>
          </a:xfrm>
          <a:prstGeom prst="rect">
            <a:avLst/>
          </a:prstGeom>
        </p:spPr>
      </p:pic>
    </p:spTree>
    <p:extLst>
      <p:ext uri="{BB962C8B-B14F-4D97-AF65-F5344CB8AC3E}">
        <p14:creationId xmlns:p14="http://schemas.microsoft.com/office/powerpoint/2010/main" val="2044567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234</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Project Description</vt:lpstr>
      <vt:lpstr>Loyal User Reward</vt:lpstr>
      <vt:lpstr>Inactive User Engagement</vt:lpstr>
      <vt:lpstr>Contest Winner Declaration</vt:lpstr>
      <vt:lpstr>Hashtag Research</vt:lpstr>
      <vt:lpstr>Ad Campaign Launch</vt:lpstr>
      <vt:lpstr>User Engagement</vt:lpstr>
      <vt:lpstr>Fake Accounts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priyanka yadav</dc:creator>
  <cp:lastModifiedBy>Jaivy Ydv</cp:lastModifiedBy>
  <cp:revision>4</cp:revision>
  <dcterms:created xsi:type="dcterms:W3CDTF">2023-10-18T10:38:49Z</dcterms:created>
  <dcterms:modified xsi:type="dcterms:W3CDTF">2024-03-27T10:54:34Z</dcterms:modified>
</cp:coreProperties>
</file>