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8" r:id="rId4"/>
    <p:sldId id="279" r:id="rId5"/>
    <p:sldId id="276" r:id="rId6"/>
    <p:sldId id="280" r:id="rId7"/>
    <p:sldId id="281" r:id="rId8"/>
    <p:sldId id="282" r:id="rId9"/>
    <p:sldId id="257" r:id="rId10"/>
    <p:sldId id="268" r:id="rId11"/>
    <p:sldId id="273" r:id="rId12"/>
    <p:sldId id="274" r:id="rId13"/>
    <p:sldId id="258" r:id="rId14"/>
    <p:sldId id="275" r:id="rId15"/>
    <p:sldId id="269" r:id="rId16"/>
    <p:sldId id="283" r:id="rId17"/>
    <p:sldId id="270" r:id="rId18"/>
    <p:sldId id="284" r:id="rId19"/>
    <p:sldId id="271" r:id="rId20"/>
    <p:sldId id="285" r:id="rId21"/>
    <p:sldId id="272" r:id="rId22"/>
    <p:sldId id="259" r:id="rId23"/>
    <p:sldId id="260" r:id="rId24"/>
    <p:sldId id="286" r:id="rId25"/>
    <p:sldId id="261" r:id="rId26"/>
    <p:sldId id="262" r:id="rId27"/>
    <p:sldId id="288" r:id="rId28"/>
    <p:sldId id="289" r:id="rId29"/>
    <p:sldId id="290" r:id="rId30"/>
    <p:sldId id="292" r:id="rId31"/>
    <p:sldId id="293" r:id="rId32"/>
    <p:sldId id="291" r:id="rId33"/>
    <p:sldId id="294" r:id="rId34"/>
    <p:sldId id="295" r:id="rId35"/>
    <p:sldId id="296" r:id="rId36"/>
    <p:sldId id="263" r:id="rId37"/>
    <p:sldId id="287" r:id="rId38"/>
    <p:sldId id="297" r:id="rId39"/>
    <p:sldId id="298" r:id="rId40"/>
    <p:sldId id="299" r:id="rId41"/>
    <p:sldId id="264" r:id="rId42"/>
    <p:sldId id="300" r:id="rId43"/>
    <p:sldId id="301" r:id="rId44"/>
    <p:sldId id="265" r:id="rId45"/>
    <p:sldId id="302" r:id="rId46"/>
    <p:sldId id="303" r:id="rId47"/>
    <p:sldId id="304" r:id="rId48"/>
    <p:sldId id="266" r:id="rId49"/>
    <p:sldId id="26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77C4198-976B-4389-9B78-73BF131A4900}"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D8517-3725-4A53-95DC-B140A7C8652E}" type="slidenum">
              <a:rPr lang="en-IN" smtClean="0"/>
              <a:t>‹#›</a:t>
            </a:fld>
            <a:endParaRPr lang="en-IN"/>
          </a:p>
        </p:txBody>
      </p:sp>
    </p:spTree>
    <p:extLst>
      <p:ext uri="{BB962C8B-B14F-4D97-AF65-F5344CB8AC3E}">
        <p14:creationId xmlns:p14="http://schemas.microsoft.com/office/powerpoint/2010/main" val="400809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7C4198-976B-4389-9B78-73BF131A4900}"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D8517-3725-4A53-95DC-B140A7C8652E}" type="slidenum">
              <a:rPr lang="en-IN" smtClean="0"/>
              <a:t>‹#›</a:t>
            </a:fld>
            <a:endParaRPr lang="en-IN"/>
          </a:p>
        </p:txBody>
      </p:sp>
    </p:spTree>
    <p:extLst>
      <p:ext uri="{BB962C8B-B14F-4D97-AF65-F5344CB8AC3E}">
        <p14:creationId xmlns:p14="http://schemas.microsoft.com/office/powerpoint/2010/main" val="406877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7C4198-976B-4389-9B78-73BF131A4900}"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D8517-3725-4A53-95DC-B140A7C8652E}" type="slidenum">
              <a:rPr lang="en-IN" smtClean="0"/>
              <a:t>‹#›</a:t>
            </a:fld>
            <a:endParaRPr lang="en-IN"/>
          </a:p>
        </p:txBody>
      </p:sp>
    </p:spTree>
    <p:extLst>
      <p:ext uri="{BB962C8B-B14F-4D97-AF65-F5344CB8AC3E}">
        <p14:creationId xmlns:p14="http://schemas.microsoft.com/office/powerpoint/2010/main" val="337048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77C4198-976B-4389-9B78-73BF131A4900}"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D8517-3725-4A53-95DC-B140A7C8652E}" type="slidenum">
              <a:rPr lang="en-IN" smtClean="0"/>
              <a:t>‹#›</a:t>
            </a:fld>
            <a:endParaRPr lang="en-IN"/>
          </a:p>
        </p:txBody>
      </p:sp>
    </p:spTree>
    <p:extLst>
      <p:ext uri="{BB962C8B-B14F-4D97-AF65-F5344CB8AC3E}">
        <p14:creationId xmlns:p14="http://schemas.microsoft.com/office/powerpoint/2010/main" val="46963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7C4198-976B-4389-9B78-73BF131A4900}"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D8517-3725-4A53-95DC-B140A7C8652E}" type="slidenum">
              <a:rPr lang="en-IN" smtClean="0"/>
              <a:t>‹#›</a:t>
            </a:fld>
            <a:endParaRPr lang="en-IN"/>
          </a:p>
        </p:txBody>
      </p:sp>
    </p:spTree>
    <p:extLst>
      <p:ext uri="{BB962C8B-B14F-4D97-AF65-F5344CB8AC3E}">
        <p14:creationId xmlns:p14="http://schemas.microsoft.com/office/powerpoint/2010/main" val="365720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77C4198-976B-4389-9B78-73BF131A4900}"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D8517-3725-4A53-95DC-B140A7C8652E}" type="slidenum">
              <a:rPr lang="en-IN" smtClean="0"/>
              <a:t>‹#›</a:t>
            </a:fld>
            <a:endParaRPr lang="en-IN"/>
          </a:p>
        </p:txBody>
      </p:sp>
    </p:spTree>
    <p:extLst>
      <p:ext uri="{BB962C8B-B14F-4D97-AF65-F5344CB8AC3E}">
        <p14:creationId xmlns:p14="http://schemas.microsoft.com/office/powerpoint/2010/main" val="358584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77C4198-976B-4389-9B78-73BF131A4900}" type="datetimeFigureOut">
              <a:rPr lang="en-IN" smtClean="0"/>
              <a:t>09-07-2025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AD8517-3725-4A53-95DC-B140A7C8652E}" type="slidenum">
              <a:rPr lang="en-IN" smtClean="0"/>
              <a:t>‹#›</a:t>
            </a:fld>
            <a:endParaRPr lang="en-IN"/>
          </a:p>
        </p:txBody>
      </p:sp>
    </p:spTree>
    <p:extLst>
      <p:ext uri="{BB962C8B-B14F-4D97-AF65-F5344CB8AC3E}">
        <p14:creationId xmlns:p14="http://schemas.microsoft.com/office/powerpoint/2010/main" val="124578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77C4198-976B-4389-9B78-73BF131A4900}" type="datetimeFigureOut">
              <a:rPr lang="en-IN" smtClean="0"/>
              <a:t>09-07-2025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AD8517-3725-4A53-95DC-B140A7C8652E}" type="slidenum">
              <a:rPr lang="en-IN" smtClean="0"/>
              <a:t>‹#›</a:t>
            </a:fld>
            <a:endParaRPr lang="en-IN"/>
          </a:p>
        </p:txBody>
      </p:sp>
    </p:spTree>
    <p:extLst>
      <p:ext uri="{BB962C8B-B14F-4D97-AF65-F5344CB8AC3E}">
        <p14:creationId xmlns:p14="http://schemas.microsoft.com/office/powerpoint/2010/main" val="1409433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C4198-976B-4389-9B78-73BF131A4900}" type="datetimeFigureOut">
              <a:rPr lang="en-IN" smtClean="0"/>
              <a:t>09-07-2025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AD8517-3725-4A53-95DC-B140A7C8652E}" type="slidenum">
              <a:rPr lang="en-IN" smtClean="0"/>
              <a:t>‹#›</a:t>
            </a:fld>
            <a:endParaRPr lang="en-IN"/>
          </a:p>
        </p:txBody>
      </p:sp>
    </p:spTree>
    <p:extLst>
      <p:ext uri="{BB962C8B-B14F-4D97-AF65-F5344CB8AC3E}">
        <p14:creationId xmlns:p14="http://schemas.microsoft.com/office/powerpoint/2010/main" val="407048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C4198-976B-4389-9B78-73BF131A4900}"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D8517-3725-4A53-95DC-B140A7C8652E}" type="slidenum">
              <a:rPr lang="en-IN" smtClean="0"/>
              <a:t>‹#›</a:t>
            </a:fld>
            <a:endParaRPr lang="en-IN"/>
          </a:p>
        </p:txBody>
      </p:sp>
    </p:spTree>
    <p:extLst>
      <p:ext uri="{BB962C8B-B14F-4D97-AF65-F5344CB8AC3E}">
        <p14:creationId xmlns:p14="http://schemas.microsoft.com/office/powerpoint/2010/main" val="2563060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7C4198-976B-4389-9B78-73BF131A4900}"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D8517-3725-4A53-95DC-B140A7C8652E}" type="slidenum">
              <a:rPr lang="en-IN" smtClean="0"/>
              <a:t>‹#›</a:t>
            </a:fld>
            <a:endParaRPr lang="en-IN"/>
          </a:p>
        </p:txBody>
      </p:sp>
    </p:spTree>
    <p:extLst>
      <p:ext uri="{BB962C8B-B14F-4D97-AF65-F5344CB8AC3E}">
        <p14:creationId xmlns:p14="http://schemas.microsoft.com/office/powerpoint/2010/main" val="417232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C4198-976B-4389-9B78-73BF131A4900}" type="datetimeFigureOut">
              <a:rPr lang="en-IN" smtClean="0"/>
              <a:t>09-07-2025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D8517-3725-4A53-95DC-B140A7C8652E}" type="slidenum">
              <a:rPr lang="en-IN" smtClean="0"/>
              <a:t>‹#›</a:t>
            </a:fld>
            <a:endParaRPr lang="en-IN"/>
          </a:p>
        </p:txBody>
      </p:sp>
    </p:spTree>
    <p:extLst>
      <p:ext uri="{BB962C8B-B14F-4D97-AF65-F5344CB8AC3E}">
        <p14:creationId xmlns:p14="http://schemas.microsoft.com/office/powerpoint/2010/main" val="329262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ibm.com/think/topics/artificial-intelligen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052736"/>
            <a:ext cx="7772400" cy="1470025"/>
          </a:xfrm>
        </p:spPr>
        <p:txBody>
          <a:bodyPr>
            <a:normAutofit fontScale="90000"/>
          </a:bodyPr>
          <a:lstStyle/>
          <a:p>
            <a:r>
              <a:rPr lang="en-IN" dirty="0" smtClean="0">
                <a:latin typeface="Times New Roman" pitchFamily="18" charset="0"/>
                <a:cs typeface="Times New Roman" pitchFamily="18" charset="0"/>
              </a:rPr>
              <a:t>Unit I </a:t>
            </a:r>
            <a:br>
              <a:rPr lang="en-IN" dirty="0" smtClean="0">
                <a:latin typeface="Times New Roman" pitchFamily="18" charset="0"/>
                <a:cs typeface="Times New Roman" pitchFamily="18" charset="0"/>
              </a:rPr>
            </a:br>
            <a:r>
              <a:rPr lang="en-IN" dirty="0" smtClean="0">
                <a:latin typeface="Times New Roman" pitchFamily="18" charset="0"/>
                <a:cs typeface="Times New Roman" pitchFamily="18" charset="0"/>
              </a:rPr>
              <a:t>Introduction:</a:t>
            </a:r>
            <a:br>
              <a:rPr lang="en-IN" dirty="0" smtClean="0">
                <a:latin typeface="Times New Roman" pitchFamily="18" charset="0"/>
                <a:cs typeface="Times New Roman" pitchFamily="18" charset="0"/>
              </a:rPr>
            </a:br>
            <a:r>
              <a:rPr lang="en-US" dirty="0" smtClean="0">
                <a:latin typeface="Times New Roman" pitchFamily="18" charset="0"/>
                <a:cs typeface="Times New Roman" pitchFamily="18" charset="0"/>
              </a:rPr>
              <a:t>Foundations and Evolution of Deep Learning</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IN" dirty="0" err="1" smtClean="0"/>
              <a:t>Dr.</a:t>
            </a:r>
            <a:r>
              <a:rPr lang="en-IN" dirty="0" smtClean="0"/>
              <a:t> Sujit Das</a:t>
            </a:r>
            <a:endParaRPr lang="en-IN" dirty="0"/>
          </a:p>
        </p:txBody>
      </p:sp>
    </p:spTree>
    <p:extLst>
      <p:ext uri="{BB962C8B-B14F-4D97-AF65-F5344CB8AC3E}">
        <p14:creationId xmlns:p14="http://schemas.microsoft.com/office/powerpoint/2010/main" val="2021951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a:t>1943 – McCulloch &amp; Pitts Neuron Model</a:t>
            </a:r>
            <a:endParaRPr lang="en-IN" dirty="0"/>
          </a:p>
        </p:txBody>
      </p:sp>
      <p:sp>
        <p:nvSpPr>
          <p:cNvPr id="3" name="Content Placeholder 2"/>
          <p:cNvSpPr>
            <a:spLocks noGrp="1"/>
          </p:cNvSpPr>
          <p:nvPr>
            <p:ph idx="1"/>
          </p:nvPr>
        </p:nvSpPr>
        <p:spPr/>
        <p:txBody>
          <a:bodyPr>
            <a:normAutofit fontScale="70000" lnSpcReduction="20000"/>
          </a:bodyPr>
          <a:lstStyle/>
          <a:p>
            <a:r>
              <a:rPr lang="en-US" b="1" dirty="0"/>
              <a:t>Key Contribution:</a:t>
            </a:r>
            <a:r>
              <a:rPr lang="en-US" dirty="0"/>
              <a:t/>
            </a:r>
            <a:br>
              <a:rPr lang="en-US" dirty="0"/>
            </a:br>
            <a:r>
              <a:rPr lang="en-US" dirty="0"/>
              <a:t>Warren McCulloch (neuroscientist) and Walter Pitts (logician) proposed the </a:t>
            </a:r>
            <a:r>
              <a:rPr lang="en-US" b="1" dirty="0"/>
              <a:t>first mathematical model of a biological neuron</a:t>
            </a:r>
            <a:r>
              <a:rPr lang="en-US" dirty="0"/>
              <a:t>.</a:t>
            </a:r>
          </a:p>
          <a:p>
            <a:r>
              <a:rPr lang="en-US" b="1" dirty="0"/>
              <a:t>Model Highlights:</a:t>
            </a:r>
            <a:endParaRPr lang="en-US" dirty="0"/>
          </a:p>
          <a:p>
            <a:pPr lvl="1"/>
            <a:r>
              <a:rPr lang="en-US" dirty="0"/>
              <a:t>Binary input/output system.</a:t>
            </a:r>
          </a:p>
          <a:p>
            <a:pPr lvl="1"/>
            <a:r>
              <a:rPr lang="en-US" dirty="0"/>
              <a:t>A neuron fires (outputs 1) only if a weighted sum of inputs exceeds a threshold.</a:t>
            </a:r>
          </a:p>
          <a:p>
            <a:pPr lvl="1"/>
            <a:r>
              <a:rPr lang="en-US" dirty="0"/>
              <a:t>Implements </a:t>
            </a:r>
            <a:r>
              <a:rPr lang="en-US" b="1" dirty="0"/>
              <a:t>basic logic gates</a:t>
            </a:r>
            <a:r>
              <a:rPr lang="en-US" dirty="0"/>
              <a:t> like AND, OR, NOT.</a:t>
            </a:r>
          </a:p>
          <a:p>
            <a:r>
              <a:rPr lang="en-US" b="1" dirty="0"/>
              <a:t>Significance:</a:t>
            </a:r>
            <a:endParaRPr lang="en-US" dirty="0"/>
          </a:p>
          <a:p>
            <a:pPr lvl="1"/>
            <a:r>
              <a:rPr lang="en-US" dirty="0"/>
              <a:t>Laid the foundation for </a:t>
            </a:r>
            <a:r>
              <a:rPr lang="en-US" b="1" dirty="0"/>
              <a:t>neural networks</a:t>
            </a:r>
            <a:r>
              <a:rPr lang="en-US" dirty="0"/>
              <a:t> as logical computation systems.</a:t>
            </a:r>
          </a:p>
          <a:p>
            <a:pPr lvl="1"/>
            <a:r>
              <a:rPr lang="en-US" dirty="0"/>
              <a:t>Inspired the idea that the brain could be modeled mathematically.</a:t>
            </a:r>
          </a:p>
          <a:p>
            <a:r>
              <a:rPr lang="en-US" b="1" dirty="0"/>
              <a:t>Limitation:</a:t>
            </a:r>
            <a:endParaRPr lang="en-US" dirty="0"/>
          </a:p>
          <a:p>
            <a:pPr lvl="1"/>
            <a:r>
              <a:rPr lang="en-US" dirty="0"/>
              <a:t>No learning mechanism; hardcoded logic.</a:t>
            </a:r>
          </a:p>
          <a:p>
            <a:endParaRPr lang="en-IN" dirty="0"/>
          </a:p>
        </p:txBody>
      </p:sp>
    </p:spTree>
    <p:extLst>
      <p:ext uri="{BB962C8B-B14F-4D97-AF65-F5344CB8AC3E}">
        <p14:creationId xmlns:p14="http://schemas.microsoft.com/office/powerpoint/2010/main" val="287445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a:t>1943 – McCulloch &amp; Pitts Neuron Model</a:t>
            </a:r>
            <a:endParaRPr lang="en-IN" dirty="0"/>
          </a:p>
        </p:txBody>
      </p:sp>
      <p:pic>
        <p:nvPicPr>
          <p:cNvPr id="2050" name="Picture 2" descr="McCulloch-Pitts Neuron — Mankind's First Mathematical Model Of A Biological  Neuron | by Akshay L Chandra | TDS Archive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420888"/>
            <a:ext cx="6192688" cy="266429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Biological neuron model.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Biological neuron model.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235945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a:t>1943 – McCulloch &amp; Pitts Neuron Model</a:t>
            </a:r>
            <a:endParaRPr lang="en-IN" dirty="0"/>
          </a:p>
        </p:txBody>
      </p:sp>
      <p:sp>
        <p:nvSpPr>
          <p:cNvPr id="4" name="AutoShape 2" descr="Biological neuron model.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84784"/>
            <a:ext cx="8064896"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105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McCulloch-Pitts Neuron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Binary threshold model of a neuron</a:t>
                </a:r>
              </a:p>
              <a:p>
                <a:r>
                  <a:rPr lang="en-US" dirty="0" smtClean="0"/>
                  <a:t>Inputs: binary; Weights: fixed</a:t>
                </a:r>
              </a:p>
              <a:p>
                <a:r>
                  <a:rPr lang="en-US" dirty="0" smtClean="0"/>
                  <a:t>Output: 1 if weighted sum ≥ threshold</a:t>
                </a:r>
              </a:p>
              <a:p>
                <a:r>
                  <a:rPr lang="en-US" dirty="0" smtClean="0"/>
                  <a:t>No learning; only fixed logical functions</a:t>
                </a:r>
              </a:p>
              <a:p>
                <a14:m>
                  <m:oMath xmlns:m="http://schemas.openxmlformats.org/officeDocument/2006/math">
                    <m:r>
                      <a:rPr lang="en-IN" b="0" i="1" smtClean="0">
                        <a:latin typeface="Cambria Math"/>
                      </a:rPr>
                      <m:t>𝑦</m:t>
                    </m:r>
                    <m:r>
                      <a:rPr lang="en-IN" b="0" i="1" smtClean="0">
                        <a:latin typeface="Cambria Math"/>
                      </a:rPr>
                      <m:t>=</m:t>
                    </m:r>
                    <m:d>
                      <m:dPr>
                        <m:begChr m:val="{"/>
                        <m:endChr m:val=""/>
                        <m:ctrlPr>
                          <a:rPr lang="en-IN" b="0" i="1" smtClean="0">
                            <a:latin typeface="Cambria Math"/>
                          </a:rPr>
                        </m:ctrlPr>
                      </m:dPr>
                      <m:e>
                        <m:eqArr>
                          <m:eqArrPr>
                            <m:ctrlPr>
                              <a:rPr lang="en-IN" b="0" i="1" smtClean="0">
                                <a:latin typeface="Cambria Math"/>
                              </a:rPr>
                            </m:ctrlPr>
                          </m:eqArrPr>
                          <m:e>
                            <m:r>
                              <a:rPr lang="en-IN" b="0" i="1" smtClean="0">
                                <a:latin typeface="Cambria Math"/>
                              </a:rPr>
                              <m:t>1 </m:t>
                            </m:r>
                            <m:r>
                              <a:rPr lang="en-IN" b="0" i="1" smtClean="0">
                                <a:latin typeface="Cambria Math"/>
                              </a:rPr>
                              <m:t>𝑖𝑓</m:t>
                            </m:r>
                            <m:r>
                              <a:rPr lang="en-IN" b="0" i="1" smtClean="0">
                                <a:latin typeface="Cambria Math"/>
                              </a:rPr>
                              <m:t> </m:t>
                            </m:r>
                            <m:nary>
                              <m:naryPr>
                                <m:chr m:val="∑"/>
                                <m:subHide m:val="on"/>
                                <m:supHide m:val="on"/>
                                <m:ctrlPr>
                                  <a:rPr lang="en-IN" b="0" i="1" smtClean="0">
                                    <a:latin typeface="Cambria Math"/>
                                  </a:rPr>
                                </m:ctrlPr>
                              </m:naryPr>
                              <m:sub/>
                              <m:sup/>
                              <m:e>
                                <m:sSub>
                                  <m:sSubPr>
                                    <m:ctrlPr>
                                      <a:rPr lang="en-IN" b="0" i="1" smtClean="0">
                                        <a:latin typeface="Cambria Math"/>
                                      </a:rPr>
                                    </m:ctrlPr>
                                  </m:sSubPr>
                                  <m:e>
                                    <m:r>
                                      <a:rPr lang="en-IN" b="0" i="1" smtClean="0">
                                        <a:latin typeface="Cambria Math"/>
                                      </a:rPr>
                                      <m:t>𝑤</m:t>
                                    </m:r>
                                  </m:e>
                                  <m:sub>
                                    <m:r>
                                      <a:rPr lang="en-IN" b="0" i="1" smtClean="0">
                                        <a:latin typeface="Cambria Math"/>
                                      </a:rPr>
                                      <m:t>𝑖</m:t>
                                    </m:r>
                                  </m:sub>
                                </m:sSub>
                                <m:sSub>
                                  <m:sSubPr>
                                    <m:ctrlPr>
                                      <a:rPr lang="en-IN" b="0" i="1" smtClean="0">
                                        <a:latin typeface="Cambria Math"/>
                                      </a:rPr>
                                    </m:ctrlPr>
                                  </m:sSubPr>
                                  <m:e>
                                    <m:r>
                                      <a:rPr lang="en-IN" b="0" i="1" smtClean="0">
                                        <a:latin typeface="Cambria Math"/>
                                      </a:rPr>
                                      <m:t>𝑥</m:t>
                                    </m:r>
                                  </m:e>
                                  <m:sub>
                                    <m:r>
                                      <a:rPr lang="en-IN" b="0" i="1" smtClean="0">
                                        <a:latin typeface="Cambria Math"/>
                                      </a:rPr>
                                      <m:t>𝑖</m:t>
                                    </m:r>
                                  </m:sub>
                                </m:sSub>
                                <m:r>
                                  <a:rPr lang="en-IN" b="0" i="1" smtClean="0">
                                    <a:latin typeface="Cambria Math"/>
                                    <a:ea typeface="Cambria Math"/>
                                  </a:rPr>
                                  <m:t>≥</m:t>
                                </m:r>
                                <m:r>
                                  <a:rPr lang="en-IN" b="0" i="1" smtClean="0">
                                    <a:latin typeface="Cambria Math"/>
                                    <a:ea typeface="Cambria Math"/>
                                  </a:rPr>
                                  <m:t>𝜃</m:t>
                                </m:r>
                              </m:e>
                            </m:nary>
                          </m:e>
                          <m:e>
                            <m:r>
                              <a:rPr lang="en-IN" b="0" i="1" smtClean="0">
                                <a:latin typeface="Cambria Math"/>
                              </a:rPr>
                              <m:t>0       </m:t>
                            </m:r>
                            <m:r>
                              <a:rPr lang="en-IN" b="0" i="1" smtClean="0">
                                <a:latin typeface="Cambria Math"/>
                              </a:rPr>
                              <m:t>𝑜𝑡h𝑒𝑟𝑤𝑖𝑠𝑒</m:t>
                            </m:r>
                          </m:e>
                        </m:eqArr>
                      </m:e>
                    </m:d>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IN">
                    <a:noFill/>
                  </a:rPr>
                  <a:t> </a:t>
                </a:r>
              </a:p>
            </p:txBody>
          </p:sp>
        </mc:Fallback>
      </mc:AlternateContent>
    </p:spTree>
    <p:extLst>
      <p:ext uri="{BB962C8B-B14F-4D97-AF65-F5344CB8AC3E}">
        <p14:creationId xmlns:p14="http://schemas.microsoft.com/office/powerpoint/2010/main" val="334516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a:t>1943 – McCulloch &amp; Pitts Neuron Model</a:t>
            </a:r>
            <a:endParaRPr lang="en-IN" dirty="0"/>
          </a:p>
        </p:txBody>
      </p:sp>
      <p:pic>
        <p:nvPicPr>
          <p:cNvPr id="4098" name="Picture 2" descr="The McCulloch-Pitts neuron - Artificial Intelligence By Example [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2856"/>
            <a:ext cx="7094687" cy="3590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570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1958 – Rosenblatt's Perceptron</a:t>
            </a:r>
          </a:p>
        </p:txBody>
      </p:sp>
      <p:sp>
        <p:nvSpPr>
          <p:cNvPr id="3" name="Content Placeholder 2"/>
          <p:cNvSpPr>
            <a:spLocks noGrp="1"/>
          </p:cNvSpPr>
          <p:nvPr>
            <p:ph idx="1"/>
          </p:nvPr>
        </p:nvSpPr>
        <p:spPr/>
        <p:txBody>
          <a:bodyPr>
            <a:normAutofit fontScale="70000" lnSpcReduction="20000"/>
          </a:bodyPr>
          <a:lstStyle/>
          <a:p>
            <a:r>
              <a:rPr lang="en-US" b="1" dirty="0"/>
              <a:t>Key Contribution:</a:t>
            </a:r>
            <a:r>
              <a:rPr lang="en-US" dirty="0"/>
              <a:t/>
            </a:r>
            <a:br>
              <a:rPr lang="en-US" dirty="0"/>
            </a:br>
            <a:r>
              <a:rPr lang="en-US" dirty="0"/>
              <a:t>Frank Rosenblatt introduced the </a:t>
            </a:r>
            <a:r>
              <a:rPr lang="en-US" b="1" dirty="0"/>
              <a:t>Perceptron</a:t>
            </a:r>
            <a:r>
              <a:rPr lang="en-US" dirty="0"/>
              <a:t>, the first </a:t>
            </a:r>
            <a:r>
              <a:rPr lang="en-US" b="1" dirty="0"/>
              <a:t>trainable</a:t>
            </a:r>
            <a:r>
              <a:rPr lang="en-US" dirty="0"/>
              <a:t> artificial neuron.</a:t>
            </a:r>
          </a:p>
          <a:p>
            <a:r>
              <a:rPr lang="en-US" b="1" dirty="0"/>
              <a:t>Model Structure:</a:t>
            </a:r>
            <a:endParaRPr lang="en-US" dirty="0"/>
          </a:p>
          <a:p>
            <a:pPr lvl="1"/>
            <a:r>
              <a:rPr lang="en-US" dirty="0"/>
              <a:t>Weighted sum of inputs + bias.</a:t>
            </a:r>
          </a:p>
          <a:p>
            <a:pPr lvl="1"/>
            <a:r>
              <a:rPr lang="en-US" dirty="0"/>
              <a:t>Step activation function.</a:t>
            </a:r>
          </a:p>
          <a:p>
            <a:pPr lvl="1"/>
            <a:r>
              <a:rPr lang="en-US" dirty="0"/>
              <a:t>Simple learning algorithm to adjust weights using labeled data.</a:t>
            </a:r>
          </a:p>
          <a:p>
            <a:r>
              <a:rPr lang="en-US" b="1" dirty="0"/>
              <a:t>Significance:</a:t>
            </a:r>
            <a:endParaRPr lang="en-US" dirty="0"/>
          </a:p>
          <a:p>
            <a:pPr lvl="1"/>
            <a:r>
              <a:rPr lang="en-US" dirty="0"/>
              <a:t>Showed machines could </a:t>
            </a:r>
            <a:r>
              <a:rPr lang="en-US" b="1" dirty="0"/>
              <a:t>learn</a:t>
            </a:r>
            <a:r>
              <a:rPr lang="en-US" dirty="0"/>
              <a:t> from data.</a:t>
            </a:r>
          </a:p>
          <a:p>
            <a:pPr lvl="1"/>
            <a:r>
              <a:rPr lang="en-US" dirty="0"/>
              <a:t>Early success in pattern recognition tasks (e.g., letter recognition).</a:t>
            </a:r>
          </a:p>
          <a:p>
            <a:r>
              <a:rPr lang="en-US" b="1" dirty="0"/>
              <a:t>Limitation (highlighted in 1969 by </a:t>
            </a:r>
            <a:r>
              <a:rPr lang="en-US" b="1" dirty="0" err="1"/>
              <a:t>Minsky</a:t>
            </a:r>
            <a:r>
              <a:rPr lang="en-US" b="1" dirty="0"/>
              <a:t> &amp; </a:t>
            </a:r>
            <a:r>
              <a:rPr lang="en-US" b="1" dirty="0" err="1"/>
              <a:t>Papert</a:t>
            </a:r>
            <a:r>
              <a:rPr lang="en-US" b="1" dirty="0"/>
              <a:t>):</a:t>
            </a:r>
            <a:endParaRPr lang="en-US" dirty="0"/>
          </a:p>
          <a:p>
            <a:pPr lvl="1"/>
            <a:r>
              <a:rPr lang="en-US" dirty="0"/>
              <a:t>Cannot solve </a:t>
            </a:r>
            <a:r>
              <a:rPr lang="en-US" b="1" dirty="0"/>
              <a:t>non-linearly separable problems</a:t>
            </a:r>
            <a:r>
              <a:rPr lang="en-US" dirty="0"/>
              <a:t> like XOR.</a:t>
            </a:r>
          </a:p>
          <a:p>
            <a:pPr lvl="1"/>
            <a:r>
              <a:rPr lang="en-US" dirty="0"/>
              <a:t>Caused a temporary decline in neural network research ("AI winter").</a:t>
            </a:r>
          </a:p>
          <a:p>
            <a:endParaRPr lang="en-IN" dirty="0"/>
          </a:p>
        </p:txBody>
      </p:sp>
    </p:spTree>
    <p:extLst>
      <p:ext uri="{BB962C8B-B14F-4D97-AF65-F5344CB8AC3E}">
        <p14:creationId xmlns:p14="http://schemas.microsoft.com/office/powerpoint/2010/main" val="201074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1958 – Rosenblatt's Perceptron</a:t>
            </a:r>
          </a:p>
        </p:txBody>
      </p:sp>
      <p:sp>
        <p:nvSpPr>
          <p:cNvPr id="4" name="AutoShape 2" descr="Rosenblatt's perceptron.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556792"/>
            <a:ext cx="8440489"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9294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1980s – </a:t>
            </a:r>
            <a:r>
              <a:rPr lang="en-IN" dirty="0" err="1"/>
              <a:t>Backpropagation</a:t>
            </a:r>
            <a:r>
              <a:rPr lang="en-IN" dirty="0"/>
              <a:t> &amp; MLPs</a:t>
            </a:r>
          </a:p>
        </p:txBody>
      </p:sp>
      <p:sp>
        <p:nvSpPr>
          <p:cNvPr id="3" name="Content Placeholder 2"/>
          <p:cNvSpPr>
            <a:spLocks noGrp="1"/>
          </p:cNvSpPr>
          <p:nvPr>
            <p:ph idx="1"/>
          </p:nvPr>
        </p:nvSpPr>
        <p:spPr/>
        <p:txBody>
          <a:bodyPr>
            <a:normAutofit fontScale="70000" lnSpcReduction="20000"/>
          </a:bodyPr>
          <a:lstStyle/>
          <a:p>
            <a:r>
              <a:rPr lang="en-US" b="1" dirty="0"/>
              <a:t>Key Contribution:</a:t>
            </a:r>
            <a:endParaRPr lang="en-US" dirty="0"/>
          </a:p>
          <a:p>
            <a:pPr lvl="1"/>
            <a:r>
              <a:rPr lang="en-US" b="1" dirty="0" err="1"/>
              <a:t>Backpropagation</a:t>
            </a:r>
            <a:r>
              <a:rPr lang="en-US" b="1" dirty="0"/>
              <a:t> algorithm</a:t>
            </a:r>
            <a:r>
              <a:rPr lang="en-US" dirty="0"/>
              <a:t> re-popularized by </a:t>
            </a:r>
            <a:r>
              <a:rPr lang="en-US" dirty="0" err="1"/>
              <a:t>Rumelhart</a:t>
            </a:r>
            <a:r>
              <a:rPr lang="en-US" dirty="0"/>
              <a:t>, Hinton, and Williams (1986).</a:t>
            </a:r>
          </a:p>
          <a:p>
            <a:pPr lvl="1"/>
            <a:r>
              <a:rPr lang="en-US" dirty="0"/>
              <a:t>Enabled training of </a:t>
            </a:r>
            <a:r>
              <a:rPr lang="en-US" b="1" dirty="0"/>
              <a:t>multi-layer </a:t>
            </a:r>
            <a:r>
              <a:rPr lang="en-US" b="1" dirty="0" err="1"/>
              <a:t>perceptrons</a:t>
            </a:r>
            <a:r>
              <a:rPr lang="en-US" b="1" dirty="0"/>
              <a:t> (MLPs)</a:t>
            </a:r>
            <a:r>
              <a:rPr lang="en-US" dirty="0"/>
              <a:t>.</a:t>
            </a:r>
          </a:p>
          <a:p>
            <a:r>
              <a:rPr lang="en-US" b="1" dirty="0"/>
              <a:t>What Changed:</a:t>
            </a:r>
            <a:endParaRPr lang="en-US" dirty="0"/>
          </a:p>
          <a:p>
            <a:pPr lvl="1"/>
            <a:r>
              <a:rPr lang="en-US" dirty="0" err="1"/>
              <a:t>Backprop</a:t>
            </a:r>
            <a:r>
              <a:rPr lang="en-US" dirty="0"/>
              <a:t> allowed gradients to be computed efficiently in </a:t>
            </a:r>
            <a:r>
              <a:rPr lang="en-US" b="1" dirty="0"/>
              <a:t>deep networks</a:t>
            </a:r>
            <a:r>
              <a:rPr lang="en-US" dirty="0"/>
              <a:t>.</a:t>
            </a:r>
          </a:p>
          <a:p>
            <a:pPr lvl="1"/>
            <a:r>
              <a:rPr lang="en-US" dirty="0"/>
              <a:t>Overcame Perceptron's limitations by stacking layers and using non-linear activations.</a:t>
            </a:r>
          </a:p>
          <a:p>
            <a:r>
              <a:rPr lang="en-US" b="1" dirty="0"/>
              <a:t>Impact:</a:t>
            </a:r>
            <a:endParaRPr lang="en-US" dirty="0"/>
          </a:p>
          <a:p>
            <a:pPr lvl="1"/>
            <a:r>
              <a:rPr lang="en-US" dirty="0"/>
              <a:t>Boosted interest in </a:t>
            </a:r>
            <a:r>
              <a:rPr lang="en-US" b="1" dirty="0"/>
              <a:t>supervised learning</a:t>
            </a:r>
            <a:r>
              <a:rPr lang="en-US" dirty="0"/>
              <a:t>.</a:t>
            </a:r>
          </a:p>
          <a:p>
            <a:pPr lvl="1"/>
            <a:r>
              <a:rPr lang="en-US" dirty="0"/>
              <a:t>Used in tasks like character recognition, speech classification.</a:t>
            </a:r>
          </a:p>
          <a:p>
            <a:r>
              <a:rPr lang="en-US" b="1" dirty="0"/>
              <a:t>Challenges:</a:t>
            </a:r>
            <a:endParaRPr lang="en-US" dirty="0"/>
          </a:p>
          <a:p>
            <a:pPr lvl="1"/>
            <a:r>
              <a:rPr lang="en-US" b="1" dirty="0"/>
              <a:t>Vanishing gradients</a:t>
            </a:r>
            <a:r>
              <a:rPr lang="en-US" dirty="0"/>
              <a:t>, slow hardware, and small datasets limited scalability.</a:t>
            </a:r>
          </a:p>
          <a:p>
            <a:endParaRPr lang="en-IN" dirty="0"/>
          </a:p>
        </p:txBody>
      </p:sp>
    </p:spTree>
    <p:extLst>
      <p:ext uri="{BB962C8B-B14F-4D97-AF65-F5344CB8AC3E}">
        <p14:creationId xmlns:p14="http://schemas.microsoft.com/office/powerpoint/2010/main" val="4243917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Backpropagation</a:t>
            </a:r>
            <a:r>
              <a:rPr lang="en-IN" dirty="0"/>
              <a:t> &amp; MLPs</a:t>
            </a:r>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05978"/>
            <a:ext cx="8539002"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4356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1990s–2000s – CNNs, RNNs</a:t>
            </a:r>
          </a:p>
        </p:txBody>
      </p:sp>
      <p:sp>
        <p:nvSpPr>
          <p:cNvPr id="3" name="Content Placeholder 2"/>
          <p:cNvSpPr>
            <a:spLocks noGrp="1"/>
          </p:cNvSpPr>
          <p:nvPr>
            <p:ph idx="1"/>
          </p:nvPr>
        </p:nvSpPr>
        <p:spPr/>
        <p:txBody>
          <a:bodyPr>
            <a:normAutofit fontScale="62500" lnSpcReduction="20000"/>
          </a:bodyPr>
          <a:lstStyle/>
          <a:p>
            <a:r>
              <a:rPr lang="en-IN" b="1" dirty="0"/>
              <a:t>Key Innovations:</a:t>
            </a:r>
            <a:endParaRPr lang="en-IN" dirty="0"/>
          </a:p>
          <a:p>
            <a:r>
              <a:rPr lang="en-IN" b="1" dirty="0"/>
              <a:t>Convolutional Neural Networks (CNNs)</a:t>
            </a:r>
            <a:r>
              <a:rPr lang="en-IN" dirty="0"/>
              <a:t> by </a:t>
            </a:r>
            <a:r>
              <a:rPr lang="en-IN" dirty="0" err="1"/>
              <a:t>Yann</a:t>
            </a:r>
            <a:r>
              <a:rPr lang="en-IN" dirty="0"/>
              <a:t> </a:t>
            </a:r>
            <a:r>
              <a:rPr lang="en-IN" dirty="0" err="1"/>
              <a:t>LeCun</a:t>
            </a:r>
            <a:r>
              <a:rPr lang="en-IN" dirty="0"/>
              <a:t> (LeNet-5, 1998)</a:t>
            </a:r>
          </a:p>
          <a:p>
            <a:pPr lvl="1"/>
            <a:r>
              <a:rPr lang="en-IN" dirty="0"/>
              <a:t>Used for handwritten digit recognition (MNIST).</a:t>
            </a:r>
          </a:p>
          <a:p>
            <a:pPr lvl="1"/>
            <a:r>
              <a:rPr lang="en-IN" dirty="0"/>
              <a:t>Applied convolution + pooling layers for image processing.</a:t>
            </a:r>
          </a:p>
          <a:p>
            <a:r>
              <a:rPr lang="en-IN" b="1" dirty="0"/>
              <a:t>Recurrent Neural Networks (RNNs)</a:t>
            </a:r>
            <a:r>
              <a:rPr lang="en-IN" dirty="0"/>
              <a:t> for sequential data (time series, language).</a:t>
            </a:r>
          </a:p>
          <a:p>
            <a:pPr lvl="1"/>
            <a:r>
              <a:rPr lang="en-IN" dirty="0"/>
              <a:t>Developed by Elman and others.</a:t>
            </a:r>
          </a:p>
          <a:p>
            <a:pPr lvl="1"/>
            <a:r>
              <a:rPr lang="en-IN" dirty="0"/>
              <a:t>Later improved with </a:t>
            </a:r>
            <a:r>
              <a:rPr lang="en-IN" b="1" dirty="0"/>
              <a:t>LSTM</a:t>
            </a:r>
            <a:r>
              <a:rPr lang="en-IN" dirty="0"/>
              <a:t> (</a:t>
            </a:r>
            <a:r>
              <a:rPr lang="en-IN" dirty="0" err="1"/>
              <a:t>Hochreiter</a:t>
            </a:r>
            <a:r>
              <a:rPr lang="en-IN" dirty="0"/>
              <a:t> &amp; </a:t>
            </a:r>
            <a:r>
              <a:rPr lang="en-IN" dirty="0" err="1"/>
              <a:t>Schmidhuber</a:t>
            </a:r>
            <a:r>
              <a:rPr lang="en-IN" dirty="0"/>
              <a:t>, 1997) to handle long-term dependencies.</a:t>
            </a:r>
          </a:p>
          <a:p>
            <a:r>
              <a:rPr lang="en-IN" b="1" dirty="0"/>
              <a:t>Why Important:</a:t>
            </a:r>
            <a:endParaRPr lang="en-IN" dirty="0"/>
          </a:p>
          <a:p>
            <a:pPr lvl="1"/>
            <a:r>
              <a:rPr lang="en-IN" dirty="0"/>
              <a:t>CNNs became the go-to for image data.</a:t>
            </a:r>
          </a:p>
          <a:p>
            <a:pPr lvl="1"/>
            <a:r>
              <a:rPr lang="en-IN" dirty="0"/>
              <a:t>RNNs/LSTMs laid groundwork for language </a:t>
            </a:r>
            <a:r>
              <a:rPr lang="en-IN" dirty="0" err="1"/>
              <a:t>modeling</a:t>
            </a:r>
            <a:r>
              <a:rPr lang="en-IN" dirty="0"/>
              <a:t>, translation.</a:t>
            </a:r>
          </a:p>
          <a:p>
            <a:r>
              <a:rPr lang="en-IN" b="1" dirty="0"/>
              <a:t>Challenges:</a:t>
            </a:r>
            <a:endParaRPr lang="en-IN" dirty="0"/>
          </a:p>
          <a:p>
            <a:pPr lvl="1"/>
            <a:r>
              <a:rPr lang="en-IN" dirty="0"/>
              <a:t>Training deep nets was still hard due to compute and data limitations.</a:t>
            </a:r>
          </a:p>
          <a:p>
            <a:endParaRPr lang="en-IN" dirty="0"/>
          </a:p>
        </p:txBody>
      </p:sp>
    </p:spTree>
    <p:extLst>
      <p:ext uri="{BB962C8B-B14F-4D97-AF65-F5344CB8AC3E}">
        <p14:creationId xmlns:p14="http://schemas.microsoft.com/office/powerpoint/2010/main" val="28512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Machine Learning</a:t>
            </a:r>
            <a:endParaRPr lang="en-IN" dirty="0"/>
          </a:p>
        </p:txBody>
      </p:sp>
      <p:sp>
        <p:nvSpPr>
          <p:cNvPr id="3" name="Content Placeholder 2"/>
          <p:cNvSpPr>
            <a:spLocks noGrp="1"/>
          </p:cNvSpPr>
          <p:nvPr>
            <p:ph idx="1"/>
          </p:nvPr>
        </p:nvSpPr>
        <p:spPr/>
        <p:txBody>
          <a:bodyPr>
            <a:normAutofit fontScale="92500" lnSpcReduction="10000"/>
          </a:bodyPr>
          <a:lstStyle/>
          <a:p>
            <a:r>
              <a:rPr lang="en-US" dirty="0"/>
              <a:t>Machine learning (ML) is a branch of </a:t>
            </a:r>
            <a:r>
              <a:rPr lang="en-US" dirty="0">
                <a:hlinkClick r:id="rId2"/>
              </a:rPr>
              <a:t>artificial intelligence (AI)</a:t>
            </a:r>
            <a:r>
              <a:rPr lang="en-US" dirty="0"/>
              <a:t> focused on enabling computers and machines to imitate the way that humans learn, to perform tasks autonomously, and to improve their performance and accuracy through experience and exposure to more data</a:t>
            </a:r>
            <a:r>
              <a:rPr lang="en-US" dirty="0" smtClean="0"/>
              <a:t>.[ IBM]</a:t>
            </a:r>
          </a:p>
          <a:p>
            <a:r>
              <a:rPr lang="en-US" dirty="0" smtClean="0"/>
              <a:t>Entities in Machine learning:</a:t>
            </a:r>
          </a:p>
          <a:p>
            <a:pPr lvl="1"/>
            <a:r>
              <a:rPr lang="en-US" dirty="0" smtClean="0"/>
              <a:t>A decision Process</a:t>
            </a:r>
          </a:p>
          <a:p>
            <a:pPr lvl="1"/>
            <a:r>
              <a:rPr lang="en-US" dirty="0" smtClean="0"/>
              <a:t>An Error Function</a:t>
            </a:r>
          </a:p>
          <a:p>
            <a:pPr lvl="1"/>
            <a:r>
              <a:rPr lang="en-US" dirty="0" smtClean="0"/>
              <a:t>A model optimization Process</a:t>
            </a:r>
            <a:endParaRPr lang="en-IN" dirty="0"/>
          </a:p>
        </p:txBody>
      </p:sp>
    </p:spTree>
    <p:extLst>
      <p:ext uri="{BB962C8B-B14F-4D97-AF65-F5344CB8AC3E}">
        <p14:creationId xmlns:p14="http://schemas.microsoft.com/office/powerpoint/2010/main" val="649456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1990s–2000s – CNNs, RNNs</a:t>
            </a:r>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871296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1440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2012+ – Deep Learning Renaissance</a:t>
            </a:r>
            <a:endParaRPr lang="en-IN" dirty="0"/>
          </a:p>
        </p:txBody>
      </p:sp>
      <p:sp>
        <p:nvSpPr>
          <p:cNvPr id="3" name="Content Placeholder 2"/>
          <p:cNvSpPr>
            <a:spLocks noGrp="1"/>
          </p:cNvSpPr>
          <p:nvPr>
            <p:ph idx="1"/>
          </p:nvPr>
        </p:nvSpPr>
        <p:spPr/>
        <p:txBody>
          <a:bodyPr>
            <a:normAutofit fontScale="55000" lnSpcReduction="20000"/>
          </a:bodyPr>
          <a:lstStyle/>
          <a:p>
            <a:r>
              <a:rPr lang="en-IN" b="1" dirty="0"/>
              <a:t>Turning Point:</a:t>
            </a:r>
            <a:endParaRPr lang="en-IN" dirty="0"/>
          </a:p>
          <a:p>
            <a:pPr lvl="1"/>
            <a:r>
              <a:rPr lang="en-IN" b="1" dirty="0" err="1"/>
              <a:t>ImageNet</a:t>
            </a:r>
            <a:r>
              <a:rPr lang="en-IN" b="1" dirty="0"/>
              <a:t> Challenge (2012)</a:t>
            </a:r>
            <a:r>
              <a:rPr lang="en-IN" dirty="0"/>
              <a:t>:</a:t>
            </a:r>
            <a:br>
              <a:rPr lang="en-IN" dirty="0"/>
            </a:br>
            <a:r>
              <a:rPr lang="en-IN" dirty="0" err="1"/>
              <a:t>AlexNet</a:t>
            </a:r>
            <a:r>
              <a:rPr lang="en-IN" dirty="0"/>
              <a:t> (</a:t>
            </a:r>
            <a:r>
              <a:rPr lang="en-IN" dirty="0" err="1"/>
              <a:t>Krizhevsky</a:t>
            </a:r>
            <a:r>
              <a:rPr lang="en-IN" dirty="0"/>
              <a:t>, Hinton, </a:t>
            </a:r>
            <a:r>
              <a:rPr lang="en-IN" dirty="0" err="1"/>
              <a:t>Sutskever</a:t>
            </a:r>
            <a:r>
              <a:rPr lang="en-IN" dirty="0"/>
              <a:t>) beat all previous models by a large margin using a deep CNN and GPU acceleration.</a:t>
            </a:r>
          </a:p>
          <a:p>
            <a:r>
              <a:rPr lang="en-IN" b="1" dirty="0"/>
              <a:t>Catalysts:</a:t>
            </a:r>
            <a:endParaRPr lang="en-IN" dirty="0"/>
          </a:p>
          <a:p>
            <a:pPr lvl="1"/>
            <a:r>
              <a:rPr lang="en-IN" b="1" dirty="0"/>
              <a:t>Big Data</a:t>
            </a:r>
            <a:r>
              <a:rPr lang="en-IN" dirty="0"/>
              <a:t>: Massive </a:t>
            </a:r>
            <a:r>
              <a:rPr lang="en-IN" dirty="0" err="1"/>
              <a:t>labeled</a:t>
            </a:r>
            <a:r>
              <a:rPr lang="en-IN" dirty="0"/>
              <a:t> datasets like </a:t>
            </a:r>
            <a:r>
              <a:rPr lang="en-IN" dirty="0" err="1"/>
              <a:t>ImageNet</a:t>
            </a:r>
            <a:r>
              <a:rPr lang="en-IN" dirty="0"/>
              <a:t>.</a:t>
            </a:r>
          </a:p>
          <a:p>
            <a:pPr lvl="1"/>
            <a:r>
              <a:rPr lang="en-IN" b="1" dirty="0"/>
              <a:t>GPU acceleration</a:t>
            </a:r>
            <a:r>
              <a:rPr lang="en-IN" dirty="0"/>
              <a:t>: Faster training.</a:t>
            </a:r>
          </a:p>
          <a:p>
            <a:pPr lvl="1"/>
            <a:r>
              <a:rPr lang="en-IN" b="1" dirty="0"/>
              <a:t>Improved architectures</a:t>
            </a:r>
            <a:r>
              <a:rPr lang="en-IN" dirty="0"/>
              <a:t>: </a:t>
            </a:r>
            <a:r>
              <a:rPr lang="en-IN" dirty="0" err="1"/>
              <a:t>ReLU</a:t>
            </a:r>
            <a:r>
              <a:rPr lang="en-IN" dirty="0"/>
              <a:t>, Dropout, </a:t>
            </a:r>
            <a:r>
              <a:rPr lang="en-IN" dirty="0" err="1"/>
              <a:t>BatchNorm</a:t>
            </a:r>
            <a:r>
              <a:rPr lang="en-IN" dirty="0"/>
              <a:t>, </a:t>
            </a:r>
            <a:r>
              <a:rPr lang="en-IN" dirty="0" err="1"/>
              <a:t>ResNet</a:t>
            </a:r>
            <a:r>
              <a:rPr lang="en-IN" dirty="0"/>
              <a:t>, etc.</a:t>
            </a:r>
          </a:p>
          <a:p>
            <a:pPr lvl="1"/>
            <a:r>
              <a:rPr lang="en-IN" b="1" dirty="0"/>
              <a:t>Open-source ecosystems</a:t>
            </a:r>
            <a:r>
              <a:rPr lang="en-IN" dirty="0"/>
              <a:t>: </a:t>
            </a:r>
            <a:r>
              <a:rPr lang="en-IN" dirty="0" err="1"/>
              <a:t>TensorFlow</a:t>
            </a:r>
            <a:r>
              <a:rPr lang="en-IN" dirty="0"/>
              <a:t>, </a:t>
            </a:r>
            <a:r>
              <a:rPr lang="en-IN" dirty="0" err="1"/>
              <a:t>PyTorch</a:t>
            </a:r>
            <a:r>
              <a:rPr lang="en-IN" dirty="0"/>
              <a:t>.</a:t>
            </a:r>
          </a:p>
          <a:p>
            <a:r>
              <a:rPr lang="en-IN" b="1" dirty="0"/>
              <a:t>Impact:</a:t>
            </a:r>
            <a:endParaRPr lang="en-IN" dirty="0"/>
          </a:p>
          <a:p>
            <a:pPr lvl="1"/>
            <a:r>
              <a:rPr lang="en-IN" dirty="0"/>
              <a:t>Deep learning became </a:t>
            </a:r>
            <a:r>
              <a:rPr lang="en-IN" b="1" dirty="0"/>
              <a:t>state-of-the-art</a:t>
            </a:r>
            <a:r>
              <a:rPr lang="en-IN" dirty="0"/>
              <a:t> in:</a:t>
            </a:r>
          </a:p>
          <a:p>
            <a:pPr lvl="2"/>
            <a:r>
              <a:rPr lang="en-IN" dirty="0"/>
              <a:t>Computer vision</a:t>
            </a:r>
          </a:p>
          <a:p>
            <a:pPr lvl="2"/>
            <a:r>
              <a:rPr lang="en-IN" dirty="0"/>
              <a:t>Speech recognition</a:t>
            </a:r>
          </a:p>
          <a:p>
            <a:pPr lvl="2"/>
            <a:r>
              <a:rPr lang="en-IN" dirty="0"/>
              <a:t>Natural Language Processing (NLP)</a:t>
            </a:r>
          </a:p>
          <a:p>
            <a:pPr lvl="2"/>
            <a:r>
              <a:rPr lang="en-IN" dirty="0"/>
              <a:t>Recommendation systems</a:t>
            </a:r>
          </a:p>
          <a:p>
            <a:r>
              <a:rPr lang="en-IN" b="1" dirty="0"/>
              <a:t>Modern Era:</a:t>
            </a:r>
            <a:endParaRPr lang="en-IN" dirty="0"/>
          </a:p>
          <a:p>
            <a:pPr lvl="1"/>
            <a:r>
              <a:rPr lang="en-IN" dirty="0"/>
              <a:t>Transformers (Attention-based models, 2017+)</a:t>
            </a:r>
          </a:p>
          <a:p>
            <a:pPr lvl="1"/>
            <a:r>
              <a:rPr lang="en-IN" dirty="0"/>
              <a:t>Foundation models (GPT, BERT, etc.)</a:t>
            </a:r>
          </a:p>
          <a:p>
            <a:pPr lvl="1"/>
            <a:r>
              <a:rPr lang="en-IN" dirty="0"/>
              <a:t>Real-world applications: autonomous driving, healthcare AI, generative AI.</a:t>
            </a:r>
          </a:p>
          <a:p>
            <a:endParaRPr lang="en-IN" dirty="0"/>
          </a:p>
        </p:txBody>
      </p:sp>
    </p:spTree>
    <p:extLst>
      <p:ext uri="{BB962C8B-B14F-4D97-AF65-F5344CB8AC3E}">
        <p14:creationId xmlns:p14="http://schemas.microsoft.com/office/powerpoint/2010/main" val="4287843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Threshold Logic</a:t>
            </a:r>
            <a:endParaRPr lang="en-IN" dirty="0"/>
          </a:p>
        </p:txBody>
      </p:sp>
      <p:sp>
        <p:nvSpPr>
          <p:cNvPr id="3" name="Content Placeholder 2"/>
          <p:cNvSpPr>
            <a:spLocks noGrp="1"/>
          </p:cNvSpPr>
          <p:nvPr>
            <p:ph idx="1"/>
          </p:nvPr>
        </p:nvSpPr>
        <p:spPr/>
        <p:txBody>
          <a:bodyPr/>
          <a:lstStyle/>
          <a:p>
            <a:r>
              <a:rPr lang="en-US" b="1" dirty="0" smtClean="0"/>
              <a:t>Definition:</a:t>
            </a:r>
            <a:r>
              <a:rPr lang="en-US" dirty="0" smtClean="0"/>
              <a:t> Binary decision based on </a:t>
            </a:r>
            <a:r>
              <a:rPr lang="en-US" dirty="0" err="1" smtClean="0"/>
              <a:t>thresholded</a:t>
            </a:r>
            <a:r>
              <a:rPr lang="en-US" dirty="0" smtClean="0"/>
              <a:t> input</a:t>
            </a:r>
          </a:p>
          <a:p>
            <a:r>
              <a:rPr lang="en-US" b="1" dirty="0" smtClean="0"/>
              <a:t>Functions possible:</a:t>
            </a:r>
            <a:r>
              <a:rPr lang="en-US" dirty="0" smtClean="0"/>
              <a:t> AND, OR, NOT</a:t>
            </a:r>
          </a:p>
          <a:p>
            <a:r>
              <a:rPr lang="en-US" b="1" dirty="0" smtClean="0"/>
              <a:t>Limitation:</a:t>
            </a:r>
            <a:r>
              <a:rPr lang="en-US" dirty="0" smtClean="0"/>
              <a:t> Cannot model XOR</a:t>
            </a:r>
          </a:p>
          <a:p>
            <a:r>
              <a:rPr lang="en-US" dirty="0" smtClean="0"/>
              <a:t>Basis of early neural computing logic</a:t>
            </a:r>
          </a:p>
          <a:p>
            <a:endParaRPr lang="en-IN" dirty="0"/>
          </a:p>
        </p:txBody>
      </p:sp>
    </p:spTree>
    <p:extLst>
      <p:ext uri="{BB962C8B-B14F-4D97-AF65-F5344CB8AC3E}">
        <p14:creationId xmlns:p14="http://schemas.microsoft.com/office/powerpoint/2010/main" val="3622135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Perceptron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First trainable neural model (Rosenblatt, 1958)</a:t>
                </a:r>
              </a:p>
              <a:p>
                <a:r>
                  <a:rPr lang="en-US" dirty="0" smtClean="0"/>
                  <a:t>Linear classifier with adjustable weights</a:t>
                </a:r>
              </a:p>
              <a:p>
                <a:r>
                  <a:rPr lang="en-US" dirty="0" smtClean="0"/>
                  <a:t>Components:</a:t>
                </a:r>
              </a:p>
              <a:p>
                <a:pPr marL="0" indent="0">
                  <a:buNone/>
                </a:pPr>
                <a:r>
                  <a:rPr lang="en-IN" dirty="0" smtClean="0"/>
                  <a:t>	- weighted sum: </a:t>
                </a:r>
                <a14:m>
                  <m:oMath xmlns:m="http://schemas.openxmlformats.org/officeDocument/2006/math">
                    <m:r>
                      <a:rPr lang="en-IN" b="0" i="1" smtClean="0">
                        <a:latin typeface="Cambria Math"/>
                      </a:rPr>
                      <m:t>𝑧</m:t>
                    </m:r>
                    <m:r>
                      <a:rPr lang="en-IN" b="0" i="1" smtClean="0">
                        <a:latin typeface="Cambria Math"/>
                      </a:rPr>
                      <m:t>=</m:t>
                    </m:r>
                    <m:nary>
                      <m:naryPr>
                        <m:chr m:val="∑"/>
                        <m:subHide m:val="on"/>
                        <m:supHide m:val="on"/>
                        <m:ctrlPr>
                          <a:rPr lang="en-IN" b="0" i="1" smtClean="0">
                            <a:latin typeface="Cambria Math"/>
                          </a:rPr>
                        </m:ctrlPr>
                      </m:naryPr>
                      <m:sub/>
                      <m:sup/>
                      <m:e>
                        <m:sSub>
                          <m:sSubPr>
                            <m:ctrlPr>
                              <a:rPr lang="en-IN" b="0" i="1" smtClean="0">
                                <a:latin typeface="Cambria Math"/>
                              </a:rPr>
                            </m:ctrlPr>
                          </m:sSubPr>
                          <m:e>
                            <m:r>
                              <a:rPr lang="en-IN" b="0" i="1" smtClean="0">
                                <a:latin typeface="Cambria Math"/>
                              </a:rPr>
                              <m:t>𝑤</m:t>
                            </m:r>
                          </m:e>
                          <m:sub>
                            <m:r>
                              <a:rPr lang="en-IN" b="0" i="1" smtClean="0">
                                <a:latin typeface="Cambria Math"/>
                              </a:rPr>
                              <m:t>𝑖</m:t>
                            </m:r>
                          </m:sub>
                        </m:sSub>
                        <m:sSub>
                          <m:sSubPr>
                            <m:ctrlPr>
                              <a:rPr lang="en-IN" b="0" i="1" smtClean="0">
                                <a:latin typeface="Cambria Math"/>
                              </a:rPr>
                            </m:ctrlPr>
                          </m:sSubPr>
                          <m:e>
                            <m:r>
                              <a:rPr lang="en-IN" b="0" i="1" smtClean="0">
                                <a:latin typeface="Cambria Math"/>
                              </a:rPr>
                              <m:t>𝑥</m:t>
                            </m:r>
                          </m:e>
                          <m:sub>
                            <m:r>
                              <a:rPr lang="en-IN" b="0" i="1" smtClean="0">
                                <a:latin typeface="Cambria Math"/>
                              </a:rPr>
                              <m:t>𝑖</m:t>
                            </m:r>
                          </m:sub>
                        </m:sSub>
                        <m:r>
                          <a:rPr lang="en-IN" b="0" i="1" smtClean="0">
                            <a:latin typeface="Cambria Math"/>
                          </a:rPr>
                          <m:t>+</m:t>
                        </m:r>
                        <m:r>
                          <a:rPr lang="en-IN" b="0" i="1" smtClean="0">
                            <a:latin typeface="Cambria Math"/>
                          </a:rPr>
                          <m:t>𝑏</m:t>
                        </m:r>
                      </m:e>
                    </m:nary>
                  </m:oMath>
                </a14:m>
                <a:endParaRPr lang="en-IN" dirty="0" smtClean="0"/>
              </a:p>
              <a:p>
                <a:pPr marL="0" indent="0">
                  <a:buNone/>
                </a:pPr>
                <a:r>
                  <a:rPr lang="en-IN" dirty="0"/>
                  <a:t>	</a:t>
                </a:r>
                <a:r>
                  <a:rPr lang="en-IN" dirty="0" smtClean="0"/>
                  <a:t>- Activation: step function</a:t>
                </a:r>
              </a:p>
              <a:p>
                <a:r>
                  <a:rPr lang="en-US" dirty="0" smtClean="0"/>
                  <a:t>Output: Binary (0 or 1)</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741"/>
                </a:stretch>
              </a:blipFill>
            </p:spPr>
            <p:txBody>
              <a:bodyPr/>
              <a:lstStyle/>
              <a:p>
                <a:r>
                  <a:rPr lang="en-IN">
                    <a:noFill/>
                  </a:rPr>
                  <a:t> </a:t>
                </a:r>
              </a:p>
            </p:txBody>
          </p:sp>
        </mc:Fallback>
      </mc:AlternateContent>
    </p:spTree>
    <p:extLst>
      <p:ext uri="{BB962C8B-B14F-4D97-AF65-F5344CB8AC3E}">
        <p14:creationId xmlns:p14="http://schemas.microsoft.com/office/powerpoint/2010/main" val="1956714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1958 – Rosenblatt's Perceptron</a:t>
            </a:r>
          </a:p>
        </p:txBody>
      </p:sp>
      <p:sp>
        <p:nvSpPr>
          <p:cNvPr id="4" name="AutoShape 2" descr="Rosenblatt's perceptron.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1556792"/>
            <a:ext cx="8440489"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0644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Perceptron Learning Algorithm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Initialize</a:t>
                </a:r>
                <a:r>
                  <a:rPr lang="en-US" dirty="0" smtClean="0"/>
                  <a:t> weights randomly</a:t>
                </a:r>
              </a:p>
              <a:p>
                <a:r>
                  <a:rPr lang="en-US" b="1" dirty="0" smtClean="0"/>
                  <a:t>For each training example:</a:t>
                </a:r>
                <a:endParaRPr lang="en-US" dirty="0" smtClean="0"/>
              </a:p>
              <a:p>
                <a:pPr lvl="1"/>
                <a:r>
                  <a:rPr lang="en-US" dirty="0" smtClean="0"/>
                  <a:t>Predict output</a:t>
                </a:r>
              </a:p>
              <a:p>
                <a:pPr lvl="1"/>
                <a:r>
                  <a:rPr lang="en-US" dirty="0" smtClean="0"/>
                  <a:t>Update weights: </a:t>
                </a:r>
                <a14:m>
                  <m:oMath xmlns:m="http://schemas.openxmlformats.org/officeDocument/2006/math">
                    <m:sSub>
                      <m:sSubPr>
                        <m:ctrlPr>
                          <a:rPr lang="en-US" i="1" smtClean="0">
                            <a:latin typeface="Cambria Math"/>
                          </a:rPr>
                        </m:ctrlPr>
                      </m:sSubPr>
                      <m:e>
                        <m:r>
                          <a:rPr lang="en-IN" b="0" i="1" smtClean="0">
                            <a:latin typeface="Cambria Math"/>
                          </a:rPr>
                          <m:t>𝑤</m:t>
                        </m:r>
                      </m:e>
                      <m:sub>
                        <m:r>
                          <a:rPr lang="en-IN" b="0" i="1" smtClean="0">
                            <a:latin typeface="Cambria Math"/>
                          </a:rPr>
                          <m:t>𝑖</m:t>
                        </m:r>
                      </m:sub>
                    </m:sSub>
                    <m:r>
                      <a:rPr lang="en-US" i="1" smtClean="0">
                        <a:latin typeface="Cambria Math"/>
                        <a:ea typeface="Cambria Math"/>
                      </a:rPr>
                      <m:t>←</m:t>
                    </m:r>
                    <m:sSub>
                      <m:sSubPr>
                        <m:ctrlPr>
                          <a:rPr lang="en-US" i="1" smtClean="0">
                            <a:latin typeface="Cambria Math"/>
                            <a:ea typeface="Cambria Math"/>
                          </a:rPr>
                        </m:ctrlPr>
                      </m:sSubPr>
                      <m:e>
                        <m:r>
                          <a:rPr lang="en-IN" b="0" i="1" smtClean="0">
                            <a:latin typeface="Cambria Math"/>
                            <a:ea typeface="Cambria Math"/>
                          </a:rPr>
                          <m:t>𝑤</m:t>
                        </m:r>
                      </m:e>
                      <m:sub>
                        <m:r>
                          <a:rPr lang="en-IN" b="0" i="1" smtClean="0">
                            <a:latin typeface="Cambria Math"/>
                            <a:ea typeface="Cambria Math"/>
                          </a:rPr>
                          <m:t>𝑖</m:t>
                        </m:r>
                      </m:sub>
                    </m:sSub>
                    <m:r>
                      <a:rPr lang="en-IN" b="0" i="1" smtClean="0">
                        <a:latin typeface="Cambria Math"/>
                        <a:ea typeface="Cambria Math"/>
                      </a:rPr>
                      <m:t>+</m:t>
                    </m:r>
                    <m:r>
                      <a:rPr lang="en-IN" b="0" i="1" smtClean="0">
                        <a:latin typeface="Cambria Math"/>
                        <a:ea typeface="Cambria Math"/>
                      </a:rPr>
                      <m:t>𝜂</m:t>
                    </m:r>
                    <m:r>
                      <a:rPr lang="en-IN" b="0" i="1" smtClean="0">
                        <a:latin typeface="Cambria Math"/>
                        <a:ea typeface="Cambria Math"/>
                      </a:rPr>
                      <m:t>(</m:t>
                    </m:r>
                    <m:r>
                      <a:rPr lang="en-IN" b="0" i="1" smtClean="0">
                        <a:latin typeface="Cambria Math"/>
                        <a:ea typeface="Cambria Math"/>
                      </a:rPr>
                      <m:t>𝑦</m:t>
                    </m:r>
                    <m:r>
                      <a:rPr lang="en-IN" b="0" i="1" smtClean="0">
                        <a:latin typeface="Cambria Math"/>
                        <a:ea typeface="Cambria Math"/>
                      </a:rPr>
                      <m:t>−</m:t>
                    </m:r>
                    <m:acc>
                      <m:accPr>
                        <m:chr m:val="̂"/>
                        <m:ctrlPr>
                          <a:rPr lang="en-IN" b="0" i="1" smtClean="0">
                            <a:latin typeface="Cambria Math"/>
                            <a:ea typeface="Cambria Math"/>
                          </a:rPr>
                        </m:ctrlPr>
                      </m:accPr>
                      <m:e>
                        <m:r>
                          <a:rPr lang="en-IN" b="0" i="1" smtClean="0">
                            <a:latin typeface="Cambria Math"/>
                            <a:ea typeface="Cambria Math"/>
                          </a:rPr>
                          <m:t>𝑦</m:t>
                        </m:r>
                      </m:e>
                    </m:acc>
                    <m:r>
                      <a:rPr lang="en-IN" b="0" i="1" smtClean="0">
                        <a:latin typeface="Cambria Math"/>
                        <a:ea typeface="Cambria Math"/>
                      </a:rPr>
                      <m:t>)</m:t>
                    </m:r>
                    <m:sSub>
                      <m:sSubPr>
                        <m:ctrlPr>
                          <a:rPr lang="en-IN" b="0" i="1" smtClean="0">
                            <a:latin typeface="Cambria Math"/>
                            <a:ea typeface="Cambria Math"/>
                          </a:rPr>
                        </m:ctrlPr>
                      </m:sSubPr>
                      <m:e>
                        <m:r>
                          <a:rPr lang="en-IN" b="0" i="1" smtClean="0">
                            <a:latin typeface="Cambria Math"/>
                            <a:ea typeface="Cambria Math"/>
                          </a:rPr>
                          <m:t>𝑥</m:t>
                        </m:r>
                      </m:e>
                      <m:sub>
                        <m:r>
                          <a:rPr lang="en-IN" b="0" i="1" smtClean="0">
                            <a:latin typeface="Cambria Math"/>
                            <a:ea typeface="Cambria Math"/>
                          </a:rPr>
                          <m:t>𝑖</m:t>
                        </m:r>
                      </m:sub>
                    </m:sSub>
                  </m:oMath>
                </a14:m>
                <a:endParaRPr lang="en-US" dirty="0" smtClean="0"/>
              </a:p>
              <a:p>
                <a:r>
                  <a:rPr lang="en-US" b="1" dirty="0" smtClean="0"/>
                  <a:t>Converges</a:t>
                </a:r>
                <a:r>
                  <a:rPr lang="en-US" dirty="0" smtClean="0"/>
                  <a:t> if data is linearly separable</a:t>
                </a:r>
              </a:p>
              <a:p>
                <a:r>
                  <a:rPr lang="en-US" b="1" dirty="0" smtClean="0"/>
                  <a:t>Limitation:</a:t>
                </a:r>
                <a:r>
                  <a:rPr lang="en-US" dirty="0" smtClean="0"/>
                  <a:t> Fails on non-linear problems like XOR</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b="-2291"/>
                </a:stretch>
              </a:blipFill>
            </p:spPr>
            <p:txBody>
              <a:bodyPr/>
              <a:lstStyle/>
              <a:p>
                <a:r>
                  <a:rPr lang="en-IN">
                    <a:noFill/>
                  </a:rPr>
                  <a:t> </a:t>
                </a:r>
              </a:p>
            </p:txBody>
          </p:sp>
        </mc:Fallback>
      </mc:AlternateContent>
    </p:spTree>
    <p:extLst>
      <p:ext uri="{BB962C8B-B14F-4D97-AF65-F5344CB8AC3E}">
        <p14:creationId xmlns:p14="http://schemas.microsoft.com/office/powerpoint/2010/main" val="1956714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Representation Power of MLPs</a:t>
            </a:r>
            <a:endParaRPr lang="en-IN" dirty="0"/>
          </a:p>
        </p:txBody>
      </p:sp>
      <p:sp>
        <p:nvSpPr>
          <p:cNvPr id="3" name="Content Placeholder 2"/>
          <p:cNvSpPr>
            <a:spLocks noGrp="1"/>
          </p:cNvSpPr>
          <p:nvPr>
            <p:ph idx="1"/>
          </p:nvPr>
        </p:nvSpPr>
        <p:spPr/>
        <p:txBody>
          <a:bodyPr/>
          <a:lstStyle/>
          <a:p>
            <a:r>
              <a:rPr lang="en-US" b="1" dirty="0" smtClean="0"/>
              <a:t>MLPs = Multiple Layers of </a:t>
            </a:r>
            <a:r>
              <a:rPr lang="en-US" b="1" dirty="0" err="1" smtClean="0"/>
              <a:t>Perceptrons</a:t>
            </a:r>
            <a:endParaRPr lang="en-US" dirty="0" smtClean="0"/>
          </a:p>
          <a:p>
            <a:r>
              <a:rPr lang="en-US" dirty="0" smtClean="0"/>
              <a:t>With non-linear activation → can represent </a:t>
            </a:r>
            <a:r>
              <a:rPr lang="en-US" b="1" dirty="0" smtClean="0"/>
              <a:t>any</a:t>
            </a:r>
            <a:r>
              <a:rPr lang="en-US" dirty="0" smtClean="0"/>
              <a:t> function</a:t>
            </a:r>
          </a:p>
          <a:p>
            <a:r>
              <a:rPr lang="en-US" b="1" dirty="0" smtClean="0"/>
              <a:t>Universal Approximation Theorem:</a:t>
            </a:r>
            <a:endParaRPr lang="en-US" dirty="0" smtClean="0"/>
          </a:p>
          <a:p>
            <a:pPr lvl="1"/>
            <a:r>
              <a:rPr lang="en-US" dirty="0" smtClean="0"/>
              <a:t>1 hidden layer → any continuous function</a:t>
            </a:r>
          </a:p>
          <a:p>
            <a:r>
              <a:rPr lang="en-US" b="1" dirty="0" smtClean="0"/>
              <a:t>Deeper = more efficient representation</a:t>
            </a:r>
            <a:endParaRPr lang="en-US" dirty="0" smtClean="0"/>
          </a:p>
          <a:p>
            <a:endParaRPr lang="en-IN" dirty="0"/>
          </a:p>
        </p:txBody>
      </p:sp>
    </p:spTree>
    <p:extLst>
      <p:ext uri="{BB962C8B-B14F-4D97-AF65-F5344CB8AC3E}">
        <p14:creationId xmlns:p14="http://schemas.microsoft.com/office/powerpoint/2010/main" val="1956714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a:t>
            </a:r>
            <a:r>
              <a:rPr lang="en-IN" dirty="0" smtClean="0"/>
              <a:t>Normalization</a:t>
            </a:r>
            <a:endParaRPr lang="en-IN" dirty="0"/>
          </a:p>
        </p:txBody>
      </p:sp>
      <p:sp>
        <p:nvSpPr>
          <p:cNvPr id="3" name="Content Placeholder 2"/>
          <p:cNvSpPr>
            <a:spLocks noGrp="1"/>
          </p:cNvSpPr>
          <p:nvPr>
            <p:ph idx="1"/>
          </p:nvPr>
        </p:nvSpPr>
        <p:spPr/>
        <p:txBody>
          <a:bodyPr/>
          <a:lstStyle/>
          <a:p>
            <a:r>
              <a:rPr lang="en-US" b="1" dirty="0"/>
              <a:t>Data normalization</a:t>
            </a:r>
            <a:r>
              <a:rPr lang="en-US" dirty="0"/>
              <a:t> is the process of transforming data into a standard format or range, making it consistent and easier to analyze or use in machine learning models</a:t>
            </a:r>
            <a:r>
              <a:rPr lang="en-US" dirty="0" smtClean="0"/>
              <a:t>.</a:t>
            </a:r>
          </a:p>
          <a:p>
            <a:r>
              <a:rPr lang="en-US" dirty="0"/>
              <a:t>The primary goal is to ensure that different features (variables) contribute equally to the result, especially when they are measured on different scales.</a:t>
            </a:r>
            <a:endParaRPr lang="en-IN" dirty="0"/>
          </a:p>
        </p:txBody>
      </p:sp>
    </p:spTree>
    <p:extLst>
      <p:ext uri="{BB962C8B-B14F-4D97-AF65-F5344CB8AC3E}">
        <p14:creationId xmlns:p14="http://schemas.microsoft.com/office/powerpoint/2010/main" val="1532995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Normalize Data?</a:t>
            </a:r>
          </a:p>
        </p:txBody>
      </p:sp>
      <p:sp>
        <p:nvSpPr>
          <p:cNvPr id="3" name="Content Placeholder 2"/>
          <p:cNvSpPr>
            <a:spLocks noGrp="1"/>
          </p:cNvSpPr>
          <p:nvPr>
            <p:ph idx="1"/>
          </p:nvPr>
        </p:nvSpPr>
        <p:spPr/>
        <p:txBody>
          <a:bodyPr>
            <a:normAutofit fontScale="92500" lnSpcReduction="10000"/>
          </a:bodyPr>
          <a:lstStyle/>
          <a:p>
            <a:pPr>
              <a:buFont typeface="+mj-lt"/>
              <a:buAutoNum type="arabicPeriod"/>
            </a:pPr>
            <a:r>
              <a:rPr lang="en-US" b="1" dirty="0"/>
              <a:t>Prevents dominance of larger-scale features:</a:t>
            </a:r>
            <a:r>
              <a:rPr lang="en-US" dirty="0"/>
              <a:t> Features with larger ranges (e.g., income in thousands vs. age in years) can disproportionately influence the model.</a:t>
            </a:r>
          </a:p>
          <a:p>
            <a:pPr>
              <a:buFont typeface="+mj-lt"/>
              <a:buAutoNum type="arabicPeriod"/>
            </a:pPr>
            <a:r>
              <a:rPr lang="en-US" b="1" dirty="0"/>
              <a:t>Improves convergence in ML models:</a:t>
            </a:r>
            <a:r>
              <a:rPr lang="en-US" dirty="0"/>
              <a:t> Algorithms like gradient descent converge faster when data is normalized.</a:t>
            </a:r>
          </a:p>
          <a:p>
            <a:pPr>
              <a:buFont typeface="+mj-lt"/>
              <a:buAutoNum type="arabicPeriod"/>
            </a:pPr>
            <a:r>
              <a:rPr lang="en-US" b="1" dirty="0"/>
              <a:t>Required by many algorithms:</a:t>
            </a:r>
            <a:r>
              <a:rPr lang="en-US" dirty="0"/>
              <a:t> Some models (e.g., SVM, k-NN, neural networks) assume normalized data for optimal performance.</a:t>
            </a:r>
          </a:p>
          <a:p>
            <a:endParaRPr lang="en-IN" dirty="0"/>
          </a:p>
        </p:txBody>
      </p:sp>
    </p:spTree>
    <p:extLst>
      <p:ext uri="{BB962C8B-B14F-4D97-AF65-F5344CB8AC3E}">
        <p14:creationId xmlns:p14="http://schemas.microsoft.com/office/powerpoint/2010/main" val="3524609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Normalization: Example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Suppose you have the following data:</a:t>
            </a:r>
          </a:p>
          <a:p>
            <a:pPr marL="0" indent="0">
              <a:buNone/>
            </a:pPr>
            <a:r>
              <a:rPr lang="en-US" dirty="0" smtClean="0"/>
              <a:t>Feature</a:t>
            </a:r>
            <a:r>
              <a:rPr lang="en-US" dirty="0"/>
              <a:t>: </a:t>
            </a:r>
            <a:endParaRPr lang="en-US" dirty="0" smtClean="0"/>
          </a:p>
          <a:p>
            <a:pPr marL="0" indent="0">
              <a:buNone/>
            </a:pPr>
            <a:r>
              <a:rPr lang="en-US" dirty="0" smtClean="0"/>
              <a:t>                Salary </a:t>
            </a:r>
            <a:r>
              <a:rPr lang="en-US" dirty="0"/>
              <a:t>[30,000, 60,000, 90,000] </a:t>
            </a:r>
            <a:endParaRPr lang="en-US" dirty="0" smtClean="0"/>
          </a:p>
          <a:p>
            <a:pPr marL="0" indent="0">
              <a:buNone/>
            </a:pPr>
            <a:r>
              <a:rPr lang="en-US" dirty="0" smtClean="0"/>
              <a:t>               Age </a:t>
            </a:r>
            <a:r>
              <a:rPr lang="en-US" dirty="0"/>
              <a:t>[25, 35, 45] </a:t>
            </a:r>
          </a:p>
          <a:p>
            <a:pPr marL="0" indent="0">
              <a:buNone/>
            </a:pPr>
            <a:r>
              <a:rPr lang="en-US" dirty="0"/>
              <a:t>Without normalization, Salary could dominate because it has a much larger scale than Age</a:t>
            </a:r>
            <a:r>
              <a:rPr lang="en-US" dirty="0" smtClean="0"/>
              <a:t>.</a:t>
            </a:r>
          </a:p>
          <a:p>
            <a:pPr marL="0" indent="0">
              <a:buNone/>
            </a:pPr>
            <a:endParaRPr lang="en-US" dirty="0"/>
          </a:p>
          <a:p>
            <a:pPr marL="0" indent="0">
              <a:buNone/>
            </a:pPr>
            <a:r>
              <a:rPr lang="en-US" dirty="0"/>
              <a:t>Using </a:t>
            </a:r>
            <a:r>
              <a:rPr lang="en-US" b="1" dirty="0"/>
              <a:t>Min-Max Normalization</a:t>
            </a:r>
            <a:r>
              <a:rPr lang="en-US" dirty="0" smtClean="0"/>
              <a:t>:</a:t>
            </a:r>
          </a:p>
          <a:p>
            <a:pPr marL="0" indent="0">
              <a:buNone/>
            </a:pPr>
            <a:endParaRPr lang="en-US" dirty="0"/>
          </a:p>
          <a:p>
            <a:pPr marL="0" indent="0">
              <a:buNone/>
            </a:pPr>
            <a:r>
              <a:rPr lang="en-US" dirty="0" err="1" smtClean="0"/>
              <a:t>Salary_norm</a:t>
            </a:r>
            <a:r>
              <a:rPr lang="en-US" dirty="0" smtClean="0"/>
              <a:t> </a:t>
            </a:r>
            <a:r>
              <a:rPr lang="en-US" dirty="0"/>
              <a:t>= [(x - 30000)/(90000 - 30000)] = [0, 0.5, 1] </a:t>
            </a:r>
            <a:endParaRPr lang="en-US" dirty="0" smtClean="0"/>
          </a:p>
          <a:p>
            <a:pPr marL="0" indent="0">
              <a:buNone/>
            </a:pPr>
            <a:r>
              <a:rPr lang="en-US" dirty="0" err="1" smtClean="0"/>
              <a:t>Age_norm</a:t>
            </a:r>
            <a:r>
              <a:rPr lang="en-US" dirty="0" smtClean="0"/>
              <a:t> </a:t>
            </a:r>
            <a:r>
              <a:rPr lang="en-US" dirty="0"/>
              <a:t>= [(x - 25)/(45 - 25)] = [0, 0.5, 1] </a:t>
            </a:r>
            <a:endParaRPr lang="en-US" dirty="0" smtClean="0"/>
          </a:p>
          <a:p>
            <a:pPr marL="0" indent="0">
              <a:buNone/>
            </a:pPr>
            <a:endParaRPr lang="en-US" dirty="0"/>
          </a:p>
          <a:p>
            <a:pPr marL="0" indent="0">
              <a:buNone/>
            </a:pPr>
            <a:r>
              <a:rPr lang="en-US" dirty="0"/>
              <a:t>Now both features are on the same scale.</a:t>
            </a:r>
          </a:p>
          <a:p>
            <a:pPr marL="0" indent="0">
              <a:buNone/>
            </a:pPr>
            <a:endParaRPr lang="en-IN" dirty="0"/>
          </a:p>
        </p:txBody>
      </p:sp>
    </p:spTree>
    <p:extLst>
      <p:ext uri="{BB962C8B-B14F-4D97-AF65-F5344CB8AC3E}">
        <p14:creationId xmlns:p14="http://schemas.microsoft.com/office/powerpoint/2010/main" val="2037688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a:t>
            </a:r>
            <a:r>
              <a:rPr lang="en-IN" b="1" dirty="0">
                <a:solidFill>
                  <a:srgbClr val="FF0000"/>
                </a:solidFill>
              </a:rPr>
              <a:t>M</a:t>
            </a:r>
            <a:r>
              <a:rPr lang="en-IN" b="1" dirty="0" smtClean="0">
                <a:solidFill>
                  <a:srgbClr val="FF0000"/>
                </a:solidFill>
              </a:rPr>
              <a:t>achine</a:t>
            </a:r>
            <a:r>
              <a:rPr lang="en-IN" dirty="0" smtClean="0"/>
              <a:t>” in </a:t>
            </a:r>
            <a:r>
              <a:rPr lang="en-IN" b="1" dirty="0" smtClean="0"/>
              <a:t>Machine Learning</a:t>
            </a:r>
            <a:endParaRPr lang="en-IN" b="1" dirty="0"/>
          </a:p>
        </p:txBody>
      </p:sp>
      <p:sp>
        <p:nvSpPr>
          <p:cNvPr id="3" name="Content Placeholder 2"/>
          <p:cNvSpPr>
            <a:spLocks noGrp="1"/>
          </p:cNvSpPr>
          <p:nvPr>
            <p:ph idx="1"/>
          </p:nvPr>
        </p:nvSpPr>
        <p:spPr/>
        <p:txBody>
          <a:bodyPr>
            <a:normAutofit lnSpcReduction="10000"/>
          </a:bodyPr>
          <a:lstStyle/>
          <a:p>
            <a:pPr fontAlgn="ctr"/>
            <a:r>
              <a:rPr lang="en-US" dirty="0"/>
              <a:t>The "</a:t>
            </a:r>
            <a:r>
              <a:rPr lang="en-US" b="1" dirty="0"/>
              <a:t>machine</a:t>
            </a:r>
            <a:r>
              <a:rPr lang="en-US" dirty="0"/>
              <a:t>" can be a variety of things, including</a:t>
            </a:r>
            <a:r>
              <a:rPr lang="en-US" dirty="0" smtClean="0"/>
              <a:t>:</a:t>
            </a:r>
          </a:p>
          <a:p>
            <a:pPr lvl="1" fontAlgn="ctr"/>
            <a:r>
              <a:rPr lang="en-US" b="1" dirty="0" smtClean="0"/>
              <a:t>Algorithms</a:t>
            </a:r>
            <a:r>
              <a:rPr lang="en-US" b="1" dirty="0"/>
              <a:t>:</a:t>
            </a:r>
            <a:r>
              <a:rPr lang="en-US" dirty="0"/>
              <a:t> Mathematical formulas and procedures that process data. </a:t>
            </a:r>
          </a:p>
          <a:p>
            <a:pPr lvl="1" fontAlgn="ctr"/>
            <a:r>
              <a:rPr lang="en-US" b="1" dirty="0"/>
              <a:t>Software Systems:</a:t>
            </a:r>
            <a:r>
              <a:rPr lang="en-US" dirty="0"/>
              <a:t> Complex programs designed to learn from data. </a:t>
            </a:r>
          </a:p>
          <a:p>
            <a:pPr lvl="1"/>
            <a:r>
              <a:rPr lang="en-US" b="1" dirty="0"/>
              <a:t>Physical Systems:</a:t>
            </a:r>
            <a:r>
              <a:rPr lang="en-US" dirty="0"/>
              <a:t> In some cases, machine learning can be applied to physical systems, like robots, where the "machine" learns to adapt its actions based on sensory input. </a:t>
            </a:r>
          </a:p>
          <a:p>
            <a:endParaRPr lang="en-IN" dirty="0"/>
          </a:p>
        </p:txBody>
      </p:sp>
    </p:spTree>
    <p:extLst>
      <p:ext uri="{BB962C8B-B14F-4D97-AF65-F5344CB8AC3E}">
        <p14:creationId xmlns:p14="http://schemas.microsoft.com/office/powerpoint/2010/main" val="1557617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8928992" cy="6736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697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828376"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23582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to Normalize</a:t>
            </a:r>
          </a:p>
        </p:txBody>
      </p:sp>
      <p:sp>
        <p:nvSpPr>
          <p:cNvPr id="3" name="Content Placeholder 2"/>
          <p:cNvSpPr>
            <a:spLocks noGrp="1"/>
          </p:cNvSpPr>
          <p:nvPr>
            <p:ph idx="1"/>
          </p:nvPr>
        </p:nvSpPr>
        <p:spPr/>
        <p:txBody>
          <a:bodyPr/>
          <a:lstStyle/>
          <a:p>
            <a:r>
              <a:rPr lang="en-IN" dirty="0"/>
              <a:t>Required for distance-based algorithms: </a:t>
            </a:r>
            <a:r>
              <a:rPr lang="en-IN" b="1" dirty="0"/>
              <a:t>k-NN</a:t>
            </a:r>
            <a:r>
              <a:rPr lang="en-IN" dirty="0"/>
              <a:t>, </a:t>
            </a:r>
            <a:r>
              <a:rPr lang="en-IN" b="1" dirty="0"/>
              <a:t>k-Means</a:t>
            </a:r>
            <a:r>
              <a:rPr lang="en-IN" dirty="0"/>
              <a:t>, </a:t>
            </a:r>
            <a:r>
              <a:rPr lang="en-IN" b="1" dirty="0"/>
              <a:t>SVM</a:t>
            </a:r>
            <a:endParaRPr lang="en-IN" dirty="0"/>
          </a:p>
          <a:p>
            <a:r>
              <a:rPr lang="en-IN" dirty="0"/>
              <a:t>Helpful for gradient-based models: </a:t>
            </a:r>
            <a:r>
              <a:rPr lang="en-IN" b="1" dirty="0"/>
              <a:t>Neural Networks</a:t>
            </a:r>
            <a:endParaRPr lang="en-IN" dirty="0"/>
          </a:p>
          <a:p>
            <a:r>
              <a:rPr lang="en-IN" dirty="0"/>
              <a:t>Not necessary for: </a:t>
            </a:r>
            <a:r>
              <a:rPr lang="en-IN" b="1" dirty="0"/>
              <a:t>Tree-based models</a:t>
            </a:r>
            <a:r>
              <a:rPr lang="en-IN" dirty="0"/>
              <a:t> (e.g., Decision Trees, Random Forests)</a:t>
            </a:r>
          </a:p>
          <a:p>
            <a:pPr marL="0" indent="0">
              <a:buNone/>
            </a:pPr>
            <a:endParaRPr lang="en-IN" dirty="0"/>
          </a:p>
        </p:txBody>
      </p:sp>
    </p:spTree>
    <p:extLst>
      <p:ext uri="{BB962C8B-B14F-4D97-AF65-F5344CB8AC3E}">
        <p14:creationId xmlns:p14="http://schemas.microsoft.com/office/powerpoint/2010/main" val="201378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Activation Functions</a:t>
            </a:r>
            <a:endParaRPr lang="en-IN" dirty="0"/>
          </a:p>
        </p:txBody>
      </p:sp>
      <p:sp>
        <p:nvSpPr>
          <p:cNvPr id="3" name="Content Placeholder 2"/>
          <p:cNvSpPr>
            <a:spLocks noGrp="1"/>
          </p:cNvSpPr>
          <p:nvPr>
            <p:ph idx="1"/>
          </p:nvPr>
        </p:nvSpPr>
        <p:spPr/>
        <p:txBody>
          <a:bodyPr/>
          <a:lstStyle/>
          <a:p>
            <a:r>
              <a:rPr lang="en-US" dirty="0"/>
              <a:t>An </a:t>
            </a:r>
            <a:r>
              <a:rPr lang="en-US" b="1" dirty="0"/>
              <a:t>activation function</a:t>
            </a:r>
            <a:r>
              <a:rPr lang="en-US" dirty="0"/>
              <a:t> is a mathematical function used in </a:t>
            </a:r>
            <a:r>
              <a:rPr lang="en-US" b="1" dirty="0"/>
              <a:t>artificial neural networks (ANNs)</a:t>
            </a:r>
            <a:r>
              <a:rPr lang="en-US" dirty="0"/>
              <a:t> to determine whether a neuron should be "activated" or not.</a:t>
            </a:r>
            <a:endParaRPr lang="en-IN" dirty="0"/>
          </a:p>
        </p:txBody>
      </p:sp>
    </p:spTree>
    <p:extLst>
      <p:ext uri="{BB962C8B-B14F-4D97-AF65-F5344CB8AC3E}">
        <p14:creationId xmlns:p14="http://schemas.microsoft.com/office/powerpoint/2010/main" val="4053293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a:t>
            </a:r>
            <a:r>
              <a:rPr lang="en-IN" dirty="0"/>
              <a:t>is </a:t>
            </a:r>
            <a:r>
              <a:rPr lang="en-IN" dirty="0" smtClean="0"/>
              <a:t>activation function </a:t>
            </a:r>
            <a:r>
              <a:rPr lang="en-IN" dirty="0"/>
              <a:t>important?</a:t>
            </a:r>
          </a:p>
        </p:txBody>
      </p:sp>
      <p:sp>
        <p:nvSpPr>
          <p:cNvPr id="3" name="Content Placeholder 2"/>
          <p:cNvSpPr>
            <a:spLocks noGrp="1"/>
          </p:cNvSpPr>
          <p:nvPr>
            <p:ph idx="1"/>
          </p:nvPr>
        </p:nvSpPr>
        <p:spPr/>
        <p:txBody>
          <a:bodyPr>
            <a:normAutofit lnSpcReduction="10000"/>
          </a:bodyPr>
          <a:lstStyle/>
          <a:p>
            <a:r>
              <a:rPr lang="en-US" dirty="0"/>
              <a:t>It introduces </a:t>
            </a:r>
            <a:r>
              <a:rPr lang="en-US" b="1" dirty="0"/>
              <a:t>non-linearity</a:t>
            </a:r>
            <a:r>
              <a:rPr lang="en-US" dirty="0"/>
              <a:t> into the network, allowing it to:</a:t>
            </a:r>
          </a:p>
          <a:p>
            <a:pPr lvl="1"/>
            <a:r>
              <a:rPr lang="en-US" dirty="0"/>
              <a:t>Learn complex patterns</a:t>
            </a:r>
          </a:p>
          <a:p>
            <a:pPr lvl="1"/>
            <a:r>
              <a:rPr lang="en-US" dirty="0"/>
              <a:t>Approximate any function (thanks to the Universal Approximation Theorem)</a:t>
            </a:r>
          </a:p>
          <a:p>
            <a:pPr lvl="1"/>
            <a:r>
              <a:rPr lang="en-US" dirty="0"/>
              <a:t>Make decisions based on weighted input</a:t>
            </a:r>
          </a:p>
          <a:p>
            <a:r>
              <a:rPr lang="en-US" b="1" dirty="0" smtClean="0">
                <a:solidFill>
                  <a:srgbClr val="FF0000"/>
                </a:solidFill>
              </a:rPr>
              <a:t>“</a:t>
            </a:r>
            <a:r>
              <a:rPr lang="en-US" b="1" u="sng" dirty="0" smtClean="0">
                <a:solidFill>
                  <a:srgbClr val="FF0000"/>
                </a:solidFill>
              </a:rPr>
              <a:t>Without </a:t>
            </a:r>
            <a:r>
              <a:rPr lang="en-US" b="1" u="sng" dirty="0">
                <a:solidFill>
                  <a:srgbClr val="FF0000"/>
                </a:solidFill>
              </a:rPr>
              <a:t>activation functions, the network would just be a </a:t>
            </a:r>
            <a:r>
              <a:rPr lang="en-US" b="1" u="sng" dirty="0">
                <a:solidFill>
                  <a:schemeClr val="bg2">
                    <a:lumMod val="10000"/>
                  </a:schemeClr>
                </a:solidFill>
              </a:rPr>
              <a:t>linear model</a:t>
            </a:r>
            <a:r>
              <a:rPr lang="en-US" b="1" u="sng" dirty="0">
                <a:solidFill>
                  <a:srgbClr val="FF0000"/>
                </a:solidFill>
              </a:rPr>
              <a:t>, no matter how many layers it had</a:t>
            </a:r>
            <a:r>
              <a:rPr lang="en-US" b="1" u="sng" dirty="0" smtClean="0">
                <a:solidFill>
                  <a:srgbClr val="FF0000"/>
                </a:solidFill>
              </a:rPr>
              <a:t>.”</a:t>
            </a:r>
            <a:endParaRPr lang="en-US" b="1" u="sng" dirty="0">
              <a:solidFill>
                <a:srgbClr val="FF0000"/>
              </a:solidFill>
            </a:endParaRPr>
          </a:p>
          <a:p>
            <a:endParaRPr lang="en-IN" dirty="0"/>
          </a:p>
        </p:txBody>
      </p:sp>
    </p:spTree>
    <p:extLst>
      <p:ext uri="{BB962C8B-B14F-4D97-AF65-F5344CB8AC3E}">
        <p14:creationId xmlns:p14="http://schemas.microsoft.com/office/powerpoint/2010/main" val="1106247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Activation Function: A mathematical </a:t>
            </a:r>
            <a:r>
              <a:rPr lang="en-IN" dirty="0"/>
              <a:t>View</a:t>
            </a:r>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7920880" cy="478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74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Sigmoid Neurons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Smooth non-linear activation:</a:t>
                </a:r>
              </a:p>
              <a:p>
                <a:pPr marL="0" indent="0">
                  <a:buNone/>
                </a:pPr>
                <a:r>
                  <a:rPr lang="en-IN" dirty="0"/>
                  <a:t>	</a:t>
                </a:r>
                <a14:m>
                  <m:oMath xmlns:m="http://schemas.openxmlformats.org/officeDocument/2006/math">
                    <m:r>
                      <a:rPr lang="en-IN" i="1" smtClean="0">
                        <a:latin typeface="Cambria Math"/>
                        <a:ea typeface="Cambria Math"/>
                      </a:rPr>
                      <m:t>𝜎</m:t>
                    </m:r>
                    <m:d>
                      <m:dPr>
                        <m:ctrlPr>
                          <a:rPr lang="en-IN" b="0" i="1" smtClean="0">
                            <a:latin typeface="Cambria Math"/>
                            <a:ea typeface="Cambria Math"/>
                          </a:rPr>
                        </m:ctrlPr>
                      </m:dPr>
                      <m:e>
                        <m:r>
                          <a:rPr lang="en-IN" b="0" i="1" smtClean="0">
                            <a:latin typeface="Cambria Math"/>
                            <a:ea typeface="Cambria Math"/>
                          </a:rPr>
                          <m:t>𝑥</m:t>
                        </m:r>
                      </m:e>
                    </m:d>
                    <m:r>
                      <a:rPr lang="en-IN" b="0" i="1" smtClean="0">
                        <a:latin typeface="Cambria Math"/>
                        <a:ea typeface="Cambria Math"/>
                      </a:rPr>
                      <m:t>=</m:t>
                    </m:r>
                    <m:f>
                      <m:fPr>
                        <m:ctrlPr>
                          <a:rPr lang="en-IN" b="0" i="1" smtClean="0">
                            <a:latin typeface="Cambria Math"/>
                            <a:ea typeface="Cambria Math"/>
                          </a:rPr>
                        </m:ctrlPr>
                      </m:fPr>
                      <m:num>
                        <m:r>
                          <a:rPr lang="en-IN" b="0" i="1" smtClean="0">
                            <a:latin typeface="Cambria Math"/>
                            <a:ea typeface="Cambria Math"/>
                          </a:rPr>
                          <m:t>1</m:t>
                        </m:r>
                      </m:num>
                      <m:den>
                        <m:r>
                          <a:rPr lang="en-IN" b="0" i="1" smtClean="0">
                            <a:latin typeface="Cambria Math"/>
                            <a:ea typeface="Cambria Math"/>
                          </a:rPr>
                          <m:t>1−</m:t>
                        </m:r>
                        <m:sSup>
                          <m:sSupPr>
                            <m:ctrlPr>
                              <a:rPr lang="en-IN" b="0" i="1" smtClean="0">
                                <a:latin typeface="Cambria Math"/>
                                <a:ea typeface="Cambria Math"/>
                              </a:rPr>
                            </m:ctrlPr>
                          </m:sSupPr>
                          <m:e>
                            <m:r>
                              <a:rPr lang="en-IN" b="0" i="1" smtClean="0">
                                <a:latin typeface="Cambria Math"/>
                                <a:ea typeface="Cambria Math"/>
                              </a:rPr>
                              <m:t>𝑒</m:t>
                            </m:r>
                          </m:e>
                          <m:sup>
                            <m:r>
                              <a:rPr lang="en-IN" b="0" i="1" smtClean="0">
                                <a:latin typeface="Cambria Math"/>
                                <a:ea typeface="Cambria Math"/>
                              </a:rPr>
                              <m:t>−</m:t>
                            </m:r>
                            <m:r>
                              <a:rPr lang="en-IN" b="0" i="1" smtClean="0">
                                <a:latin typeface="Cambria Math"/>
                                <a:ea typeface="Cambria Math"/>
                              </a:rPr>
                              <m:t>𝑥</m:t>
                            </m:r>
                          </m:sup>
                        </m:sSup>
                      </m:den>
                    </m:f>
                  </m:oMath>
                </a14:m>
                <a:endParaRPr lang="en-IN" dirty="0" smtClean="0"/>
              </a:p>
              <a:p>
                <a:r>
                  <a:rPr lang="en-US" dirty="0"/>
                  <a:t>Output: between 0 and 1</a:t>
                </a:r>
              </a:p>
              <a:p>
                <a:r>
                  <a:rPr lang="en-US" dirty="0"/>
                  <a:t>Differentiable → enables gradient-based learning</a:t>
                </a:r>
              </a:p>
              <a:p>
                <a:r>
                  <a:rPr lang="en-US" b="1" dirty="0"/>
                  <a:t>Limitations:</a:t>
                </a:r>
                <a:r>
                  <a:rPr lang="en-US" dirty="0"/>
                  <a:t> Saturation, vanishing </a:t>
                </a:r>
                <a:r>
                  <a:rPr lang="en-US" dirty="0" smtClean="0"/>
                  <a:t>gradients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a:stretch>
              </a:blipFill>
            </p:spPr>
            <p:txBody>
              <a:bodyPr/>
              <a:lstStyle/>
              <a:p>
                <a:r>
                  <a:rPr lang="en-IN">
                    <a:noFill/>
                  </a:rPr>
                  <a:t> </a:t>
                </a:r>
              </a:p>
            </p:txBody>
          </p:sp>
        </mc:Fallback>
      </mc:AlternateContent>
    </p:spTree>
    <p:extLst>
      <p:ext uri="{BB962C8B-B14F-4D97-AF65-F5344CB8AC3E}">
        <p14:creationId xmlns:p14="http://schemas.microsoft.com/office/powerpoint/2010/main" val="1956714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Activation Function</a:t>
            </a:r>
            <a:endParaRPr lang="en-IN" dirty="0"/>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8568952" cy="533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5597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6" y="404664"/>
            <a:ext cx="9107487"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7696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XOR Problem</a:t>
            </a:r>
            <a:endParaRPr lang="en-IN" dirty="0"/>
          </a:p>
        </p:txBody>
      </p:sp>
      <p:sp>
        <p:nvSpPr>
          <p:cNvPr id="3" name="Content Placeholder 2"/>
          <p:cNvSpPr>
            <a:spLocks noGrp="1"/>
          </p:cNvSpPr>
          <p:nvPr>
            <p:ph idx="1"/>
          </p:nvPr>
        </p:nvSpPr>
        <p:spPr/>
        <p:txBody>
          <a:bodyPr/>
          <a:lstStyle/>
          <a:p>
            <a:endParaRPr lang="en-IN"/>
          </a:p>
        </p:txBody>
      </p:sp>
      <p:sp>
        <p:nvSpPr>
          <p:cNvPr id="4" name="AutoShape 2" descr="Demystifying the XOR problem - DEV Commun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44824"/>
            <a:ext cx="8064896" cy="415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60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Programming Patterns</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8" y="1700808"/>
            <a:ext cx="8631237"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814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88640"/>
            <a:ext cx="8784976"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35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Descent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Optimizes weights to minimize loss</a:t>
                </a:r>
              </a:p>
              <a:p>
                <a:r>
                  <a:rPr lang="en-IN" dirty="0"/>
                  <a:t>Update rule</a:t>
                </a:r>
                <a:r>
                  <a:rPr lang="en-IN" dirty="0" smtClean="0"/>
                  <a:t>:</a:t>
                </a:r>
              </a:p>
              <a:p>
                <a:pPr marL="0" indent="0">
                  <a:buNone/>
                </a:pPr>
                <a:r>
                  <a:rPr lang="en-IN" dirty="0"/>
                  <a:t>	</a:t>
                </a:r>
                <a14:m>
                  <m:oMath xmlns:m="http://schemas.openxmlformats.org/officeDocument/2006/math">
                    <m:r>
                      <a:rPr lang="en-IN" b="0" i="1" smtClean="0">
                        <a:latin typeface="Cambria Math"/>
                      </a:rPr>
                      <m:t>𝑤</m:t>
                    </m:r>
                    <m:r>
                      <a:rPr lang="en-IN" b="0" i="1" smtClean="0">
                        <a:latin typeface="Cambria Math"/>
                        <a:ea typeface="Cambria Math"/>
                      </a:rPr>
                      <m:t>←</m:t>
                    </m:r>
                    <m:r>
                      <a:rPr lang="en-IN" b="0" i="1" smtClean="0">
                        <a:latin typeface="Cambria Math"/>
                        <a:ea typeface="Cambria Math"/>
                      </a:rPr>
                      <m:t>𝑤</m:t>
                    </m:r>
                    <m:r>
                      <a:rPr lang="en-IN" b="0" i="1" smtClean="0">
                        <a:latin typeface="Cambria Math"/>
                        <a:ea typeface="Cambria Math"/>
                      </a:rPr>
                      <m:t>−</m:t>
                    </m:r>
                    <m:r>
                      <a:rPr lang="en-IN" b="0" i="1" smtClean="0">
                        <a:latin typeface="Cambria Math"/>
                        <a:ea typeface="Cambria Math"/>
                      </a:rPr>
                      <m:t>𝜂</m:t>
                    </m:r>
                    <m:f>
                      <m:fPr>
                        <m:ctrlPr>
                          <a:rPr lang="en-IN" b="0" i="1" smtClean="0">
                            <a:latin typeface="Cambria Math"/>
                            <a:ea typeface="Cambria Math"/>
                          </a:rPr>
                        </m:ctrlPr>
                      </m:fPr>
                      <m:num>
                        <m:r>
                          <a:rPr lang="en-IN" b="0" i="1" smtClean="0">
                            <a:latin typeface="Cambria Math"/>
                            <a:ea typeface="Cambria Math"/>
                          </a:rPr>
                          <m:t>𝜕</m:t>
                        </m:r>
                        <m:r>
                          <a:rPr lang="en-IN" b="0" i="1" smtClean="0">
                            <a:latin typeface="Cambria Math"/>
                            <a:ea typeface="Cambria Math"/>
                          </a:rPr>
                          <m:t>𝐿</m:t>
                        </m:r>
                      </m:num>
                      <m:den>
                        <m:r>
                          <a:rPr lang="en-IN" b="0" i="1" smtClean="0">
                            <a:latin typeface="Cambria Math"/>
                            <a:ea typeface="Cambria Math"/>
                          </a:rPr>
                          <m:t>𝜕</m:t>
                        </m:r>
                        <m:r>
                          <a:rPr lang="en-IN" b="0" i="1" smtClean="0">
                            <a:latin typeface="Cambria Math"/>
                            <a:ea typeface="Cambria Math"/>
                          </a:rPr>
                          <m:t>𝑤</m:t>
                        </m:r>
                      </m:den>
                    </m:f>
                  </m:oMath>
                </a14:m>
                <a:endParaRPr lang="en-IN" dirty="0" smtClean="0"/>
              </a:p>
              <a:p>
                <a:r>
                  <a:rPr lang="en-US" b="1" dirty="0"/>
                  <a:t>Variants:</a:t>
                </a:r>
                <a:endParaRPr lang="en-US" dirty="0"/>
              </a:p>
              <a:p>
                <a:pPr lvl="1"/>
                <a:r>
                  <a:rPr lang="en-US" dirty="0"/>
                  <a:t>Batch, Stochastic, Mini-batch</a:t>
                </a:r>
              </a:p>
              <a:p>
                <a:pPr lvl="1"/>
                <a:r>
                  <a:rPr lang="en-US" dirty="0"/>
                  <a:t>Momentum, Adam, </a:t>
                </a:r>
                <a:r>
                  <a:rPr lang="en-US" dirty="0" err="1"/>
                  <a:t>RMSProp</a:t>
                </a:r>
                <a:endParaRPr lang="en-US" dirty="0"/>
              </a:p>
              <a:p>
                <a:r>
                  <a:rPr lang="en-US" i="1" dirty="0"/>
                  <a:t>Visual:</a:t>
                </a:r>
                <a:r>
                  <a:rPr lang="en-US" dirty="0"/>
                  <a:t> Loss surface with descent path</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b="-10647"/>
                </a:stretch>
              </a:blipFill>
            </p:spPr>
            <p:txBody>
              <a:bodyPr/>
              <a:lstStyle/>
              <a:p>
                <a:r>
                  <a:rPr lang="en-IN">
                    <a:noFill/>
                  </a:rPr>
                  <a:t> </a:t>
                </a:r>
              </a:p>
            </p:txBody>
          </p:sp>
        </mc:Fallback>
      </mc:AlternateContent>
    </p:spTree>
    <p:extLst>
      <p:ext uri="{BB962C8B-B14F-4D97-AF65-F5344CB8AC3E}">
        <p14:creationId xmlns:p14="http://schemas.microsoft.com/office/powerpoint/2010/main" val="1956714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6705"/>
            <a:ext cx="8640960" cy="6730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6490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descr="Output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0648"/>
            <a:ext cx="7560840" cy="6382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246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Feedforward</a:t>
            </a:r>
            <a:r>
              <a:rPr lang="en-IN" dirty="0"/>
              <a:t> Neural Networks</a:t>
            </a:r>
          </a:p>
        </p:txBody>
      </p:sp>
      <p:sp>
        <p:nvSpPr>
          <p:cNvPr id="3" name="Content Placeholder 2"/>
          <p:cNvSpPr>
            <a:spLocks noGrp="1"/>
          </p:cNvSpPr>
          <p:nvPr>
            <p:ph idx="1"/>
          </p:nvPr>
        </p:nvSpPr>
        <p:spPr/>
        <p:txBody>
          <a:bodyPr/>
          <a:lstStyle/>
          <a:p>
            <a:r>
              <a:rPr lang="en-US" dirty="0"/>
              <a:t>Information flows from input → </a:t>
            </a:r>
            <a:r>
              <a:rPr lang="en-US" dirty="0" smtClean="0"/>
              <a:t>output</a:t>
            </a:r>
          </a:p>
          <a:p>
            <a:r>
              <a:rPr lang="en-US" dirty="0" smtClean="0"/>
              <a:t>Layers</a:t>
            </a:r>
            <a:r>
              <a:rPr lang="en-US" dirty="0"/>
              <a:t>:</a:t>
            </a:r>
          </a:p>
          <a:p>
            <a:pPr lvl="1"/>
            <a:r>
              <a:rPr lang="en-US" dirty="0"/>
              <a:t>Input</a:t>
            </a:r>
          </a:p>
          <a:p>
            <a:pPr lvl="1"/>
            <a:r>
              <a:rPr lang="en-US" dirty="0"/>
              <a:t>Hidden (non-linear transforms)</a:t>
            </a:r>
          </a:p>
          <a:p>
            <a:pPr lvl="1"/>
            <a:r>
              <a:rPr lang="en-US" dirty="0"/>
              <a:t>Output</a:t>
            </a:r>
          </a:p>
          <a:p>
            <a:r>
              <a:rPr lang="en-US" dirty="0"/>
              <a:t>No cycles or feedback</a:t>
            </a:r>
          </a:p>
          <a:p>
            <a:r>
              <a:rPr lang="en-US" i="1" dirty="0"/>
              <a:t>Used in:</a:t>
            </a:r>
            <a:r>
              <a:rPr lang="en-US" dirty="0"/>
              <a:t> classification, regression, </a:t>
            </a:r>
            <a:r>
              <a:rPr lang="en-US" dirty="0" err="1"/>
              <a:t>embeddings</a:t>
            </a:r>
            <a:endParaRPr lang="en-US" dirty="0"/>
          </a:p>
          <a:p>
            <a:endParaRPr lang="en-IN" dirty="0"/>
          </a:p>
        </p:txBody>
      </p:sp>
    </p:spTree>
    <p:extLst>
      <p:ext uri="{BB962C8B-B14F-4D97-AF65-F5344CB8AC3E}">
        <p14:creationId xmlns:p14="http://schemas.microsoft.com/office/powerpoint/2010/main" val="1956714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eedForward Neural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97316"/>
            <a:ext cx="4962525"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501008"/>
            <a:ext cx="54197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300192" y="1015861"/>
            <a:ext cx="2448272" cy="646331"/>
          </a:xfrm>
          <a:prstGeom prst="rect">
            <a:avLst/>
          </a:prstGeom>
          <a:noFill/>
        </p:spPr>
        <p:txBody>
          <a:bodyPr wrap="square" rtlCol="0">
            <a:spAutoFit/>
          </a:bodyPr>
          <a:lstStyle/>
          <a:p>
            <a:r>
              <a:rPr lang="en-IN" dirty="0" smtClean="0"/>
              <a:t>Feed Forward Neural Network</a:t>
            </a:r>
            <a:endParaRPr lang="en-IN" dirty="0"/>
          </a:p>
        </p:txBody>
      </p:sp>
      <p:sp>
        <p:nvSpPr>
          <p:cNvPr id="7" name="TextBox 6"/>
          <p:cNvSpPr txBox="1"/>
          <p:nvPr/>
        </p:nvSpPr>
        <p:spPr>
          <a:xfrm>
            <a:off x="6228184" y="4226277"/>
            <a:ext cx="2448272" cy="646331"/>
          </a:xfrm>
          <a:prstGeom prst="rect">
            <a:avLst/>
          </a:prstGeom>
          <a:noFill/>
        </p:spPr>
        <p:txBody>
          <a:bodyPr wrap="square" rtlCol="0">
            <a:spAutoFit/>
          </a:bodyPr>
          <a:lstStyle/>
          <a:p>
            <a:r>
              <a:rPr lang="en-IN" dirty="0" smtClean="0"/>
              <a:t>Feed Forward Deep Neural Network</a:t>
            </a:r>
            <a:endParaRPr lang="en-IN" dirty="0"/>
          </a:p>
        </p:txBody>
      </p:sp>
    </p:spTree>
    <p:extLst>
      <p:ext uri="{BB962C8B-B14F-4D97-AF65-F5344CB8AC3E}">
        <p14:creationId xmlns:p14="http://schemas.microsoft.com/office/powerpoint/2010/main" val="139202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Feed Forward Network</a:t>
            </a:r>
            <a:endParaRPr lang="en-IN" dirty="0"/>
          </a:p>
        </p:txBody>
      </p:sp>
      <p:sp>
        <p:nvSpPr>
          <p:cNvPr id="3" name="Content Placeholder 2"/>
          <p:cNvSpPr>
            <a:spLocks noGrp="1"/>
          </p:cNvSpPr>
          <p:nvPr>
            <p:ph idx="1"/>
          </p:nvPr>
        </p:nvSpPr>
        <p:spPr/>
        <p:txBody>
          <a:bodyPr>
            <a:normAutofit lnSpcReduction="10000"/>
          </a:bodyPr>
          <a:lstStyle/>
          <a:p>
            <a:r>
              <a:rPr lang="en-US" b="1" dirty="0"/>
              <a:t>Function Approximation</a:t>
            </a:r>
            <a:endParaRPr lang="en-US" dirty="0"/>
          </a:p>
          <a:p>
            <a:pPr lvl="1"/>
            <a:r>
              <a:rPr lang="en-US" dirty="0"/>
              <a:t>Can approximate </a:t>
            </a:r>
            <a:r>
              <a:rPr lang="en-US" b="1" dirty="0"/>
              <a:t>any continuous function</a:t>
            </a:r>
            <a:r>
              <a:rPr lang="en-US" dirty="0"/>
              <a:t> (Universal Approximation Theorem).</a:t>
            </a:r>
          </a:p>
          <a:p>
            <a:r>
              <a:rPr lang="en-US" b="1" dirty="0"/>
              <a:t>Simplicity</a:t>
            </a:r>
            <a:endParaRPr lang="en-US" dirty="0"/>
          </a:p>
          <a:p>
            <a:pPr lvl="1"/>
            <a:r>
              <a:rPr lang="en-US" dirty="0"/>
              <a:t>Easy to implement and train. Great for </a:t>
            </a:r>
            <a:r>
              <a:rPr lang="en-US" b="1" dirty="0"/>
              <a:t>structured data</a:t>
            </a:r>
            <a:r>
              <a:rPr lang="en-US" dirty="0"/>
              <a:t>.</a:t>
            </a:r>
          </a:p>
          <a:p>
            <a:r>
              <a:rPr lang="en-US" b="1" dirty="0"/>
              <a:t>Foundation of Deep Learning</a:t>
            </a:r>
            <a:endParaRPr lang="en-US" dirty="0"/>
          </a:p>
          <a:p>
            <a:pPr lvl="1"/>
            <a:r>
              <a:rPr lang="en-US" dirty="0"/>
              <a:t>Core idea behind more advanced models (CNNs, RNNs, Transformers).</a:t>
            </a:r>
          </a:p>
          <a:p>
            <a:endParaRPr lang="en-IN" dirty="0"/>
          </a:p>
        </p:txBody>
      </p:sp>
    </p:spTree>
    <p:extLst>
      <p:ext uri="{BB962C8B-B14F-4D97-AF65-F5344CB8AC3E}">
        <p14:creationId xmlns:p14="http://schemas.microsoft.com/office/powerpoint/2010/main" val="3490675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Feed Forward </a:t>
            </a:r>
            <a:r>
              <a:rPr lang="en-IN" dirty="0" smtClean="0"/>
              <a:t>Network: Use Cases</a:t>
            </a:r>
            <a:endParaRPr lang="en-IN" dirty="0"/>
          </a:p>
        </p:txBody>
      </p:sp>
      <p:sp>
        <p:nvSpPr>
          <p:cNvPr id="3" name="Content Placeholder 2"/>
          <p:cNvSpPr>
            <a:spLocks noGrp="1"/>
          </p:cNvSpPr>
          <p:nvPr>
            <p:ph idx="1"/>
          </p:nvPr>
        </p:nvSpPr>
        <p:spPr>
          <a:xfrm>
            <a:off x="457200" y="1600201"/>
            <a:ext cx="8229600" cy="2188840"/>
          </a:xfrm>
        </p:spPr>
        <p:txBody>
          <a:bodyPr/>
          <a:lstStyle/>
          <a:p>
            <a:r>
              <a:rPr lang="en-IN" dirty="0"/>
              <a:t>Classification (e.g., spam detection)</a:t>
            </a:r>
          </a:p>
          <a:p>
            <a:r>
              <a:rPr lang="en-IN" dirty="0"/>
              <a:t>Regression (e.g., price prediction)</a:t>
            </a:r>
          </a:p>
          <a:p>
            <a:r>
              <a:rPr lang="en-IN" dirty="0"/>
              <a:t>Function learning (e.g., y=sin⁡</a:t>
            </a:r>
            <a:r>
              <a:rPr lang="en-IN" dirty="0" smtClean="0"/>
              <a:t>(x))</a:t>
            </a:r>
            <a:endParaRPr lang="en-IN" dirty="0"/>
          </a:p>
          <a:p>
            <a:endParaRPr lang="en-IN" dirty="0"/>
          </a:p>
        </p:txBody>
      </p:sp>
      <p:sp>
        <p:nvSpPr>
          <p:cNvPr id="4" name="TextBox 3"/>
          <p:cNvSpPr txBox="1"/>
          <p:nvPr/>
        </p:nvSpPr>
        <p:spPr>
          <a:xfrm>
            <a:off x="2555776" y="3775201"/>
            <a:ext cx="3384376"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IN" sz="2800" b="1" dirty="0" smtClean="0"/>
              <a:t>Limitations:</a:t>
            </a:r>
          </a:p>
          <a:p>
            <a:endParaRPr lang="en-IN" sz="2800" b="1" dirty="0"/>
          </a:p>
          <a:p>
            <a:r>
              <a:rPr lang="en-IN" sz="2800" b="1" dirty="0" smtClean="0"/>
              <a:t>No memory</a:t>
            </a:r>
          </a:p>
          <a:p>
            <a:r>
              <a:rPr lang="en-IN" sz="2800" b="1" dirty="0" smtClean="0"/>
              <a:t>Bad with images</a:t>
            </a:r>
          </a:p>
          <a:p>
            <a:r>
              <a:rPr lang="en-IN" sz="2800" b="1" dirty="0" smtClean="0"/>
              <a:t>Fixed Data size</a:t>
            </a:r>
            <a:endParaRPr lang="en-IN" sz="2800" b="1" dirty="0"/>
          </a:p>
        </p:txBody>
      </p:sp>
    </p:spTree>
    <p:extLst>
      <p:ext uri="{BB962C8B-B14F-4D97-AF65-F5344CB8AC3E}">
        <p14:creationId xmlns:p14="http://schemas.microsoft.com/office/powerpoint/2010/main" val="887986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Power of </a:t>
            </a:r>
            <a:r>
              <a:rPr lang="en-US" dirty="0" err="1"/>
              <a:t>Feedforward</a:t>
            </a:r>
            <a:r>
              <a:rPr lang="en-US" dirty="0"/>
              <a:t> Neural Networks</a:t>
            </a:r>
            <a:endParaRPr lang="en-IN" dirty="0"/>
          </a:p>
        </p:txBody>
      </p:sp>
      <p:sp>
        <p:nvSpPr>
          <p:cNvPr id="3" name="Content Placeholder 2"/>
          <p:cNvSpPr>
            <a:spLocks noGrp="1"/>
          </p:cNvSpPr>
          <p:nvPr>
            <p:ph idx="1"/>
          </p:nvPr>
        </p:nvSpPr>
        <p:spPr/>
        <p:txBody>
          <a:bodyPr/>
          <a:lstStyle/>
          <a:p>
            <a:r>
              <a:rPr lang="en-IN" dirty="0"/>
              <a:t>With enough neurons/layers → approximate any function</a:t>
            </a:r>
          </a:p>
          <a:p>
            <a:r>
              <a:rPr lang="en-IN" b="1" dirty="0"/>
              <a:t>Key factors:</a:t>
            </a:r>
            <a:endParaRPr lang="en-IN" dirty="0"/>
          </a:p>
          <a:p>
            <a:pPr lvl="1"/>
            <a:r>
              <a:rPr lang="en-IN" dirty="0"/>
              <a:t>Activation function (</a:t>
            </a:r>
            <a:r>
              <a:rPr lang="en-IN" dirty="0" err="1"/>
              <a:t>ReLU</a:t>
            </a:r>
            <a:r>
              <a:rPr lang="en-IN" dirty="0"/>
              <a:t>, Sigmoid, </a:t>
            </a:r>
            <a:r>
              <a:rPr lang="en-IN" dirty="0" err="1"/>
              <a:t>Tanh</a:t>
            </a:r>
            <a:r>
              <a:rPr lang="en-IN" dirty="0"/>
              <a:t>)</a:t>
            </a:r>
          </a:p>
          <a:p>
            <a:pPr lvl="1"/>
            <a:r>
              <a:rPr lang="en-IN" dirty="0"/>
              <a:t>Network depth &amp; width</a:t>
            </a:r>
          </a:p>
          <a:p>
            <a:r>
              <a:rPr lang="en-IN" b="1" dirty="0"/>
              <a:t>Trade-off:</a:t>
            </a:r>
            <a:r>
              <a:rPr lang="en-IN" dirty="0"/>
              <a:t> accuracy vs. </a:t>
            </a:r>
            <a:r>
              <a:rPr lang="en-IN" dirty="0" err="1"/>
              <a:t>overfitting</a:t>
            </a:r>
            <a:r>
              <a:rPr lang="en-IN" dirty="0"/>
              <a:t> vs. computation</a:t>
            </a:r>
          </a:p>
        </p:txBody>
      </p:sp>
    </p:spTree>
    <p:extLst>
      <p:ext uri="{BB962C8B-B14F-4D97-AF65-F5344CB8AC3E}">
        <p14:creationId xmlns:p14="http://schemas.microsoft.com/office/powerpoint/2010/main" val="1956714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p>
        </p:txBody>
      </p:sp>
      <p:sp>
        <p:nvSpPr>
          <p:cNvPr id="3" name="Content Placeholder 2"/>
          <p:cNvSpPr>
            <a:spLocks noGrp="1"/>
          </p:cNvSpPr>
          <p:nvPr>
            <p:ph idx="1"/>
          </p:nvPr>
        </p:nvSpPr>
        <p:spPr/>
        <p:txBody>
          <a:bodyPr/>
          <a:lstStyle/>
          <a:p>
            <a:r>
              <a:rPr lang="en-US" dirty="0"/>
              <a:t>From logic gates to deep learning</a:t>
            </a:r>
          </a:p>
          <a:p>
            <a:r>
              <a:rPr lang="en-US" dirty="0" err="1"/>
              <a:t>Perceptrons</a:t>
            </a:r>
            <a:r>
              <a:rPr lang="en-US" dirty="0"/>
              <a:t> paved the way</a:t>
            </a:r>
          </a:p>
          <a:p>
            <a:r>
              <a:rPr lang="en-US" dirty="0"/>
              <a:t>MLPs expanded expressive power</a:t>
            </a:r>
          </a:p>
          <a:p>
            <a:r>
              <a:rPr lang="en-US" dirty="0"/>
              <a:t>Gradient descent enabled learning</a:t>
            </a:r>
          </a:p>
          <a:p>
            <a:r>
              <a:rPr lang="en-US" dirty="0" err="1"/>
              <a:t>Feedforward</a:t>
            </a:r>
            <a:r>
              <a:rPr lang="en-US" dirty="0"/>
              <a:t> NNs are foundational in modern AI</a:t>
            </a:r>
          </a:p>
          <a:p>
            <a:pPr marL="0" indent="0">
              <a:buNone/>
            </a:pPr>
            <a:endParaRPr lang="en-IN" dirty="0"/>
          </a:p>
        </p:txBody>
      </p:sp>
    </p:spTree>
    <p:extLst>
      <p:ext uri="{BB962C8B-B14F-4D97-AF65-F5344CB8AC3E}">
        <p14:creationId xmlns:p14="http://schemas.microsoft.com/office/powerpoint/2010/main" val="195671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Deep Learning</a:t>
            </a:r>
            <a:endParaRPr lang="en-IN" dirty="0"/>
          </a:p>
        </p:txBody>
      </p:sp>
      <p:sp>
        <p:nvSpPr>
          <p:cNvPr id="3" name="Content Placeholder 2"/>
          <p:cNvSpPr>
            <a:spLocks noGrp="1"/>
          </p:cNvSpPr>
          <p:nvPr>
            <p:ph idx="1"/>
          </p:nvPr>
        </p:nvSpPr>
        <p:spPr/>
        <p:txBody>
          <a:bodyPr>
            <a:normAutofit lnSpcReduction="10000"/>
          </a:bodyPr>
          <a:lstStyle/>
          <a:p>
            <a:r>
              <a:rPr lang="en-US" dirty="0"/>
              <a:t>Deep Learning is a subset of Machine Learning that uses mathematical functions to map the input to the output. </a:t>
            </a:r>
            <a:endParaRPr lang="en-US" dirty="0" smtClean="0"/>
          </a:p>
          <a:p>
            <a:r>
              <a:rPr lang="en-US" dirty="0"/>
              <a:t>These functions can extract non-redundant information or patterns from the data, which enables them to form a relationship between the input and the output</a:t>
            </a:r>
            <a:r>
              <a:rPr lang="en-US" dirty="0" smtClean="0"/>
              <a:t>.</a:t>
            </a:r>
          </a:p>
          <a:p>
            <a:r>
              <a:rPr lang="en-US" dirty="0"/>
              <a:t>This is known as learning, and the process of learning is called training.</a:t>
            </a:r>
            <a:endParaRPr lang="en-IN" dirty="0"/>
          </a:p>
        </p:txBody>
      </p:sp>
    </p:spTree>
    <p:extLst>
      <p:ext uri="{BB962C8B-B14F-4D97-AF65-F5344CB8AC3E}">
        <p14:creationId xmlns:p14="http://schemas.microsoft.com/office/powerpoint/2010/main" val="1752051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Deep Learning</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628799"/>
            <a:ext cx="8175079" cy="4536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42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Deep Learning</a:t>
            </a:r>
            <a:endParaRPr lang="en-IN" dirty="0"/>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56793"/>
            <a:ext cx="8717870"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44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Deep Learning?</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628800"/>
            <a:ext cx="8784976"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156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Trends in Deep Learning</a:t>
            </a:r>
            <a:endParaRPr lang="en-IN" dirty="0"/>
          </a:p>
        </p:txBody>
      </p:sp>
      <p:sp>
        <p:nvSpPr>
          <p:cNvPr id="3" name="Content Placeholder 2"/>
          <p:cNvSpPr>
            <a:spLocks noGrp="1"/>
          </p:cNvSpPr>
          <p:nvPr>
            <p:ph idx="1"/>
          </p:nvPr>
        </p:nvSpPr>
        <p:spPr/>
        <p:txBody>
          <a:bodyPr/>
          <a:lstStyle/>
          <a:p>
            <a:r>
              <a:rPr lang="en-IN" b="1" dirty="0" smtClean="0"/>
              <a:t>1943</a:t>
            </a:r>
            <a:r>
              <a:rPr lang="en-IN" dirty="0" smtClean="0"/>
              <a:t> – McCulloch &amp; Pitts neuron model</a:t>
            </a:r>
          </a:p>
          <a:p>
            <a:r>
              <a:rPr lang="en-IN" b="1" dirty="0" smtClean="0"/>
              <a:t>1958</a:t>
            </a:r>
            <a:r>
              <a:rPr lang="en-IN" dirty="0" smtClean="0"/>
              <a:t> – Rosenblatt's Perceptron</a:t>
            </a:r>
          </a:p>
          <a:p>
            <a:r>
              <a:rPr lang="en-IN" b="1" dirty="0" smtClean="0"/>
              <a:t>1980s</a:t>
            </a:r>
            <a:r>
              <a:rPr lang="en-IN" dirty="0" smtClean="0"/>
              <a:t> – </a:t>
            </a:r>
            <a:r>
              <a:rPr lang="en-IN" dirty="0" err="1" smtClean="0"/>
              <a:t>Backpropagation</a:t>
            </a:r>
            <a:r>
              <a:rPr lang="en-IN" dirty="0" smtClean="0"/>
              <a:t> &amp; MLPs</a:t>
            </a:r>
          </a:p>
          <a:p>
            <a:r>
              <a:rPr lang="en-IN" b="1" dirty="0" smtClean="0"/>
              <a:t>1990s-2000s</a:t>
            </a:r>
            <a:r>
              <a:rPr lang="en-IN" dirty="0" smtClean="0"/>
              <a:t> – CNNs, RNNs</a:t>
            </a:r>
          </a:p>
          <a:p>
            <a:r>
              <a:rPr lang="en-IN" b="1" dirty="0" smtClean="0"/>
              <a:t>2012+</a:t>
            </a:r>
            <a:r>
              <a:rPr lang="en-IN" dirty="0" smtClean="0"/>
              <a:t> – Deep Learning Renaissance (</a:t>
            </a:r>
            <a:r>
              <a:rPr lang="en-IN" dirty="0" err="1" smtClean="0"/>
              <a:t>ImageNet</a:t>
            </a:r>
            <a:r>
              <a:rPr lang="en-IN" dirty="0" smtClean="0"/>
              <a:t>, GPUs, Big Data)</a:t>
            </a:r>
          </a:p>
          <a:p>
            <a:endParaRPr lang="en-IN" dirty="0"/>
          </a:p>
        </p:txBody>
      </p:sp>
    </p:spTree>
    <p:extLst>
      <p:ext uri="{BB962C8B-B14F-4D97-AF65-F5344CB8AC3E}">
        <p14:creationId xmlns:p14="http://schemas.microsoft.com/office/powerpoint/2010/main" val="304496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1172</Words>
  <Application>Microsoft Office PowerPoint</Application>
  <PresentationFormat>On-screen Show (4:3)</PresentationFormat>
  <Paragraphs>218</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Unit I  Introduction: Foundations and Evolution of Deep Learning</vt:lpstr>
      <vt:lpstr>What is Machine Learning</vt:lpstr>
      <vt:lpstr>What is “Machine” in Machine Learning</vt:lpstr>
      <vt:lpstr>Programming Patterns</vt:lpstr>
      <vt:lpstr>What is Deep Learning</vt:lpstr>
      <vt:lpstr>Deep Learning</vt:lpstr>
      <vt:lpstr>Deep Learning</vt:lpstr>
      <vt:lpstr>Why Deep Learning?</vt:lpstr>
      <vt:lpstr>Historical Trends in Deep Learning</vt:lpstr>
      <vt:lpstr>1943 – McCulloch &amp; Pitts Neuron Model</vt:lpstr>
      <vt:lpstr>1943 – McCulloch &amp; Pitts Neuron Model</vt:lpstr>
      <vt:lpstr>1943 – McCulloch &amp; Pitts Neuron Model</vt:lpstr>
      <vt:lpstr>McCulloch-Pitts Neuron</vt:lpstr>
      <vt:lpstr>1943 – McCulloch &amp; Pitts Neuron Model</vt:lpstr>
      <vt:lpstr>1958 – Rosenblatt's Perceptron</vt:lpstr>
      <vt:lpstr>1958 – Rosenblatt's Perceptron</vt:lpstr>
      <vt:lpstr>1980s – Backpropagation &amp; MLPs</vt:lpstr>
      <vt:lpstr>Backpropagation &amp; MLPs</vt:lpstr>
      <vt:lpstr>1990s–2000s – CNNs, RNNs</vt:lpstr>
      <vt:lpstr>1990s–2000s – CNNs, RNNs</vt:lpstr>
      <vt:lpstr>2012+ – Deep Learning Renaissance</vt:lpstr>
      <vt:lpstr>Threshold Logic</vt:lpstr>
      <vt:lpstr>Perceptron</vt:lpstr>
      <vt:lpstr>1958 – Rosenblatt's Perceptron</vt:lpstr>
      <vt:lpstr>Perceptron Learning Algorithm</vt:lpstr>
      <vt:lpstr>Representation Power of MLPs</vt:lpstr>
      <vt:lpstr>Data Normalization</vt:lpstr>
      <vt:lpstr>Why Normalize Data?</vt:lpstr>
      <vt:lpstr>Data Normalization: Example</vt:lpstr>
      <vt:lpstr>PowerPoint Presentation</vt:lpstr>
      <vt:lpstr>PowerPoint Presentation</vt:lpstr>
      <vt:lpstr>When to Normalize</vt:lpstr>
      <vt:lpstr>Activation Functions</vt:lpstr>
      <vt:lpstr>Why  is activation function important?</vt:lpstr>
      <vt:lpstr>Activation Function: A mathematical View</vt:lpstr>
      <vt:lpstr>Sigmoid Neurons</vt:lpstr>
      <vt:lpstr>Activation Function</vt:lpstr>
      <vt:lpstr>PowerPoint Presentation</vt:lpstr>
      <vt:lpstr>XOR Problem</vt:lpstr>
      <vt:lpstr>PowerPoint Presentation</vt:lpstr>
      <vt:lpstr>Gradient Descent</vt:lpstr>
      <vt:lpstr>PowerPoint Presentation</vt:lpstr>
      <vt:lpstr>PowerPoint Presentation</vt:lpstr>
      <vt:lpstr>Feedforward Neural Networks</vt:lpstr>
      <vt:lpstr>PowerPoint Presentation</vt:lpstr>
      <vt:lpstr>Why Feed Forward Network</vt:lpstr>
      <vt:lpstr>Feed Forward Network: Use Cases</vt:lpstr>
      <vt:lpstr>Representation Power of Feedforward Neural Networks</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Introduction: Foundations and Evolution of Deep Learning</dc:title>
  <dc:creator>Sujit</dc:creator>
  <cp:lastModifiedBy>Sujit</cp:lastModifiedBy>
  <cp:revision>35</cp:revision>
  <dcterms:created xsi:type="dcterms:W3CDTF">2025-07-06T08:27:24Z</dcterms:created>
  <dcterms:modified xsi:type="dcterms:W3CDTF">2025-07-09T07:29:41Z</dcterms:modified>
</cp:coreProperties>
</file>