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5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7C"/>
    <a:srgbClr val="FFC020"/>
    <a:srgbClr val="4472C4"/>
    <a:srgbClr val="FFEE20"/>
    <a:srgbClr val="126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42FD2-4F7E-694E-AD36-46B78EFF9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2CE675-CCFA-9B44-8C4C-F2343C38C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C3B5C-83E8-BB4B-A254-3407D293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DE19-3AC9-4144-9965-DCB7F84761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2A36CF-9F41-EC40-B465-7E4F9F37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AA100-489D-6849-BA90-830DB9F8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F844-6F49-C340-AA4C-FA95B4D11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59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D887B-8570-3148-823E-D7B34C46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203CE8-D0A2-E84A-ACD6-51A658106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0AF966-BAB3-1143-9E05-5F860D1D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DE19-3AC9-4144-9965-DCB7F84761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5C0B71-75A1-3048-9B75-85571D6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0CDBD-D5E1-004D-BF61-8311D5CA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F844-6F49-C340-AA4C-FA95B4D11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68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D2F0D-50E0-764D-8A67-7E86D6896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717A0D-A050-A943-8D91-4A7AA238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BC7DFC-8F34-2E47-B93A-FEC08C8D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DE19-3AC9-4144-9965-DCB7F84761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37621C-6C20-384E-BC68-8BCFE8D2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58C2D-EE57-0948-A515-3FAD18DB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F844-6F49-C340-AA4C-FA95B4D11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9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3F9AD-C6C3-AE40-B2D1-44AD0BB1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77FB-B853-ED46-BB5C-8D458824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8885C-F3AB-3540-A77F-2B304691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DE19-3AC9-4144-9965-DCB7F84761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75575-AD6B-4242-B3E9-D0111F09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046C0-B5DB-FD40-AF79-3CA07905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F844-6F49-C340-AA4C-FA95B4D11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22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F6C92-F0FF-D745-B94B-D34060B1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BA5D67-BD5F-6F41-8A8F-B93C0352D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DABBD4-0FCA-7B4D-82D3-4CA39807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DE19-3AC9-4144-9965-DCB7F84761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C71BD0-14BF-A540-B1E6-F13EEC8D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9DB95-E9EB-7C43-9807-1AA8E98E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F844-6F49-C340-AA4C-FA95B4D11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34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9889-469A-774F-B4AF-D619E7CC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EC7C3-1EAB-E749-A55B-4E1425E38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238C14-2498-2143-848F-05DB6E280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4DBA4C-C09B-5640-A63C-6ECD66C9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DE19-3AC9-4144-9965-DCB7F84761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ABD46A-559D-A74E-8F8A-467DCF72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86A8E-264C-3E4C-80D8-91B46B29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F844-6F49-C340-AA4C-FA95B4D11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0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F2EF5-8B1C-A74B-8D31-8C3076AC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927C8D-46FB-4F43-A77A-B4AC0703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02BDFD-B759-B84B-B907-6609EEB8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AEEFA4-3315-344A-A58C-028E63688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25F908-CF75-FA49-8978-16E2A05BE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8C50A0-732C-7041-9FBF-468769EC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DE19-3AC9-4144-9965-DCB7F84761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B6D332-3F19-4246-859C-4C8ECD0E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3A03D1-0489-CB40-A2A0-561DAE4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F844-6F49-C340-AA4C-FA95B4D11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51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0F502-EE25-8C44-8AAF-1A1ADE2C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5B3493-2A10-7E4A-87B1-9CC60B8E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DE19-3AC9-4144-9965-DCB7F84761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AA5E41-F141-FD45-B6CD-6FE3DAE1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C0E3F6-8BC6-914A-9B73-8C5C5E59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F844-6F49-C340-AA4C-FA95B4D11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09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357C3E-E846-B848-9DF2-6414FBDE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DE19-3AC9-4144-9965-DCB7F84761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E0315F-EC6B-0746-BC6E-B1841738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846F3E-F7BA-F645-AEB0-04BDF193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F844-6F49-C340-AA4C-FA95B4D11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49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47403-E1C3-254B-A30D-A61290B4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DE139-EE31-F947-BFB1-65530583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C1D76D-C449-384E-A3A2-F53ECF02B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35908A-089D-DD48-BAD4-FA0A0E6F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DE19-3AC9-4144-9965-DCB7F84761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CB5EAC-96EB-214E-BE44-CCCE4CA3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BB44F2-F31B-DC42-983A-815296F9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F844-6F49-C340-AA4C-FA95B4D11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1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293AA-6ED4-1144-BDE4-090FD4B1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E2504F-7184-B640-AF2C-27B0056FC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FB7035-19D3-5F48-8015-1C391766E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CBB03E-501E-0242-8139-4D042BE7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DE19-3AC9-4144-9965-DCB7F84761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DFE209-0D4B-4541-9540-94F5064C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BDC52F-E82A-EC46-84E2-FCE5C06A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F844-6F49-C340-AA4C-FA95B4D11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78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4CE44F-33F2-884A-8121-91A057A2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3457C-C32B-ED42-A45C-285D483C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B8AE3C-3316-7345-9DAE-D870BDE1E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DE19-3AC9-4144-9965-DCB7F84761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E8EF6-79B3-DA4A-AC43-1AAE3AB17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7DE0F-DA71-484E-A63D-EF6174728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F844-6F49-C340-AA4C-FA95B4D11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14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ilc.icmc.usp.br/embeddings" TargetMode="External"/><Relationship Id="rId3" Type="http://schemas.openxmlformats.org/officeDocument/2006/relationships/image" Target="../media/image4.emf"/><Relationship Id="rId7" Type="http://schemas.openxmlformats.org/officeDocument/2006/relationships/hyperlink" Target="http://www.aclweb.org/anthology/W/W17/W17-6615.pdf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ansacl.org/ojs/index.php/tacl/article/view/999/231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papers.nips.cc/paper/5021-distributed-representations-of-words-and-phrases-and-their-compositionality.pdf" TargetMode="External"/><Relationship Id="rId10" Type="http://schemas.openxmlformats.org/officeDocument/2006/relationships/hyperlink" Target="http://web.stanford.edu/class/cs224n/" TargetMode="External"/><Relationship Id="rId4" Type="http://schemas.openxmlformats.org/officeDocument/2006/relationships/hyperlink" Target="https://arxiv.org/abs/1301.3781" TargetMode="External"/><Relationship Id="rId9" Type="http://schemas.openxmlformats.org/officeDocument/2006/relationships/hyperlink" Target="http://nlxgroup.di.fc.ul.pt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06.02761v3.pdf" TargetMode="External"/><Relationship Id="rId3" Type="http://schemas.openxmlformats.org/officeDocument/2006/relationships/image" Target="../media/image4.emf"/><Relationship Id="rId7" Type="http://schemas.openxmlformats.org/officeDocument/2006/relationships/hyperlink" Target="https://www.youtube.com/watch?v=7530Tn2J0Mc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elipeparpinelli/word2vec-pt-br" TargetMode="External"/><Relationship Id="rId5" Type="http://schemas.openxmlformats.org/officeDocument/2006/relationships/hyperlink" Target="http://doi.org/10.23915/distill.00002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tensorflow.org/tutorials/word2vec" TargetMode="External"/><Relationship Id="rId9" Type="http://schemas.openxmlformats.org/officeDocument/2006/relationships/hyperlink" Target="http://www.uio.no/studier/emner/matnat/ifi/INF9880/v17/materials/nooralahzadeh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emf"/><Relationship Id="rId7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.emf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2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emf"/><Relationship Id="rId7" Type="http://schemas.openxmlformats.org/officeDocument/2006/relationships/image" Target="../media/image2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AE8E432-6D50-F149-A04C-26E148DE2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" r="3610" b="42243"/>
          <a:stretch/>
        </p:blipFill>
        <p:spPr>
          <a:xfrm>
            <a:off x="0" y="3610965"/>
            <a:ext cx="12192000" cy="324703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8083209-CA48-AB4B-843D-F524F4F45E81}"/>
              </a:ext>
            </a:extLst>
          </p:cNvPr>
          <p:cNvSpPr txBox="1">
            <a:spLocks/>
          </p:cNvSpPr>
          <p:nvPr/>
        </p:nvSpPr>
        <p:spPr bwMode="auto">
          <a:xfrm>
            <a:off x="2282031" y="2235955"/>
            <a:ext cx="76279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pt-BR" sz="2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 </a:t>
            </a:r>
            <a:r>
              <a:rPr lang="pt-BR" sz="2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pt-BR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sz="2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en-US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specific domain of oil and </a:t>
            </a:r>
            <a:r>
              <a:rPr lang="en-US" sz="2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gas</a:t>
            </a:r>
            <a:endParaRPr lang="pt-BR" sz="2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BA3527D-97A7-4742-BFA4-22743D384E2B}"/>
              </a:ext>
            </a:extLst>
          </p:cNvPr>
          <p:cNvSpPr txBox="1">
            <a:spLocks/>
          </p:cNvSpPr>
          <p:nvPr/>
        </p:nvSpPr>
        <p:spPr bwMode="auto">
          <a:xfrm>
            <a:off x="2282031" y="3220536"/>
            <a:ext cx="762793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BR" sz="1700" dirty="0" smtClean="0">
                <a:latin typeface="Verdana" charset="0"/>
                <a:cs typeface="Arial" charset="0"/>
              </a:rPr>
              <a:t>Diogo Gomes, Fábio Cordeiro </a:t>
            </a:r>
            <a:r>
              <a:rPr lang="pt-BR" sz="1700" dirty="0" err="1" smtClean="0">
                <a:latin typeface="Verdana" charset="0"/>
                <a:cs typeface="Arial" charset="0"/>
              </a:rPr>
              <a:t>and</a:t>
            </a:r>
            <a:r>
              <a:rPr lang="pt-BR" sz="1700" dirty="0" smtClean="0">
                <a:latin typeface="Verdana" charset="0"/>
                <a:cs typeface="Arial" charset="0"/>
              </a:rPr>
              <a:t> Alexandre </a:t>
            </a:r>
            <a:r>
              <a:rPr lang="pt-BR" sz="1700" dirty="0" err="1" smtClean="0">
                <a:latin typeface="Verdana" charset="0"/>
                <a:cs typeface="Arial" charset="0"/>
              </a:rPr>
              <a:t>Evsukoff</a:t>
            </a:r>
            <a:endParaRPr lang="pt-BR" sz="1700" i="1" dirty="0">
              <a:latin typeface="Verdana" charset="0"/>
              <a:cs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E462B7-85E2-F842-BB74-60EC004B8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9" y="419478"/>
            <a:ext cx="97155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08E0D6-7813-5443-94E4-40F4090D132A}"/>
              </a:ext>
            </a:extLst>
          </p:cNvPr>
          <p:cNvSpPr/>
          <p:nvPr/>
        </p:nvSpPr>
        <p:spPr>
          <a:xfrm>
            <a:off x="0" y="423843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Arredondado em um Canto Diagonal 22">
            <a:extLst>
              <a:ext uri="{FF2B5EF4-FFF2-40B4-BE49-F238E27FC236}">
                <a16:creationId xmlns:a16="http://schemas.microsoft.com/office/drawing/2014/main" id="{E5F31893-D486-2945-8A69-A3B55CB75C8D}"/>
              </a:ext>
            </a:extLst>
          </p:cNvPr>
          <p:cNvSpPr/>
          <p:nvPr/>
        </p:nvSpPr>
        <p:spPr>
          <a:xfrm>
            <a:off x="8084211" y="1562100"/>
            <a:ext cx="6485757" cy="5193774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98CB0-6D89-424A-A3B6-C744246F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7"/>
          <a:stretch/>
        </p:blipFill>
        <p:spPr>
          <a:xfrm>
            <a:off x="0" y="543"/>
            <a:ext cx="11280757" cy="1364908"/>
          </a:xfrm>
          <a:prstGeom prst="rect">
            <a:avLst/>
          </a:prstGeom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BD53681A-C333-704B-B3AC-BBF3565CA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10"/>
          <a:stretch/>
        </p:blipFill>
        <p:spPr>
          <a:xfrm>
            <a:off x="8084211" y="-4616"/>
            <a:ext cx="4107789" cy="1370067"/>
          </a:xfrm>
          <a:prstGeom prst="rect">
            <a:avLst/>
          </a:prstGeom>
        </p:spPr>
      </p:pic>
      <p:sp>
        <p:nvSpPr>
          <p:cNvPr id="20" name="Rectangle 18">
            <a:extLst>
              <a:ext uri="{FF2B5EF4-FFF2-40B4-BE49-F238E27FC236}">
                <a16:creationId xmlns:a16="http://schemas.microsoft.com/office/drawing/2014/main" id="{83937D0D-1342-234B-B603-9340E25777CB}"/>
              </a:ext>
            </a:extLst>
          </p:cNvPr>
          <p:cNvSpPr/>
          <p:nvPr/>
        </p:nvSpPr>
        <p:spPr>
          <a:xfrm>
            <a:off x="0" y="6705622"/>
            <a:ext cx="12192000" cy="152378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D24561-ECB8-C04C-9C31-F44A6527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19" y="312528"/>
            <a:ext cx="8034406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O&amp;G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– Word </a:t>
            </a:r>
            <a:r>
              <a:rPr lang="en-US" sz="20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Visualizations</a:t>
            </a:r>
            <a:endParaRPr lang="pt-BR" altLang="pt-BR" sz="2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7F027-AD76-1040-B9E8-D906BA99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576" y="5833443"/>
            <a:ext cx="3632200" cy="1028700"/>
          </a:xfrm>
          <a:prstGeom prst="rect">
            <a:avLst/>
          </a:prstGeom>
        </p:spPr>
      </p:pic>
      <p:sp>
        <p:nvSpPr>
          <p:cNvPr id="24" name="TextBox 5">
            <a:extLst>
              <a:ext uri="{FF2B5EF4-FFF2-40B4-BE49-F238E27FC236}">
                <a16:creationId xmlns:a16="http://schemas.microsoft.com/office/drawing/2014/main" id="{16A9EA0C-9383-B844-AED3-233C4CDB0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4608" y="3193096"/>
            <a:ext cx="323026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/>
            <a:r>
              <a:rPr lang="en-US" sz="1700" dirty="0" smtClean="0">
                <a:solidFill>
                  <a:schemeClr val="bg1"/>
                </a:solidFill>
                <a:latin typeface="Verdana" charset="0"/>
              </a:rPr>
              <a:t>Cosine similarity between terms related the concepts: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solidFill>
                  <a:schemeClr val="bg1"/>
                </a:solidFill>
                <a:latin typeface="Verdana" charset="0"/>
              </a:rPr>
              <a:t>Reservoir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  <a:latin typeface="Verdana" charset="0"/>
              </a:rPr>
              <a:t>Oil products </a:t>
            </a:r>
            <a:endParaRPr lang="en-US" sz="1700" dirty="0">
              <a:solidFill>
                <a:schemeClr val="bg1"/>
              </a:solidFill>
              <a:latin typeface="Verdana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solidFill>
                  <a:schemeClr val="bg1"/>
                </a:solidFill>
                <a:latin typeface="Verdana" charset="0"/>
              </a:rPr>
              <a:t>Drilling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solidFill>
                  <a:schemeClr val="bg1"/>
                </a:solidFill>
                <a:latin typeface="Verdana" charset="0"/>
              </a:rPr>
              <a:t>Submarine </a:t>
            </a:r>
            <a:r>
              <a:rPr lang="it-IT" sz="1700" dirty="0">
                <a:solidFill>
                  <a:schemeClr val="bg1"/>
                </a:solidFill>
                <a:latin typeface="Verdana" charset="0"/>
              </a:rPr>
              <a:t>equipment</a:t>
            </a:r>
            <a:endParaRPr lang="it-IT" sz="1700" dirty="0" smtClean="0">
              <a:solidFill>
                <a:schemeClr val="bg1"/>
              </a:solidFill>
              <a:latin typeface="Verdana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b="3800"/>
          <a:stretch/>
        </p:blipFill>
        <p:spPr>
          <a:xfrm>
            <a:off x="194734" y="1361367"/>
            <a:ext cx="6709984" cy="53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08E0D6-7813-5443-94E4-40F4090D132A}"/>
              </a:ext>
            </a:extLst>
          </p:cNvPr>
          <p:cNvSpPr/>
          <p:nvPr/>
        </p:nvSpPr>
        <p:spPr>
          <a:xfrm>
            <a:off x="0" y="423843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Arredondado em um Canto Diagonal 22">
            <a:extLst>
              <a:ext uri="{FF2B5EF4-FFF2-40B4-BE49-F238E27FC236}">
                <a16:creationId xmlns:a16="http://schemas.microsoft.com/office/drawing/2014/main" id="{E5F31893-D486-2945-8A69-A3B55CB75C8D}"/>
              </a:ext>
            </a:extLst>
          </p:cNvPr>
          <p:cNvSpPr/>
          <p:nvPr/>
        </p:nvSpPr>
        <p:spPr>
          <a:xfrm>
            <a:off x="8084211" y="1562100"/>
            <a:ext cx="6485757" cy="5193774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98CB0-6D89-424A-A3B6-C744246F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7"/>
          <a:stretch/>
        </p:blipFill>
        <p:spPr>
          <a:xfrm>
            <a:off x="0" y="543"/>
            <a:ext cx="11280757" cy="1364908"/>
          </a:xfrm>
          <a:prstGeom prst="rect">
            <a:avLst/>
          </a:prstGeom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BD53681A-C333-704B-B3AC-BBF3565CA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10"/>
          <a:stretch/>
        </p:blipFill>
        <p:spPr>
          <a:xfrm>
            <a:off x="8084211" y="-4616"/>
            <a:ext cx="4107789" cy="1370067"/>
          </a:xfrm>
          <a:prstGeom prst="rect">
            <a:avLst/>
          </a:prstGeom>
        </p:spPr>
      </p:pic>
      <p:sp>
        <p:nvSpPr>
          <p:cNvPr id="20" name="Rectangle 18">
            <a:extLst>
              <a:ext uri="{FF2B5EF4-FFF2-40B4-BE49-F238E27FC236}">
                <a16:creationId xmlns:a16="http://schemas.microsoft.com/office/drawing/2014/main" id="{83937D0D-1342-234B-B603-9340E25777CB}"/>
              </a:ext>
            </a:extLst>
          </p:cNvPr>
          <p:cNvSpPr/>
          <p:nvPr/>
        </p:nvSpPr>
        <p:spPr>
          <a:xfrm>
            <a:off x="0" y="6705622"/>
            <a:ext cx="12192000" cy="152378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D24561-ECB8-C04C-9C31-F44A6527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19" y="312528"/>
            <a:ext cx="8034406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O&amp;G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 Comparison</a:t>
            </a:r>
            <a:endParaRPr lang="pt-BR" altLang="pt-BR" sz="2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7F027-AD76-1040-B9E8-D906BA99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576" y="5833443"/>
            <a:ext cx="3632200" cy="1028700"/>
          </a:xfrm>
          <a:prstGeom prst="rect">
            <a:avLst/>
          </a:prstGeom>
        </p:spPr>
      </p:pic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99905"/>
              </p:ext>
            </p:extLst>
          </p:nvPr>
        </p:nvGraphicFramePr>
        <p:xfrm>
          <a:off x="384849" y="1468012"/>
          <a:ext cx="7521562" cy="49789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00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122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Termo</a:t>
                      </a:r>
                      <a:endParaRPr lang="pt-BR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NILC/USP</a:t>
                      </a:r>
                      <a:endParaRPr lang="pt-BR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Word2vec</a:t>
                      </a:r>
                      <a:endParaRPr lang="pt-BR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FastText</a:t>
                      </a:r>
                      <a:endParaRPr lang="pt-BR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GloVe</a:t>
                      </a:r>
                      <a:endParaRPr lang="pt-BR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122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Lula</a:t>
                      </a:r>
                      <a:endParaRPr lang="pt-BR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Ex-presidente, Inácio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Sapinhoa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Jubarte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Jubarte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baleia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Sapinhoa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jubarte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07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Campo</a:t>
                      </a:r>
                      <a:endParaRPr lang="pt-BR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Estádio, gramado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Reservatorio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jazida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Oampo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alvo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Covetorial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reservatório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307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Rocha</a:t>
                      </a:r>
                      <a:endParaRPr lang="pt-BR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Ribeiro, Alves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Porosidade, geradora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Rochamatriz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oleorocha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Porosidade,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idalina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307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Falha</a:t>
                      </a:r>
                      <a:endParaRPr lang="pt-BR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Pane, avaria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Descontinuidade, alinhamento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Falhas,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falhamento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Falhas,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matacatu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122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Duto</a:t>
                      </a:r>
                      <a:endParaRPr lang="pt-BR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Tubo, aquecedor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Oleoduto, tubulação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Oleoduto, gasoduto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Trecho, diâmetro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122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Óleo</a:t>
                      </a:r>
                      <a:endParaRPr lang="pt-BR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Sabão, alcatrão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Petroleo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vazar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Gasoleo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oleosa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Agua, diesel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307">
                <a:tc>
                  <a:txBody>
                    <a:bodyPr/>
                    <a:lstStyle/>
                    <a:p>
                      <a:r>
                        <a:rPr lang="pt-BR" sz="11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Choke</a:t>
                      </a:r>
                      <a:endParaRPr lang="pt-BR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Defying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remorse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Valvula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bop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Bop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stemout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Valvula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estrangulador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307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Árvore</a:t>
                      </a:r>
                      <a:endParaRPr lang="pt-BR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Planta, trepadeira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Anm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semissubmersível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Arvoredenatal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sbm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Natal, molhada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7307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Fadiga</a:t>
                      </a:r>
                      <a:endParaRPr lang="pt-BR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Irritabilidade, sonolência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Desgaste, flexão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Trincas,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trincamento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Vida, útil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720563"/>
                  </a:ext>
                </a:extLst>
              </a:tr>
              <a:tr h="263122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BOP</a:t>
                      </a:r>
                      <a:endParaRPr lang="pt-BR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Blues,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funky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Descida, camisa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Chocke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blowoff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Preventer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blowout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297286"/>
                  </a:ext>
                </a:extLst>
              </a:tr>
              <a:tr h="263122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Calado</a:t>
                      </a:r>
                      <a:endParaRPr lang="pt-BR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Quieto,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revez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Navio,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conves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Talado,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tdo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Navio,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milimetros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2892464"/>
                  </a:ext>
                </a:extLst>
              </a:tr>
              <a:tr h="263122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RAO</a:t>
                      </a:r>
                      <a:endParaRPr lang="pt-BR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Meir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ghozali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Pitch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heave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roll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Arao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darão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Heave</a:t>
                      </a:r>
                      <a:r>
                        <a:rPr lang="pt-BR" sz="1100" b="0" i="1" cap="non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pt-BR" sz="1100" b="0" i="1" cap="none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sway</a:t>
                      </a:r>
                      <a:endParaRPr lang="pt-BR" sz="1100" b="0" i="1" cap="none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8937" marR="78937" marT="39468" marB="39468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47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08E0D6-7813-5443-94E4-40F4090D132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Arredondado em um Canto Diagonal 22">
            <a:extLst>
              <a:ext uri="{FF2B5EF4-FFF2-40B4-BE49-F238E27FC236}">
                <a16:creationId xmlns:a16="http://schemas.microsoft.com/office/drawing/2014/main" id="{E5F31893-D486-2945-8A69-A3B55CB75C8D}"/>
              </a:ext>
            </a:extLst>
          </p:cNvPr>
          <p:cNvSpPr/>
          <p:nvPr/>
        </p:nvSpPr>
        <p:spPr>
          <a:xfrm>
            <a:off x="8084211" y="1562100"/>
            <a:ext cx="6485757" cy="5193774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3937D0D-1342-234B-B603-9340E25777CB}"/>
              </a:ext>
            </a:extLst>
          </p:cNvPr>
          <p:cNvSpPr/>
          <p:nvPr/>
        </p:nvSpPr>
        <p:spPr>
          <a:xfrm>
            <a:off x="0" y="6705622"/>
            <a:ext cx="12192000" cy="152378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98CB0-6D89-424A-A3B6-C744246F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7"/>
          <a:stretch/>
        </p:blipFill>
        <p:spPr>
          <a:xfrm>
            <a:off x="0" y="543"/>
            <a:ext cx="11280757" cy="1364908"/>
          </a:xfrm>
          <a:prstGeom prst="rect">
            <a:avLst/>
          </a:prstGeom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BD53681A-C333-704B-B3AC-BBF3565CA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10"/>
          <a:stretch/>
        </p:blipFill>
        <p:spPr>
          <a:xfrm>
            <a:off x="8084211" y="-4616"/>
            <a:ext cx="4107789" cy="137006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D24561-ECB8-C04C-9C31-F44A6527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18" y="300313"/>
            <a:ext cx="11683135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O&amp;G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2000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References</a:t>
            </a:r>
            <a:endParaRPr lang="pt-BR" altLang="pt-BR" sz="2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16A9EA0C-9383-B844-AED3-233C4CDB0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0" y="1418272"/>
            <a:ext cx="7969115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71463" indent="-271463">
              <a:buNone/>
              <a:tabLst>
                <a:tab pos="271463" algn="l"/>
              </a:tabLst>
            </a:pP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	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Tomas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Mikolov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Kai Chen, Greg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Corrado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Jeffrey Dean. Efficient estimation of word representations in vector space. ICLR Workshop, 2013. 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https://arxiv.org/abs/1301.3781</a:t>
            </a: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 Tomas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Mikolov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Ilya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Sutskever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Kai Chen, Greg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Corrado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Jeffrey Dean. 2013. Distributed representations of words and phrases and their compositionality. In 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Proceedings of the 26th International Conference on Neural Information Processing Systems - Volume 2 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(NIPS'13). 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https://papers.nips.cc/paper/5021-distributed-representations-of-words-and-phrases-and-their-compositionality.pdf</a:t>
            </a: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[3]	BOJANOWSKI, P., Grave, E.,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Joulin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A.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Mikolov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T. Enriching Word Vectors with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Subword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Information. 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Transactions of the Association for Computational Linguistics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jun. 2017. ISSN 2307-387X. 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https://transacl.org/ojs/index.php/tacl/article/view/999/231</a:t>
            </a: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[4]	Hartmann, Nathan &amp; Fonseca, Erick &amp;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Shulby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Christopher &amp; Treviso, Marcos &amp; Rodrigues, Jessica &amp;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Aluisio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Sandra. (2017). Portuguese Word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Evaluating on Word Analogies and Natural Language Tasks. Proceedings of Symposium in Information and Human Language Technology. Uberlandia, MG, 2017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Sociedade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Brasileira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Computacão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http://www.aclweb.org/anthology/W/W17/W17-6615.pdf</a:t>
            </a: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[5]	USP. </a:t>
            </a: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Repositório de Word </a:t>
            </a:r>
            <a:r>
              <a:rPr lang="pt-BR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NILC. NILC - Núcleo Interinstitucional de Linguística Computacional. </a:t>
            </a: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http://www.nilc.icmc.usp.br/embeddings</a:t>
            </a:r>
            <a:endParaRPr lang="pt-BR" sz="1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1463" indent="-271463">
              <a:buNone/>
              <a:tabLst>
                <a:tab pos="271463" algn="l"/>
              </a:tabLst>
            </a:pP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[6] </a:t>
            </a:r>
            <a:r>
              <a:rPr lang="pt-BR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Rodrigues</a:t>
            </a: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J., Antônio, B., Steven, N., </a:t>
            </a:r>
            <a:r>
              <a:rPr lang="pt-BR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João, S. (2016). LX-</a:t>
            </a:r>
            <a:r>
              <a:rPr lang="pt-BR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DSemVectors</a:t>
            </a: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Distributional</a:t>
            </a: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Semantics</a:t>
            </a: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</a:t>
            </a: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pt-BR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 </a:t>
            </a:r>
            <a:r>
              <a:rPr lang="pt-BR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</a:t>
            </a:r>
            <a:r>
              <a:rPr lang="pt-BR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r>
              <a:rPr lang="pt-BR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pt-BR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pt-BR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pt-BR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12th </a:t>
            </a:r>
            <a:r>
              <a:rPr lang="pt-BR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International</a:t>
            </a:r>
            <a:r>
              <a:rPr lang="pt-BR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Conference</a:t>
            </a:r>
            <a:r>
              <a:rPr lang="pt-BR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(PROPOR-2016)</a:t>
            </a: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Springer </a:t>
            </a:r>
            <a:r>
              <a:rPr lang="pt-BR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International</a:t>
            </a: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Publishing</a:t>
            </a: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71463" indent="-271463">
              <a:buNone/>
              <a:tabLst>
                <a:tab pos="271463" algn="l"/>
              </a:tabLst>
            </a:pPr>
            <a:r>
              <a:rPr lang="pt-BR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[7]	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 Language and Speech Group of the Department of Informatics of the University of Lisbon. 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9"/>
              </a:rPr>
              <a:t>http://nlxgroup.di.fc.ul.pt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9"/>
              </a:rPr>
              <a:t>/</a:t>
            </a:r>
            <a:endParaRPr lang="en-US" sz="13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1463" indent="-271463">
              <a:tabLst>
                <a:tab pos="271463" algn="l"/>
              </a:tabLst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[8] Stanford. 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CS224n: Natural Language Processing with Deep Learning,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Lecture Notes – Part I, 2017. 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0"/>
              </a:rPr>
              <a:t>http://web.stanford.edu/class/cs224n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0"/>
              </a:rPr>
              <a:t>/</a:t>
            </a: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7F027-AD76-1040-B9E8-D906BA9990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1576" y="5833443"/>
            <a:ext cx="3632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08E0D6-7813-5443-94E4-40F4090D132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Arredondado em um Canto Diagonal 22">
            <a:extLst>
              <a:ext uri="{FF2B5EF4-FFF2-40B4-BE49-F238E27FC236}">
                <a16:creationId xmlns:a16="http://schemas.microsoft.com/office/drawing/2014/main" id="{E5F31893-D486-2945-8A69-A3B55CB75C8D}"/>
              </a:ext>
            </a:extLst>
          </p:cNvPr>
          <p:cNvSpPr/>
          <p:nvPr/>
        </p:nvSpPr>
        <p:spPr>
          <a:xfrm>
            <a:off x="8084211" y="1562100"/>
            <a:ext cx="6485757" cy="5193774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3937D0D-1342-234B-B603-9340E25777CB}"/>
              </a:ext>
            </a:extLst>
          </p:cNvPr>
          <p:cNvSpPr/>
          <p:nvPr/>
        </p:nvSpPr>
        <p:spPr>
          <a:xfrm>
            <a:off x="0" y="6705622"/>
            <a:ext cx="12192000" cy="152378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98CB0-6D89-424A-A3B6-C744246F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7"/>
          <a:stretch/>
        </p:blipFill>
        <p:spPr>
          <a:xfrm>
            <a:off x="0" y="543"/>
            <a:ext cx="11280757" cy="1364908"/>
          </a:xfrm>
          <a:prstGeom prst="rect">
            <a:avLst/>
          </a:prstGeom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BD53681A-C333-704B-B3AC-BBF3565CA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10"/>
          <a:stretch/>
        </p:blipFill>
        <p:spPr>
          <a:xfrm>
            <a:off x="8084211" y="-4616"/>
            <a:ext cx="4107789" cy="137006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D24561-ECB8-C04C-9C31-F44A6527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18" y="300313"/>
            <a:ext cx="11683135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O&amp;G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2000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References</a:t>
            </a:r>
            <a:endParaRPr lang="pt-BR" altLang="pt-BR" sz="2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16A9EA0C-9383-B844-AED3-233C4CDB0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0" y="1375940"/>
            <a:ext cx="796911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[9] Facebook Open Source.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FastText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Library for efficient text classification and representation learning. https://fasttext.cc/</a:t>
            </a:r>
          </a:p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[10]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Vector Representations of Words. 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https://www.tensorflow.org/tutorials/word2vec</a:t>
            </a:r>
            <a:endParaRPr lang="en-US" sz="13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[11] Wattenberg, et al., "How to Use t-SNE Effectively", Distill, 2016. 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http://doi.org/10.23915/distill.00002</a:t>
            </a:r>
            <a:endParaRPr lang="en-US" sz="13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[12] L.J.P. van der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Maaten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G.E. Hinton. Visualizing High-Dimensional Data Using t-SNE. Journal of Machine Learning Research 9(Nov):2579-2605, 2008. </a:t>
            </a:r>
          </a:p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[13]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Word2vec-pt-br. 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https://github.com/felipeparpinelli/word2vec-pt-br</a:t>
            </a:r>
            <a:endParaRPr lang="en-US" sz="13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[14] S. Lai, K. Liu, S. He and J. Zhao, "How to Generate a Good Word Embedding," in IEEE Intelligent Systems, vol. 31, no. 6, pp. 5-14, Nov.-Dec. 2016.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10.1109/MIS.2016.45</a:t>
            </a:r>
          </a:p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[15]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Konstantinovskiy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Lev . Next generation of word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Gensim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(palestra). 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https://www.youtube.com/watch?v=7530Tn2J0Mc</a:t>
            </a:r>
            <a:endParaRPr lang="en-US" sz="13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[16]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Shihao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Ji,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Hyokun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Yun, Pinar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Yanardag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Shin Matsushima, S. V. N.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Vishwanathan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"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WordRank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Learning Word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via Robust Ranking", Conference on Empirical Methods in Natural Language Processing (EMNLP), Nov. 2016. 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https://arxiv.org/pdf/1506.02761v3.pdf</a:t>
            </a:r>
            <a:endParaRPr lang="en-US" sz="13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[17] </a:t>
            </a:r>
            <a:r>
              <a:rPr lang="pt-BR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Nooralahzadeh</a:t>
            </a:r>
            <a:r>
              <a:rPr lang="pt-BR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Farhad</a:t>
            </a:r>
            <a:r>
              <a:rPr lang="pt-BR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Cross-domain Evaluation of Word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using an Oilfield Glossary (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apresentação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University of Oslo.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Maio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2017. 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9"/>
              </a:rPr>
              <a:t>http://www.uio.no/studier/emner/matnat/ifi/INF9880/v17/materials/nooralahzadeh.pdf</a:t>
            </a:r>
            <a:endParaRPr lang="en-US" sz="13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1463" indent="-271463">
              <a:buNone/>
              <a:tabLst>
                <a:tab pos="271463" algn="l"/>
              </a:tabLst>
            </a:pP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[18] Pennington, J, </a:t>
            </a:r>
            <a:r>
              <a:rPr lang="en-US" sz="13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Socher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R., Manning, C. D. Glove: Global vectors for word representation, in Empirical Methods in Natural Language Processing (EMNLP), pp. 1532–1543.http://www.aclweb.org/anthology/D14-1162, 2014.</a:t>
            </a:r>
          </a:p>
          <a:p>
            <a:pPr marL="271463" indent="-271463">
              <a:buNone/>
              <a:tabLst>
                <a:tab pos="271463" algn="l"/>
              </a:tabLst>
            </a:pP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7F027-AD76-1040-B9E8-D906BA9990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1576" y="5833443"/>
            <a:ext cx="3632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8515350-A90C-FA40-9D37-C91AFBE9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1175966"/>
            <a:ext cx="9715500" cy="1397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1702CA0-BF38-AA4C-B11A-B9EFD43A5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" r="3610" b="42243"/>
          <a:stretch/>
        </p:blipFill>
        <p:spPr>
          <a:xfrm>
            <a:off x="0" y="3610965"/>
            <a:ext cx="12192000" cy="32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08E0D6-7813-5443-94E4-40F4090D132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Arredondado em um Canto Diagonal 22">
            <a:extLst>
              <a:ext uri="{FF2B5EF4-FFF2-40B4-BE49-F238E27FC236}">
                <a16:creationId xmlns:a16="http://schemas.microsoft.com/office/drawing/2014/main" id="{E5F31893-D486-2945-8A69-A3B55CB75C8D}"/>
              </a:ext>
            </a:extLst>
          </p:cNvPr>
          <p:cNvSpPr/>
          <p:nvPr/>
        </p:nvSpPr>
        <p:spPr>
          <a:xfrm>
            <a:off x="8084211" y="1562100"/>
            <a:ext cx="6485757" cy="5193774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3937D0D-1342-234B-B603-9340E25777CB}"/>
              </a:ext>
            </a:extLst>
          </p:cNvPr>
          <p:cNvSpPr/>
          <p:nvPr/>
        </p:nvSpPr>
        <p:spPr>
          <a:xfrm>
            <a:off x="0" y="6705622"/>
            <a:ext cx="12192000" cy="152378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98CB0-6D89-424A-A3B6-C744246F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7"/>
          <a:stretch/>
        </p:blipFill>
        <p:spPr>
          <a:xfrm>
            <a:off x="0" y="543"/>
            <a:ext cx="11280757" cy="1364908"/>
          </a:xfrm>
          <a:prstGeom prst="rect">
            <a:avLst/>
          </a:prstGeom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BD53681A-C333-704B-B3AC-BBF3565CA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10"/>
          <a:stretch/>
        </p:blipFill>
        <p:spPr>
          <a:xfrm>
            <a:off x="8084211" y="-4616"/>
            <a:ext cx="4107789" cy="137006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D24561-ECB8-C04C-9C31-F44A6527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18" y="300313"/>
            <a:ext cx="11683135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O&amp;G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2000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Unstructured</a:t>
            </a:r>
            <a:r>
              <a:rPr lang="pt-BR" altLang="pt-BR" sz="2000" dirty="0" smtClean="0">
                <a:solidFill>
                  <a:schemeClr val="bg1"/>
                </a:solidFill>
                <a:latin typeface="Verdana" panose="020B0604030504040204" pitchFamily="34" charset="0"/>
              </a:rPr>
              <a:t> Data</a:t>
            </a:r>
            <a:endParaRPr lang="pt-BR" altLang="pt-BR" sz="2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16A9EA0C-9383-B844-AED3-233C4CDB0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38" y="2562806"/>
            <a:ext cx="6833286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US" sz="1700" dirty="0" smtClean="0">
                <a:latin typeface="Verdana" charset="0"/>
              </a:rPr>
              <a:t>80% of the data are unstructured, there are valuable information dispersed in various databases.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Verdana" charset="0"/>
              </a:rPr>
              <a:t>Papers and periodicals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Verdana" charset="0"/>
              </a:rPr>
              <a:t>Technical studies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Verdana" charset="0"/>
              </a:rPr>
              <a:t>Lab analysis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Verdana" charset="0"/>
              </a:rPr>
              <a:t>Operational logs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Verdana" charset="0"/>
              </a:rPr>
              <a:t>Reports</a:t>
            </a:r>
            <a:endParaRPr lang="en-US" sz="1700" dirty="0" smtClean="0">
              <a:latin typeface="Verdana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en-US" sz="1700" dirty="0" smtClean="0">
              <a:latin typeface="Verdana" charset="0"/>
            </a:endParaRPr>
          </a:p>
          <a:p>
            <a:pPr algn="just"/>
            <a:r>
              <a:rPr lang="en-US" sz="1700" dirty="0">
                <a:latin typeface="Verdana" charset="0"/>
              </a:rPr>
              <a:t>Natural </a:t>
            </a:r>
            <a:r>
              <a:rPr lang="en-US" sz="1700" dirty="0" smtClean="0">
                <a:latin typeface="Verdana" charset="0"/>
              </a:rPr>
              <a:t>Language </a:t>
            </a:r>
            <a:r>
              <a:rPr lang="en-US" sz="1700" dirty="0">
                <a:latin typeface="Verdana" charset="0"/>
              </a:rPr>
              <a:t>Process </a:t>
            </a:r>
            <a:r>
              <a:rPr lang="en-US" sz="1700" dirty="0" smtClean="0">
                <a:latin typeface="Verdana" charset="0"/>
              </a:rPr>
              <a:t>(NLP) and </a:t>
            </a:r>
            <a:r>
              <a:rPr lang="en-US" sz="1700" dirty="0">
                <a:latin typeface="Verdana" charset="0"/>
              </a:rPr>
              <a:t>Deep Learning algorithms are been used to extract information of unstructured data</a:t>
            </a:r>
            <a:r>
              <a:rPr lang="en-US" sz="1700" dirty="0" smtClean="0">
                <a:latin typeface="Verdana" charset="0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7F027-AD76-1040-B9E8-D906BA99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576" y="5833443"/>
            <a:ext cx="3632200" cy="1028700"/>
          </a:xfrm>
          <a:prstGeom prst="rect">
            <a:avLst/>
          </a:prstGeom>
        </p:spPr>
      </p:pic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06" y="2821773"/>
            <a:ext cx="3314740" cy="291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9137870" y="2346172"/>
            <a:ext cx="834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20%</a:t>
            </a:r>
            <a:endParaRPr lang="pt-B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0664935" y="2346172"/>
            <a:ext cx="834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0%</a:t>
            </a:r>
            <a:endParaRPr lang="pt-B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1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08E0D6-7813-5443-94E4-40F4090D132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Arredondado em um Canto Diagonal 22">
            <a:extLst>
              <a:ext uri="{FF2B5EF4-FFF2-40B4-BE49-F238E27FC236}">
                <a16:creationId xmlns:a16="http://schemas.microsoft.com/office/drawing/2014/main" id="{E5F31893-D486-2945-8A69-A3B55CB75C8D}"/>
              </a:ext>
            </a:extLst>
          </p:cNvPr>
          <p:cNvSpPr/>
          <p:nvPr/>
        </p:nvSpPr>
        <p:spPr>
          <a:xfrm>
            <a:off x="8084211" y="1562100"/>
            <a:ext cx="6485757" cy="5193774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3937D0D-1342-234B-B603-9340E25777CB}"/>
              </a:ext>
            </a:extLst>
          </p:cNvPr>
          <p:cNvSpPr/>
          <p:nvPr/>
        </p:nvSpPr>
        <p:spPr>
          <a:xfrm>
            <a:off x="0" y="6705622"/>
            <a:ext cx="12192000" cy="152378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98CB0-6D89-424A-A3B6-C744246F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7"/>
          <a:stretch/>
        </p:blipFill>
        <p:spPr>
          <a:xfrm>
            <a:off x="0" y="543"/>
            <a:ext cx="11280757" cy="1364908"/>
          </a:xfrm>
          <a:prstGeom prst="rect">
            <a:avLst/>
          </a:prstGeom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BD53681A-C333-704B-B3AC-BBF3565CA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10"/>
          <a:stretch/>
        </p:blipFill>
        <p:spPr>
          <a:xfrm>
            <a:off x="8084211" y="-4616"/>
            <a:ext cx="4107789" cy="137006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D24561-ECB8-C04C-9C31-F44A6527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18" y="300313"/>
            <a:ext cx="11683135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O&amp;G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endParaRPr lang="pt-BR" altLang="pt-BR" sz="2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16A9EA0C-9383-B844-AED3-233C4CDB0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38" y="1809270"/>
            <a:ext cx="6833286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US" sz="1800" b="1" dirty="0" smtClean="0">
                <a:latin typeface="Verdana" charset="0"/>
              </a:rPr>
              <a:t>How to represents text in math language?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Verdana" charset="0"/>
              </a:rPr>
              <a:t>Word Vector Representation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Verdana" charset="0"/>
              </a:rPr>
              <a:t>Each word is represented by a n-dimensional vector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en-US" sz="1700" dirty="0">
              <a:latin typeface="Verdana" charset="0"/>
            </a:endParaRPr>
          </a:p>
          <a:p>
            <a:pPr algn="just"/>
            <a:r>
              <a:rPr lang="en-US" sz="1800" b="1" dirty="0">
                <a:latin typeface="Verdana" charset="0"/>
              </a:rPr>
              <a:t>This vectors can be used in several Natural Language Process (NLP) </a:t>
            </a:r>
            <a:r>
              <a:rPr lang="en-US" sz="1800" b="1" dirty="0" smtClean="0">
                <a:latin typeface="Verdana" charset="0"/>
              </a:rPr>
              <a:t>algorithms </a:t>
            </a:r>
            <a:r>
              <a:rPr lang="en-US" sz="1600" dirty="0" smtClean="0">
                <a:latin typeface="Verdana" charset="0"/>
              </a:rPr>
              <a:t>(ex: document classification, sentiment analysis, information retrieval)</a:t>
            </a:r>
            <a:endParaRPr lang="en-US" sz="1800" dirty="0" smtClean="0">
              <a:latin typeface="Verdana" charset="0"/>
            </a:endParaRPr>
          </a:p>
          <a:p>
            <a:pPr algn="just"/>
            <a:endParaRPr lang="en-US" sz="1700" dirty="0">
              <a:latin typeface="Verdana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Verdana" charset="0"/>
              </a:rPr>
              <a:t>The vectors are generated by a specific corpus (set of documents</a:t>
            </a:r>
            <a:r>
              <a:rPr lang="en-US" sz="1700" dirty="0" smtClean="0">
                <a:latin typeface="Verdana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Verdana" charset="0"/>
              </a:rPr>
              <a:t>The aim of this work was generate word vectors using a set of documents of Oil &amp; Gas in </a:t>
            </a:r>
            <a:r>
              <a:rPr lang="en-US" sz="1700" dirty="0" smtClean="0">
                <a:latin typeface="Verdana" charset="0"/>
              </a:rPr>
              <a:t>Portuguese</a:t>
            </a:r>
          </a:p>
          <a:p>
            <a:pPr algn="just"/>
            <a:endParaRPr lang="en-US" sz="1700" dirty="0" smtClean="0">
              <a:latin typeface="Verdana" charset="0"/>
            </a:endParaRPr>
          </a:p>
          <a:p>
            <a:pPr algn="just"/>
            <a:endParaRPr lang="en-US" sz="1700" dirty="0">
              <a:latin typeface="Verdana" charset="0"/>
            </a:endParaRPr>
          </a:p>
          <a:p>
            <a:pPr algn="just"/>
            <a:endParaRPr lang="en-US" sz="1700" dirty="0">
              <a:latin typeface="Verdana" charset="0"/>
            </a:endParaRPr>
          </a:p>
          <a:p>
            <a:pPr algn="just"/>
            <a:r>
              <a:rPr lang="en-US" sz="1700" b="1" dirty="0">
                <a:latin typeface="Verdana" charset="0"/>
              </a:rPr>
              <a:t>“You shall know a word by the company it keeps”</a:t>
            </a:r>
          </a:p>
          <a:p>
            <a:pPr algn="just"/>
            <a:r>
              <a:rPr lang="en-US" sz="1700" b="1" dirty="0">
                <a:latin typeface="Verdana" charset="0"/>
              </a:rPr>
              <a:t>(J. R. Firth 1957)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dirty="0" smtClean="0">
              <a:latin typeface="Verdana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7F027-AD76-1040-B9E8-D906BA99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576" y="5833443"/>
            <a:ext cx="3632200" cy="1028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8792397" y="2370614"/>
                <a:ext cx="3171656" cy="3356560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endParaRPr lang="pt-BR" sz="2800" b="1" dirty="0" smtClean="0">
                  <a:cs typeface="Arial" panose="020B0604020202020204" pitchFamily="34" charset="0"/>
                </a:endParaRPr>
              </a:p>
              <a:p>
                <a:r>
                  <a:rPr lang="pt-BR" sz="2800" b="1" dirty="0" smtClean="0">
                    <a:cs typeface="Arial" panose="020B0604020202020204" pitchFamily="34" charset="0"/>
                  </a:rPr>
                  <a:t>Campo </a:t>
                </a:r>
                <a:r>
                  <a:rPr lang="pt-BR" sz="2800" b="1" dirty="0" smtClean="0"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𝟐𝟖𝟑</m:t>
                            </m:r>
                          </m:e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𝟕𝟖𝟓</m:t>
                            </m:r>
                          </m:e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𝟏𝟕𝟕</m:t>
                            </m:r>
                          </m:e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𝟏𝟐𝟒</m:t>
                            </m:r>
                          </m:e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𝟒𝟕𝟖</m:t>
                            </m:r>
                          </m:e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𝟖𝟗𝟒</m:t>
                            </m:r>
                          </m:e>
                        </m:eqArr>
                      </m:e>
                    </m:d>
                  </m:oMath>
                </a14:m>
                <a:endParaRPr lang="pt-BR" sz="2800" b="1" dirty="0" smtClean="0">
                  <a:cs typeface="Arial" panose="020B0604020202020204" pitchFamily="34" charset="0"/>
                </a:endParaRPr>
              </a:p>
              <a:p>
                <a:endParaRPr lang="pt-BR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397" y="2370614"/>
                <a:ext cx="3171656" cy="3356560"/>
              </a:xfrm>
              <a:prstGeom prst="rect">
                <a:avLst/>
              </a:prstGeom>
              <a:blipFill>
                <a:blip r:embed="rId5"/>
                <a:stretch>
                  <a:fillRect l="-38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4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08E0D6-7813-5443-94E4-40F4090D132A}"/>
              </a:ext>
            </a:extLst>
          </p:cNvPr>
          <p:cNvSpPr/>
          <p:nvPr/>
        </p:nvSpPr>
        <p:spPr>
          <a:xfrm>
            <a:off x="0" y="432156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98CB0-6D89-424A-A3B6-C744246F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7"/>
          <a:stretch/>
        </p:blipFill>
        <p:spPr>
          <a:xfrm>
            <a:off x="0" y="543"/>
            <a:ext cx="11280757" cy="1364908"/>
          </a:xfrm>
          <a:prstGeom prst="rect">
            <a:avLst/>
          </a:prstGeom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BD53681A-C333-704B-B3AC-BBF3565CA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10"/>
          <a:stretch/>
        </p:blipFill>
        <p:spPr>
          <a:xfrm>
            <a:off x="8084211" y="-4616"/>
            <a:ext cx="4107789" cy="1370067"/>
          </a:xfrm>
          <a:prstGeom prst="rect">
            <a:avLst/>
          </a:prstGeom>
        </p:spPr>
      </p:pic>
      <p:sp>
        <p:nvSpPr>
          <p:cNvPr id="20" name="Rectangle 18">
            <a:extLst>
              <a:ext uri="{FF2B5EF4-FFF2-40B4-BE49-F238E27FC236}">
                <a16:creationId xmlns:a16="http://schemas.microsoft.com/office/drawing/2014/main" id="{83937D0D-1342-234B-B603-9340E25777CB}"/>
              </a:ext>
            </a:extLst>
          </p:cNvPr>
          <p:cNvSpPr/>
          <p:nvPr/>
        </p:nvSpPr>
        <p:spPr>
          <a:xfrm>
            <a:off x="0" y="6705622"/>
            <a:ext cx="12192000" cy="152378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D24561-ECB8-C04C-9C31-F44A6527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19" y="312528"/>
            <a:ext cx="8034406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O&amp;G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endParaRPr lang="pt-BR" altLang="pt-BR" sz="2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7F027-AD76-1040-B9E8-D906BA99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576" y="5833443"/>
            <a:ext cx="3632200" cy="1028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3E6C6AB-C543-B44D-B2CA-7213A19D99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25"/>
          <a:stretch/>
        </p:blipFill>
        <p:spPr>
          <a:xfrm>
            <a:off x="423580" y="2150075"/>
            <a:ext cx="10705124" cy="5753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803C16-77CA-DE46-B638-21CA5F01D9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76"/>
          <a:stretch/>
        </p:blipFill>
        <p:spPr>
          <a:xfrm>
            <a:off x="423579" y="5417173"/>
            <a:ext cx="5935251" cy="4581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580" y="2722712"/>
            <a:ext cx="5935250" cy="27039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830" y="2726882"/>
            <a:ext cx="4769874" cy="2708129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16A9EA0C-9383-B844-AED3-233C4CDB0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" y="1472151"/>
            <a:ext cx="683328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Verdana" charset="0"/>
              </a:rPr>
              <a:t>Related words are near each other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Verdana" charset="0"/>
              </a:rPr>
              <a:t>Each dimension represent a different feature</a:t>
            </a:r>
          </a:p>
        </p:txBody>
      </p:sp>
    </p:spTree>
    <p:extLst>
      <p:ext uri="{BB962C8B-B14F-4D97-AF65-F5344CB8AC3E}">
        <p14:creationId xmlns:p14="http://schemas.microsoft.com/office/powerpoint/2010/main" val="6035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08E0D6-7813-5443-94E4-40F4090D132A}"/>
              </a:ext>
            </a:extLst>
          </p:cNvPr>
          <p:cNvSpPr/>
          <p:nvPr/>
        </p:nvSpPr>
        <p:spPr>
          <a:xfrm>
            <a:off x="0" y="432156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98CB0-6D89-424A-A3B6-C744246F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7"/>
          <a:stretch/>
        </p:blipFill>
        <p:spPr>
          <a:xfrm>
            <a:off x="0" y="543"/>
            <a:ext cx="11280757" cy="1364908"/>
          </a:xfrm>
          <a:prstGeom prst="rect">
            <a:avLst/>
          </a:prstGeom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BD53681A-C333-704B-B3AC-BBF3565CA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10"/>
          <a:stretch/>
        </p:blipFill>
        <p:spPr>
          <a:xfrm>
            <a:off x="8084211" y="-4616"/>
            <a:ext cx="4107789" cy="1370067"/>
          </a:xfrm>
          <a:prstGeom prst="rect">
            <a:avLst/>
          </a:prstGeom>
        </p:spPr>
      </p:pic>
      <p:sp>
        <p:nvSpPr>
          <p:cNvPr id="20" name="Rectangle 18">
            <a:extLst>
              <a:ext uri="{FF2B5EF4-FFF2-40B4-BE49-F238E27FC236}">
                <a16:creationId xmlns:a16="http://schemas.microsoft.com/office/drawing/2014/main" id="{83937D0D-1342-234B-B603-9340E25777CB}"/>
              </a:ext>
            </a:extLst>
          </p:cNvPr>
          <p:cNvSpPr/>
          <p:nvPr/>
        </p:nvSpPr>
        <p:spPr>
          <a:xfrm>
            <a:off x="0" y="6705622"/>
            <a:ext cx="12192000" cy="152378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D24561-ECB8-C04C-9C31-F44A6527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19" y="312528"/>
            <a:ext cx="8034406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O&amp;G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Methodology</a:t>
            </a:r>
            <a:endParaRPr lang="pt-BR" altLang="pt-BR" sz="2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7F027-AD76-1040-B9E8-D906BA99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576" y="5833443"/>
            <a:ext cx="3632200" cy="1028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3E6C6AB-C543-B44D-B2CA-7213A19D99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25"/>
          <a:stretch/>
        </p:blipFill>
        <p:spPr>
          <a:xfrm>
            <a:off x="423580" y="2150075"/>
            <a:ext cx="10857177" cy="5753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803C16-77CA-DE46-B638-21CA5F01D9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76"/>
          <a:stretch/>
        </p:blipFill>
        <p:spPr>
          <a:xfrm>
            <a:off x="423579" y="5957500"/>
            <a:ext cx="5076353" cy="458150"/>
          </a:xfrm>
          <a:prstGeom prst="rect">
            <a:avLst/>
          </a:prstGeom>
        </p:spPr>
      </p:pic>
      <p:grpSp>
        <p:nvGrpSpPr>
          <p:cNvPr id="10" name="Agrupar 9"/>
          <p:cNvGrpSpPr/>
          <p:nvPr/>
        </p:nvGrpSpPr>
        <p:grpSpPr>
          <a:xfrm>
            <a:off x="423580" y="3731152"/>
            <a:ext cx="1439712" cy="2147327"/>
            <a:chOff x="1601932" y="3503337"/>
            <a:chExt cx="1871319" cy="2791068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01932" y="3503337"/>
              <a:ext cx="1257300" cy="16954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8888" y="3763887"/>
              <a:ext cx="1181100" cy="1781175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22939" y="4225942"/>
              <a:ext cx="1200150" cy="1771650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63576" y="4579905"/>
              <a:ext cx="1209675" cy="1714500"/>
            </a:xfrm>
            <a:prstGeom prst="rect">
              <a:avLst/>
            </a:prstGeom>
          </p:spPr>
        </p:pic>
      </p:grp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11"/>
          <a:srcRect r="6735" b="3655"/>
          <a:stretch/>
        </p:blipFill>
        <p:spPr>
          <a:xfrm>
            <a:off x="3146408" y="3931608"/>
            <a:ext cx="1296991" cy="185373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37683" y="4110760"/>
            <a:ext cx="2486025" cy="149542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053" y="4110760"/>
            <a:ext cx="1619246" cy="1619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CaixaDeTexto 12"/>
          <p:cNvSpPr txBox="1"/>
          <p:nvPr/>
        </p:nvSpPr>
        <p:spPr>
          <a:xfrm>
            <a:off x="369851" y="3097565"/>
            <a:ext cx="16786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pt-BR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ublic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Corpus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614140" y="3093249"/>
            <a:ext cx="23615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99932" y="3097565"/>
            <a:ext cx="236152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algorithms</a:t>
            </a:r>
            <a:endParaRPr lang="pt-BR" sz="17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Word2Vec</a:t>
            </a:r>
          </a:p>
          <a:p>
            <a:pPr algn="ctr"/>
            <a:r>
              <a:rPr lang="pt-B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endParaRPr lang="pt-BR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pt-B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FastText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9206913" y="3093248"/>
            <a:ext cx="23615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Visualization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397956" y="1577468"/>
            <a:ext cx="61699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github.com/</a:t>
            </a:r>
            <a:r>
              <a:rPr lang="pt-BR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diogosmg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wordEmbeddingsOG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3579" y="1385118"/>
            <a:ext cx="738644" cy="7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08E0D6-7813-5443-94E4-40F4090D132A}"/>
              </a:ext>
            </a:extLst>
          </p:cNvPr>
          <p:cNvSpPr/>
          <p:nvPr/>
        </p:nvSpPr>
        <p:spPr>
          <a:xfrm>
            <a:off x="0" y="432156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98CB0-6D89-424A-A3B6-C744246F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7"/>
          <a:stretch/>
        </p:blipFill>
        <p:spPr>
          <a:xfrm>
            <a:off x="0" y="543"/>
            <a:ext cx="11280757" cy="1364908"/>
          </a:xfrm>
          <a:prstGeom prst="rect">
            <a:avLst/>
          </a:prstGeom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BD53681A-C333-704B-B3AC-BBF3565CA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10"/>
          <a:stretch/>
        </p:blipFill>
        <p:spPr>
          <a:xfrm>
            <a:off x="8084211" y="-4616"/>
            <a:ext cx="4107789" cy="1370067"/>
          </a:xfrm>
          <a:prstGeom prst="rect">
            <a:avLst/>
          </a:prstGeom>
        </p:spPr>
      </p:pic>
      <p:sp>
        <p:nvSpPr>
          <p:cNvPr id="20" name="Rectangle 18">
            <a:extLst>
              <a:ext uri="{FF2B5EF4-FFF2-40B4-BE49-F238E27FC236}">
                <a16:creationId xmlns:a16="http://schemas.microsoft.com/office/drawing/2014/main" id="{83937D0D-1342-234B-B603-9340E25777CB}"/>
              </a:ext>
            </a:extLst>
          </p:cNvPr>
          <p:cNvSpPr/>
          <p:nvPr/>
        </p:nvSpPr>
        <p:spPr>
          <a:xfrm>
            <a:off x="0" y="6705622"/>
            <a:ext cx="12192000" cy="152378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D24561-ECB8-C04C-9C31-F44A6527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19" y="312528"/>
            <a:ext cx="8034406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O&amp;G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- Corpus</a:t>
            </a:r>
            <a:endParaRPr lang="pt-BR" altLang="pt-BR" sz="2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7F027-AD76-1040-B9E8-D906BA99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576" y="5833443"/>
            <a:ext cx="3632200" cy="1028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3E6C6AB-C543-B44D-B2CA-7213A19D99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25"/>
          <a:stretch/>
        </p:blipFill>
        <p:spPr>
          <a:xfrm>
            <a:off x="423580" y="2150075"/>
            <a:ext cx="8961488" cy="5753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803C16-77CA-DE46-B638-21CA5F01D9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76"/>
          <a:stretch/>
        </p:blipFill>
        <p:spPr>
          <a:xfrm>
            <a:off x="423580" y="5663972"/>
            <a:ext cx="5486770" cy="458150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16A9EA0C-9383-B844-AED3-233C4CDB0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" y="1472151"/>
            <a:ext cx="683328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Verdana" charset="0"/>
              </a:rPr>
              <a:t>Related words are near each other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Verdana" charset="0"/>
              </a:rPr>
              <a:t>Each dimension represent a different feature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27693"/>
              </p:ext>
            </p:extLst>
          </p:nvPr>
        </p:nvGraphicFramePr>
        <p:xfrm>
          <a:off x="423579" y="2751636"/>
          <a:ext cx="8961489" cy="29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Instituição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Documents</a:t>
                      </a:r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Tokens</a:t>
                      </a:r>
                      <a:r>
                        <a:rPr lang="pt-BR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pt-BR" sz="10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raw</a:t>
                      </a:r>
                      <a:r>
                        <a:rPr lang="pt-BR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final)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Vocabulary</a:t>
                      </a:r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</a:t>
                      </a:r>
                      <a:r>
                        <a:rPr lang="pt-BR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raw</a:t>
                      </a:r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final</a:t>
                      </a:r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Petrobras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Technical</a:t>
                      </a:r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Bulletins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~2000 </a:t>
                      </a:r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papers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10.229.664</a:t>
                      </a:r>
                      <a:r>
                        <a:rPr lang="pt-BR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</a:t>
                      </a:r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4.962.545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829.907 / 86.862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Petrobras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Glossary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562 </a:t>
                      </a:r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terms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47.470</a:t>
                      </a:r>
                      <a:r>
                        <a:rPr lang="pt-BR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</a:t>
                      </a:r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30.680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12.215 / 7.334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ANP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Glossary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554 </a:t>
                      </a:r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terms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Dicionário do Petróleo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Siglary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1255 </a:t>
                      </a:r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terms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ANP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Monographs</a:t>
                      </a:r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dissertations</a:t>
                      </a:r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</a:t>
                      </a:r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theses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316 </a:t>
                      </a:r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documents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6.288.925</a:t>
                      </a:r>
                      <a:r>
                        <a:rPr lang="pt-BR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</a:t>
                      </a:r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3.308.466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394.771 / 52.880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ANP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Publications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168 </a:t>
                      </a:r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documents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2.415.849</a:t>
                      </a:r>
                      <a:r>
                        <a:rPr lang="pt-BR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</a:t>
                      </a:r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1.138.685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115.345 / 18.236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ANP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Technical</a:t>
                      </a:r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studies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141 </a:t>
                      </a:r>
                      <a:r>
                        <a:rPr lang="pt-BR" sz="1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documents</a:t>
                      </a:r>
                      <a:endParaRPr lang="pt-BR" sz="1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1.238.429</a:t>
                      </a:r>
                      <a:r>
                        <a:rPr lang="pt-BR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</a:t>
                      </a:r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669.356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91.391 / 16.922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pt-BR" sz="1000" b="1" kern="1200" dirty="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1000" b="1" kern="1200" dirty="0" smtClean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 </a:t>
                      </a:r>
                      <a:endParaRPr kumimoji="0" lang="pt-BR" sz="1000" b="1" kern="1200" dirty="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pt-BR" sz="1000" b="1" kern="1200" dirty="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i="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20.220.337 / 10.109.732</a:t>
                      </a:r>
                      <a:endParaRPr lang="pt-BR" sz="1000" b="1" i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i="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113.934 </a:t>
                      </a:r>
                      <a:endParaRPr lang="pt-BR" sz="1000" b="1" i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2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08E0D6-7813-5443-94E4-40F4090D132A}"/>
              </a:ext>
            </a:extLst>
          </p:cNvPr>
          <p:cNvSpPr/>
          <p:nvPr/>
        </p:nvSpPr>
        <p:spPr>
          <a:xfrm>
            <a:off x="0" y="432156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98CB0-6D89-424A-A3B6-C744246F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7"/>
          <a:stretch/>
        </p:blipFill>
        <p:spPr>
          <a:xfrm>
            <a:off x="0" y="543"/>
            <a:ext cx="11280757" cy="1364908"/>
          </a:xfrm>
          <a:prstGeom prst="rect">
            <a:avLst/>
          </a:prstGeom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BD53681A-C333-704B-B3AC-BBF3565CA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10"/>
          <a:stretch/>
        </p:blipFill>
        <p:spPr>
          <a:xfrm>
            <a:off x="8084211" y="-4616"/>
            <a:ext cx="4107789" cy="1370067"/>
          </a:xfrm>
          <a:prstGeom prst="rect">
            <a:avLst/>
          </a:prstGeom>
        </p:spPr>
      </p:pic>
      <p:sp>
        <p:nvSpPr>
          <p:cNvPr id="20" name="Rectangle 18">
            <a:extLst>
              <a:ext uri="{FF2B5EF4-FFF2-40B4-BE49-F238E27FC236}">
                <a16:creationId xmlns:a16="http://schemas.microsoft.com/office/drawing/2014/main" id="{83937D0D-1342-234B-B603-9340E25777CB}"/>
              </a:ext>
            </a:extLst>
          </p:cNvPr>
          <p:cNvSpPr/>
          <p:nvPr/>
        </p:nvSpPr>
        <p:spPr>
          <a:xfrm>
            <a:off x="0" y="6705622"/>
            <a:ext cx="12192000" cy="152378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D24561-ECB8-C04C-9C31-F44A6527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19" y="312528"/>
            <a:ext cx="8034406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O&amp;G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– Word </a:t>
            </a:r>
            <a:r>
              <a:rPr lang="en-US" sz="20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Models</a:t>
            </a:r>
            <a:endParaRPr lang="pt-BR" altLang="pt-BR" sz="2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7F027-AD76-1040-B9E8-D906BA99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576" y="5833443"/>
            <a:ext cx="3632200" cy="1028700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16A9EA0C-9383-B844-AED3-233C4CDB0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4" y="1472151"/>
            <a:ext cx="719276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US" sz="1700" dirty="0" smtClean="0">
                <a:latin typeface="Verdana" charset="0"/>
              </a:rPr>
              <a:t>Word </a:t>
            </a:r>
            <a:r>
              <a:rPr lang="en-US" sz="1700" dirty="0" err="1" smtClean="0">
                <a:latin typeface="Verdana" charset="0"/>
              </a:rPr>
              <a:t>embbedings</a:t>
            </a:r>
            <a:r>
              <a:rPr lang="en-US" sz="1700" dirty="0" smtClean="0">
                <a:latin typeface="Verdana" charset="0"/>
              </a:rPr>
              <a:t> models using Word2Vec, </a:t>
            </a:r>
            <a:r>
              <a:rPr lang="en-US" sz="1700" dirty="0" err="1" smtClean="0">
                <a:latin typeface="Verdana" charset="0"/>
              </a:rPr>
              <a:t>GloVe</a:t>
            </a:r>
            <a:r>
              <a:rPr lang="en-US" sz="1700" dirty="0" smtClean="0">
                <a:latin typeface="Verdana" charset="0"/>
              </a:rPr>
              <a:t> and </a:t>
            </a:r>
            <a:r>
              <a:rPr lang="en-US" sz="1700" dirty="0" err="1" smtClean="0">
                <a:latin typeface="Verdana" charset="0"/>
              </a:rPr>
              <a:t>FastText</a:t>
            </a:r>
            <a:endParaRPr lang="en-US" sz="1700" dirty="0" smtClean="0">
              <a:latin typeface="Verdana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" y="2496555"/>
            <a:ext cx="3502591" cy="3502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37" y="2494206"/>
            <a:ext cx="3501008" cy="3501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026" y="2496555"/>
            <a:ext cx="4191378" cy="26756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91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08E0D6-7813-5443-94E4-40F4090D132A}"/>
              </a:ext>
            </a:extLst>
          </p:cNvPr>
          <p:cNvSpPr/>
          <p:nvPr/>
        </p:nvSpPr>
        <p:spPr>
          <a:xfrm>
            <a:off x="0" y="423843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tângulo Arredondado em um Canto Diagonal 22">
            <a:extLst>
              <a:ext uri="{FF2B5EF4-FFF2-40B4-BE49-F238E27FC236}">
                <a16:creationId xmlns:a16="http://schemas.microsoft.com/office/drawing/2014/main" id="{E5F31893-D486-2945-8A69-A3B55CB75C8D}"/>
              </a:ext>
            </a:extLst>
          </p:cNvPr>
          <p:cNvSpPr/>
          <p:nvPr/>
        </p:nvSpPr>
        <p:spPr>
          <a:xfrm>
            <a:off x="8084211" y="1562100"/>
            <a:ext cx="6485757" cy="5193774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98CB0-6D89-424A-A3B6-C744246F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7"/>
          <a:stretch/>
        </p:blipFill>
        <p:spPr>
          <a:xfrm>
            <a:off x="0" y="543"/>
            <a:ext cx="11280757" cy="1364908"/>
          </a:xfrm>
          <a:prstGeom prst="rect">
            <a:avLst/>
          </a:prstGeom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BD53681A-C333-704B-B3AC-BBF3565CA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10"/>
          <a:stretch/>
        </p:blipFill>
        <p:spPr>
          <a:xfrm>
            <a:off x="8084211" y="-4616"/>
            <a:ext cx="4107789" cy="1370067"/>
          </a:xfrm>
          <a:prstGeom prst="rect">
            <a:avLst/>
          </a:prstGeom>
        </p:spPr>
      </p:pic>
      <p:sp>
        <p:nvSpPr>
          <p:cNvPr id="20" name="Rectangle 18">
            <a:extLst>
              <a:ext uri="{FF2B5EF4-FFF2-40B4-BE49-F238E27FC236}">
                <a16:creationId xmlns:a16="http://schemas.microsoft.com/office/drawing/2014/main" id="{83937D0D-1342-234B-B603-9340E25777CB}"/>
              </a:ext>
            </a:extLst>
          </p:cNvPr>
          <p:cNvSpPr/>
          <p:nvPr/>
        </p:nvSpPr>
        <p:spPr>
          <a:xfrm>
            <a:off x="0" y="6705622"/>
            <a:ext cx="12192000" cy="152378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D24561-ECB8-C04C-9C31-F44A6527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19" y="312528"/>
            <a:ext cx="8034406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O&amp;G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– Word </a:t>
            </a:r>
            <a:r>
              <a:rPr lang="en-US" sz="20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Visualizations</a:t>
            </a:r>
            <a:endParaRPr lang="pt-BR" altLang="pt-BR" sz="2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7F027-AD76-1040-B9E8-D906BA99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576" y="5833443"/>
            <a:ext cx="3632200" cy="1028700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16A9EA0C-9383-B844-AED3-233C4CDB0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4" y="1472151"/>
            <a:ext cx="719276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US" sz="1700" dirty="0" smtClean="0">
                <a:latin typeface="Verdana" charset="0"/>
              </a:rPr>
              <a:t>Word </a:t>
            </a:r>
            <a:r>
              <a:rPr lang="en-US" sz="1700" dirty="0" err="1" smtClean="0">
                <a:latin typeface="Verdana" charset="0"/>
              </a:rPr>
              <a:t>embbedings</a:t>
            </a:r>
            <a:r>
              <a:rPr lang="en-US" sz="1700" dirty="0" smtClean="0">
                <a:latin typeface="Verdana" charset="0"/>
              </a:rPr>
              <a:t> models using Word2Vec, </a:t>
            </a:r>
            <a:r>
              <a:rPr lang="en-US" sz="1700" dirty="0" err="1" smtClean="0">
                <a:latin typeface="Verdana" charset="0"/>
              </a:rPr>
              <a:t>GloVe</a:t>
            </a:r>
            <a:r>
              <a:rPr lang="en-US" sz="1700" dirty="0" smtClean="0">
                <a:latin typeface="Verdana" charset="0"/>
              </a:rPr>
              <a:t> and </a:t>
            </a:r>
            <a:r>
              <a:rPr lang="en-US" sz="1700" dirty="0" err="1" smtClean="0">
                <a:latin typeface="Verdana" charset="0"/>
              </a:rPr>
              <a:t>FastText</a:t>
            </a:r>
            <a:endParaRPr lang="en-US" sz="1700" dirty="0" smtClean="0">
              <a:latin typeface="Verdana" charset="0"/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832298" y="1941505"/>
            <a:ext cx="6560648" cy="4649358"/>
            <a:chOff x="259851" y="579222"/>
            <a:chExt cx="8684947" cy="6154792"/>
          </a:xfrm>
        </p:grpSpPr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179" y="3688597"/>
              <a:ext cx="3222650" cy="3022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351" y="579222"/>
              <a:ext cx="3556214" cy="31481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blurRad="101600" dist="38100" dir="10800000" algn="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8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78" y="604434"/>
              <a:ext cx="4491746" cy="3917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blurRad="101600" dist="38100" dir="10800000" algn="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9" name="Elipse 38"/>
            <p:cNvSpPr/>
            <p:nvPr/>
          </p:nvSpPr>
          <p:spPr>
            <a:xfrm>
              <a:off x="6726264" y="5881607"/>
              <a:ext cx="1270861" cy="85240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7857641" y="5928103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smtClean="0">
                  <a:solidFill>
                    <a:srgbClr val="C00000"/>
                  </a:solidFill>
                </a:rPr>
                <a:t>Idioma inglês</a:t>
              </a:r>
              <a:endParaRPr lang="en-US" sz="1200">
                <a:solidFill>
                  <a:srgbClr val="C00000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7090475" y="4339525"/>
              <a:ext cx="178230" cy="17823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ipse 41"/>
            <p:cNvSpPr/>
            <p:nvPr/>
          </p:nvSpPr>
          <p:spPr>
            <a:xfrm>
              <a:off x="5866109" y="4161295"/>
              <a:ext cx="178230" cy="17823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ipse 42"/>
            <p:cNvSpPr/>
            <p:nvPr/>
          </p:nvSpPr>
          <p:spPr>
            <a:xfrm>
              <a:off x="5346915" y="4657240"/>
              <a:ext cx="178230" cy="17823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Conector reto 43"/>
            <p:cNvCxnSpPr>
              <a:stCxn id="41" idx="1"/>
              <a:endCxn id="37" idx="2"/>
            </p:cNvCxnSpPr>
            <p:nvPr/>
          </p:nvCxnSpPr>
          <p:spPr>
            <a:xfrm flipH="1" flipV="1">
              <a:off x="6761458" y="3727346"/>
              <a:ext cx="355118" cy="638281"/>
            </a:xfrm>
            <a:prstGeom prst="lin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flipH="1" flipV="1">
              <a:off x="4793173" y="4091558"/>
              <a:ext cx="1049688" cy="154978"/>
            </a:xfrm>
            <a:prstGeom prst="lin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ector reto 45"/>
            <p:cNvCxnSpPr>
              <a:stCxn id="43" idx="3"/>
            </p:cNvCxnSpPr>
            <p:nvPr/>
          </p:nvCxnSpPr>
          <p:spPr>
            <a:xfrm flipH="1">
              <a:off x="4971404" y="4809371"/>
              <a:ext cx="401612" cy="677034"/>
            </a:xfrm>
            <a:prstGeom prst="lin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47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51" y="5478651"/>
              <a:ext cx="5156808" cy="11729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blurRad="101600" dist="38100" dir="10800000" algn="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8" name="CaixaDeTexto 47"/>
            <p:cNvSpPr txBox="1"/>
            <p:nvPr/>
          </p:nvSpPr>
          <p:spPr>
            <a:xfrm>
              <a:off x="920146" y="4557345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+mj-lt"/>
                </a:rPr>
                <a:t>a</a:t>
              </a:r>
              <a:endParaRPr lang="pt-BR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08E0D6-7813-5443-94E4-40F4090D132A}"/>
              </a:ext>
            </a:extLst>
          </p:cNvPr>
          <p:cNvSpPr/>
          <p:nvPr/>
        </p:nvSpPr>
        <p:spPr>
          <a:xfrm>
            <a:off x="0" y="423843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Arredondado em um Canto Diagonal 22">
            <a:extLst>
              <a:ext uri="{FF2B5EF4-FFF2-40B4-BE49-F238E27FC236}">
                <a16:creationId xmlns:a16="http://schemas.microsoft.com/office/drawing/2014/main" id="{E5F31893-D486-2945-8A69-A3B55CB75C8D}"/>
              </a:ext>
            </a:extLst>
          </p:cNvPr>
          <p:cNvSpPr/>
          <p:nvPr/>
        </p:nvSpPr>
        <p:spPr>
          <a:xfrm>
            <a:off x="8084211" y="1562100"/>
            <a:ext cx="6485757" cy="5193774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98CB0-6D89-424A-A3B6-C744246F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7"/>
          <a:stretch/>
        </p:blipFill>
        <p:spPr>
          <a:xfrm>
            <a:off x="0" y="543"/>
            <a:ext cx="11280757" cy="1364908"/>
          </a:xfrm>
          <a:prstGeom prst="rect">
            <a:avLst/>
          </a:prstGeom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BD53681A-C333-704B-B3AC-BBF3565CA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10"/>
          <a:stretch/>
        </p:blipFill>
        <p:spPr>
          <a:xfrm>
            <a:off x="8084211" y="-4616"/>
            <a:ext cx="4107789" cy="1370067"/>
          </a:xfrm>
          <a:prstGeom prst="rect">
            <a:avLst/>
          </a:prstGeom>
        </p:spPr>
      </p:pic>
      <p:sp>
        <p:nvSpPr>
          <p:cNvPr id="20" name="Rectangle 18">
            <a:extLst>
              <a:ext uri="{FF2B5EF4-FFF2-40B4-BE49-F238E27FC236}">
                <a16:creationId xmlns:a16="http://schemas.microsoft.com/office/drawing/2014/main" id="{83937D0D-1342-234B-B603-9340E25777CB}"/>
              </a:ext>
            </a:extLst>
          </p:cNvPr>
          <p:cNvSpPr/>
          <p:nvPr/>
        </p:nvSpPr>
        <p:spPr>
          <a:xfrm>
            <a:off x="0" y="6705622"/>
            <a:ext cx="12192000" cy="152378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D24561-ECB8-C04C-9C31-F44A6527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19" y="312528"/>
            <a:ext cx="8034406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portuguese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O&amp;G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– Word </a:t>
            </a:r>
            <a:r>
              <a:rPr lang="en-US" sz="20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Embeddings</a:t>
            </a: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Visualizations</a:t>
            </a:r>
            <a:endParaRPr lang="pt-BR" altLang="pt-BR" sz="2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7F027-AD76-1040-B9E8-D906BA99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576" y="5833443"/>
            <a:ext cx="3632200" cy="1028700"/>
          </a:xfrm>
          <a:prstGeom prst="rect">
            <a:avLst/>
          </a:prstGeom>
        </p:spPr>
      </p:pic>
      <p:pic>
        <p:nvPicPr>
          <p:cNvPr id="23" name="Imagem 22"/>
          <p:cNvPicPr/>
          <p:nvPr/>
        </p:nvPicPr>
        <p:blipFill>
          <a:blip r:embed="rId5"/>
          <a:stretch>
            <a:fillRect/>
          </a:stretch>
        </p:blipFill>
        <p:spPr>
          <a:xfrm>
            <a:off x="107204" y="1362219"/>
            <a:ext cx="7640257" cy="5347465"/>
          </a:xfrm>
          <a:prstGeom prst="rect">
            <a:avLst/>
          </a:prstGeom>
        </p:spPr>
      </p:pic>
      <p:sp>
        <p:nvSpPr>
          <p:cNvPr id="24" name="TextBox 5">
            <a:extLst>
              <a:ext uri="{FF2B5EF4-FFF2-40B4-BE49-F238E27FC236}">
                <a16:creationId xmlns:a16="http://schemas.microsoft.com/office/drawing/2014/main" id="{16A9EA0C-9383-B844-AED3-233C4CDB0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4608" y="3193096"/>
            <a:ext cx="3230260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/>
            <a:r>
              <a:rPr lang="en-US" sz="1700" dirty="0" smtClean="0">
                <a:solidFill>
                  <a:schemeClr val="bg1"/>
                </a:solidFill>
                <a:latin typeface="Verdana" charset="0"/>
              </a:rPr>
              <a:t>t-SNE projections to five nearest neighbors of terms: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solidFill>
                  <a:schemeClr val="bg1"/>
                </a:solidFill>
                <a:latin typeface="Verdana" charset="0"/>
              </a:rPr>
              <a:t>gasolina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solidFill>
                  <a:schemeClr val="bg1"/>
                </a:solidFill>
                <a:latin typeface="Verdana" charset="0"/>
              </a:rPr>
              <a:t>duto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solidFill>
                  <a:schemeClr val="bg1"/>
                </a:solidFill>
                <a:latin typeface="Verdana" charset="0"/>
              </a:rPr>
              <a:t>geologia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solidFill>
                  <a:schemeClr val="bg1"/>
                </a:solidFill>
                <a:latin typeface="Verdana" charset="0"/>
              </a:rPr>
              <a:t>sismica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solidFill>
                  <a:schemeClr val="bg1"/>
                </a:solidFill>
                <a:latin typeface="Verdana" charset="0"/>
              </a:rPr>
              <a:t>paleoceno</a:t>
            </a:r>
            <a:endParaRPr lang="en-US" sz="1700" dirty="0" smtClean="0">
              <a:solidFill>
                <a:schemeClr val="bg1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914</Words>
  <Application>Microsoft Office PowerPoint</Application>
  <PresentationFormat>Widescreen</PresentationFormat>
  <Paragraphs>204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ＭＳ Ｐゴシック</vt:lpstr>
      <vt:lpstr>ＭＳ Ｐゴシック</vt:lpstr>
      <vt:lpstr>Arial</vt:lpstr>
      <vt:lpstr>Calibri</vt:lpstr>
      <vt:lpstr>Calibri Light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Fabio Correa Cordeiro</cp:lastModifiedBy>
  <cp:revision>78</cp:revision>
  <dcterms:created xsi:type="dcterms:W3CDTF">2018-02-21T19:26:21Z</dcterms:created>
  <dcterms:modified xsi:type="dcterms:W3CDTF">2018-09-19T19:02:34Z</dcterms:modified>
</cp:coreProperties>
</file>