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64" r:id="rId4"/>
    <p:sldId id="267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66D"/>
    <a:srgbClr val="D9D9D9"/>
    <a:srgbClr val="C51818"/>
    <a:srgbClr val="6D524A"/>
    <a:srgbClr val="FC9974"/>
    <a:srgbClr val="FE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0" autoAdjust="0"/>
  </p:normalViewPr>
  <p:slideViewPr>
    <p:cSldViewPr snapToGrid="0">
      <p:cViewPr>
        <p:scale>
          <a:sx n="47" d="100"/>
          <a:sy n="47" d="100"/>
        </p:scale>
        <p:origin x="1973" y="7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780D5-258C-44CD-A289-C78DBB977211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240-75CE-4612-84D3-8ADDF34BA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2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B240-75CE-4612-84D3-8ADDF34BA9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B240-75CE-4612-84D3-8ADDF34BA9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0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B240-75CE-4612-84D3-8ADDF34BA9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4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B240-75CE-4612-84D3-8ADDF34BA9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0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B240-75CE-4612-84D3-8ADDF34BA9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2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B240-75CE-4612-84D3-8ADDF34BA9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4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B240-75CE-4612-84D3-8ADDF34BA9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kswnkk.tistory.com/513" TargetMode="External"/><Relationship Id="rId3" Type="http://schemas.openxmlformats.org/officeDocument/2006/relationships/hyperlink" Target="https://blog.naver.com/gi_balja/223028077537" TargetMode="External"/><Relationship Id="rId7" Type="http://schemas.openxmlformats.org/officeDocument/2006/relationships/hyperlink" Target="https://velog.io/@dev_leewoooo/Nginx-Histo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moonblue" TargetMode="External"/><Relationship Id="rId5" Type="http://schemas.openxmlformats.org/officeDocument/2006/relationships/hyperlink" Target="https://velog.io/@choidongkuen" TargetMode="External"/><Relationship Id="rId10" Type="http://schemas.openxmlformats.org/officeDocument/2006/relationships/hyperlink" Target="https://ko.wikipedia.org/wiki/" TargetMode="External"/><Relationship Id="rId4" Type="http://schemas.openxmlformats.org/officeDocument/2006/relationships/hyperlink" Target="https://all-young.tistory.com/21" TargetMode="External"/><Relationship Id="rId9" Type="http://schemas.openxmlformats.org/officeDocument/2006/relationships/hyperlink" Target="https://btcd.tistory.com/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746096" y="2666446"/>
            <a:ext cx="4890876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rgbClr val="363B64"/>
                </a:solidFill>
              </a:rPr>
              <a:t>NGINX </a:t>
            </a:r>
            <a:r>
              <a:rPr lang="ko-KR" altLang="en-US" sz="3600" b="1" i="1" kern="0" dirty="0">
                <a:solidFill>
                  <a:srgbClr val="363B64"/>
                </a:solidFill>
              </a:rPr>
              <a:t>배경 및 구조</a:t>
            </a:r>
            <a:endParaRPr lang="en-US" altLang="ko-KR" sz="3600" b="1" i="1" kern="0" dirty="0">
              <a:solidFill>
                <a:srgbClr val="363B64"/>
              </a:solidFill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384140" y="3543301"/>
            <a:ext cx="4073868" cy="4072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41466D"/>
                </a:solidFill>
              </a:rPr>
              <a:t>소프트웨어학과 </a:t>
            </a:r>
            <a:r>
              <a:rPr lang="en-US" altLang="ko-KR" sz="1600" b="1" kern="0" dirty="0">
                <a:solidFill>
                  <a:srgbClr val="41466D"/>
                </a:solidFill>
              </a:rPr>
              <a:t>2022764034 </a:t>
            </a:r>
            <a:r>
              <a:rPr lang="ko-KR" altLang="en-US" sz="1600" b="1" kern="0" dirty="0" err="1">
                <a:solidFill>
                  <a:srgbClr val="41466D"/>
                </a:solidFill>
              </a:rPr>
              <a:t>이이슬</a:t>
            </a:r>
            <a:endParaRPr lang="ko-KR" altLang="en-US" sz="4400" b="1" dirty="0">
              <a:solidFill>
                <a:srgbClr val="41466D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413302" y="2278815"/>
            <a:ext cx="1481348" cy="284292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100" b="1" kern="0" dirty="0">
                <a:solidFill>
                  <a:prstClr val="white"/>
                </a:solidFill>
              </a:rPr>
              <a:t>＃</a:t>
            </a:r>
            <a:r>
              <a:rPr lang="ko-KR" altLang="en-US" sz="1100" b="1" kern="0" dirty="0" err="1">
                <a:solidFill>
                  <a:prstClr val="white"/>
                </a:solidFill>
              </a:rPr>
              <a:t>웹프로그래밍응용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</a:rPr>
                <a:t>웹 동작 원리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8E46CDD-5E66-2D15-94BE-261F6485C7D1}"/>
              </a:ext>
            </a:extLst>
          </p:cNvPr>
          <p:cNvGrpSpPr/>
          <p:nvPr/>
        </p:nvGrpSpPr>
        <p:grpSpPr>
          <a:xfrm>
            <a:off x="440448" y="1482675"/>
            <a:ext cx="2340000" cy="4860000"/>
            <a:chOff x="553192" y="1419225"/>
            <a:chExt cx="2340000" cy="486000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E927-8AF8-D993-3A2B-FA4EC66620A1}"/>
                </a:ext>
              </a:extLst>
            </p:cNvPr>
            <p:cNvGrpSpPr/>
            <p:nvPr/>
          </p:nvGrpSpPr>
          <p:grpSpPr>
            <a:xfrm>
              <a:off x="553192" y="1419225"/>
              <a:ext cx="2340000" cy="4860000"/>
              <a:chOff x="963437" y="1338174"/>
              <a:chExt cx="2340000" cy="4860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B1F26AF-FD33-586B-B1AF-75639D744940}"/>
                  </a:ext>
                </a:extLst>
              </p:cNvPr>
              <p:cNvSpPr/>
              <p:nvPr/>
            </p:nvSpPr>
            <p:spPr>
              <a:xfrm>
                <a:off x="963437" y="1338174"/>
                <a:ext cx="2340000" cy="4860000"/>
              </a:xfrm>
              <a:prstGeom prst="rect">
                <a:avLst/>
              </a:prstGeom>
              <a:noFill/>
              <a:ln w="38100">
                <a:solidFill>
                  <a:srgbClr val="FEE5E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사각형: 잘린 대각선 방향 모서리 12">
                <a:extLst>
                  <a:ext uri="{FF2B5EF4-FFF2-40B4-BE49-F238E27FC236}">
                    <a16:creationId xmlns:a16="http://schemas.microsoft.com/office/drawing/2014/main" id="{40BA73C1-F056-4BEE-C2AD-05655CA4CD09}"/>
                  </a:ext>
                </a:extLst>
              </p:cNvPr>
              <p:cNvSpPr/>
              <p:nvPr/>
            </p:nvSpPr>
            <p:spPr>
              <a:xfrm>
                <a:off x="1057007" y="1433580"/>
                <a:ext cx="2160000" cy="4680000"/>
              </a:xfrm>
              <a:prstGeom prst="snip2Diag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사각형: 잘린 대각선 방향 모서리 13">
                <a:extLst>
                  <a:ext uri="{FF2B5EF4-FFF2-40B4-BE49-F238E27FC236}">
                    <a16:creationId xmlns:a16="http://schemas.microsoft.com/office/drawing/2014/main" id="{4F9B9604-9AA5-6CFF-AC17-98FE64EBC13F}"/>
                  </a:ext>
                </a:extLst>
              </p:cNvPr>
              <p:cNvSpPr/>
              <p:nvPr/>
            </p:nvSpPr>
            <p:spPr>
              <a:xfrm>
                <a:off x="1143663" y="1517607"/>
                <a:ext cx="1980000" cy="4500000"/>
              </a:xfrm>
              <a:prstGeom prst="snip2DiagRect">
                <a:avLst>
                  <a:gd name="adj1" fmla="val 0"/>
                  <a:gd name="adj2" fmla="val 0"/>
                </a:avLst>
              </a:prstGeom>
              <a:solidFill>
                <a:srgbClr val="FEE5E0"/>
              </a:solidFill>
              <a:ln>
                <a:solidFill>
                  <a:srgbClr val="FEE5E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잘린 대각선 방향 모서리 14">
                <a:extLst>
                  <a:ext uri="{FF2B5EF4-FFF2-40B4-BE49-F238E27FC236}">
                    <a16:creationId xmlns:a16="http://schemas.microsoft.com/office/drawing/2014/main" id="{8C350CDA-D503-1233-4F20-450C8029E8AB}"/>
                  </a:ext>
                </a:extLst>
              </p:cNvPr>
              <p:cNvSpPr/>
              <p:nvPr/>
            </p:nvSpPr>
            <p:spPr>
              <a:xfrm>
                <a:off x="1240407" y="1599675"/>
                <a:ext cx="1800000" cy="4320000"/>
              </a:xfrm>
              <a:prstGeom prst="snip2DiagRect">
                <a:avLst>
                  <a:gd name="adj1" fmla="val 0"/>
                  <a:gd name="adj2" fmla="val 138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rgbClr val="41466D"/>
                    </a:solidFill>
                    <a:latin typeface="+mn-ea"/>
                  </a:rPr>
                  <a:t>Web</a:t>
                </a:r>
              </a:p>
              <a:p>
                <a:pPr algn="ctr"/>
                <a:r>
                  <a:rPr lang="en-US" altLang="ko-KR" sz="2400" b="1" dirty="0">
                    <a:solidFill>
                      <a:srgbClr val="41466D"/>
                    </a:solidFill>
                    <a:latin typeface="+mn-ea"/>
                  </a:rPr>
                  <a:t>Client</a:t>
                </a:r>
              </a:p>
              <a:p>
                <a:pPr algn="ctr"/>
                <a:endParaRPr lang="ko-KR" altLang="en-US" sz="2400" b="1" dirty="0">
                  <a:solidFill>
                    <a:srgbClr val="41466D"/>
                  </a:solidFill>
                  <a:latin typeface="+mn-ea"/>
                </a:endParaRPr>
              </a:p>
            </p:txBody>
          </p: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5DEEEA6-B6B5-746E-C9B3-A12CD3F6C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861" y="4197333"/>
              <a:ext cx="1267042" cy="44945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DD37183-37FA-3889-B95D-0F21A02B4332}"/>
              </a:ext>
            </a:extLst>
          </p:cNvPr>
          <p:cNvGrpSpPr/>
          <p:nvPr/>
        </p:nvGrpSpPr>
        <p:grpSpPr>
          <a:xfrm>
            <a:off x="3741683" y="4289242"/>
            <a:ext cx="1980000" cy="1944000"/>
            <a:chOff x="3399328" y="4007473"/>
            <a:chExt cx="1980000" cy="194400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E5DD46-91C3-4EC2-599D-8BFF5E0E3A74}"/>
                </a:ext>
              </a:extLst>
            </p:cNvPr>
            <p:cNvGrpSpPr/>
            <p:nvPr/>
          </p:nvGrpSpPr>
          <p:grpSpPr>
            <a:xfrm>
              <a:off x="3399328" y="4007473"/>
              <a:ext cx="1980000" cy="1944000"/>
              <a:chOff x="963437" y="1338174"/>
              <a:chExt cx="2340000" cy="48600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5D37572-BE1C-3C45-A155-83CA3D1A8D17}"/>
                  </a:ext>
                </a:extLst>
              </p:cNvPr>
              <p:cNvSpPr/>
              <p:nvPr/>
            </p:nvSpPr>
            <p:spPr>
              <a:xfrm>
                <a:off x="963437" y="1338174"/>
                <a:ext cx="2340000" cy="4860000"/>
              </a:xfrm>
              <a:prstGeom prst="rect">
                <a:avLst/>
              </a:prstGeom>
              <a:noFill/>
              <a:ln w="38100">
                <a:solidFill>
                  <a:srgbClr val="FC99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잘린 대각선 방향 모서리 30">
                <a:extLst>
                  <a:ext uri="{FF2B5EF4-FFF2-40B4-BE49-F238E27FC236}">
                    <a16:creationId xmlns:a16="http://schemas.microsoft.com/office/drawing/2014/main" id="{C41074B4-F9AD-62D0-5A35-10055607A450}"/>
                  </a:ext>
                </a:extLst>
              </p:cNvPr>
              <p:cNvSpPr/>
              <p:nvPr/>
            </p:nvSpPr>
            <p:spPr>
              <a:xfrm>
                <a:off x="1057175" y="1401196"/>
                <a:ext cx="2160000" cy="4679999"/>
              </a:xfrm>
              <a:prstGeom prst="snip2Diag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사각형: 잘린 대각선 방향 모서리 31">
                <a:extLst>
                  <a:ext uri="{FF2B5EF4-FFF2-40B4-BE49-F238E27FC236}">
                    <a16:creationId xmlns:a16="http://schemas.microsoft.com/office/drawing/2014/main" id="{77347744-80FD-C14B-B4F8-36CCF5D74BF6}"/>
                  </a:ext>
                </a:extLst>
              </p:cNvPr>
              <p:cNvSpPr/>
              <p:nvPr/>
            </p:nvSpPr>
            <p:spPr>
              <a:xfrm>
                <a:off x="1143831" y="1485224"/>
                <a:ext cx="1980000" cy="4500001"/>
              </a:xfrm>
              <a:prstGeom prst="snip2DiagRect">
                <a:avLst>
                  <a:gd name="adj1" fmla="val 0"/>
                  <a:gd name="adj2" fmla="val 0"/>
                </a:avLst>
              </a:prstGeom>
              <a:solidFill>
                <a:srgbClr val="FC9974"/>
              </a:solidFill>
              <a:ln>
                <a:solidFill>
                  <a:srgbClr val="FC99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잘린 대각선 방향 모서리 32">
                <a:extLst>
                  <a:ext uri="{FF2B5EF4-FFF2-40B4-BE49-F238E27FC236}">
                    <a16:creationId xmlns:a16="http://schemas.microsoft.com/office/drawing/2014/main" id="{538836D7-0475-1F4F-FF5D-465BEB85FA31}"/>
                  </a:ext>
                </a:extLst>
              </p:cNvPr>
              <p:cNvSpPr/>
              <p:nvPr/>
            </p:nvSpPr>
            <p:spPr>
              <a:xfrm>
                <a:off x="1240575" y="1567292"/>
                <a:ext cx="1800000" cy="4320000"/>
              </a:xfrm>
              <a:prstGeom prst="snip2DiagRect">
                <a:avLst>
                  <a:gd name="adj1" fmla="val 0"/>
                  <a:gd name="adj2" fmla="val 138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rgbClr val="41466D"/>
                    </a:solidFill>
                    <a:latin typeface="+mn-ea"/>
                  </a:rPr>
                  <a:t>Web</a:t>
                </a:r>
              </a:p>
              <a:p>
                <a:pPr algn="ctr"/>
                <a:r>
                  <a:rPr lang="en-US" altLang="ko-KR" sz="2400" b="1" dirty="0">
                    <a:solidFill>
                      <a:srgbClr val="41466D"/>
                    </a:solidFill>
                    <a:latin typeface="+mn-ea"/>
                  </a:rPr>
                  <a:t>Server</a:t>
                </a:r>
              </a:p>
              <a:p>
                <a:pPr algn="ctr"/>
                <a:endParaRPr lang="en-US" altLang="ko-KR" sz="2400" b="1" dirty="0">
                  <a:solidFill>
                    <a:srgbClr val="41466D"/>
                  </a:solidFill>
                  <a:latin typeface="+mn-ea"/>
                </a:endParaRPr>
              </a:p>
            </p:txBody>
          </p: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98D79D1-ADEB-5789-C11A-D55311581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463" t="19571" r="5227" b="3069"/>
            <a:stretch/>
          </p:blipFill>
          <p:spPr>
            <a:xfrm>
              <a:off x="3788653" y="5195887"/>
              <a:ext cx="1311754" cy="54237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1AF62F-C8FA-5701-2CB1-45BA4415C5A6}"/>
              </a:ext>
            </a:extLst>
          </p:cNvPr>
          <p:cNvGrpSpPr/>
          <p:nvPr/>
        </p:nvGrpSpPr>
        <p:grpSpPr>
          <a:xfrm>
            <a:off x="7076564" y="4346726"/>
            <a:ext cx="1980000" cy="1944000"/>
            <a:chOff x="6358208" y="4015477"/>
            <a:chExt cx="1980000" cy="1944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B484357-512A-BF6A-986D-C1DC37F9627D}"/>
                </a:ext>
              </a:extLst>
            </p:cNvPr>
            <p:cNvGrpSpPr/>
            <p:nvPr/>
          </p:nvGrpSpPr>
          <p:grpSpPr>
            <a:xfrm>
              <a:off x="6358208" y="4015477"/>
              <a:ext cx="1980000" cy="1944000"/>
              <a:chOff x="963437" y="1338174"/>
              <a:chExt cx="2340000" cy="486000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D678B11-341F-E1EA-E4BF-E04196F09B0A}"/>
                  </a:ext>
                </a:extLst>
              </p:cNvPr>
              <p:cNvSpPr/>
              <p:nvPr/>
            </p:nvSpPr>
            <p:spPr>
              <a:xfrm>
                <a:off x="963437" y="1338174"/>
                <a:ext cx="2340000" cy="4860000"/>
              </a:xfrm>
              <a:prstGeom prst="rect">
                <a:avLst/>
              </a:prstGeom>
              <a:noFill/>
              <a:ln w="38100">
                <a:solidFill>
                  <a:srgbClr val="6D524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잘린 대각선 방향 모서리 35">
                <a:extLst>
                  <a:ext uri="{FF2B5EF4-FFF2-40B4-BE49-F238E27FC236}">
                    <a16:creationId xmlns:a16="http://schemas.microsoft.com/office/drawing/2014/main" id="{B0D58AC5-8561-15DE-5F42-81C4FF1E36BB}"/>
                  </a:ext>
                </a:extLst>
              </p:cNvPr>
              <p:cNvSpPr/>
              <p:nvPr/>
            </p:nvSpPr>
            <p:spPr>
              <a:xfrm>
                <a:off x="1057175" y="1425237"/>
                <a:ext cx="2160000" cy="4679999"/>
              </a:xfrm>
              <a:prstGeom prst="snip2Diag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사각형: 잘린 대각선 방향 모서리 36">
                <a:extLst>
                  <a:ext uri="{FF2B5EF4-FFF2-40B4-BE49-F238E27FC236}">
                    <a16:creationId xmlns:a16="http://schemas.microsoft.com/office/drawing/2014/main" id="{65D5BCFC-5C1E-0812-A6D4-811F05EC2BFA}"/>
                  </a:ext>
                </a:extLst>
              </p:cNvPr>
              <p:cNvSpPr/>
              <p:nvPr/>
            </p:nvSpPr>
            <p:spPr>
              <a:xfrm>
                <a:off x="1143831" y="1509265"/>
                <a:ext cx="1980000" cy="4500001"/>
              </a:xfrm>
              <a:prstGeom prst="snip2DiagRect">
                <a:avLst>
                  <a:gd name="adj1" fmla="val 0"/>
                  <a:gd name="adj2" fmla="val 0"/>
                </a:avLst>
              </a:prstGeom>
              <a:solidFill>
                <a:srgbClr val="6D524A"/>
              </a:solidFill>
              <a:ln>
                <a:solidFill>
                  <a:srgbClr val="6D524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사각형: 잘린 대각선 방향 모서리 37">
                <a:extLst>
                  <a:ext uri="{FF2B5EF4-FFF2-40B4-BE49-F238E27FC236}">
                    <a16:creationId xmlns:a16="http://schemas.microsoft.com/office/drawing/2014/main" id="{DEEAA277-C003-800B-757F-89F5C2082580}"/>
                  </a:ext>
                </a:extLst>
              </p:cNvPr>
              <p:cNvSpPr/>
              <p:nvPr/>
            </p:nvSpPr>
            <p:spPr>
              <a:xfrm>
                <a:off x="1240576" y="1591330"/>
                <a:ext cx="1799999" cy="4320000"/>
              </a:xfrm>
              <a:prstGeom prst="snip2DiagRect">
                <a:avLst>
                  <a:gd name="adj1" fmla="val 0"/>
                  <a:gd name="adj2" fmla="val 138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rgbClr val="41466D"/>
                    </a:solidFill>
                    <a:latin typeface="+mn-ea"/>
                  </a:rPr>
                  <a:t>WAS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41466D"/>
                    </a:solidFill>
                    <a:latin typeface="+mn-ea"/>
                  </a:rPr>
                  <a:t>(Web Application Server)</a:t>
                </a:r>
              </a:p>
              <a:p>
                <a:pPr algn="ctr"/>
                <a:endParaRPr lang="en-US" altLang="ko-KR" sz="1200" b="1" dirty="0">
                  <a:solidFill>
                    <a:srgbClr val="41466D"/>
                  </a:solidFill>
                  <a:latin typeface="+mn-ea"/>
                </a:endParaRPr>
              </a:p>
              <a:p>
                <a:pPr algn="ctr"/>
                <a:endParaRPr lang="en-US" altLang="ko-KR" sz="1200" b="1" dirty="0">
                  <a:solidFill>
                    <a:srgbClr val="41466D"/>
                  </a:solidFill>
                  <a:latin typeface="+mn-ea"/>
                </a:endParaRPr>
              </a:p>
            </p:txBody>
          </p: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AB90056-86FB-5FA7-BCDC-B7248B8EE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9937" y="5357826"/>
              <a:ext cx="1150400" cy="343823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128DA8C-3264-A29D-15B5-D9B0B9FF23AB}"/>
              </a:ext>
            </a:extLst>
          </p:cNvPr>
          <p:cNvGrpSpPr/>
          <p:nvPr/>
        </p:nvGrpSpPr>
        <p:grpSpPr>
          <a:xfrm>
            <a:off x="9557461" y="4383901"/>
            <a:ext cx="1980000" cy="1944000"/>
            <a:chOff x="9346413" y="4022485"/>
            <a:chExt cx="1980000" cy="194400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3036F14-62D7-C246-33A6-EC31BA8495AE}"/>
                </a:ext>
              </a:extLst>
            </p:cNvPr>
            <p:cNvGrpSpPr/>
            <p:nvPr/>
          </p:nvGrpSpPr>
          <p:grpSpPr>
            <a:xfrm>
              <a:off x="9346413" y="4022485"/>
              <a:ext cx="1980000" cy="1944000"/>
              <a:chOff x="963437" y="1338174"/>
              <a:chExt cx="2340000" cy="48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B79410B-E181-16F7-97E3-3BD3F4DA545C}"/>
                  </a:ext>
                </a:extLst>
              </p:cNvPr>
              <p:cNvSpPr/>
              <p:nvPr/>
            </p:nvSpPr>
            <p:spPr>
              <a:xfrm>
                <a:off x="963437" y="1338174"/>
                <a:ext cx="2340000" cy="4860000"/>
              </a:xfrm>
              <a:prstGeom prst="rect">
                <a:avLst/>
              </a:prstGeom>
              <a:noFill/>
              <a:ln w="381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사각형: 잘린 대각선 방향 모서리 40">
                <a:extLst>
                  <a:ext uri="{FF2B5EF4-FFF2-40B4-BE49-F238E27FC236}">
                    <a16:creationId xmlns:a16="http://schemas.microsoft.com/office/drawing/2014/main" id="{57EF3072-0C06-8291-0CB8-50985383DBE3}"/>
                  </a:ext>
                </a:extLst>
              </p:cNvPr>
              <p:cNvSpPr/>
              <p:nvPr/>
            </p:nvSpPr>
            <p:spPr>
              <a:xfrm>
                <a:off x="1057175" y="1425237"/>
                <a:ext cx="2160000" cy="4679999"/>
              </a:xfrm>
              <a:prstGeom prst="snip2Diag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사각형: 잘린 대각선 방향 모서리 41">
                <a:extLst>
                  <a:ext uri="{FF2B5EF4-FFF2-40B4-BE49-F238E27FC236}">
                    <a16:creationId xmlns:a16="http://schemas.microsoft.com/office/drawing/2014/main" id="{1132E0BA-4BA7-2BDE-9950-0D194D1D9769}"/>
                  </a:ext>
                </a:extLst>
              </p:cNvPr>
              <p:cNvSpPr/>
              <p:nvPr/>
            </p:nvSpPr>
            <p:spPr>
              <a:xfrm>
                <a:off x="1143831" y="1509265"/>
                <a:ext cx="1980000" cy="4500001"/>
              </a:xfrm>
              <a:prstGeom prst="snip2DiagRect">
                <a:avLst>
                  <a:gd name="adj1" fmla="val 0"/>
                  <a:gd name="adj2" fmla="val 0"/>
                </a:avLst>
              </a:prstGeom>
              <a:solidFill>
                <a:srgbClr val="D9D9D9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사각형: 잘린 대각선 방향 모서리 42">
                <a:extLst>
                  <a:ext uri="{FF2B5EF4-FFF2-40B4-BE49-F238E27FC236}">
                    <a16:creationId xmlns:a16="http://schemas.microsoft.com/office/drawing/2014/main" id="{0D5D1FE7-2590-69A0-C41E-1EBB0DE5C93B}"/>
                  </a:ext>
                </a:extLst>
              </p:cNvPr>
              <p:cNvSpPr/>
              <p:nvPr/>
            </p:nvSpPr>
            <p:spPr>
              <a:xfrm>
                <a:off x="1240575" y="1591332"/>
                <a:ext cx="1800000" cy="4320000"/>
              </a:xfrm>
              <a:prstGeom prst="snip2DiagRect">
                <a:avLst>
                  <a:gd name="adj1" fmla="val 0"/>
                  <a:gd name="adj2" fmla="val 138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rgbClr val="41466D"/>
                    </a:solidFill>
                    <a:latin typeface="+mn-ea"/>
                  </a:rPr>
                  <a:t>DB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41466D"/>
                    </a:solidFill>
                    <a:latin typeface="+mn-ea"/>
                  </a:rPr>
                  <a:t>(data</a:t>
                </a:r>
                <a:r>
                  <a:rPr lang="ko-KR" altLang="en-US" sz="1200" b="1" dirty="0">
                    <a:solidFill>
                      <a:srgbClr val="41466D"/>
                    </a:solidFill>
                    <a:latin typeface="+mn-ea"/>
                  </a:rPr>
                  <a:t> </a:t>
                </a:r>
                <a:r>
                  <a:rPr lang="en-US" altLang="ko-KR" sz="1200" b="1" dirty="0">
                    <a:solidFill>
                      <a:srgbClr val="41466D"/>
                    </a:solidFill>
                    <a:latin typeface="+mn-ea"/>
                  </a:rPr>
                  <a:t>base)</a:t>
                </a:r>
              </a:p>
              <a:p>
                <a:pPr algn="ctr"/>
                <a:endParaRPr lang="en-US" altLang="ko-KR" sz="1200" b="1" dirty="0">
                  <a:solidFill>
                    <a:srgbClr val="41466D"/>
                  </a:solidFill>
                  <a:latin typeface="+mn-ea"/>
                </a:endParaRPr>
              </a:p>
              <a:p>
                <a:pPr algn="ctr"/>
                <a:endParaRPr lang="en-US" altLang="ko-KR" sz="1200" b="1" dirty="0">
                  <a:solidFill>
                    <a:srgbClr val="41466D"/>
                  </a:solidFill>
                  <a:latin typeface="+mn-ea"/>
                </a:endParaRPr>
              </a:p>
              <a:p>
                <a:pPr algn="ctr"/>
                <a:endParaRPr lang="en-US" altLang="ko-KR" sz="1200" b="1" dirty="0">
                  <a:solidFill>
                    <a:srgbClr val="41466D"/>
                  </a:solidFill>
                  <a:latin typeface="+mn-ea"/>
                </a:endParaRPr>
              </a:p>
            </p:txBody>
          </p:sp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3930BE1-73B6-9770-3B06-42009CC2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7473" y="5308757"/>
              <a:ext cx="1125994" cy="374386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5D88684-81B6-C6BD-79A2-FAE1B37916C9}"/>
              </a:ext>
            </a:extLst>
          </p:cNvPr>
          <p:cNvGrpSpPr/>
          <p:nvPr/>
        </p:nvGrpSpPr>
        <p:grpSpPr>
          <a:xfrm>
            <a:off x="4190257" y="1397488"/>
            <a:ext cx="1980000" cy="1944000"/>
            <a:chOff x="963437" y="1338174"/>
            <a:chExt cx="2340000" cy="486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5A62C99-B150-13B7-FFD5-D19736578D7C}"/>
                </a:ext>
              </a:extLst>
            </p:cNvPr>
            <p:cNvSpPr/>
            <p:nvPr/>
          </p:nvSpPr>
          <p:spPr>
            <a:xfrm>
              <a:off x="963437" y="1338174"/>
              <a:ext cx="2340000" cy="4860000"/>
            </a:xfrm>
            <a:prstGeom prst="rect">
              <a:avLst/>
            </a:prstGeom>
            <a:noFill/>
            <a:ln w="38100"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사각형: 잘린 대각선 방향 모서리 54">
              <a:extLst>
                <a:ext uri="{FF2B5EF4-FFF2-40B4-BE49-F238E27FC236}">
                  <a16:creationId xmlns:a16="http://schemas.microsoft.com/office/drawing/2014/main" id="{FA99977A-FB42-BFB5-57B4-F9F45B6BBC6B}"/>
                </a:ext>
              </a:extLst>
            </p:cNvPr>
            <p:cNvSpPr/>
            <p:nvPr/>
          </p:nvSpPr>
          <p:spPr>
            <a:xfrm>
              <a:off x="1057175" y="1401196"/>
              <a:ext cx="2160000" cy="4679999"/>
            </a:xfrm>
            <a:prstGeom prst="snip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사각형: 잘린 대각선 방향 모서리 55">
              <a:extLst>
                <a:ext uri="{FF2B5EF4-FFF2-40B4-BE49-F238E27FC236}">
                  <a16:creationId xmlns:a16="http://schemas.microsoft.com/office/drawing/2014/main" id="{17D822C3-128B-0CD8-BF87-A5ADBAD06781}"/>
                </a:ext>
              </a:extLst>
            </p:cNvPr>
            <p:cNvSpPr/>
            <p:nvPr/>
          </p:nvSpPr>
          <p:spPr>
            <a:xfrm>
              <a:off x="1143831" y="1485224"/>
              <a:ext cx="1980000" cy="4500001"/>
            </a:xfrm>
            <a:prstGeom prst="snip2DiagRect">
              <a:avLst>
                <a:gd name="adj1" fmla="val 0"/>
                <a:gd name="adj2" fmla="val 0"/>
              </a:avLst>
            </a:prstGeom>
            <a:solidFill>
              <a:srgbClr val="41466D"/>
            </a:solidFill>
            <a:ln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사각형: 잘린 대각선 방향 모서리 56">
              <a:extLst>
                <a:ext uri="{FF2B5EF4-FFF2-40B4-BE49-F238E27FC236}">
                  <a16:creationId xmlns:a16="http://schemas.microsoft.com/office/drawing/2014/main" id="{4B712EFD-B968-CCC7-ABC6-DB8300B5AD08}"/>
                </a:ext>
              </a:extLst>
            </p:cNvPr>
            <p:cNvSpPr/>
            <p:nvPr/>
          </p:nvSpPr>
          <p:spPr>
            <a:xfrm>
              <a:off x="1240575" y="1567292"/>
              <a:ext cx="1800000" cy="4320000"/>
            </a:xfrm>
            <a:prstGeom prst="snip2DiagRect">
              <a:avLst>
                <a:gd name="adj1" fmla="val 0"/>
                <a:gd name="adj2" fmla="val 138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41466D"/>
                  </a:solidFill>
                  <a:latin typeface="+mn-ea"/>
                </a:rPr>
                <a:t>DNS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EDB1BE8-5B07-DC6C-62DC-D1E2FF133558}"/>
              </a:ext>
            </a:extLst>
          </p:cNvPr>
          <p:cNvCxnSpPr>
            <a:cxnSpLocks/>
          </p:cNvCxnSpPr>
          <p:nvPr/>
        </p:nvCxnSpPr>
        <p:spPr>
          <a:xfrm>
            <a:off x="2830913" y="2187615"/>
            <a:ext cx="1273840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ABF4BDA-B77A-3F77-36BE-2B86168C12B2}"/>
              </a:ext>
            </a:extLst>
          </p:cNvPr>
          <p:cNvCxnSpPr>
            <a:cxnSpLocks/>
          </p:cNvCxnSpPr>
          <p:nvPr/>
        </p:nvCxnSpPr>
        <p:spPr>
          <a:xfrm flipH="1">
            <a:off x="2830913" y="2743199"/>
            <a:ext cx="1233607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433245-294D-2895-0C81-88AE984540FF}"/>
              </a:ext>
            </a:extLst>
          </p:cNvPr>
          <p:cNvSpPr txBox="1"/>
          <p:nvPr/>
        </p:nvSpPr>
        <p:spPr>
          <a:xfrm>
            <a:off x="6323995" y="1403569"/>
            <a:ext cx="3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클라이언트</a:t>
            </a:r>
            <a:r>
              <a:rPr lang="en-US" altLang="ko-KR" dirty="0"/>
              <a:t> : </a:t>
            </a:r>
            <a:r>
              <a:rPr lang="ko-KR" altLang="en-US" dirty="0"/>
              <a:t>서비스 요청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CF0EDE-78A5-4AEC-4CDF-CFBBA8D21FBE}"/>
              </a:ext>
            </a:extLst>
          </p:cNvPr>
          <p:cNvSpPr txBox="1"/>
          <p:nvPr/>
        </p:nvSpPr>
        <p:spPr>
          <a:xfrm>
            <a:off x="6339344" y="1917128"/>
            <a:ext cx="3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DNS : </a:t>
            </a:r>
            <a:r>
              <a:rPr lang="ko-KR" altLang="en-US" dirty="0"/>
              <a:t>도메인 </a:t>
            </a:r>
            <a:r>
              <a:rPr lang="en-US" altLang="ko-KR" dirty="0"/>
              <a:t>-&gt; IP </a:t>
            </a:r>
            <a:r>
              <a:rPr lang="ko-KR" altLang="en-US" dirty="0"/>
              <a:t>변환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7EAD1C-FBC7-6D93-C50D-037CCD9F8393}"/>
              </a:ext>
            </a:extLst>
          </p:cNvPr>
          <p:cNvSpPr txBox="1"/>
          <p:nvPr/>
        </p:nvSpPr>
        <p:spPr>
          <a:xfrm>
            <a:off x="6339344" y="2437032"/>
            <a:ext cx="3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웹 서버</a:t>
            </a:r>
            <a:r>
              <a:rPr lang="en-US" altLang="ko-KR" dirty="0"/>
              <a:t> : </a:t>
            </a:r>
            <a:r>
              <a:rPr lang="ko-KR" altLang="en-US" dirty="0"/>
              <a:t>정적 파일 제공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045F8B-F120-EB67-F10C-A172B2B23CB9}"/>
              </a:ext>
            </a:extLst>
          </p:cNvPr>
          <p:cNvSpPr txBox="1"/>
          <p:nvPr/>
        </p:nvSpPr>
        <p:spPr>
          <a:xfrm>
            <a:off x="6339344" y="2957539"/>
            <a:ext cx="3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WAS: </a:t>
            </a:r>
            <a:r>
              <a:rPr lang="ko-KR" altLang="en-US" dirty="0"/>
              <a:t>동적인 처리 및 제공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EE3F26-D765-4295-1E62-8E6FF4F1A24C}"/>
              </a:ext>
            </a:extLst>
          </p:cNvPr>
          <p:cNvSpPr txBox="1"/>
          <p:nvPr/>
        </p:nvSpPr>
        <p:spPr>
          <a:xfrm>
            <a:off x="6339344" y="3479050"/>
            <a:ext cx="3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DB : </a:t>
            </a:r>
            <a:r>
              <a:rPr lang="ko-KR" altLang="en-US" dirty="0"/>
              <a:t>정보 저장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CF5A6-B835-464E-A646-925F7D69B735}"/>
              </a:ext>
            </a:extLst>
          </p:cNvPr>
          <p:cNvSpPr txBox="1"/>
          <p:nvPr/>
        </p:nvSpPr>
        <p:spPr>
          <a:xfrm>
            <a:off x="2775424" y="1700461"/>
            <a:ext cx="141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사이트 주소 요청</a:t>
            </a:r>
            <a:endParaRPr lang="en-US" altLang="ko-KR" sz="1200" dirty="0"/>
          </a:p>
          <a:p>
            <a:r>
              <a:rPr lang="en-US" altLang="ko-KR" sz="1200" dirty="0"/>
              <a:t>(pethroom.com)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3F3ED-16E4-E626-0002-9DBFE6F1E500}"/>
              </a:ext>
            </a:extLst>
          </p:cNvPr>
          <p:cNvSpPr txBox="1"/>
          <p:nvPr/>
        </p:nvSpPr>
        <p:spPr>
          <a:xfrm>
            <a:off x="2833469" y="2911372"/>
            <a:ext cx="133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IP </a:t>
            </a:r>
            <a:r>
              <a:rPr lang="ko-KR" altLang="en-US" sz="1200" dirty="0"/>
              <a:t>주소 제공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b="0" i="0" dirty="0">
                <a:effectLst/>
                <a:latin typeface="Apple SD Gothic Neo"/>
              </a:rPr>
              <a:t>210.114.0.241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2507C-AC67-7127-36F0-E3FCD45E0B5A}"/>
              </a:ext>
            </a:extLst>
          </p:cNvPr>
          <p:cNvSpPr txBox="1"/>
          <p:nvPr/>
        </p:nvSpPr>
        <p:spPr>
          <a:xfrm>
            <a:off x="2556984" y="4541511"/>
            <a:ext cx="1403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210.114.0.241</a:t>
            </a:r>
            <a:r>
              <a:rPr lang="ko-KR" altLang="en-US" sz="1200" dirty="0"/>
              <a:t>에</a:t>
            </a:r>
            <a:endParaRPr lang="en-US" altLang="ko-KR" sz="1200" dirty="0"/>
          </a:p>
          <a:p>
            <a:r>
              <a:rPr lang="en-US" altLang="ko-KR" sz="1200" dirty="0"/>
              <a:t>index.html</a:t>
            </a:r>
            <a:r>
              <a:rPr lang="ko-KR" altLang="en-US" sz="1200" dirty="0"/>
              <a:t>요청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9E44D04-7096-02E4-4151-DF23A1B184CF}"/>
              </a:ext>
            </a:extLst>
          </p:cNvPr>
          <p:cNvCxnSpPr>
            <a:cxnSpLocks/>
          </p:cNvCxnSpPr>
          <p:nvPr/>
        </p:nvCxnSpPr>
        <p:spPr>
          <a:xfrm flipV="1">
            <a:off x="2829164" y="5095510"/>
            <a:ext cx="912519" cy="891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506217D-6E64-40C1-254C-AD21F6E8209A}"/>
              </a:ext>
            </a:extLst>
          </p:cNvPr>
          <p:cNvCxnSpPr>
            <a:cxnSpLocks/>
          </p:cNvCxnSpPr>
          <p:nvPr/>
        </p:nvCxnSpPr>
        <p:spPr>
          <a:xfrm flipH="1" flipV="1">
            <a:off x="2778699" y="5635536"/>
            <a:ext cx="962984" cy="7171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3B5B44B-6A73-D049-1DC4-13B46D9E7526}"/>
              </a:ext>
            </a:extLst>
          </p:cNvPr>
          <p:cNvCxnSpPr>
            <a:cxnSpLocks/>
          </p:cNvCxnSpPr>
          <p:nvPr/>
        </p:nvCxnSpPr>
        <p:spPr>
          <a:xfrm>
            <a:off x="5721683" y="5096401"/>
            <a:ext cx="128835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297D266-78E5-2406-CFA4-FDDA347E4D50}"/>
              </a:ext>
            </a:extLst>
          </p:cNvPr>
          <p:cNvCxnSpPr>
            <a:cxnSpLocks/>
          </p:cNvCxnSpPr>
          <p:nvPr/>
        </p:nvCxnSpPr>
        <p:spPr>
          <a:xfrm flipH="1">
            <a:off x="5730552" y="5642707"/>
            <a:ext cx="1279487" cy="17318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E241CF6-77D5-8E5E-DFF2-9B3862CA7B83}"/>
              </a:ext>
            </a:extLst>
          </p:cNvPr>
          <p:cNvCxnSpPr>
            <a:cxnSpLocks/>
          </p:cNvCxnSpPr>
          <p:nvPr/>
        </p:nvCxnSpPr>
        <p:spPr>
          <a:xfrm>
            <a:off x="9026142" y="5096401"/>
            <a:ext cx="505379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0850ADA-3928-F6A0-910E-2E45551438BF}"/>
              </a:ext>
            </a:extLst>
          </p:cNvPr>
          <p:cNvCxnSpPr>
            <a:cxnSpLocks/>
          </p:cNvCxnSpPr>
          <p:nvPr/>
        </p:nvCxnSpPr>
        <p:spPr>
          <a:xfrm flipH="1">
            <a:off x="9041382" y="5649878"/>
            <a:ext cx="490139" cy="20295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5895276-A0AB-5088-F23B-716B4015A3D0}"/>
              </a:ext>
            </a:extLst>
          </p:cNvPr>
          <p:cNvSpPr txBox="1"/>
          <p:nvPr/>
        </p:nvSpPr>
        <p:spPr>
          <a:xfrm>
            <a:off x="5714178" y="4734222"/>
            <a:ext cx="1544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동적인 작업 요청</a:t>
            </a:r>
            <a:endParaRPr lang="en-US" altLang="ko-KR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0B2A3-FCA9-E2D1-E57C-D246345A0A2D}"/>
              </a:ext>
            </a:extLst>
          </p:cNvPr>
          <p:cNvSpPr txBox="1"/>
          <p:nvPr/>
        </p:nvSpPr>
        <p:spPr>
          <a:xfrm>
            <a:off x="5784972" y="5829451"/>
            <a:ext cx="1403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작업 처리 결과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B0D1579-DACA-F8C7-BA27-03B863B82B11}"/>
              </a:ext>
            </a:extLst>
          </p:cNvPr>
          <p:cNvSpPr txBox="1"/>
          <p:nvPr/>
        </p:nvSpPr>
        <p:spPr>
          <a:xfrm>
            <a:off x="2579395" y="5854191"/>
            <a:ext cx="1403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</a:t>
            </a:r>
            <a:r>
              <a:rPr lang="ko-KR" altLang="en-US" sz="1200" dirty="0"/>
              <a:t> 제공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DADEA43-3A04-B0FC-76E9-D5F698F96025}"/>
              </a:ext>
            </a:extLst>
          </p:cNvPr>
          <p:cNvSpPr txBox="1"/>
          <p:nvPr/>
        </p:nvSpPr>
        <p:spPr>
          <a:xfrm>
            <a:off x="9010771" y="4734222"/>
            <a:ext cx="532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  <a:endParaRPr lang="en-US" altLang="ko-KR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8826A6-3A90-A264-7075-924C3A4857ED}"/>
              </a:ext>
            </a:extLst>
          </p:cNvPr>
          <p:cNvSpPr txBox="1"/>
          <p:nvPr/>
        </p:nvSpPr>
        <p:spPr>
          <a:xfrm>
            <a:off x="9010772" y="5828318"/>
            <a:ext cx="505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107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4" grpId="0"/>
      <p:bldP spid="120" grpId="0"/>
      <p:bldP spid="121" grpId="0"/>
      <p:bldP spid="122" grpId="0"/>
      <p:bldP spid="1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</a:rPr>
                <a:t>NGINX </a:t>
              </a:r>
              <a:r>
                <a:rPr lang="ko-KR" altLang="en-US" sz="2800" b="1" i="1" kern="0" dirty="0">
                  <a:solidFill>
                    <a:srgbClr val="363B64"/>
                  </a:solidFill>
                </a:rPr>
                <a:t>배경 및 구조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5E8C60-6DF1-E54E-BC98-4737B5835DEF}"/>
              </a:ext>
            </a:extLst>
          </p:cNvPr>
          <p:cNvGrpSpPr/>
          <p:nvPr/>
        </p:nvGrpSpPr>
        <p:grpSpPr>
          <a:xfrm>
            <a:off x="712502" y="1816376"/>
            <a:ext cx="1800000" cy="1800000"/>
            <a:chOff x="690817" y="1452164"/>
            <a:chExt cx="1976836" cy="197683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A08342F-792A-144F-CE26-75DF01FB58AC}"/>
                </a:ext>
              </a:extLst>
            </p:cNvPr>
            <p:cNvGrpSpPr/>
            <p:nvPr/>
          </p:nvGrpSpPr>
          <p:grpSpPr>
            <a:xfrm>
              <a:off x="690817" y="1452164"/>
              <a:ext cx="1976836" cy="1976836"/>
              <a:chOff x="1131755" y="3619234"/>
              <a:chExt cx="1976836" cy="1976836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73CD46BB-9458-4253-9F2F-5AC61032931B}"/>
                  </a:ext>
                </a:extLst>
              </p:cNvPr>
              <p:cNvSpPr/>
              <p:nvPr/>
            </p:nvSpPr>
            <p:spPr>
              <a:xfrm>
                <a:off x="1287776" y="3768175"/>
                <a:ext cx="1672531" cy="16725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8DC06089-2ACA-464C-BC40-C40C0F56A0CB}"/>
                  </a:ext>
                </a:extLst>
              </p:cNvPr>
              <p:cNvSpPr/>
              <p:nvPr/>
            </p:nvSpPr>
            <p:spPr>
              <a:xfrm>
                <a:off x="1338491" y="3824005"/>
                <a:ext cx="1562400" cy="1562400"/>
              </a:xfrm>
              <a:prstGeom prst="ellipse">
                <a:avLst/>
              </a:prstGeom>
              <a:solidFill>
                <a:srgbClr val="FE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EE5E0"/>
                    </a:solidFill>
                  </a:rPr>
                  <a:t>CONTENTS</a:t>
                </a:r>
              </a:p>
              <a:p>
                <a:pPr algn="ctr"/>
                <a:r>
                  <a:rPr lang="en-US" altLang="ko-KR" sz="2400" b="1" dirty="0">
                    <a:solidFill>
                      <a:srgbClr val="FEE5E0"/>
                    </a:solidFill>
                  </a:rPr>
                  <a:t>01</a:t>
                </a:r>
                <a:endParaRPr lang="ko-KR" altLang="en-US" sz="2400" b="1" dirty="0">
                  <a:solidFill>
                    <a:srgbClr val="FEE5E0"/>
                  </a:solidFill>
                </a:endParaRPr>
              </a:p>
            </p:txBody>
          </p:sp>
          <p:sp>
            <p:nvSpPr>
              <p:cNvPr id="147" name="원호 146">
                <a:extLst>
                  <a:ext uri="{FF2B5EF4-FFF2-40B4-BE49-F238E27FC236}">
                    <a16:creationId xmlns:a16="http://schemas.microsoft.com/office/drawing/2014/main" id="{1AD3CF82-F252-4F09-AFBE-6FFCF8B194DD}"/>
                  </a:ext>
                </a:extLst>
              </p:cNvPr>
              <p:cNvSpPr/>
              <p:nvPr/>
            </p:nvSpPr>
            <p:spPr>
              <a:xfrm>
                <a:off x="1131755" y="3619234"/>
                <a:ext cx="1976836" cy="1976836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 w="25400">
                <a:solidFill>
                  <a:srgbClr val="FEE5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7F5C3-823C-52A7-B3F2-76795C3A3C34}"/>
                </a:ext>
              </a:extLst>
            </p:cNvPr>
            <p:cNvSpPr/>
            <p:nvPr/>
          </p:nvSpPr>
          <p:spPr>
            <a:xfrm>
              <a:off x="1040045" y="1797736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REQUST</a:t>
              </a:r>
              <a:endParaRPr lang="ko-KR" altLang="en-US" b="1" dirty="0">
                <a:solidFill>
                  <a:srgbClr val="41466D"/>
                </a:solidFill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766720B-3FC8-1950-A15B-331969E02A95}"/>
              </a:ext>
            </a:extLst>
          </p:cNvPr>
          <p:cNvSpPr/>
          <p:nvPr/>
        </p:nvSpPr>
        <p:spPr>
          <a:xfrm>
            <a:off x="2752899" y="2381901"/>
            <a:ext cx="1800000" cy="720000"/>
          </a:xfrm>
          <a:prstGeom prst="rightArrow">
            <a:avLst/>
          </a:prstGeom>
          <a:noFill/>
          <a:ln w="38100">
            <a:solidFill>
              <a:srgbClr val="414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1466D"/>
                </a:solidFill>
              </a:rPr>
              <a:t>connection</a:t>
            </a:r>
            <a:endParaRPr lang="ko-KR" altLang="en-US" sz="2000" b="1" dirty="0">
              <a:solidFill>
                <a:srgbClr val="41466D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98DE70C-0029-0054-16E7-8CE2D47B0CB4}"/>
              </a:ext>
            </a:extLst>
          </p:cNvPr>
          <p:cNvGrpSpPr/>
          <p:nvPr/>
        </p:nvGrpSpPr>
        <p:grpSpPr>
          <a:xfrm>
            <a:off x="4700556" y="1816376"/>
            <a:ext cx="2700000" cy="1800000"/>
            <a:chOff x="5070494" y="1414730"/>
            <a:chExt cx="2520000" cy="1800000"/>
          </a:xfrm>
        </p:grpSpPr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105B0BC4-1340-6592-E727-3EA5C5CC29D2}"/>
                </a:ext>
              </a:extLst>
            </p:cNvPr>
            <p:cNvSpPr/>
            <p:nvPr/>
          </p:nvSpPr>
          <p:spPr>
            <a:xfrm>
              <a:off x="5070494" y="1414730"/>
              <a:ext cx="2520000" cy="1800000"/>
            </a:xfrm>
            <a:prstGeom prst="flowChartInputOutput">
              <a:avLst/>
            </a:prstGeom>
            <a:noFill/>
            <a:ln w="25400">
              <a:solidFill>
                <a:srgbClr val="FC997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데이터 34">
              <a:extLst>
                <a:ext uri="{FF2B5EF4-FFF2-40B4-BE49-F238E27FC236}">
                  <a16:creationId xmlns:a16="http://schemas.microsoft.com/office/drawing/2014/main" id="{7FEF1932-9A52-236C-4AEC-719A23429634}"/>
                </a:ext>
              </a:extLst>
            </p:cNvPr>
            <p:cNvSpPr/>
            <p:nvPr/>
          </p:nvSpPr>
          <p:spPr>
            <a:xfrm>
              <a:off x="5250494" y="1554231"/>
              <a:ext cx="2160000" cy="152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데이터 35">
              <a:extLst>
                <a:ext uri="{FF2B5EF4-FFF2-40B4-BE49-F238E27FC236}">
                  <a16:creationId xmlns:a16="http://schemas.microsoft.com/office/drawing/2014/main" id="{77142817-4CF8-EBA7-6097-9BDDCB0063A3}"/>
                </a:ext>
              </a:extLst>
            </p:cNvPr>
            <p:cNvSpPr/>
            <p:nvPr/>
          </p:nvSpPr>
          <p:spPr>
            <a:xfrm>
              <a:off x="5346752" y="1603730"/>
              <a:ext cx="1980000" cy="1422000"/>
            </a:xfrm>
            <a:prstGeom prst="flowChartInputOutput">
              <a:avLst/>
            </a:prstGeom>
            <a:solidFill>
              <a:srgbClr val="FC9974">
                <a:alpha val="90000"/>
              </a:srgb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데이터 36">
              <a:extLst>
                <a:ext uri="{FF2B5EF4-FFF2-40B4-BE49-F238E27FC236}">
                  <a16:creationId xmlns:a16="http://schemas.microsoft.com/office/drawing/2014/main" id="{1C57F383-D29B-16DE-1673-3B8E99D7D84E}"/>
                </a:ext>
              </a:extLst>
            </p:cNvPr>
            <p:cNvSpPr/>
            <p:nvPr/>
          </p:nvSpPr>
          <p:spPr>
            <a:xfrm>
              <a:off x="5526752" y="1733505"/>
              <a:ext cx="1620000" cy="116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process</a:t>
              </a:r>
              <a:endParaRPr lang="ko-KR" altLang="en-US" b="1" dirty="0">
                <a:solidFill>
                  <a:srgbClr val="41466D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E1FA03-36EE-DDF1-9C72-B8E6862B9B97}"/>
              </a:ext>
            </a:extLst>
          </p:cNvPr>
          <p:cNvSpPr txBox="1"/>
          <p:nvPr/>
        </p:nvSpPr>
        <p:spPr>
          <a:xfrm>
            <a:off x="712502" y="1307939"/>
            <a:ext cx="538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1466D"/>
                </a:solidFill>
              </a:rPr>
              <a:t>1995 – Apache server </a:t>
            </a:r>
            <a:r>
              <a:rPr lang="ko-KR" altLang="en-US" sz="2400" b="1" dirty="0">
                <a:solidFill>
                  <a:srgbClr val="41466D"/>
                </a:solidFill>
              </a:rPr>
              <a:t>등장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76C1C70-C54D-F52B-AB72-2533ECE472E4}"/>
              </a:ext>
            </a:extLst>
          </p:cNvPr>
          <p:cNvGrpSpPr/>
          <p:nvPr/>
        </p:nvGrpSpPr>
        <p:grpSpPr>
          <a:xfrm>
            <a:off x="7953300" y="1769604"/>
            <a:ext cx="2700000" cy="1800000"/>
            <a:chOff x="5070494" y="1414730"/>
            <a:chExt cx="2520000" cy="1800000"/>
          </a:xfrm>
        </p:grpSpPr>
        <p:sp>
          <p:nvSpPr>
            <p:cNvPr id="41" name="순서도: 데이터 40">
              <a:extLst>
                <a:ext uri="{FF2B5EF4-FFF2-40B4-BE49-F238E27FC236}">
                  <a16:creationId xmlns:a16="http://schemas.microsoft.com/office/drawing/2014/main" id="{9BE23296-B816-830D-44E5-027B482FAFE2}"/>
                </a:ext>
              </a:extLst>
            </p:cNvPr>
            <p:cNvSpPr/>
            <p:nvPr/>
          </p:nvSpPr>
          <p:spPr>
            <a:xfrm>
              <a:off x="5070494" y="1414730"/>
              <a:ext cx="2520000" cy="1800000"/>
            </a:xfrm>
            <a:prstGeom prst="flowChartInputOutput">
              <a:avLst/>
            </a:prstGeom>
            <a:noFill/>
            <a:ln w="25400">
              <a:solidFill>
                <a:srgbClr val="FC997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데이터 41">
              <a:extLst>
                <a:ext uri="{FF2B5EF4-FFF2-40B4-BE49-F238E27FC236}">
                  <a16:creationId xmlns:a16="http://schemas.microsoft.com/office/drawing/2014/main" id="{40F4FE11-54F4-70C5-571A-39F123BDB7BF}"/>
                </a:ext>
              </a:extLst>
            </p:cNvPr>
            <p:cNvSpPr/>
            <p:nvPr/>
          </p:nvSpPr>
          <p:spPr>
            <a:xfrm>
              <a:off x="5250494" y="1554231"/>
              <a:ext cx="2160000" cy="152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데이터 42">
              <a:extLst>
                <a:ext uri="{FF2B5EF4-FFF2-40B4-BE49-F238E27FC236}">
                  <a16:creationId xmlns:a16="http://schemas.microsoft.com/office/drawing/2014/main" id="{B34912D6-F75B-85AD-608E-0706CBC67484}"/>
                </a:ext>
              </a:extLst>
            </p:cNvPr>
            <p:cNvSpPr/>
            <p:nvPr/>
          </p:nvSpPr>
          <p:spPr>
            <a:xfrm>
              <a:off x="5346752" y="1603730"/>
              <a:ext cx="1980000" cy="1422000"/>
            </a:xfrm>
            <a:prstGeom prst="flowChartInputOutput">
              <a:avLst/>
            </a:prstGeom>
            <a:solidFill>
              <a:srgbClr val="FC9974">
                <a:alpha val="90000"/>
              </a:srgb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데이터 43">
              <a:extLst>
                <a:ext uri="{FF2B5EF4-FFF2-40B4-BE49-F238E27FC236}">
                  <a16:creationId xmlns:a16="http://schemas.microsoft.com/office/drawing/2014/main" id="{3BED3306-8DD4-578F-C853-8EA956999DF8}"/>
                </a:ext>
              </a:extLst>
            </p:cNvPr>
            <p:cNvSpPr/>
            <p:nvPr/>
          </p:nvSpPr>
          <p:spPr>
            <a:xfrm>
              <a:off x="5526752" y="1733505"/>
              <a:ext cx="1620000" cy="116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process</a:t>
              </a:r>
              <a:endParaRPr lang="ko-KR" altLang="en-US" b="1" dirty="0">
                <a:solidFill>
                  <a:srgbClr val="41466D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F0AD8E-BBE1-2A4B-A4EA-9DA3393AD982}"/>
              </a:ext>
            </a:extLst>
          </p:cNvPr>
          <p:cNvGrpSpPr/>
          <p:nvPr/>
        </p:nvGrpSpPr>
        <p:grpSpPr>
          <a:xfrm>
            <a:off x="8336091" y="2954842"/>
            <a:ext cx="2700000" cy="1800000"/>
            <a:chOff x="5070494" y="1414730"/>
            <a:chExt cx="2520000" cy="1800000"/>
          </a:xfrm>
        </p:grpSpPr>
        <p:sp>
          <p:nvSpPr>
            <p:cNvPr id="46" name="순서도: 데이터 45">
              <a:extLst>
                <a:ext uri="{FF2B5EF4-FFF2-40B4-BE49-F238E27FC236}">
                  <a16:creationId xmlns:a16="http://schemas.microsoft.com/office/drawing/2014/main" id="{FDEEB7BD-FEDA-333C-A403-281D328C11D3}"/>
                </a:ext>
              </a:extLst>
            </p:cNvPr>
            <p:cNvSpPr/>
            <p:nvPr/>
          </p:nvSpPr>
          <p:spPr>
            <a:xfrm>
              <a:off x="5070494" y="1414730"/>
              <a:ext cx="2520000" cy="1800000"/>
            </a:xfrm>
            <a:prstGeom prst="flowChartInputOutput">
              <a:avLst/>
            </a:prstGeom>
            <a:noFill/>
            <a:ln w="25400">
              <a:solidFill>
                <a:srgbClr val="FC997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데이터 46">
              <a:extLst>
                <a:ext uri="{FF2B5EF4-FFF2-40B4-BE49-F238E27FC236}">
                  <a16:creationId xmlns:a16="http://schemas.microsoft.com/office/drawing/2014/main" id="{23D14F9D-F4F6-17D2-8E46-86591033EAF3}"/>
                </a:ext>
              </a:extLst>
            </p:cNvPr>
            <p:cNvSpPr/>
            <p:nvPr/>
          </p:nvSpPr>
          <p:spPr>
            <a:xfrm>
              <a:off x="5250494" y="1554231"/>
              <a:ext cx="2160000" cy="152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데이터 47">
              <a:extLst>
                <a:ext uri="{FF2B5EF4-FFF2-40B4-BE49-F238E27FC236}">
                  <a16:creationId xmlns:a16="http://schemas.microsoft.com/office/drawing/2014/main" id="{62C4FF50-E36E-E02E-01C6-4DEBD19F73AF}"/>
                </a:ext>
              </a:extLst>
            </p:cNvPr>
            <p:cNvSpPr/>
            <p:nvPr/>
          </p:nvSpPr>
          <p:spPr>
            <a:xfrm>
              <a:off x="5346752" y="1603730"/>
              <a:ext cx="1980000" cy="1422000"/>
            </a:xfrm>
            <a:prstGeom prst="flowChartInputOutput">
              <a:avLst/>
            </a:prstGeom>
            <a:solidFill>
              <a:srgbClr val="FC9974">
                <a:alpha val="90000"/>
              </a:srgb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데이터 48">
              <a:extLst>
                <a:ext uri="{FF2B5EF4-FFF2-40B4-BE49-F238E27FC236}">
                  <a16:creationId xmlns:a16="http://schemas.microsoft.com/office/drawing/2014/main" id="{8654C57D-CF3D-E848-3188-57C3BBA4D893}"/>
                </a:ext>
              </a:extLst>
            </p:cNvPr>
            <p:cNvSpPr/>
            <p:nvPr/>
          </p:nvSpPr>
          <p:spPr>
            <a:xfrm>
              <a:off x="5526752" y="1733505"/>
              <a:ext cx="1620000" cy="116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process</a:t>
              </a:r>
              <a:endParaRPr lang="ko-KR" altLang="en-US" b="1" dirty="0">
                <a:solidFill>
                  <a:srgbClr val="41466D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52E984F-5098-DED4-7F92-9097927BA199}"/>
              </a:ext>
            </a:extLst>
          </p:cNvPr>
          <p:cNvGrpSpPr/>
          <p:nvPr/>
        </p:nvGrpSpPr>
        <p:grpSpPr>
          <a:xfrm>
            <a:off x="8779107" y="4211094"/>
            <a:ext cx="2700000" cy="1800000"/>
            <a:chOff x="5070494" y="1414730"/>
            <a:chExt cx="2520000" cy="1800000"/>
          </a:xfrm>
        </p:grpSpPr>
        <p:sp>
          <p:nvSpPr>
            <p:cNvPr id="51" name="순서도: 데이터 50">
              <a:extLst>
                <a:ext uri="{FF2B5EF4-FFF2-40B4-BE49-F238E27FC236}">
                  <a16:creationId xmlns:a16="http://schemas.microsoft.com/office/drawing/2014/main" id="{D2FBF16E-C00A-12E0-2BE3-4227CC989B05}"/>
                </a:ext>
              </a:extLst>
            </p:cNvPr>
            <p:cNvSpPr/>
            <p:nvPr/>
          </p:nvSpPr>
          <p:spPr>
            <a:xfrm>
              <a:off x="5070494" y="1414730"/>
              <a:ext cx="2520000" cy="1800000"/>
            </a:xfrm>
            <a:prstGeom prst="flowChartInputOutput">
              <a:avLst/>
            </a:prstGeom>
            <a:noFill/>
            <a:ln w="25400">
              <a:solidFill>
                <a:srgbClr val="FC997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순서도: 데이터 51">
              <a:extLst>
                <a:ext uri="{FF2B5EF4-FFF2-40B4-BE49-F238E27FC236}">
                  <a16:creationId xmlns:a16="http://schemas.microsoft.com/office/drawing/2014/main" id="{A4629752-9E66-FF36-A1A8-1A15A116D060}"/>
                </a:ext>
              </a:extLst>
            </p:cNvPr>
            <p:cNvSpPr/>
            <p:nvPr/>
          </p:nvSpPr>
          <p:spPr>
            <a:xfrm>
              <a:off x="5250494" y="1554231"/>
              <a:ext cx="2160000" cy="152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데이터 52">
              <a:extLst>
                <a:ext uri="{FF2B5EF4-FFF2-40B4-BE49-F238E27FC236}">
                  <a16:creationId xmlns:a16="http://schemas.microsoft.com/office/drawing/2014/main" id="{067C76D8-FF48-AA32-F464-0F6153757446}"/>
                </a:ext>
              </a:extLst>
            </p:cNvPr>
            <p:cNvSpPr/>
            <p:nvPr/>
          </p:nvSpPr>
          <p:spPr>
            <a:xfrm>
              <a:off x="5346752" y="1603730"/>
              <a:ext cx="1980000" cy="1422000"/>
            </a:xfrm>
            <a:prstGeom prst="flowChartInputOutput">
              <a:avLst/>
            </a:prstGeom>
            <a:solidFill>
              <a:srgbClr val="FC9974">
                <a:alpha val="90000"/>
              </a:srgb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순서도: 데이터 53">
              <a:extLst>
                <a:ext uri="{FF2B5EF4-FFF2-40B4-BE49-F238E27FC236}">
                  <a16:creationId xmlns:a16="http://schemas.microsoft.com/office/drawing/2014/main" id="{2FCFC437-2BE1-696A-42B2-711462ABA6D0}"/>
                </a:ext>
              </a:extLst>
            </p:cNvPr>
            <p:cNvSpPr/>
            <p:nvPr/>
          </p:nvSpPr>
          <p:spPr>
            <a:xfrm>
              <a:off x="5526752" y="1733505"/>
              <a:ext cx="1620000" cy="116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process</a:t>
              </a:r>
              <a:endParaRPr lang="ko-KR" altLang="en-US" b="1" dirty="0">
                <a:solidFill>
                  <a:srgbClr val="41466D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FA80E2-9996-FDA8-622B-63B9C4615321}"/>
              </a:ext>
            </a:extLst>
          </p:cNvPr>
          <p:cNvSpPr txBox="1"/>
          <p:nvPr/>
        </p:nvSpPr>
        <p:spPr>
          <a:xfrm>
            <a:off x="8007159" y="1389407"/>
            <a:ext cx="163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466D"/>
                </a:solidFill>
              </a:rPr>
              <a:t>PREFORK</a:t>
            </a:r>
            <a:endParaRPr lang="ko-KR" altLang="en-US" sz="2000" b="1" dirty="0">
              <a:solidFill>
                <a:srgbClr val="41466D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E2E8A5-8D88-75C1-B7CB-3C1B51FBFF83}"/>
              </a:ext>
            </a:extLst>
          </p:cNvPr>
          <p:cNvGrpSpPr/>
          <p:nvPr/>
        </p:nvGrpSpPr>
        <p:grpSpPr>
          <a:xfrm>
            <a:off x="712502" y="3752000"/>
            <a:ext cx="1800000" cy="1800000"/>
            <a:chOff x="690817" y="1452164"/>
            <a:chExt cx="1976836" cy="19768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2AF789E-D1E7-FC7E-51F0-760C5C7381F1}"/>
                </a:ext>
              </a:extLst>
            </p:cNvPr>
            <p:cNvGrpSpPr/>
            <p:nvPr/>
          </p:nvGrpSpPr>
          <p:grpSpPr>
            <a:xfrm>
              <a:off x="690817" y="1452164"/>
              <a:ext cx="1976836" cy="1976836"/>
              <a:chOff x="1131755" y="3619234"/>
              <a:chExt cx="1976836" cy="197683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2EDAF3A-1DC9-EC81-CCF7-63FD38D1EF40}"/>
                  </a:ext>
                </a:extLst>
              </p:cNvPr>
              <p:cNvSpPr/>
              <p:nvPr/>
            </p:nvSpPr>
            <p:spPr>
              <a:xfrm>
                <a:off x="1287776" y="3768175"/>
                <a:ext cx="1672531" cy="16725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F2C8FD2-7158-3145-A286-B8384828D887}"/>
                  </a:ext>
                </a:extLst>
              </p:cNvPr>
              <p:cNvSpPr/>
              <p:nvPr/>
            </p:nvSpPr>
            <p:spPr>
              <a:xfrm>
                <a:off x="1338491" y="3824005"/>
                <a:ext cx="1562400" cy="1562400"/>
              </a:xfrm>
              <a:prstGeom prst="ellipse">
                <a:avLst/>
              </a:prstGeom>
              <a:solidFill>
                <a:srgbClr val="FE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EE5E0"/>
                    </a:solidFill>
                  </a:rPr>
                  <a:t>CONTENTS</a:t>
                </a:r>
              </a:p>
              <a:p>
                <a:pPr algn="ctr"/>
                <a:r>
                  <a:rPr lang="en-US" altLang="ko-KR" sz="2400" b="1" dirty="0">
                    <a:solidFill>
                      <a:srgbClr val="FEE5E0"/>
                    </a:solidFill>
                  </a:rPr>
                  <a:t>01</a:t>
                </a:r>
                <a:endParaRPr lang="ko-KR" altLang="en-US" sz="2400" b="1" dirty="0">
                  <a:solidFill>
                    <a:srgbClr val="FEE5E0"/>
                  </a:solidFill>
                </a:endParaRPr>
              </a:p>
            </p:txBody>
          </p:sp>
          <p:sp>
            <p:nvSpPr>
              <p:cNvPr id="14" name="원호 13">
                <a:extLst>
                  <a:ext uri="{FF2B5EF4-FFF2-40B4-BE49-F238E27FC236}">
                    <a16:creationId xmlns:a16="http://schemas.microsoft.com/office/drawing/2014/main" id="{B8EBFB0A-3974-AA84-D534-F50CCA12BC03}"/>
                  </a:ext>
                </a:extLst>
              </p:cNvPr>
              <p:cNvSpPr/>
              <p:nvPr/>
            </p:nvSpPr>
            <p:spPr>
              <a:xfrm>
                <a:off x="1131755" y="3619234"/>
                <a:ext cx="1976836" cy="1976836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 w="25400">
                <a:solidFill>
                  <a:srgbClr val="FEE5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90D7505-82B2-1501-9103-14607E67D337}"/>
                </a:ext>
              </a:extLst>
            </p:cNvPr>
            <p:cNvSpPr/>
            <p:nvPr/>
          </p:nvSpPr>
          <p:spPr>
            <a:xfrm>
              <a:off x="1040045" y="1797736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REQUST</a:t>
              </a:r>
              <a:endParaRPr lang="ko-KR" altLang="en-US" b="1" dirty="0">
                <a:solidFill>
                  <a:srgbClr val="41466D"/>
                </a:solidFill>
              </a:endParaRPr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9B2FE95-0401-2478-7ADE-9F33C3F030D4}"/>
              </a:ext>
            </a:extLst>
          </p:cNvPr>
          <p:cNvSpPr/>
          <p:nvPr/>
        </p:nvSpPr>
        <p:spPr>
          <a:xfrm>
            <a:off x="2752899" y="4317525"/>
            <a:ext cx="1800000" cy="720000"/>
          </a:xfrm>
          <a:prstGeom prst="rightArrow">
            <a:avLst/>
          </a:prstGeom>
          <a:noFill/>
          <a:ln w="38100">
            <a:solidFill>
              <a:srgbClr val="414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1466D"/>
                </a:solidFill>
              </a:rPr>
              <a:t>connection</a:t>
            </a:r>
            <a:endParaRPr lang="ko-KR" altLang="en-US" sz="2000" b="1" dirty="0">
              <a:solidFill>
                <a:srgbClr val="41466D"/>
              </a:solidFill>
            </a:endParaRPr>
          </a:p>
        </p:txBody>
      </p:sp>
      <p:sp>
        <p:nvSpPr>
          <p:cNvPr id="62" name="순서도: 데이터 61">
            <a:extLst>
              <a:ext uri="{FF2B5EF4-FFF2-40B4-BE49-F238E27FC236}">
                <a16:creationId xmlns:a16="http://schemas.microsoft.com/office/drawing/2014/main" id="{902A0CE6-A6A5-3218-BEDC-BB10430C0775}"/>
              </a:ext>
            </a:extLst>
          </p:cNvPr>
          <p:cNvSpPr/>
          <p:nvPr/>
        </p:nvSpPr>
        <p:spPr>
          <a:xfrm>
            <a:off x="8785812" y="4217529"/>
            <a:ext cx="2700000" cy="1800000"/>
          </a:xfrm>
          <a:prstGeom prst="flowChartInputOutput">
            <a:avLst/>
          </a:prstGeom>
          <a:noFill/>
          <a:ln w="63500"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C653E8-34AC-EC75-A3A4-A1BB4B7BB41A}"/>
              </a:ext>
            </a:extLst>
          </p:cNvPr>
          <p:cNvSpPr txBox="1"/>
          <p:nvPr/>
        </p:nvSpPr>
        <p:spPr>
          <a:xfrm>
            <a:off x="2657627" y="4087207"/>
            <a:ext cx="163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51818"/>
                </a:solidFill>
              </a:rPr>
              <a:t>NEW!</a:t>
            </a:r>
            <a:endParaRPr lang="ko-KR" altLang="en-US" sz="2000" b="1" dirty="0">
              <a:solidFill>
                <a:srgbClr val="C51818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283757-4C0D-82FA-04B4-30FE0854B890}"/>
              </a:ext>
            </a:extLst>
          </p:cNvPr>
          <p:cNvSpPr txBox="1"/>
          <p:nvPr/>
        </p:nvSpPr>
        <p:spPr>
          <a:xfrm>
            <a:off x="794282" y="5824609"/>
            <a:ext cx="496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466D"/>
                </a:solidFill>
              </a:rPr>
              <a:t>-</a:t>
            </a:r>
            <a:r>
              <a:rPr lang="ko-KR" altLang="en-US" sz="2000" b="1" dirty="0">
                <a:solidFill>
                  <a:srgbClr val="41466D"/>
                </a:solidFill>
              </a:rPr>
              <a:t> 개발하기 쉽다는 장점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F737A9-5941-8408-2B40-8897E1B9A90D}"/>
              </a:ext>
            </a:extLst>
          </p:cNvPr>
          <p:cNvSpPr txBox="1"/>
          <p:nvPr/>
        </p:nvSpPr>
        <p:spPr>
          <a:xfrm>
            <a:off x="794282" y="6297273"/>
            <a:ext cx="698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466D"/>
                </a:solidFill>
              </a:rPr>
              <a:t>-</a:t>
            </a:r>
            <a:r>
              <a:rPr lang="ko-KR" altLang="en-US" sz="2000" b="1" dirty="0">
                <a:solidFill>
                  <a:srgbClr val="41466D"/>
                </a:solidFill>
              </a:rPr>
              <a:t> 개발자는 다양한 모듈을 만들어 서버에 빠르게 기능 추가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766E155-BC6A-67F0-3FAB-4F02C6A8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04" y="1235385"/>
            <a:ext cx="1349257" cy="5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15" grpId="0" animBg="1"/>
      <p:bldP spid="62" grpId="0" animBg="1"/>
      <p:bldP spid="63" grpId="0"/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</a:rPr>
                <a:t>NGINX </a:t>
              </a:r>
              <a:r>
                <a:rPr lang="ko-KR" altLang="en-US" sz="2800" b="1" i="1" kern="0" dirty="0">
                  <a:solidFill>
                    <a:srgbClr val="363B64"/>
                  </a:solidFill>
                </a:rPr>
                <a:t>배경 및 구조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E1FA03-36EE-DDF1-9C72-B8E6862B9B97}"/>
              </a:ext>
            </a:extLst>
          </p:cNvPr>
          <p:cNvSpPr txBox="1"/>
          <p:nvPr/>
        </p:nvSpPr>
        <p:spPr>
          <a:xfrm>
            <a:off x="712502" y="1307939"/>
            <a:ext cx="538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1466D"/>
                </a:solidFill>
              </a:rPr>
              <a:t>1999 – C10K (</a:t>
            </a:r>
            <a:r>
              <a:rPr lang="ko-KR" altLang="en-US" sz="2400" b="1" dirty="0">
                <a:solidFill>
                  <a:srgbClr val="41466D"/>
                </a:solidFill>
              </a:rPr>
              <a:t>커넥션 </a:t>
            </a:r>
            <a:r>
              <a:rPr lang="en-US" altLang="ko-KR" sz="2400" b="1" dirty="0">
                <a:solidFill>
                  <a:srgbClr val="41466D"/>
                </a:solidFill>
              </a:rPr>
              <a:t>10000</a:t>
            </a:r>
            <a:r>
              <a:rPr lang="ko-KR" altLang="en-US" sz="2400" b="1" dirty="0">
                <a:solidFill>
                  <a:srgbClr val="41466D"/>
                </a:solidFill>
              </a:rPr>
              <a:t>개 문제</a:t>
            </a:r>
            <a:r>
              <a:rPr lang="en-US" altLang="ko-KR" sz="2400" b="1" dirty="0">
                <a:solidFill>
                  <a:srgbClr val="41466D"/>
                </a:solidFill>
              </a:rPr>
              <a:t>)</a:t>
            </a:r>
            <a:endParaRPr lang="ko-KR" altLang="en-US" sz="2400" b="1" dirty="0">
              <a:solidFill>
                <a:srgbClr val="41466D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283757-4C0D-82FA-04B4-30FE0854B890}"/>
              </a:ext>
            </a:extLst>
          </p:cNvPr>
          <p:cNvSpPr txBox="1"/>
          <p:nvPr/>
        </p:nvSpPr>
        <p:spPr>
          <a:xfrm>
            <a:off x="794282" y="5824609"/>
            <a:ext cx="909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466D"/>
                </a:solidFill>
              </a:rPr>
              <a:t>- </a:t>
            </a:r>
            <a:r>
              <a:rPr lang="ko-KR" altLang="en-US" sz="2000" b="1" dirty="0">
                <a:solidFill>
                  <a:srgbClr val="41466D"/>
                </a:solidFill>
              </a:rPr>
              <a:t>메모리 부족 </a:t>
            </a:r>
            <a:r>
              <a:rPr lang="en-US" altLang="ko-KR" sz="2000" b="1" dirty="0">
                <a:solidFill>
                  <a:srgbClr val="41466D"/>
                </a:solidFill>
              </a:rPr>
              <a:t>: Connection</a:t>
            </a:r>
            <a:r>
              <a:rPr lang="ko-KR" altLang="en-US" sz="2000" b="1" dirty="0">
                <a:solidFill>
                  <a:srgbClr val="41466D"/>
                </a:solidFill>
              </a:rPr>
              <a:t>이 연결 될 때마다 프로세스 생성 </a:t>
            </a:r>
            <a:r>
              <a:rPr lang="en-US" altLang="ko-KR" sz="2000" b="1" dirty="0">
                <a:solidFill>
                  <a:srgbClr val="41466D"/>
                </a:solidFill>
              </a:rPr>
              <a:t>-&gt; </a:t>
            </a:r>
            <a:r>
              <a:rPr lang="ko-KR" altLang="en-US" sz="2000" b="1" dirty="0">
                <a:solidFill>
                  <a:srgbClr val="41466D"/>
                </a:solidFill>
              </a:rPr>
              <a:t>메모리 차지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F737A9-5941-8408-2B40-8897E1B9A90D}"/>
              </a:ext>
            </a:extLst>
          </p:cNvPr>
          <p:cNvSpPr txBox="1"/>
          <p:nvPr/>
        </p:nvSpPr>
        <p:spPr>
          <a:xfrm>
            <a:off x="794282" y="6297273"/>
            <a:ext cx="1088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466D"/>
                </a:solidFill>
              </a:rPr>
              <a:t>-</a:t>
            </a:r>
            <a:r>
              <a:rPr lang="ko-KR" altLang="en-US" sz="2000" b="1" dirty="0">
                <a:solidFill>
                  <a:srgbClr val="41466D"/>
                </a:solidFill>
              </a:rPr>
              <a:t> </a:t>
            </a:r>
            <a:r>
              <a:rPr lang="en-US" altLang="ko-KR" sz="2000" b="1" dirty="0">
                <a:solidFill>
                  <a:srgbClr val="41466D"/>
                </a:solidFill>
              </a:rPr>
              <a:t>CPU </a:t>
            </a:r>
            <a:r>
              <a:rPr lang="ko-KR" altLang="en-US" sz="2000" b="1" dirty="0">
                <a:solidFill>
                  <a:srgbClr val="41466D"/>
                </a:solidFill>
              </a:rPr>
              <a:t>과부하 </a:t>
            </a:r>
            <a:r>
              <a:rPr lang="en-US" altLang="ko-KR" sz="2000" b="1" dirty="0">
                <a:solidFill>
                  <a:srgbClr val="41466D"/>
                </a:solidFill>
              </a:rPr>
              <a:t>: </a:t>
            </a:r>
            <a:r>
              <a:rPr lang="ko-KR" altLang="en-US" sz="2000" b="1" dirty="0">
                <a:solidFill>
                  <a:srgbClr val="41466D"/>
                </a:solidFill>
              </a:rPr>
              <a:t>프로세스 간 작업 진행을 위해 </a:t>
            </a:r>
            <a:r>
              <a:rPr lang="en-US" altLang="ko-KR" sz="2000" b="1" dirty="0">
                <a:solidFill>
                  <a:srgbClr val="41466D"/>
                </a:solidFill>
              </a:rPr>
              <a:t>context switching </a:t>
            </a:r>
            <a:r>
              <a:rPr lang="ko-KR" altLang="en-US" sz="2000" b="1" dirty="0">
                <a:solidFill>
                  <a:srgbClr val="41466D"/>
                </a:solidFill>
              </a:rPr>
              <a:t>계속 발생 </a:t>
            </a:r>
            <a:r>
              <a:rPr lang="en-US" altLang="ko-KR" sz="2000" b="1" dirty="0">
                <a:solidFill>
                  <a:srgbClr val="41466D"/>
                </a:solidFill>
              </a:rPr>
              <a:t>-&gt; CPU</a:t>
            </a:r>
            <a:r>
              <a:rPr lang="ko-KR" altLang="en-US" sz="2000" b="1" dirty="0">
                <a:solidFill>
                  <a:srgbClr val="41466D"/>
                </a:solidFill>
              </a:rPr>
              <a:t>부담 커짐</a:t>
            </a:r>
            <a:r>
              <a:rPr lang="en-US" altLang="ko-KR" sz="2000" b="1" dirty="0">
                <a:solidFill>
                  <a:srgbClr val="41466D"/>
                </a:solidFill>
              </a:rPr>
              <a:t> </a:t>
            </a:r>
            <a:endParaRPr lang="ko-KR" altLang="en-US" sz="2000" b="1" dirty="0">
              <a:solidFill>
                <a:srgbClr val="41466D"/>
              </a:solidFill>
            </a:endParaRPr>
          </a:p>
        </p:txBody>
      </p:sp>
      <p:pic>
        <p:nvPicPr>
          <p:cNvPr id="1028" name="Picture 4" descr="서버에 대해서..">
            <a:extLst>
              <a:ext uri="{FF2B5EF4-FFF2-40B4-BE49-F238E27FC236}">
                <a16:creationId xmlns:a16="http://schemas.microsoft.com/office/drawing/2014/main" id="{E245D4BD-29D1-2F69-478C-25DCEED7C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5" t="16617" r="1978" b="8228"/>
          <a:stretch/>
        </p:blipFill>
        <p:spPr bwMode="auto">
          <a:xfrm>
            <a:off x="8827040" y="2381539"/>
            <a:ext cx="2856959" cy="255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078FFF4-B5C6-E8A7-0493-4897F22D76A5}"/>
              </a:ext>
            </a:extLst>
          </p:cNvPr>
          <p:cNvGrpSpPr/>
          <p:nvPr/>
        </p:nvGrpSpPr>
        <p:grpSpPr>
          <a:xfrm>
            <a:off x="596832" y="2461441"/>
            <a:ext cx="2818821" cy="1976250"/>
            <a:chOff x="596832" y="2461441"/>
            <a:chExt cx="2818821" cy="1976250"/>
          </a:xfrm>
        </p:grpSpPr>
        <p:pic>
          <p:nvPicPr>
            <p:cNvPr id="1026" name="Picture 2" descr="컴퓨터 - 무료 컴퓨터개 아이콘">
              <a:extLst>
                <a:ext uri="{FF2B5EF4-FFF2-40B4-BE49-F238E27FC236}">
                  <a16:creationId xmlns:a16="http://schemas.microsoft.com/office/drawing/2014/main" id="{034B91DF-6C90-28FB-1704-397DAA563C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1179259" y="2461441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컴퓨터 - 무료 컴퓨터개 아이콘">
              <a:extLst>
                <a:ext uri="{FF2B5EF4-FFF2-40B4-BE49-F238E27FC236}">
                  <a16:creationId xmlns:a16="http://schemas.microsoft.com/office/drawing/2014/main" id="{7E5EB124-0C5F-45B3-CD3B-074E0F4B26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596832" y="2954161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컴퓨터 - 무료 컴퓨터개 아이콘">
              <a:extLst>
                <a:ext uri="{FF2B5EF4-FFF2-40B4-BE49-F238E27FC236}">
                  <a16:creationId xmlns:a16="http://schemas.microsoft.com/office/drawing/2014/main" id="{B1D2E3CF-87D0-CE59-38C7-29EFF3A1CB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1706395" y="2727598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컴퓨터 - 무료 컴퓨터개 아이콘">
              <a:extLst>
                <a:ext uri="{FF2B5EF4-FFF2-40B4-BE49-F238E27FC236}">
                  <a16:creationId xmlns:a16="http://schemas.microsoft.com/office/drawing/2014/main" id="{73C16A05-E347-127C-2236-73241B2F63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2076200" y="3026821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컴퓨터 - 무료 컴퓨터개 아이콘">
              <a:extLst>
                <a:ext uri="{FF2B5EF4-FFF2-40B4-BE49-F238E27FC236}">
                  <a16:creationId xmlns:a16="http://schemas.microsoft.com/office/drawing/2014/main" id="{1BFA54D5-BA62-A8BF-CBF2-7A0280628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919969" y="3232927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컴퓨터 - 무료 컴퓨터개 아이콘">
              <a:extLst>
                <a:ext uri="{FF2B5EF4-FFF2-40B4-BE49-F238E27FC236}">
                  <a16:creationId xmlns:a16="http://schemas.microsoft.com/office/drawing/2014/main" id="{4E2D17A6-2285-BE8E-BADB-F0892110D2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1433708" y="3537691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B5AE917-AE67-4F91-AF03-2017F0E50E8F}"/>
              </a:ext>
            </a:extLst>
          </p:cNvPr>
          <p:cNvGrpSpPr/>
          <p:nvPr/>
        </p:nvGrpSpPr>
        <p:grpSpPr>
          <a:xfrm>
            <a:off x="4348592" y="1776103"/>
            <a:ext cx="3337069" cy="3262455"/>
            <a:chOff x="4348592" y="1776103"/>
            <a:chExt cx="3337069" cy="32624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45E8C60-6DF1-E54E-BC98-4737B5835DEF}"/>
                </a:ext>
              </a:extLst>
            </p:cNvPr>
            <p:cNvGrpSpPr/>
            <p:nvPr/>
          </p:nvGrpSpPr>
          <p:grpSpPr>
            <a:xfrm>
              <a:off x="4348592" y="1776103"/>
              <a:ext cx="1260000" cy="1260000"/>
              <a:chOff x="690817" y="1452164"/>
              <a:chExt cx="1976836" cy="1976836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7A08342F-792A-144F-CE26-75DF01FB58AC}"/>
                  </a:ext>
                </a:extLst>
              </p:cNvPr>
              <p:cNvGrpSpPr/>
              <p:nvPr/>
            </p:nvGrpSpPr>
            <p:grpSpPr>
              <a:xfrm>
                <a:off x="690817" y="1452164"/>
                <a:ext cx="1976836" cy="1976836"/>
                <a:chOff x="1131755" y="3619234"/>
                <a:chExt cx="1976836" cy="1976836"/>
              </a:xfrm>
            </p:grpSpPr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73CD46BB-9458-4253-9F2F-5AC61032931B}"/>
                    </a:ext>
                  </a:extLst>
                </p:cNvPr>
                <p:cNvSpPr/>
                <p:nvPr/>
              </p:nvSpPr>
              <p:spPr>
                <a:xfrm>
                  <a:off x="1287775" y="3768174"/>
                  <a:ext cx="1672531" cy="16718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8DC06089-2ACA-464C-BC40-C40C0F56A0CB}"/>
                    </a:ext>
                  </a:extLst>
                </p:cNvPr>
                <p:cNvSpPr/>
                <p:nvPr/>
              </p:nvSpPr>
              <p:spPr>
                <a:xfrm>
                  <a:off x="1338491" y="3824005"/>
                  <a:ext cx="1562400" cy="1562400"/>
                </a:xfrm>
                <a:prstGeom prst="ellipse">
                  <a:avLst/>
                </a:prstGeom>
                <a:solidFill>
                  <a:srgbClr val="FEE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FEE5E0"/>
                      </a:solidFill>
                    </a:rPr>
                    <a:t>CONTENTS</a:t>
                  </a:r>
                </a:p>
                <a:p>
                  <a:pPr algn="ctr"/>
                  <a:r>
                    <a:rPr lang="en-US" altLang="ko-KR" sz="2400" b="1" dirty="0">
                      <a:solidFill>
                        <a:srgbClr val="FEE5E0"/>
                      </a:solidFill>
                    </a:rPr>
                    <a:t>01</a:t>
                  </a:r>
                  <a:endParaRPr lang="ko-KR" altLang="en-US" sz="2400" b="1" dirty="0">
                    <a:solidFill>
                      <a:srgbClr val="FEE5E0"/>
                    </a:solidFill>
                  </a:endParaRPr>
                </a:p>
              </p:txBody>
            </p:sp>
            <p:sp>
              <p:nvSpPr>
                <p:cNvPr id="147" name="원호 146">
                  <a:extLst>
                    <a:ext uri="{FF2B5EF4-FFF2-40B4-BE49-F238E27FC236}">
                      <a16:creationId xmlns:a16="http://schemas.microsoft.com/office/drawing/2014/main" id="{1AD3CF82-F252-4F09-AFBE-6FFCF8B194DD}"/>
                    </a:ext>
                  </a:extLst>
                </p:cNvPr>
                <p:cNvSpPr/>
                <p:nvPr/>
              </p:nvSpPr>
              <p:spPr>
                <a:xfrm>
                  <a:off x="1131755" y="3619234"/>
                  <a:ext cx="1976836" cy="1976836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25400">
                  <a:solidFill>
                    <a:srgbClr val="FEE5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2400" b="1" dirty="0">
                    <a:solidFill>
                      <a:srgbClr val="ED7D31"/>
                    </a:solidFill>
                  </a:endParaRPr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2D7F5C3-823C-52A7-B3F2-76795C3A3C34}"/>
                  </a:ext>
                </a:extLst>
              </p:cNvPr>
              <p:cNvSpPr/>
              <p:nvPr/>
            </p:nvSpPr>
            <p:spPr>
              <a:xfrm>
                <a:off x="1040045" y="1797736"/>
                <a:ext cx="1277419" cy="127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41466D"/>
                    </a:solidFill>
                  </a:rPr>
                  <a:t>REQUST</a:t>
                </a:r>
                <a:endParaRPr lang="ko-KR" altLang="en-US" sz="1400" b="1" dirty="0">
                  <a:solidFill>
                    <a:srgbClr val="41466D"/>
                  </a:solidFill>
                </a:endParaRPr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766720B-3FC8-1950-A15B-331969E02A95}"/>
                </a:ext>
              </a:extLst>
            </p:cNvPr>
            <p:cNvSpPr/>
            <p:nvPr/>
          </p:nvSpPr>
          <p:spPr>
            <a:xfrm>
              <a:off x="5885661" y="2128212"/>
              <a:ext cx="1800000" cy="540000"/>
            </a:xfrm>
            <a:prstGeom prst="rightArrow">
              <a:avLst/>
            </a:prstGeom>
            <a:noFill/>
            <a:ln w="38100"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41466D"/>
                  </a:solidFill>
                </a:rPr>
                <a:t>connection</a:t>
              </a:r>
              <a:endParaRPr lang="ko-KR" altLang="en-US" sz="1600" b="1" dirty="0">
                <a:solidFill>
                  <a:srgbClr val="41466D"/>
                </a:solidFill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D7558E6-FFBB-04E5-DE87-216CFD25A75C}"/>
                </a:ext>
              </a:extLst>
            </p:cNvPr>
            <p:cNvGrpSpPr/>
            <p:nvPr/>
          </p:nvGrpSpPr>
          <p:grpSpPr>
            <a:xfrm>
              <a:off x="4348592" y="2446521"/>
              <a:ext cx="1260000" cy="1260000"/>
              <a:chOff x="690817" y="1452164"/>
              <a:chExt cx="1976836" cy="1976836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55306230-7F72-D3BF-D9D0-75F13F306CA6}"/>
                  </a:ext>
                </a:extLst>
              </p:cNvPr>
              <p:cNvGrpSpPr/>
              <p:nvPr/>
            </p:nvGrpSpPr>
            <p:grpSpPr>
              <a:xfrm>
                <a:off x="690817" y="1452164"/>
                <a:ext cx="1976836" cy="1976836"/>
                <a:chOff x="1131755" y="3619234"/>
                <a:chExt cx="1976836" cy="1976836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21C9577B-BC2E-1AE5-BAAF-7B93AE0C02D0}"/>
                    </a:ext>
                  </a:extLst>
                </p:cNvPr>
                <p:cNvSpPr/>
                <p:nvPr/>
              </p:nvSpPr>
              <p:spPr>
                <a:xfrm>
                  <a:off x="1287775" y="3768174"/>
                  <a:ext cx="1672531" cy="16718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440D9173-18BD-8DBC-5BA8-EC3D5839B69D}"/>
                    </a:ext>
                  </a:extLst>
                </p:cNvPr>
                <p:cNvSpPr/>
                <p:nvPr/>
              </p:nvSpPr>
              <p:spPr>
                <a:xfrm>
                  <a:off x="1338491" y="3824005"/>
                  <a:ext cx="1562400" cy="1562400"/>
                </a:xfrm>
                <a:prstGeom prst="ellipse">
                  <a:avLst/>
                </a:prstGeom>
                <a:solidFill>
                  <a:srgbClr val="FEE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FEE5E0"/>
                      </a:solidFill>
                    </a:rPr>
                    <a:t>CONTENTS</a:t>
                  </a:r>
                </a:p>
                <a:p>
                  <a:pPr algn="ctr"/>
                  <a:r>
                    <a:rPr lang="en-US" altLang="ko-KR" sz="2400" b="1" dirty="0">
                      <a:solidFill>
                        <a:srgbClr val="FEE5E0"/>
                      </a:solidFill>
                    </a:rPr>
                    <a:t>01</a:t>
                  </a:r>
                  <a:endParaRPr lang="ko-KR" altLang="en-US" sz="2400" b="1" dirty="0">
                    <a:solidFill>
                      <a:srgbClr val="FEE5E0"/>
                    </a:solidFill>
                  </a:endParaRPr>
                </a:p>
              </p:txBody>
            </p:sp>
            <p:sp>
              <p:nvSpPr>
                <p:cNvPr id="103" name="원호 102">
                  <a:extLst>
                    <a:ext uri="{FF2B5EF4-FFF2-40B4-BE49-F238E27FC236}">
                      <a16:creationId xmlns:a16="http://schemas.microsoft.com/office/drawing/2014/main" id="{508E182D-328B-5D31-A4EB-47F69B9B3E37}"/>
                    </a:ext>
                  </a:extLst>
                </p:cNvPr>
                <p:cNvSpPr/>
                <p:nvPr/>
              </p:nvSpPr>
              <p:spPr>
                <a:xfrm>
                  <a:off x="1131755" y="3619234"/>
                  <a:ext cx="1976836" cy="1976836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25400">
                  <a:solidFill>
                    <a:srgbClr val="FEE5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2400" b="1" dirty="0">
                    <a:solidFill>
                      <a:srgbClr val="ED7D31"/>
                    </a:solidFill>
                  </a:endParaRPr>
                </a:p>
              </p:txBody>
            </p:sp>
          </p:grp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DF6AAADE-F30A-975C-2AAD-FC78EC05B918}"/>
                  </a:ext>
                </a:extLst>
              </p:cNvPr>
              <p:cNvSpPr/>
              <p:nvPr/>
            </p:nvSpPr>
            <p:spPr>
              <a:xfrm>
                <a:off x="1040045" y="1797736"/>
                <a:ext cx="1277419" cy="127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41466D"/>
                    </a:solidFill>
                  </a:rPr>
                  <a:t>REQUST</a:t>
                </a:r>
                <a:endParaRPr lang="ko-KR" altLang="en-US" sz="1400" b="1" dirty="0">
                  <a:solidFill>
                    <a:srgbClr val="41466D"/>
                  </a:solidFill>
                </a:endParaRPr>
              </a:p>
            </p:txBody>
          </p:sp>
        </p:grpSp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5CC2659B-C468-57B2-98E7-3F0623BBA335}"/>
                </a:ext>
              </a:extLst>
            </p:cNvPr>
            <p:cNvSpPr/>
            <p:nvPr/>
          </p:nvSpPr>
          <p:spPr>
            <a:xfrm>
              <a:off x="5885661" y="2798630"/>
              <a:ext cx="1800000" cy="540000"/>
            </a:xfrm>
            <a:prstGeom prst="rightArrow">
              <a:avLst/>
            </a:prstGeom>
            <a:noFill/>
            <a:ln w="38100"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41466D"/>
                  </a:solidFill>
                </a:rPr>
                <a:t>connection</a:t>
              </a:r>
              <a:endParaRPr lang="ko-KR" altLang="en-US" sz="1600" b="1" dirty="0">
                <a:solidFill>
                  <a:srgbClr val="41466D"/>
                </a:solidFill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5D7F31B7-0D95-9EE6-CECA-5A6DF73F10AA}"/>
                </a:ext>
              </a:extLst>
            </p:cNvPr>
            <p:cNvGrpSpPr/>
            <p:nvPr/>
          </p:nvGrpSpPr>
          <p:grpSpPr>
            <a:xfrm>
              <a:off x="4348592" y="3116948"/>
              <a:ext cx="1260000" cy="1260000"/>
              <a:chOff x="690817" y="1452164"/>
              <a:chExt cx="1976836" cy="1976836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98225052-321F-7157-D5F6-6C0D9F144C36}"/>
                  </a:ext>
                </a:extLst>
              </p:cNvPr>
              <p:cNvGrpSpPr/>
              <p:nvPr/>
            </p:nvGrpSpPr>
            <p:grpSpPr>
              <a:xfrm>
                <a:off x="690817" y="1452164"/>
                <a:ext cx="1976836" cy="1976836"/>
                <a:chOff x="1131755" y="3619234"/>
                <a:chExt cx="1976836" cy="1976836"/>
              </a:xfrm>
            </p:grpSpPr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DC0CD332-E878-B4E5-275F-F56BFE6E549A}"/>
                    </a:ext>
                  </a:extLst>
                </p:cNvPr>
                <p:cNvSpPr/>
                <p:nvPr/>
              </p:nvSpPr>
              <p:spPr>
                <a:xfrm>
                  <a:off x="1287775" y="3768174"/>
                  <a:ext cx="1672531" cy="16718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A7A92DA7-AA3C-8941-ECF0-BA60CC394C63}"/>
                    </a:ext>
                  </a:extLst>
                </p:cNvPr>
                <p:cNvSpPr/>
                <p:nvPr/>
              </p:nvSpPr>
              <p:spPr>
                <a:xfrm>
                  <a:off x="1338491" y="3824005"/>
                  <a:ext cx="1562400" cy="1562400"/>
                </a:xfrm>
                <a:prstGeom prst="ellipse">
                  <a:avLst/>
                </a:prstGeom>
                <a:solidFill>
                  <a:srgbClr val="FEE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FEE5E0"/>
                      </a:solidFill>
                    </a:rPr>
                    <a:t>CONTENTS</a:t>
                  </a:r>
                </a:p>
                <a:p>
                  <a:pPr algn="ctr"/>
                  <a:r>
                    <a:rPr lang="en-US" altLang="ko-KR" sz="2400" b="1" dirty="0">
                      <a:solidFill>
                        <a:srgbClr val="FEE5E0"/>
                      </a:solidFill>
                    </a:rPr>
                    <a:t>01</a:t>
                  </a:r>
                  <a:endParaRPr lang="ko-KR" altLang="en-US" sz="2400" b="1" dirty="0">
                    <a:solidFill>
                      <a:srgbClr val="FEE5E0"/>
                    </a:solidFill>
                  </a:endParaRPr>
                </a:p>
              </p:txBody>
            </p:sp>
            <p:sp>
              <p:nvSpPr>
                <p:cNvPr id="145" name="원호 144">
                  <a:extLst>
                    <a:ext uri="{FF2B5EF4-FFF2-40B4-BE49-F238E27FC236}">
                      <a16:creationId xmlns:a16="http://schemas.microsoft.com/office/drawing/2014/main" id="{03D9CCC3-93BD-FD6A-18A2-A4B6FDD19F1A}"/>
                    </a:ext>
                  </a:extLst>
                </p:cNvPr>
                <p:cNvSpPr/>
                <p:nvPr/>
              </p:nvSpPr>
              <p:spPr>
                <a:xfrm>
                  <a:off x="1131755" y="3619234"/>
                  <a:ext cx="1976836" cy="1976836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25400">
                  <a:solidFill>
                    <a:srgbClr val="FEE5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2400" b="1" dirty="0">
                    <a:solidFill>
                      <a:srgbClr val="ED7D31"/>
                    </a:solidFill>
                  </a:endParaRPr>
                </a:p>
              </p:txBody>
            </p:sp>
          </p:grp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D3069CAD-A48D-922F-9333-8744A559C748}"/>
                  </a:ext>
                </a:extLst>
              </p:cNvPr>
              <p:cNvSpPr/>
              <p:nvPr/>
            </p:nvSpPr>
            <p:spPr>
              <a:xfrm>
                <a:off x="1040045" y="1797736"/>
                <a:ext cx="1277419" cy="127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41466D"/>
                    </a:solidFill>
                  </a:rPr>
                  <a:t>REQUST</a:t>
                </a:r>
                <a:endParaRPr lang="ko-KR" altLang="en-US" sz="1400" b="1" dirty="0">
                  <a:solidFill>
                    <a:srgbClr val="41466D"/>
                  </a:solidFill>
                </a:endParaRPr>
              </a:p>
            </p:txBody>
          </p:sp>
        </p:grpSp>
        <p:sp>
          <p:nvSpPr>
            <p:cNvPr id="148" name="화살표: 오른쪽 147">
              <a:extLst>
                <a:ext uri="{FF2B5EF4-FFF2-40B4-BE49-F238E27FC236}">
                  <a16:creationId xmlns:a16="http://schemas.microsoft.com/office/drawing/2014/main" id="{0A26543C-6940-2E8F-F399-3BEA383874DC}"/>
                </a:ext>
              </a:extLst>
            </p:cNvPr>
            <p:cNvSpPr/>
            <p:nvPr/>
          </p:nvSpPr>
          <p:spPr>
            <a:xfrm>
              <a:off x="5885661" y="3469057"/>
              <a:ext cx="1800000" cy="540000"/>
            </a:xfrm>
            <a:prstGeom prst="rightArrow">
              <a:avLst/>
            </a:prstGeom>
            <a:noFill/>
            <a:ln w="38100"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41466D"/>
                  </a:solidFill>
                </a:rPr>
                <a:t>connection</a:t>
              </a:r>
              <a:endParaRPr lang="ko-KR" altLang="en-US" sz="1600" b="1" dirty="0">
                <a:solidFill>
                  <a:srgbClr val="41466D"/>
                </a:solidFill>
              </a:endParaRPr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37DC683D-F49F-A325-B8EE-0FDB5763436F}"/>
                </a:ext>
              </a:extLst>
            </p:cNvPr>
            <p:cNvGrpSpPr/>
            <p:nvPr/>
          </p:nvGrpSpPr>
          <p:grpSpPr>
            <a:xfrm>
              <a:off x="4348592" y="3778558"/>
              <a:ext cx="1260000" cy="1260000"/>
              <a:chOff x="690817" y="1452164"/>
              <a:chExt cx="1976836" cy="1976836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EF312D27-36C4-ADB3-8848-737A70AB1245}"/>
                  </a:ext>
                </a:extLst>
              </p:cNvPr>
              <p:cNvGrpSpPr/>
              <p:nvPr/>
            </p:nvGrpSpPr>
            <p:grpSpPr>
              <a:xfrm>
                <a:off x="690817" y="1452164"/>
                <a:ext cx="1976836" cy="1976836"/>
                <a:chOff x="1131755" y="3619234"/>
                <a:chExt cx="1976836" cy="1976836"/>
              </a:xfrm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1029426E-19BE-15BB-D1D8-6869B673F12B}"/>
                    </a:ext>
                  </a:extLst>
                </p:cNvPr>
                <p:cNvSpPr/>
                <p:nvPr/>
              </p:nvSpPr>
              <p:spPr>
                <a:xfrm>
                  <a:off x="1287775" y="3768174"/>
                  <a:ext cx="1672531" cy="16718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0D8ABA13-E89E-8A85-83DA-B78C5DC2939D}"/>
                    </a:ext>
                  </a:extLst>
                </p:cNvPr>
                <p:cNvSpPr/>
                <p:nvPr/>
              </p:nvSpPr>
              <p:spPr>
                <a:xfrm>
                  <a:off x="1338491" y="3824005"/>
                  <a:ext cx="1562400" cy="1562400"/>
                </a:xfrm>
                <a:prstGeom prst="ellipse">
                  <a:avLst/>
                </a:prstGeom>
                <a:solidFill>
                  <a:srgbClr val="FEE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FEE5E0"/>
                      </a:solidFill>
                    </a:rPr>
                    <a:t>CONTENTS</a:t>
                  </a:r>
                </a:p>
                <a:p>
                  <a:pPr algn="ctr"/>
                  <a:r>
                    <a:rPr lang="en-US" altLang="ko-KR" sz="2400" b="1" dirty="0">
                      <a:solidFill>
                        <a:srgbClr val="FEE5E0"/>
                      </a:solidFill>
                    </a:rPr>
                    <a:t>01</a:t>
                  </a:r>
                  <a:endParaRPr lang="ko-KR" altLang="en-US" sz="2400" b="1" dirty="0">
                    <a:solidFill>
                      <a:srgbClr val="FEE5E0"/>
                    </a:solidFill>
                  </a:endParaRPr>
                </a:p>
              </p:txBody>
            </p:sp>
            <p:sp>
              <p:nvSpPr>
                <p:cNvPr id="154" name="원호 153">
                  <a:extLst>
                    <a:ext uri="{FF2B5EF4-FFF2-40B4-BE49-F238E27FC236}">
                      <a16:creationId xmlns:a16="http://schemas.microsoft.com/office/drawing/2014/main" id="{1356298C-9BC7-2677-0E19-8713A856E543}"/>
                    </a:ext>
                  </a:extLst>
                </p:cNvPr>
                <p:cNvSpPr/>
                <p:nvPr/>
              </p:nvSpPr>
              <p:spPr>
                <a:xfrm>
                  <a:off x="1131755" y="3619234"/>
                  <a:ext cx="1976836" cy="1976836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25400">
                  <a:solidFill>
                    <a:srgbClr val="FEE5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2400" b="1" dirty="0">
                    <a:solidFill>
                      <a:srgbClr val="ED7D31"/>
                    </a:solidFill>
                  </a:endParaRPr>
                </a:p>
              </p:txBody>
            </p:sp>
          </p:grp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0B81337-CD35-EE79-9F19-5BCD7F171C1B}"/>
                  </a:ext>
                </a:extLst>
              </p:cNvPr>
              <p:cNvSpPr/>
              <p:nvPr/>
            </p:nvSpPr>
            <p:spPr>
              <a:xfrm>
                <a:off x="1040045" y="1797736"/>
                <a:ext cx="1277419" cy="127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41466D"/>
                    </a:solidFill>
                  </a:rPr>
                  <a:t>REQUST</a:t>
                </a:r>
                <a:endParaRPr lang="ko-KR" altLang="en-US" sz="1400" b="1" dirty="0">
                  <a:solidFill>
                    <a:srgbClr val="41466D"/>
                  </a:solidFill>
                </a:endParaRPr>
              </a:p>
            </p:txBody>
          </p:sp>
        </p:grpSp>
        <p:sp>
          <p:nvSpPr>
            <p:cNvPr id="155" name="화살표: 오른쪽 154">
              <a:extLst>
                <a:ext uri="{FF2B5EF4-FFF2-40B4-BE49-F238E27FC236}">
                  <a16:creationId xmlns:a16="http://schemas.microsoft.com/office/drawing/2014/main" id="{B0FDB6FE-5914-F212-5DB1-2DC9DE30F853}"/>
                </a:ext>
              </a:extLst>
            </p:cNvPr>
            <p:cNvSpPr/>
            <p:nvPr/>
          </p:nvSpPr>
          <p:spPr>
            <a:xfrm>
              <a:off x="5885661" y="4130667"/>
              <a:ext cx="1800000" cy="540000"/>
            </a:xfrm>
            <a:prstGeom prst="rightArrow">
              <a:avLst/>
            </a:prstGeom>
            <a:noFill/>
            <a:ln w="38100"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41466D"/>
                  </a:solidFill>
                </a:rPr>
                <a:t>connection</a:t>
              </a:r>
              <a:endParaRPr lang="ko-KR" altLang="en-US" sz="1600" b="1" dirty="0">
                <a:solidFill>
                  <a:srgbClr val="41466D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4532E39-40FF-0770-95F3-3EA534260EF9}"/>
              </a:ext>
            </a:extLst>
          </p:cNvPr>
          <p:cNvGrpSpPr/>
          <p:nvPr/>
        </p:nvGrpSpPr>
        <p:grpSpPr>
          <a:xfrm>
            <a:off x="4348592" y="4448985"/>
            <a:ext cx="1260000" cy="1260000"/>
            <a:chOff x="690817" y="1452164"/>
            <a:chExt cx="1976836" cy="1976836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211B5179-B18F-BF3A-2AE3-3A10F7CB4B35}"/>
                </a:ext>
              </a:extLst>
            </p:cNvPr>
            <p:cNvGrpSpPr/>
            <p:nvPr/>
          </p:nvGrpSpPr>
          <p:grpSpPr>
            <a:xfrm>
              <a:off x="690817" y="1452164"/>
              <a:ext cx="1976836" cy="1976836"/>
              <a:chOff x="1131755" y="3619234"/>
              <a:chExt cx="1976836" cy="1976836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85466E4-FA5F-FB0A-3469-CFE2AD7A1CC4}"/>
                  </a:ext>
                </a:extLst>
              </p:cNvPr>
              <p:cNvSpPr/>
              <p:nvPr/>
            </p:nvSpPr>
            <p:spPr>
              <a:xfrm>
                <a:off x="1287775" y="3768174"/>
                <a:ext cx="1672531" cy="16718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655A0A37-96C5-0E50-8131-EC3586D4FABF}"/>
                  </a:ext>
                </a:extLst>
              </p:cNvPr>
              <p:cNvSpPr/>
              <p:nvPr/>
            </p:nvSpPr>
            <p:spPr>
              <a:xfrm>
                <a:off x="1338491" y="3824005"/>
                <a:ext cx="1562400" cy="1562400"/>
              </a:xfrm>
              <a:prstGeom prst="ellipse">
                <a:avLst/>
              </a:prstGeom>
              <a:solidFill>
                <a:srgbClr val="FE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EE5E0"/>
                    </a:solidFill>
                  </a:rPr>
                  <a:t>CONTENTS</a:t>
                </a:r>
              </a:p>
              <a:p>
                <a:pPr algn="ctr"/>
                <a:r>
                  <a:rPr lang="en-US" altLang="ko-KR" sz="2400" b="1" dirty="0">
                    <a:solidFill>
                      <a:srgbClr val="FEE5E0"/>
                    </a:solidFill>
                  </a:rPr>
                  <a:t>01</a:t>
                </a:r>
                <a:endParaRPr lang="ko-KR" altLang="en-US" sz="2400" b="1" dirty="0">
                  <a:solidFill>
                    <a:srgbClr val="FEE5E0"/>
                  </a:solidFill>
                </a:endParaRPr>
              </a:p>
            </p:txBody>
          </p:sp>
          <p:sp>
            <p:nvSpPr>
              <p:cNvPr id="161" name="원호 160">
                <a:extLst>
                  <a:ext uri="{FF2B5EF4-FFF2-40B4-BE49-F238E27FC236}">
                    <a16:creationId xmlns:a16="http://schemas.microsoft.com/office/drawing/2014/main" id="{DAFE7E4E-65DF-4393-7884-14C3546D9040}"/>
                  </a:ext>
                </a:extLst>
              </p:cNvPr>
              <p:cNvSpPr/>
              <p:nvPr/>
            </p:nvSpPr>
            <p:spPr>
              <a:xfrm>
                <a:off x="1131755" y="3619234"/>
                <a:ext cx="1976836" cy="1976836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 w="25400">
                <a:solidFill>
                  <a:srgbClr val="FEE5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3A2D8BF-8ED1-9C69-8AFF-C3BC8924F3A5}"/>
                </a:ext>
              </a:extLst>
            </p:cNvPr>
            <p:cNvSpPr/>
            <p:nvPr/>
          </p:nvSpPr>
          <p:spPr>
            <a:xfrm>
              <a:off x="1040045" y="1797736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b="1" dirty="0">
                  <a:solidFill>
                    <a:srgbClr val="41466D"/>
                  </a:solidFill>
                </a:rPr>
                <a:t>REQUST</a:t>
              </a:r>
              <a:endParaRPr lang="ko-KR" altLang="en-US" sz="1400" b="1" dirty="0">
                <a:solidFill>
                  <a:srgbClr val="41466D"/>
                </a:solidFill>
              </a:endParaRPr>
            </a:p>
          </p:txBody>
        </p:sp>
      </p:grpSp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45BB0C95-732A-8C13-29CF-995C3E53B14B}"/>
              </a:ext>
            </a:extLst>
          </p:cNvPr>
          <p:cNvSpPr/>
          <p:nvPr/>
        </p:nvSpPr>
        <p:spPr>
          <a:xfrm>
            <a:off x="5885661" y="4801094"/>
            <a:ext cx="1800000" cy="540000"/>
          </a:xfrm>
          <a:prstGeom prst="rightArrow">
            <a:avLst/>
          </a:prstGeom>
          <a:noFill/>
          <a:ln w="38100">
            <a:solidFill>
              <a:srgbClr val="414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1466D"/>
                </a:solidFill>
              </a:rPr>
              <a:t>connection</a:t>
            </a:r>
            <a:endParaRPr lang="ko-KR" altLang="en-US" sz="1600" b="1" dirty="0">
              <a:solidFill>
                <a:srgbClr val="41466D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A194E9-BDAE-9893-FD79-1686FA67294D}"/>
              </a:ext>
            </a:extLst>
          </p:cNvPr>
          <p:cNvSpPr txBox="1"/>
          <p:nvPr/>
        </p:nvSpPr>
        <p:spPr>
          <a:xfrm>
            <a:off x="1309254" y="4728247"/>
            <a:ext cx="1491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1466D"/>
                </a:solidFill>
              </a:rPr>
              <a:t>Clients</a:t>
            </a:r>
            <a:endParaRPr lang="ko-KR" altLang="en-US" sz="3200" b="1" dirty="0">
              <a:solidFill>
                <a:srgbClr val="41466D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29AA0AA-9766-7283-DEBB-5CFE169F661F}"/>
              </a:ext>
            </a:extLst>
          </p:cNvPr>
          <p:cNvSpPr txBox="1"/>
          <p:nvPr/>
        </p:nvSpPr>
        <p:spPr>
          <a:xfrm>
            <a:off x="9196841" y="4728247"/>
            <a:ext cx="1491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1466D"/>
                </a:solidFill>
              </a:rPr>
              <a:t>Server</a:t>
            </a:r>
            <a:endParaRPr lang="ko-KR" altLang="en-US" sz="3200" b="1" dirty="0">
              <a:solidFill>
                <a:srgbClr val="41466D"/>
              </a:solidFill>
            </a:endParaRPr>
          </a:p>
        </p:txBody>
      </p:sp>
      <p:sp>
        <p:nvSpPr>
          <p:cNvPr id="166" name="곱하기 기호 165">
            <a:extLst>
              <a:ext uri="{FF2B5EF4-FFF2-40B4-BE49-F238E27FC236}">
                <a16:creationId xmlns:a16="http://schemas.microsoft.com/office/drawing/2014/main" id="{46068932-38BC-1404-1D73-8EAE7D88D340}"/>
              </a:ext>
            </a:extLst>
          </p:cNvPr>
          <p:cNvSpPr/>
          <p:nvPr/>
        </p:nvSpPr>
        <p:spPr>
          <a:xfrm>
            <a:off x="6161997" y="4524406"/>
            <a:ext cx="1080000" cy="1080000"/>
          </a:xfrm>
          <a:prstGeom prst="mathMultiply">
            <a:avLst>
              <a:gd name="adj1" fmla="val 10532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162" grpId="0" animBg="1"/>
      <p:bldP spid="1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</a:rPr>
                <a:t>NGINX </a:t>
              </a:r>
              <a:r>
                <a:rPr lang="ko-KR" altLang="en-US" sz="2800" b="1" i="1" kern="0" dirty="0">
                  <a:solidFill>
                    <a:srgbClr val="363B64"/>
                  </a:solidFill>
                </a:rPr>
                <a:t>배경 및 구조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E1FA03-36EE-DDF1-9C72-B8E6862B9B97}"/>
              </a:ext>
            </a:extLst>
          </p:cNvPr>
          <p:cNvSpPr txBox="1"/>
          <p:nvPr/>
        </p:nvSpPr>
        <p:spPr>
          <a:xfrm>
            <a:off x="712502" y="1307940"/>
            <a:ext cx="3049910" cy="46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1466D"/>
                </a:solidFill>
              </a:rPr>
              <a:t>2004 – NGINX </a:t>
            </a:r>
            <a:r>
              <a:rPr lang="ko-KR" altLang="en-US" sz="2400" b="1" dirty="0">
                <a:solidFill>
                  <a:srgbClr val="41466D"/>
                </a:solidFill>
              </a:rPr>
              <a:t>등장</a:t>
            </a:r>
          </a:p>
        </p:txBody>
      </p:sp>
      <p:pic>
        <p:nvPicPr>
          <p:cNvPr id="1028" name="Picture 4" descr="서버에 대해서..">
            <a:extLst>
              <a:ext uri="{FF2B5EF4-FFF2-40B4-BE49-F238E27FC236}">
                <a16:creationId xmlns:a16="http://schemas.microsoft.com/office/drawing/2014/main" id="{E245D4BD-29D1-2F69-478C-25DCEED7C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5" t="16617" r="1978" b="8228"/>
          <a:stretch/>
        </p:blipFill>
        <p:spPr bwMode="auto">
          <a:xfrm>
            <a:off x="9346204" y="2496458"/>
            <a:ext cx="2456552" cy="219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078FFF4-B5C6-E8A7-0493-4897F22D76A5}"/>
              </a:ext>
            </a:extLst>
          </p:cNvPr>
          <p:cNvGrpSpPr/>
          <p:nvPr/>
        </p:nvGrpSpPr>
        <p:grpSpPr>
          <a:xfrm>
            <a:off x="749894" y="2657444"/>
            <a:ext cx="2204185" cy="1781870"/>
            <a:chOff x="596832" y="2461441"/>
            <a:chExt cx="2818821" cy="1976250"/>
          </a:xfrm>
        </p:grpSpPr>
        <p:pic>
          <p:nvPicPr>
            <p:cNvPr id="1026" name="Picture 2" descr="컴퓨터 - 무료 컴퓨터개 아이콘">
              <a:extLst>
                <a:ext uri="{FF2B5EF4-FFF2-40B4-BE49-F238E27FC236}">
                  <a16:creationId xmlns:a16="http://schemas.microsoft.com/office/drawing/2014/main" id="{034B91DF-6C90-28FB-1704-397DAA563C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1179259" y="2461441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컴퓨터 - 무료 컴퓨터개 아이콘">
              <a:extLst>
                <a:ext uri="{FF2B5EF4-FFF2-40B4-BE49-F238E27FC236}">
                  <a16:creationId xmlns:a16="http://schemas.microsoft.com/office/drawing/2014/main" id="{7E5EB124-0C5F-45B3-CD3B-074E0F4B26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596832" y="2954161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컴퓨터 - 무료 컴퓨터개 아이콘">
              <a:extLst>
                <a:ext uri="{FF2B5EF4-FFF2-40B4-BE49-F238E27FC236}">
                  <a16:creationId xmlns:a16="http://schemas.microsoft.com/office/drawing/2014/main" id="{B1D2E3CF-87D0-CE59-38C7-29EFF3A1CB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1706395" y="2727598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컴퓨터 - 무료 컴퓨터개 아이콘">
              <a:extLst>
                <a:ext uri="{FF2B5EF4-FFF2-40B4-BE49-F238E27FC236}">
                  <a16:creationId xmlns:a16="http://schemas.microsoft.com/office/drawing/2014/main" id="{73C16A05-E347-127C-2236-73241B2F63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2076200" y="3026821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컴퓨터 - 무료 컴퓨터개 아이콘">
              <a:extLst>
                <a:ext uri="{FF2B5EF4-FFF2-40B4-BE49-F238E27FC236}">
                  <a16:creationId xmlns:a16="http://schemas.microsoft.com/office/drawing/2014/main" id="{1BFA54D5-BA62-A8BF-CBF2-7A0280628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919969" y="3232927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컴퓨터 - 무료 컴퓨터개 아이콘">
              <a:extLst>
                <a:ext uri="{FF2B5EF4-FFF2-40B4-BE49-F238E27FC236}">
                  <a16:creationId xmlns:a16="http://schemas.microsoft.com/office/drawing/2014/main" id="{4E2D17A6-2285-BE8E-BADB-F0892110D2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84" b="17123"/>
            <a:stretch/>
          </p:blipFill>
          <p:spPr bwMode="auto">
            <a:xfrm>
              <a:off x="1433708" y="3537691"/>
              <a:ext cx="133945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DF896F-6390-D593-CC1E-FC8A39E2951A}"/>
              </a:ext>
            </a:extLst>
          </p:cNvPr>
          <p:cNvGrpSpPr/>
          <p:nvPr/>
        </p:nvGrpSpPr>
        <p:grpSpPr>
          <a:xfrm>
            <a:off x="3211116" y="2123737"/>
            <a:ext cx="1800000" cy="3212882"/>
            <a:chOff x="5885661" y="2128212"/>
            <a:chExt cx="1800000" cy="3212882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766720B-3FC8-1950-A15B-331969E02A95}"/>
                </a:ext>
              </a:extLst>
            </p:cNvPr>
            <p:cNvSpPr/>
            <p:nvPr/>
          </p:nvSpPr>
          <p:spPr>
            <a:xfrm>
              <a:off x="5885661" y="2128212"/>
              <a:ext cx="1800000" cy="540000"/>
            </a:xfrm>
            <a:prstGeom prst="rightArrow">
              <a:avLst/>
            </a:prstGeom>
            <a:noFill/>
            <a:ln w="38100"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41466D"/>
                  </a:solidFill>
                </a:rPr>
                <a:t>connection</a:t>
              </a:r>
              <a:endParaRPr lang="ko-KR" altLang="en-US" sz="1600" b="1" dirty="0">
                <a:solidFill>
                  <a:srgbClr val="41466D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4FE7A74-5D79-9B8D-8BE9-140BC575D300}"/>
                </a:ext>
              </a:extLst>
            </p:cNvPr>
            <p:cNvGrpSpPr/>
            <p:nvPr/>
          </p:nvGrpSpPr>
          <p:grpSpPr>
            <a:xfrm>
              <a:off x="5885661" y="2798630"/>
              <a:ext cx="1800000" cy="2542464"/>
              <a:chOff x="5885661" y="2798630"/>
              <a:chExt cx="1800000" cy="2542464"/>
            </a:xfrm>
          </p:grpSpPr>
          <p:sp>
            <p:nvSpPr>
              <p:cNvPr id="104" name="화살표: 오른쪽 103">
                <a:extLst>
                  <a:ext uri="{FF2B5EF4-FFF2-40B4-BE49-F238E27FC236}">
                    <a16:creationId xmlns:a16="http://schemas.microsoft.com/office/drawing/2014/main" id="{5CC2659B-C468-57B2-98E7-3F0623BBA335}"/>
                  </a:ext>
                </a:extLst>
              </p:cNvPr>
              <p:cNvSpPr/>
              <p:nvPr/>
            </p:nvSpPr>
            <p:spPr>
              <a:xfrm>
                <a:off x="5885661" y="2798630"/>
                <a:ext cx="1800000" cy="540000"/>
              </a:xfrm>
              <a:prstGeom prst="rightArrow">
                <a:avLst/>
              </a:prstGeom>
              <a:noFill/>
              <a:ln w="38100">
                <a:solidFill>
                  <a:srgbClr val="4146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41466D"/>
                    </a:solidFill>
                  </a:rPr>
                  <a:t>connection</a:t>
                </a:r>
                <a:endParaRPr lang="ko-KR" altLang="en-US" sz="1600" b="1" dirty="0">
                  <a:solidFill>
                    <a:srgbClr val="41466D"/>
                  </a:solidFill>
                </a:endParaRPr>
              </a:p>
            </p:txBody>
          </p:sp>
          <p:sp>
            <p:nvSpPr>
              <p:cNvPr id="148" name="화살표: 오른쪽 147">
                <a:extLst>
                  <a:ext uri="{FF2B5EF4-FFF2-40B4-BE49-F238E27FC236}">
                    <a16:creationId xmlns:a16="http://schemas.microsoft.com/office/drawing/2014/main" id="{0A26543C-6940-2E8F-F399-3BEA383874DC}"/>
                  </a:ext>
                </a:extLst>
              </p:cNvPr>
              <p:cNvSpPr/>
              <p:nvPr/>
            </p:nvSpPr>
            <p:spPr>
              <a:xfrm>
                <a:off x="5885661" y="3469057"/>
                <a:ext cx="1800000" cy="540000"/>
              </a:xfrm>
              <a:prstGeom prst="rightArrow">
                <a:avLst/>
              </a:prstGeom>
              <a:noFill/>
              <a:ln w="38100">
                <a:solidFill>
                  <a:srgbClr val="4146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41466D"/>
                    </a:solidFill>
                  </a:rPr>
                  <a:t>connection</a:t>
                </a:r>
                <a:endParaRPr lang="ko-KR" altLang="en-US" sz="1600" b="1" dirty="0">
                  <a:solidFill>
                    <a:srgbClr val="41466D"/>
                  </a:solidFill>
                </a:endParaRPr>
              </a:p>
            </p:txBody>
          </p:sp>
          <p:sp>
            <p:nvSpPr>
              <p:cNvPr id="155" name="화살표: 오른쪽 154">
                <a:extLst>
                  <a:ext uri="{FF2B5EF4-FFF2-40B4-BE49-F238E27FC236}">
                    <a16:creationId xmlns:a16="http://schemas.microsoft.com/office/drawing/2014/main" id="{B0FDB6FE-5914-F212-5DB1-2DC9DE30F853}"/>
                  </a:ext>
                </a:extLst>
              </p:cNvPr>
              <p:cNvSpPr/>
              <p:nvPr/>
            </p:nvSpPr>
            <p:spPr>
              <a:xfrm>
                <a:off x="5885661" y="4130667"/>
                <a:ext cx="1800000" cy="540000"/>
              </a:xfrm>
              <a:prstGeom prst="rightArrow">
                <a:avLst/>
              </a:prstGeom>
              <a:noFill/>
              <a:ln w="38100">
                <a:solidFill>
                  <a:srgbClr val="4146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41466D"/>
                    </a:solidFill>
                  </a:rPr>
                  <a:t>connection</a:t>
                </a:r>
                <a:endParaRPr lang="ko-KR" altLang="en-US" sz="1600" b="1" dirty="0">
                  <a:solidFill>
                    <a:srgbClr val="41466D"/>
                  </a:solidFill>
                </a:endParaRPr>
              </a:p>
            </p:txBody>
          </p:sp>
          <p:sp>
            <p:nvSpPr>
              <p:cNvPr id="162" name="화살표: 오른쪽 161">
                <a:extLst>
                  <a:ext uri="{FF2B5EF4-FFF2-40B4-BE49-F238E27FC236}">
                    <a16:creationId xmlns:a16="http://schemas.microsoft.com/office/drawing/2014/main" id="{45BB0C95-732A-8C13-29CF-995C3E53B14B}"/>
                  </a:ext>
                </a:extLst>
              </p:cNvPr>
              <p:cNvSpPr/>
              <p:nvPr/>
            </p:nvSpPr>
            <p:spPr>
              <a:xfrm>
                <a:off x="5885661" y="4801094"/>
                <a:ext cx="1800000" cy="540000"/>
              </a:xfrm>
              <a:prstGeom prst="rightArrow">
                <a:avLst/>
              </a:prstGeom>
              <a:noFill/>
              <a:ln w="38100">
                <a:solidFill>
                  <a:srgbClr val="4146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41466D"/>
                    </a:solidFill>
                  </a:rPr>
                  <a:t>connection</a:t>
                </a:r>
                <a:endParaRPr lang="ko-KR" altLang="en-US" sz="1600" b="1" dirty="0">
                  <a:solidFill>
                    <a:srgbClr val="41466D"/>
                  </a:solidFill>
                </a:endParaRPr>
              </a:p>
            </p:txBody>
          </p: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43A194E9-BDAE-9893-FD79-1686FA67294D}"/>
              </a:ext>
            </a:extLst>
          </p:cNvPr>
          <p:cNvSpPr txBox="1"/>
          <p:nvPr/>
        </p:nvSpPr>
        <p:spPr>
          <a:xfrm>
            <a:off x="1182104" y="4579502"/>
            <a:ext cx="1491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1466D"/>
                </a:solidFill>
              </a:rPr>
              <a:t>Clients</a:t>
            </a:r>
            <a:endParaRPr lang="ko-KR" altLang="en-US" sz="3200" b="1" dirty="0">
              <a:solidFill>
                <a:srgbClr val="41466D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1D2BBF-FE5E-4E17-286C-2D56735554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74259" y="4541818"/>
            <a:ext cx="1800000" cy="685547"/>
          </a:xfrm>
          <a:prstGeom prst="rect">
            <a:avLst/>
          </a:prstGeom>
        </p:spPr>
      </p:pic>
      <p:pic>
        <p:nvPicPr>
          <p:cNvPr id="4098" name="Picture 2" descr="Nginx 1.18.0이 출시되었으며 이것이 가장 중요한 변경 사항입니다. Linux 중독자">
            <a:extLst>
              <a:ext uri="{FF2B5EF4-FFF2-40B4-BE49-F238E27FC236}">
                <a16:creationId xmlns:a16="http://schemas.microsoft.com/office/drawing/2014/main" id="{4F0C8EE7-44EC-CD5C-18F1-864631BC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45" y="1136865"/>
            <a:ext cx="2007436" cy="8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E0F59D-9309-21C7-0555-5EF0A9AAA2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20" t="17190" r="57417" b="17182"/>
          <a:stretch/>
        </p:blipFill>
        <p:spPr>
          <a:xfrm>
            <a:off x="5364619" y="2738747"/>
            <a:ext cx="1800001" cy="20478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A33151-7983-F252-3055-00BAA21CC60F}"/>
              </a:ext>
            </a:extLst>
          </p:cNvPr>
          <p:cNvSpPr/>
          <p:nvPr/>
        </p:nvSpPr>
        <p:spPr>
          <a:xfrm>
            <a:off x="7363994" y="3531015"/>
            <a:ext cx="1800000" cy="540000"/>
          </a:xfrm>
          <a:prstGeom prst="rightArrow">
            <a:avLst/>
          </a:prstGeom>
          <a:noFill/>
          <a:ln w="38100">
            <a:solidFill>
              <a:srgbClr val="414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1466D"/>
                </a:solidFill>
              </a:rPr>
              <a:t>connection</a:t>
            </a:r>
            <a:endParaRPr lang="ko-KR" altLang="en-US" sz="1600" b="1" dirty="0">
              <a:solidFill>
                <a:srgbClr val="4146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C5C8C-A19C-09D1-C0DF-942BE9F822B7}"/>
              </a:ext>
            </a:extLst>
          </p:cNvPr>
          <p:cNvSpPr txBox="1"/>
          <p:nvPr/>
        </p:nvSpPr>
        <p:spPr>
          <a:xfrm>
            <a:off x="794282" y="5824609"/>
            <a:ext cx="909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466D"/>
                </a:solidFill>
              </a:rPr>
              <a:t>- </a:t>
            </a:r>
            <a:r>
              <a:rPr lang="ko-KR" altLang="en-US" sz="2000" b="1" dirty="0">
                <a:solidFill>
                  <a:srgbClr val="41466D"/>
                </a:solidFill>
              </a:rPr>
              <a:t>당시 </a:t>
            </a:r>
            <a:r>
              <a:rPr lang="en-US" altLang="ko-KR" sz="2000" b="1" dirty="0">
                <a:solidFill>
                  <a:srgbClr val="41466D"/>
                </a:solidFill>
              </a:rPr>
              <a:t>NGINX : </a:t>
            </a:r>
            <a:r>
              <a:rPr lang="ko-KR" altLang="en-US" sz="2000" b="1" dirty="0">
                <a:solidFill>
                  <a:srgbClr val="41466D"/>
                </a:solidFill>
              </a:rPr>
              <a:t>아파치 서버 대체가</a:t>
            </a:r>
            <a:r>
              <a:rPr lang="en-US" altLang="ko-KR" sz="2000" b="1" dirty="0">
                <a:solidFill>
                  <a:srgbClr val="41466D"/>
                </a:solidFill>
              </a:rPr>
              <a:t> </a:t>
            </a:r>
            <a:r>
              <a:rPr lang="ko-KR" altLang="en-US" sz="2000" b="1" dirty="0">
                <a:solidFill>
                  <a:srgbClr val="41466D"/>
                </a:solidFill>
              </a:rPr>
              <a:t>아닌 서버 보완을 목적으로 만들어짐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2EF-A517-96A0-6D9B-89203CE55C5F}"/>
              </a:ext>
            </a:extLst>
          </p:cNvPr>
          <p:cNvSpPr txBox="1"/>
          <p:nvPr/>
        </p:nvSpPr>
        <p:spPr>
          <a:xfrm>
            <a:off x="5364619" y="4831534"/>
            <a:ext cx="245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466D"/>
                </a:solidFill>
              </a:rPr>
              <a:t>HTML, CSS, JS</a:t>
            </a:r>
            <a:r>
              <a:rPr lang="ko-KR" altLang="en-US" sz="2000" b="1" dirty="0">
                <a:solidFill>
                  <a:srgbClr val="41466D"/>
                </a:solidFill>
              </a:rPr>
              <a:t>등 </a:t>
            </a:r>
            <a:endParaRPr lang="en-US" altLang="ko-KR" sz="2000" b="1" dirty="0">
              <a:solidFill>
                <a:srgbClr val="41466D"/>
              </a:solidFill>
            </a:endParaRPr>
          </a:p>
          <a:p>
            <a:r>
              <a:rPr lang="ko-KR" altLang="en-US" sz="2000" b="1" dirty="0">
                <a:solidFill>
                  <a:srgbClr val="41466D"/>
                </a:solidFill>
              </a:rPr>
              <a:t>정적 파일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A483B-0C56-BF0B-4CCA-1E264047A07B}"/>
              </a:ext>
            </a:extLst>
          </p:cNvPr>
          <p:cNvSpPr txBox="1"/>
          <p:nvPr/>
        </p:nvSpPr>
        <p:spPr>
          <a:xfrm>
            <a:off x="794282" y="6297273"/>
            <a:ext cx="1088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466D"/>
                </a:solidFill>
              </a:rPr>
              <a:t>-</a:t>
            </a:r>
            <a:r>
              <a:rPr lang="ko-KR" altLang="en-US" sz="2000" b="1" dirty="0">
                <a:solidFill>
                  <a:srgbClr val="41466D"/>
                </a:solidFill>
              </a:rPr>
              <a:t> 동시 커넥션 감당</a:t>
            </a:r>
            <a:r>
              <a:rPr lang="en-US" altLang="ko-KR" sz="2000" b="1" dirty="0">
                <a:solidFill>
                  <a:srgbClr val="41466D"/>
                </a:solidFill>
              </a:rPr>
              <a:t>, </a:t>
            </a:r>
            <a:r>
              <a:rPr lang="ko-KR" altLang="en-US" sz="2000" b="1" dirty="0">
                <a:solidFill>
                  <a:srgbClr val="41466D"/>
                </a:solidFill>
              </a:rPr>
              <a:t>정적 파일 요청 처리</a:t>
            </a:r>
            <a:r>
              <a:rPr lang="en-US" altLang="ko-KR" sz="2000" b="1" dirty="0">
                <a:solidFill>
                  <a:srgbClr val="41466D"/>
                </a:solidFill>
              </a:rPr>
              <a:t>, </a:t>
            </a:r>
            <a:r>
              <a:rPr lang="ko-KR" altLang="en-US" sz="2000" b="1" dirty="0">
                <a:solidFill>
                  <a:srgbClr val="41466D"/>
                </a:solidFill>
              </a:rPr>
              <a:t>동적 파일 요청 경우 아파치 서버와 커넥션 형성</a:t>
            </a:r>
          </a:p>
        </p:txBody>
      </p:sp>
    </p:spTree>
    <p:extLst>
      <p:ext uri="{BB962C8B-B14F-4D97-AF65-F5344CB8AC3E}">
        <p14:creationId xmlns:p14="http://schemas.microsoft.com/office/powerpoint/2010/main" val="39220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</a:rPr>
                <a:t>NGINX </a:t>
              </a:r>
              <a:r>
                <a:rPr lang="ko-KR" altLang="en-US" sz="2800" b="1" i="1" kern="0" dirty="0">
                  <a:solidFill>
                    <a:srgbClr val="363B64"/>
                  </a:solidFill>
                </a:rPr>
                <a:t>배경 및 구조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E1FA03-36EE-DDF1-9C72-B8E6862B9B97}"/>
              </a:ext>
            </a:extLst>
          </p:cNvPr>
          <p:cNvSpPr txBox="1"/>
          <p:nvPr/>
        </p:nvSpPr>
        <p:spPr>
          <a:xfrm>
            <a:off x="712502" y="1307940"/>
            <a:ext cx="3049910" cy="46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1466D"/>
                </a:solidFill>
              </a:rPr>
              <a:t>NGINX </a:t>
            </a:r>
            <a:r>
              <a:rPr lang="ko-KR" altLang="en-US" sz="2400" b="1" dirty="0">
                <a:solidFill>
                  <a:srgbClr val="41466D"/>
                </a:solidFill>
              </a:rPr>
              <a:t>구조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9F339D-D4C0-D4FC-DBB4-EAF5FB332B2B}"/>
              </a:ext>
            </a:extLst>
          </p:cNvPr>
          <p:cNvGrpSpPr/>
          <p:nvPr/>
        </p:nvGrpSpPr>
        <p:grpSpPr>
          <a:xfrm>
            <a:off x="4327014" y="1495113"/>
            <a:ext cx="2700000" cy="1800000"/>
            <a:chOff x="5070494" y="1414730"/>
            <a:chExt cx="2520000" cy="1800000"/>
          </a:xfrm>
        </p:grpSpPr>
        <p:sp>
          <p:nvSpPr>
            <p:cNvPr id="13" name="순서도: 데이터 12">
              <a:extLst>
                <a:ext uri="{FF2B5EF4-FFF2-40B4-BE49-F238E27FC236}">
                  <a16:creationId xmlns:a16="http://schemas.microsoft.com/office/drawing/2014/main" id="{A2F41AF9-657C-66E3-FF60-996A1BC9739B}"/>
                </a:ext>
              </a:extLst>
            </p:cNvPr>
            <p:cNvSpPr/>
            <p:nvPr/>
          </p:nvSpPr>
          <p:spPr>
            <a:xfrm>
              <a:off x="5070494" y="1414730"/>
              <a:ext cx="2520000" cy="1800000"/>
            </a:xfrm>
            <a:prstGeom prst="flowChartInputOutput">
              <a:avLst/>
            </a:prstGeom>
            <a:noFill/>
            <a:ln w="25400">
              <a:solidFill>
                <a:srgbClr val="FC997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데이터 13">
              <a:extLst>
                <a:ext uri="{FF2B5EF4-FFF2-40B4-BE49-F238E27FC236}">
                  <a16:creationId xmlns:a16="http://schemas.microsoft.com/office/drawing/2014/main" id="{34C6C9F9-3FF0-6AA2-A7E7-E3395F66DBB4}"/>
                </a:ext>
              </a:extLst>
            </p:cNvPr>
            <p:cNvSpPr/>
            <p:nvPr/>
          </p:nvSpPr>
          <p:spPr>
            <a:xfrm>
              <a:off x="5250494" y="1554231"/>
              <a:ext cx="2160000" cy="152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61DD0605-A1F1-460A-836A-4EF7EEDF7ADE}"/>
                </a:ext>
              </a:extLst>
            </p:cNvPr>
            <p:cNvSpPr/>
            <p:nvPr/>
          </p:nvSpPr>
          <p:spPr>
            <a:xfrm>
              <a:off x="5346752" y="1603730"/>
              <a:ext cx="1980000" cy="1422000"/>
            </a:xfrm>
            <a:prstGeom prst="flowChartInputOutput">
              <a:avLst/>
            </a:prstGeom>
            <a:solidFill>
              <a:srgbClr val="FC9974">
                <a:alpha val="90000"/>
              </a:srgb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데이터 15">
              <a:extLst>
                <a:ext uri="{FF2B5EF4-FFF2-40B4-BE49-F238E27FC236}">
                  <a16:creationId xmlns:a16="http://schemas.microsoft.com/office/drawing/2014/main" id="{8F8EE167-2E48-769E-8154-DA873C6E9575}"/>
                </a:ext>
              </a:extLst>
            </p:cNvPr>
            <p:cNvSpPr/>
            <p:nvPr/>
          </p:nvSpPr>
          <p:spPr>
            <a:xfrm>
              <a:off x="5526752" y="1733505"/>
              <a:ext cx="1620000" cy="116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Master</a:t>
              </a:r>
            </a:p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process</a:t>
              </a:r>
              <a:endParaRPr lang="ko-KR" altLang="en-US" b="1" dirty="0">
                <a:solidFill>
                  <a:srgbClr val="41466D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A01A25D-3388-6A53-1A61-1FE4CD0F4E4C}"/>
              </a:ext>
            </a:extLst>
          </p:cNvPr>
          <p:cNvGrpSpPr/>
          <p:nvPr/>
        </p:nvGrpSpPr>
        <p:grpSpPr>
          <a:xfrm>
            <a:off x="4283839" y="4393671"/>
            <a:ext cx="2700000" cy="1800000"/>
            <a:chOff x="5070494" y="1414730"/>
            <a:chExt cx="2520000" cy="1800000"/>
          </a:xfrm>
        </p:grpSpPr>
        <p:sp>
          <p:nvSpPr>
            <p:cNvPr id="35" name="순서도: 데이터 34">
              <a:extLst>
                <a:ext uri="{FF2B5EF4-FFF2-40B4-BE49-F238E27FC236}">
                  <a16:creationId xmlns:a16="http://schemas.microsoft.com/office/drawing/2014/main" id="{2F773C99-D08A-C872-03CF-711AE2FA2202}"/>
                </a:ext>
              </a:extLst>
            </p:cNvPr>
            <p:cNvSpPr/>
            <p:nvPr/>
          </p:nvSpPr>
          <p:spPr>
            <a:xfrm>
              <a:off x="5070494" y="1414730"/>
              <a:ext cx="2520000" cy="1800000"/>
            </a:xfrm>
            <a:prstGeom prst="flowChartInputOutput">
              <a:avLst/>
            </a:prstGeom>
            <a:noFill/>
            <a:ln w="25400">
              <a:solidFill>
                <a:srgbClr val="FC997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데이터 35">
              <a:extLst>
                <a:ext uri="{FF2B5EF4-FFF2-40B4-BE49-F238E27FC236}">
                  <a16:creationId xmlns:a16="http://schemas.microsoft.com/office/drawing/2014/main" id="{B9C9CEEB-580C-809B-A048-2625572A27F3}"/>
                </a:ext>
              </a:extLst>
            </p:cNvPr>
            <p:cNvSpPr/>
            <p:nvPr/>
          </p:nvSpPr>
          <p:spPr>
            <a:xfrm>
              <a:off x="5250494" y="1554231"/>
              <a:ext cx="2160000" cy="152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데이터 36">
              <a:extLst>
                <a:ext uri="{FF2B5EF4-FFF2-40B4-BE49-F238E27FC236}">
                  <a16:creationId xmlns:a16="http://schemas.microsoft.com/office/drawing/2014/main" id="{22B3DC27-CA52-96E3-02A4-651A91EC11F7}"/>
                </a:ext>
              </a:extLst>
            </p:cNvPr>
            <p:cNvSpPr/>
            <p:nvPr/>
          </p:nvSpPr>
          <p:spPr>
            <a:xfrm>
              <a:off x="5346752" y="1603730"/>
              <a:ext cx="1980000" cy="1422000"/>
            </a:xfrm>
            <a:prstGeom prst="flowChartInputOutput">
              <a:avLst/>
            </a:prstGeom>
            <a:solidFill>
              <a:srgbClr val="FC9974">
                <a:alpha val="90000"/>
              </a:srgb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데이터 37">
              <a:extLst>
                <a:ext uri="{FF2B5EF4-FFF2-40B4-BE49-F238E27FC236}">
                  <a16:creationId xmlns:a16="http://schemas.microsoft.com/office/drawing/2014/main" id="{50735476-2A0D-13A8-4309-5C9383D1FE16}"/>
                </a:ext>
              </a:extLst>
            </p:cNvPr>
            <p:cNvSpPr/>
            <p:nvPr/>
          </p:nvSpPr>
          <p:spPr>
            <a:xfrm>
              <a:off x="5526752" y="1733505"/>
              <a:ext cx="1620000" cy="1162800"/>
            </a:xfrm>
            <a:prstGeom prst="flowChartInputOutpu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Worker</a:t>
              </a:r>
            </a:p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process</a:t>
              </a:r>
              <a:endParaRPr lang="ko-KR" altLang="en-US" b="1" dirty="0">
                <a:solidFill>
                  <a:srgbClr val="41466D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28003D-6F41-5D98-3B1C-AEA1594C7FEC}"/>
              </a:ext>
            </a:extLst>
          </p:cNvPr>
          <p:cNvGrpSpPr/>
          <p:nvPr/>
        </p:nvGrpSpPr>
        <p:grpSpPr>
          <a:xfrm>
            <a:off x="4340557" y="3728922"/>
            <a:ext cx="900000" cy="900000"/>
            <a:chOff x="690817" y="1452164"/>
            <a:chExt cx="1976836" cy="19768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7B1DD31-BB41-C46F-FDC8-7B54C3E8D2C7}"/>
                </a:ext>
              </a:extLst>
            </p:cNvPr>
            <p:cNvGrpSpPr/>
            <p:nvPr/>
          </p:nvGrpSpPr>
          <p:grpSpPr>
            <a:xfrm>
              <a:off x="690817" y="1452164"/>
              <a:ext cx="1976836" cy="1976836"/>
              <a:chOff x="1131755" y="3619234"/>
              <a:chExt cx="1976836" cy="1976836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8543E0E-559D-7341-8286-F5E68B7C6FC6}"/>
                  </a:ext>
                </a:extLst>
              </p:cNvPr>
              <p:cNvSpPr/>
              <p:nvPr/>
            </p:nvSpPr>
            <p:spPr>
              <a:xfrm>
                <a:off x="1287775" y="3768174"/>
                <a:ext cx="1672531" cy="16718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BBA4EBA2-AB59-777A-CCE3-8BA64B263BB4}"/>
                  </a:ext>
                </a:extLst>
              </p:cNvPr>
              <p:cNvSpPr/>
              <p:nvPr/>
            </p:nvSpPr>
            <p:spPr>
              <a:xfrm>
                <a:off x="1338491" y="3824005"/>
                <a:ext cx="1562400" cy="1562400"/>
              </a:xfrm>
              <a:prstGeom prst="ellipse">
                <a:avLst/>
              </a:prstGeom>
              <a:solidFill>
                <a:srgbClr val="6D5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2400" b="1" dirty="0">
                    <a:solidFill>
                      <a:srgbClr val="FEE5E0"/>
                    </a:solidFill>
                  </a:rPr>
                  <a:t>01</a:t>
                </a:r>
                <a:endParaRPr lang="ko-KR" altLang="en-US" sz="2400" b="1" dirty="0">
                  <a:solidFill>
                    <a:srgbClr val="FEE5E0"/>
                  </a:solidFill>
                </a:endParaRPr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2BC43DCE-6922-7EAF-691B-CB46E11226E1}"/>
                  </a:ext>
                </a:extLst>
              </p:cNvPr>
              <p:cNvSpPr/>
              <p:nvPr/>
            </p:nvSpPr>
            <p:spPr>
              <a:xfrm>
                <a:off x="1131755" y="3619234"/>
                <a:ext cx="1976836" cy="1976836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 w="25400">
                <a:solidFill>
                  <a:srgbClr val="6D5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8755F97-BB2D-EBAE-D12D-5D280FE757AF}"/>
                </a:ext>
              </a:extLst>
            </p:cNvPr>
            <p:cNvSpPr/>
            <p:nvPr/>
          </p:nvSpPr>
          <p:spPr>
            <a:xfrm>
              <a:off x="1040045" y="1797736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b="1" dirty="0">
                  <a:solidFill>
                    <a:srgbClr val="41466D"/>
                  </a:solidFill>
                </a:rPr>
                <a:t>Listen</a:t>
              </a:r>
              <a:endParaRPr lang="ko-KR" altLang="en-US" sz="1200" b="1" dirty="0">
                <a:solidFill>
                  <a:srgbClr val="41466D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D9F1C5F-EB50-0F61-3871-5242AE7B711E}"/>
              </a:ext>
            </a:extLst>
          </p:cNvPr>
          <p:cNvGrpSpPr/>
          <p:nvPr/>
        </p:nvGrpSpPr>
        <p:grpSpPr>
          <a:xfrm>
            <a:off x="712502" y="3440701"/>
            <a:ext cx="1440000" cy="1440000"/>
            <a:chOff x="690817" y="1452164"/>
            <a:chExt cx="1976836" cy="19768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36CB3CA-E1B4-26AD-7FEA-C560839DD881}"/>
                </a:ext>
              </a:extLst>
            </p:cNvPr>
            <p:cNvGrpSpPr/>
            <p:nvPr/>
          </p:nvGrpSpPr>
          <p:grpSpPr>
            <a:xfrm>
              <a:off x="690817" y="1452164"/>
              <a:ext cx="1976836" cy="1976836"/>
              <a:chOff x="1131755" y="3619234"/>
              <a:chExt cx="1976836" cy="1976836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0805CBE-E9CA-AFC5-635C-A40B3D523970}"/>
                  </a:ext>
                </a:extLst>
              </p:cNvPr>
              <p:cNvSpPr/>
              <p:nvPr/>
            </p:nvSpPr>
            <p:spPr>
              <a:xfrm>
                <a:off x="1287776" y="3768175"/>
                <a:ext cx="1672531" cy="16725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C0D7E86-B115-7616-2DAF-AD1152B79968}"/>
                  </a:ext>
                </a:extLst>
              </p:cNvPr>
              <p:cNvSpPr/>
              <p:nvPr/>
            </p:nvSpPr>
            <p:spPr>
              <a:xfrm>
                <a:off x="1338491" y="3824005"/>
                <a:ext cx="1562400" cy="1562400"/>
              </a:xfrm>
              <a:prstGeom prst="ellipse">
                <a:avLst/>
              </a:prstGeom>
              <a:solidFill>
                <a:srgbClr val="FE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EE5E0"/>
                    </a:solidFill>
                  </a:rPr>
                  <a:t>CONTENTS</a:t>
                </a:r>
              </a:p>
              <a:p>
                <a:pPr algn="ctr"/>
                <a:r>
                  <a:rPr lang="en-US" altLang="ko-KR" sz="2400" b="1" dirty="0">
                    <a:solidFill>
                      <a:srgbClr val="FEE5E0"/>
                    </a:solidFill>
                  </a:rPr>
                  <a:t>01</a:t>
                </a:r>
                <a:endParaRPr lang="ko-KR" altLang="en-US" sz="2400" b="1" dirty="0">
                  <a:solidFill>
                    <a:srgbClr val="FEE5E0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3994A845-94A3-E95C-8193-7916D68FD0D5}"/>
                  </a:ext>
                </a:extLst>
              </p:cNvPr>
              <p:cNvSpPr/>
              <p:nvPr/>
            </p:nvSpPr>
            <p:spPr>
              <a:xfrm>
                <a:off x="1131755" y="3619234"/>
                <a:ext cx="1976836" cy="1976836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 w="25400">
                <a:solidFill>
                  <a:srgbClr val="FEE5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C36FDED-80E4-92AC-464E-1CBAEFA4F19D}"/>
                </a:ext>
              </a:extLst>
            </p:cNvPr>
            <p:cNvSpPr/>
            <p:nvPr/>
          </p:nvSpPr>
          <p:spPr>
            <a:xfrm>
              <a:off x="1040045" y="1797736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1466D"/>
                  </a:solidFill>
                </a:rPr>
                <a:t>REQUST</a:t>
              </a:r>
              <a:endParaRPr lang="ko-KR" altLang="en-US" b="1" dirty="0">
                <a:solidFill>
                  <a:srgbClr val="41466D"/>
                </a:solidFill>
              </a:endParaRPr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A588262-F14E-5B86-4865-E2C65EDFBC1D}"/>
              </a:ext>
            </a:extLst>
          </p:cNvPr>
          <p:cNvSpPr/>
          <p:nvPr/>
        </p:nvSpPr>
        <p:spPr>
          <a:xfrm>
            <a:off x="2266153" y="3854230"/>
            <a:ext cx="1800000" cy="540000"/>
          </a:xfrm>
          <a:prstGeom prst="rightArrow">
            <a:avLst/>
          </a:prstGeom>
          <a:noFill/>
          <a:ln w="38100">
            <a:solidFill>
              <a:srgbClr val="414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1466D"/>
                </a:solidFill>
              </a:rPr>
              <a:t>connection</a:t>
            </a:r>
            <a:endParaRPr lang="ko-KR" altLang="en-US" sz="2000" b="1" dirty="0">
              <a:solidFill>
                <a:srgbClr val="41466D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FDF403A-4D04-AD30-20E5-537AD4348107}"/>
              </a:ext>
            </a:extLst>
          </p:cNvPr>
          <p:cNvSpPr/>
          <p:nvPr/>
        </p:nvSpPr>
        <p:spPr>
          <a:xfrm>
            <a:off x="653401" y="3370693"/>
            <a:ext cx="3488974" cy="1601081"/>
          </a:xfrm>
          <a:prstGeom prst="roundRect">
            <a:avLst/>
          </a:prstGeom>
          <a:noFill/>
          <a:ln w="31750">
            <a:solidFill>
              <a:srgbClr val="C51818">
                <a:alpha val="9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46231B-B18E-10C2-F987-2F4E71237F07}"/>
              </a:ext>
            </a:extLst>
          </p:cNvPr>
          <p:cNvSpPr txBox="1"/>
          <p:nvPr/>
        </p:nvSpPr>
        <p:spPr>
          <a:xfrm>
            <a:off x="778924" y="2971651"/>
            <a:ext cx="10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51818"/>
                </a:solidFill>
              </a:rPr>
              <a:t>EVENT</a:t>
            </a:r>
            <a:endParaRPr lang="ko-KR" altLang="en-US" sz="2000" b="1" dirty="0">
              <a:solidFill>
                <a:srgbClr val="C51818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0618D9D-DF06-A874-587E-6B3D75CCF834}"/>
              </a:ext>
            </a:extLst>
          </p:cNvPr>
          <p:cNvGrpSpPr/>
          <p:nvPr/>
        </p:nvGrpSpPr>
        <p:grpSpPr>
          <a:xfrm>
            <a:off x="982151" y="5806119"/>
            <a:ext cx="900000" cy="900000"/>
            <a:chOff x="690817" y="1452164"/>
            <a:chExt cx="1976836" cy="197683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661C160-B56F-B3A0-E46F-B043E6116236}"/>
                </a:ext>
              </a:extLst>
            </p:cNvPr>
            <p:cNvGrpSpPr/>
            <p:nvPr/>
          </p:nvGrpSpPr>
          <p:grpSpPr>
            <a:xfrm>
              <a:off x="690817" y="1452164"/>
              <a:ext cx="1976836" cy="1976836"/>
              <a:chOff x="1131755" y="3619234"/>
              <a:chExt cx="1976836" cy="1976836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351C984-94F8-2B0A-053E-C2624C78EE16}"/>
                  </a:ext>
                </a:extLst>
              </p:cNvPr>
              <p:cNvSpPr/>
              <p:nvPr/>
            </p:nvSpPr>
            <p:spPr>
              <a:xfrm>
                <a:off x="1287776" y="3768175"/>
                <a:ext cx="1672531" cy="16725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C821C5D-908C-7689-5DB3-E63756BD2600}"/>
                  </a:ext>
                </a:extLst>
              </p:cNvPr>
              <p:cNvSpPr/>
              <p:nvPr/>
            </p:nvSpPr>
            <p:spPr>
              <a:xfrm>
                <a:off x="1338491" y="3824005"/>
                <a:ext cx="1562400" cy="15624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EE5E0"/>
                    </a:solidFill>
                  </a:rPr>
                  <a:t>CONTENTS</a:t>
                </a:r>
              </a:p>
              <a:p>
                <a:pPr algn="ctr"/>
                <a:r>
                  <a:rPr lang="en-US" altLang="ko-KR" sz="2400" b="1" dirty="0">
                    <a:solidFill>
                      <a:srgbClr val="FEE5E0"/>
                    </a:solidFill>
                  </a:rPr>
                  <a:t>01</a:t>
                </a:r>
                <a:endParaRPr lang="ko-KR" altLang="en-US" sz="2400" b="1" dirty="0">
                  <a:solidFill>
                    <a:srgbClr val="FEE5E0"/>
                  </a:solidFill>
                </a:endParaRPr>
              </a:p>
            </p:txBody>
          </p:sp>
          <p:sp>
            <p:nvSpPr>
              <p:cNvPr id="85" name="원호 84">
                <a:extLst>
                  <a:ext uri="{FF2B5EF4-FFF2-40B4-BE49-F238E27FC236}">
                    <a16:creationId xmlns:a16="http://schemas.microsoft.com/office/drawing/2014/main" id="{FB3776BC-1E9B-2F4F-A5D5-E088690BC9B2}"/>
                  </a:ext>
                </a:extLst>
              </p:cNvPr>
              <p:cNvSpPr/>
              <p:nvPr/>
            </p:nvSpPr>
            <p:spPr>
              <a:xfrm>
                <a:off x="1131755" y="3619234"/>
                <a:ext cx="1976836" cy="1976836"/>
              </a:xfrm>
              <a:prstGeom prst="arc">
                <a:avLst>
                  <a:gd name="adj1" fmla="val 20104140"/>
                  <a:gd name="adj2" fmla="val 17782556"/>
                </a:avLst>
              </a:prstGeom>
              <a:noFill/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47F33B-86C2-F493-D51B-0D5BB6620623}"/>
                </a:ext>
              </a:extLst>
            </p:cNvPr>
            <p:cNvSpPr/>
            <p:nvPr/>
          </p:nvSpPr>
          <p:spPr>
            <a:xfrm>
              <a:off x="1040045" y="1797736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b="1" dirty="0">
                  <a:solidFill>
                    <a:srgbClr val="41466D"/>
                  </a:solidFill>
                </a:rPr>
                <a:t>OS</a:t>
              </a:r>
              <a:r>
                <a:rPr lang="ko-KR" altLang="en-US" sz="1400" b="1" dirty="0">
                  <a:solidFill>
                    <a:srgbClr val="41466D"/>
                  </a:solidFill>
                </a:rPr>
                <a:t>커널</a:t>
              </a:r>
            </a:p>
          </p:txBody>
        </p:sp>
      </p:grpSp>
      <p:grpSp>
        <p:nvGrpSpPr>
          <p:cNvPr id="4099" name="그룹 4098">
            <a:extLst>
              <a:ext uri="{FF2B5EF4-FFF2-40B4-BE49-F238E27FC236}">
                <a16:creationId xmlns:a16="http://schemas.microsoft.com/office/drawing/2014/main" id="{0F6CF1F4-D9E9-E00A-1473-7B38E2888517}"/>
              </a:ext>
            </a:extLst>
          </p:cNvPr>
          <p:cNvGrpSpPr/>
          <p:nvPr/>
        </p:nvGrpSpPr>
        <p:grpSpPr>
          <a:xfrm>
            <a:off x="3109443" y="6006441"/>
            <a:ext cx="3087656" cy="540000"/>
            <a:chOff x="3930274" y="5249526"/>
            <a:chExt cx="3087656" cy="54000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6B43D38-1730-F43A-F9F3-3ED506AC0010}"/>
                </a:ext>
              </a:extLst>
            </p:cNvPr>
            <p:cNvGrpSpPr/>
            <p:nvPr/>
          </p:nvGrpSpPr>
          <p:grpSpPr>
            <a:xfrm>
              <a:off x="3930274" y="5249526"/>
              <a:ext cx="3087656" cy="540000"/>
              <a:chOff x="3930274" y="5249526"/>
              <a:chExt cx="3087656" cy="54000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DCA85B7-EC7F-30B3-35E8-E01B28DC74BE}"/>
                  </a:ext>
                </a:extLst>
              </p:cNvPr>
              <p:cNvSpPr/>
              <p:nvPr/>
            </p:nvSpPr>
            <p:spPr>
              <a:xfrm>
                <a:off x="3930274" y="5249526"/>
                <a:ext cx="3087656" cy="54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28871CA-50DC-51AA-9ABB-E56612CA7019}"/>
                  </a:ext>
                </a:extLst>
              </p:cNvPr>
              <p:cNvSpPr/>
              <p:nvPr/>
            </p:nvSpPr>
            <p:spPr>
              <a:xfrm>
                <a:off x="3988488" y="5282694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3E7E806-23AF-FB82-5287-B2505A7E37C5}"/>
                  </a:ext>
                </a:extLst>
              </p:cNvPr>
              <p:cNvSpPr/>
              <p:nvPr/>
            </p:nvSpPr>
            <p:spPr>
              <a:xfrm>
                <a:off x="4488590" y="5282694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C66C8B2-7EF8-1AE8-539A-A52E3420CCAA}"/>
                  </a:ext>
                </a:extLst>
              </p:cNvPr>
              <p:cNvSpPr/>
              <p:nvPr/>
            </p:nvSpPr>
            <p:spPr>
              <a:xfrm>
                <a:off x="4988337" y="5282694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CC2246C-50A0-41B2-40EF-274CDF90AC1B}"/>
                  </a:ext>
                </a:extLst>
              </p:cNvPr>
              <p:cNvSpPr/>
              <p:nvPr/>
            </p:nvSpPr>
            <p:spPr>
              <a:xfrm>
                <a:off x="5486277" y="5282694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DCCB7F9-2FBB-A530-5C18-BCC25CF62F5E}"/>
                  </a:ext>
                </a:extLst>
              </p:cNvPr>
              <p:cNvSpPr/>
              <p:nvPr/>
            </p:nvSpPr>
            <p:spPr>
              <a:xfrm>
                <a:off x="5982486" y="5282694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66C5B08-351A-01A4-E8E7-CD6E7B76CBA4}"/>
                  </a:ext>
                </a:extLst>
              </p:cNvPr>
              <p:cNvSpPr/>
              <p:nvPr/>
            </p:nvSpPr>
            <p:spPr>
              <a:xfrm>
                <a:off x="6479957" y="5282694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3FE938F-529B-16D0-C051-3784FF16D8A3}"/>
                </a:ext>
              </a:extLst>
            </p:cNvPr>
            <p:cNvGrpSpPr/>
            <p:nvPr/>
          </p:nvGrpSpPr>
          <p:grpSpPr>
            <a:xfrm>
              <a:off x="4504770" y="5299452"/>
              <a:ext cx="432000" cy="432000"/>
              <a:chOff x="690817" y="1452164"/>
              <a:chExt cx="1976836" cy="197683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85CEBD19-37C9-95CE-207F-809A217369D4}"/>
                  </a:ext>
                </a:extLst>
              </p:cNvPr>
              <p:cNvGrpSpPr/>
              <p:nvPr/>
            </p:nvGrpSpPr>
            <p:grpSpPr>
              <a:xfrm>
                <a:off x="690817" y="1452164"/>
                <a:ext cx="1976836" cy="1976836"/>
                <a:chOff x="1131755" y="3619234"/>
                <a:chExt cx="1976836" cy="1976836"/>
              </a:xfrm>
            </p:grpSpPr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58AB60E3-E6E6-608E-4F9C-D8D41CD9A0AA}"/>
                    </a:ext>
                  </a:extLst>
                </p:cNvPr>
                <p:cNvSpPr/>
                <p:nvPr/>
              </p:nvSpPr>
              <p:spPr>
                <a:xfrm>
                  <a:off x="1287776" y="3768175"/>
                  <a:ext cx="1672531" cy="16725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94219176-2C26-A729-7661-E9BE72177C7D}"/>
                    </a:ext>
                  </a:extLst>
                </p:cNvPr>
                <p:cNvSpPr/>
                <p:nvPr/>
              </p:nvSpPr>
              <p:spPr>
                <a:xfrm>
                  <a:off x="1338490" y="3824006"/>
                  <a:ext cx="1562401" cy="1562401"/>
                </a:xfrm>
                <a:prstGeom prst="ellipse">
                  <a:avLst/>
                </a:prstGeom>
                <a:solidFill>
                  <a:srgbClr val="FEE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sz="2400" b="1" dirty="0">
                      <a:solidFill>
                        <a:srgbClr val="FEE5E0"/>
                      </a:solidFill>
                    </a:rPr>
                    <a:t>01</a:t>
                  </a:r>
                  <a:endParaRPr lang="ko-KR" altLang="en-US" sz="2400" b="1" dirty="0">
                    <a:solidFill>
                      <a:srgbClr val="FEE5E0"/>
                    </a:solidFill>
                  </a:endParaRPr>
                </a:p>
              </p:txBody>
            </p:sp>
            <p:sp>
              <p:nvSpPr>
                <p:cNvPr id="108" name="원호 107">
                  <a:extLst>
                    <a:ext uri="{FF2B5EF4-FFF2-40B4-BE49-F238E27FC236}">
                      <a16:creationId xmlns:a16="http://schemas.microsoft.com/office/drawing/2014/main" id="{2FB6B843-AE5A-B2AB-5B42-4043C0F23030}"/>
                    </a:ext>
                  </a:extLst>
                </p:cNvPr>
                <p:cNvSpPr/>
                <p:nvPr/>
              </p:nvSpPr>
              <p:spPr>
                <a:xfrm>
                  <a:off x="1131755" y="3619234"/>
                  <a:ext cx="1976836" cy="1976836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25400">
                  <a:solidFill>
                    <a:srgbClr val="FEE5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2400" b="1" dirty="0">
                    <a:solidFill>
                      <a:srgbClr val="ED7D31"/>
                    </a:solidFill>
                  </a:endParaRPr>
                </a:p>
              </p:txBody>
            </p:sp>
          </p:grp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202FD68B-ACA9-2F6C-65CE-B6A0256E0CCC}"/>
                  </a:ext>
                </a:extLst>
              </p:cNvPr>
              <p:cNvSpPr/>
              <p:nvPr/>
            </p:nvSpPr>
            <p:spPr>
              <a:xfrm>
                <a:off x="1040045" y="1797736"/>
                <a:ext cx="1277419" cy="127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b="1" dirty="0">
                  <a:solidFill>
                    <a:srgbClr val="41466D"/>
                  </a:solidFill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FC77C96-0399-F614-8360-7FDD02203B5F}"/>
                </a:ext>
              </a:extLst>
            </p:cNvPr>
            <p:cNvGrpSpPr/>
            <p:nvPr/>
          </p:nvGrpSpPr>
          <p:grpSpPr>
            <a:xfrm>
              <a:off x="5490432" y="5299452"/>
              <a:ext cx="432000" cy="432000"/>
              <a:chOff x="690817" y="1452164"/>
              <a:chExt cx="1976836" cy="1976836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3DBBCB60-3D31-A1F5-4C04-B3F90B05F8A2}"/>
                  </a:ext>
                </a:extLst>
              </p:cNvPr>
              <p:cNvGrpSpPr/>
              <p:nvPr/>
            </p:nvGrpSpPr>
            <p:grpSpPr>
              <a:xfrm>
                <a:off x="690817" y="1452164"/>
                <a:ext cx="1976836" cy="1976836"/>
                <a:chOff x="1131755" y="3619234"/>
                <a:chExt cx="1976836" cy="1976836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0DDCC4B1-8ABA-AF8E-7EF7-187D6FBDE859}"/>
                    </a:ext>
                  </a:extLst>
                </p:cNvPr>
                <p:cNvSpPr/>
                <p:nvPr/>
              </p:nvSpPr>
              <p:spPr>
                <a:xfrm>
                  <a:off x="1287776" y="3768175"/>
                  <a:ext cx="1672531" cy="16725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823F5432-E2D1-02A8-CCF3-6CE4DB44ADAF}"/>
                    </a:ext>
                  </a:extLst>
                </p:cNvPr>
                <p:cNvSpPr/>
                <p:nvPr/>
              </p:nvSpPr>
              <p:spPr>
                <a:xfrm>
                  <a:off x="1338490" y="3824006"/>
                  <a:ext cx="1562401" cy="1562401"/>
                </a:xfrm>
                <a:prstGeom prst="ellipse">
                  <a:avLst/>
                </a:prstGeom>
                <a:solidFill>
                  <a:srgbClr val="FEE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sz="2400" b="1" dirty="0">
                      <a:solidFill>
                        <a:srgbClr val="FEE5E0"/>
                      </a:solidFill>
                    </a:rPr>
                    <a:t>01</a:t>
                  </a:r>
                  <a:endParaRPr lang="ko-KR" altLang="en-US" sz="2400" b="1" dirty="0">
                    <a:solidFill>
                      <a:srgbClr val="FEE5E0"/>
                    </a:solidFill>
                  </a:endParaRPr>
                </a:p>
              </p:txBody>
            </p:sp>
            <p:sp>
              <p:nvSpPr>
                <p:cNvPr id="114" name="원호 113">
                  <a:extLst>
                    <a:ext uri="{FF2B5EF4-FFF2-40B4-BE49-F238E27FC236}">
                      <a16:creationId xmlns:a16="http://schemas.microsoft.com/office/drawing/2014/main" id="{8ACAC92A-7E37-4D79-6C4F-62580E945DB7}"/>
                    </a:ext>
                  </a:extLst>
                </p:cNvPr>
                <p:cNvSpPr/>
                <p:nvPr/>
              </p:nvSpPr>
              <p:spPr>
                <a:xfrm>
                  <a:off x="1131755" y="3619234"/>
                  <a:ext cx="1976836" cy="1976836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25400">
                  <a:solidFill>
                    <a:srgbClr val="FEE5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2400" b="1" dirty="0">
                    <a:solidFill>
                      <a:srgbClr val="ED7D31"/>
                    </a:solidFill>
                  </a:endParaRPr>
                </a:p>
              </p:txBody>
            </p:sp>
          </p:grp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9A826A76-7883-301E-9E4B-866CE2610FB7}"/>
                  </a:ext>
                </a:extLst>
              </p:cNvPr>
              <p:cNvSpPr/>
              <p:nvPr/>
            </p:nvSpPr>
            <p:spPr>
              <a:xfrm>
                <a:off x="1040045" y="1797736"/>
                <a:ext cx="1277419" cy="127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b="1" dirty="0">
                  <a:solidFill>
                    <a:srgbClr val="41466D"/>
                  </a:solidFill>
                </a:endParaRP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65AE0FF8-5033-9D5A-221B-8205095BF1A5}"/>
                </a:ext>
              </a:extLst>
            </p:cNvPr>
            <p:cNvGrpSpPr/>
            <p:nvPr/>
          </p:nvGrpSpPr>
          <p:grpSpPr>
            <a:xfrm>
              <a:off x="5998397" y="5299452"/>
              <a:ext cx="432000" cy="432000"/>
              <a:chOff x="690817" y="1452164"/>
              <a:chExt cx="1976836" cy="1976836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EB9E8E36-885A-0293-65B9-C61CD69CF2F3}"/>
                  </a:ext>
                </a:extLst>
              </p:cNvPr>
              <p:cNvGrpSpPr/>
              <p:nvPr/>
            </p:nvGrpSpPr>
            <p:grpSpPr>
              <a:xfrm>
                <a:off x="690817" y="1452164"/>
                <a:ext cx="1976836" cy="1976836"/>
                <a:chOff x="1131755" y="3619234"/>
                <a:chExt cx="1976836" cy="1976836"/>
              </a:xfrm>
            </p:grpSpPr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17BDF573-6B87-443F-1397-7F8F57F3AA3D}"/>
                    </a:ext>
                  </a:extLst>
                </p:cNvPr>
                <p:cNvSpPr/>
                <p:nvPr/>
              </p:nvSpPr>
              <p:spPr>
                <a:xfrm>
                  <a:off x="1287776" y="3768175"/>
                  <a:ext cx="1672531" cy="16725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97B50839-ACD7-637C-62EE-99659B65150A}"/>
                    </a:ext>
                  </a:extLst>
                </p:cNvPr>
                <p:cNvSpPr/>
                <p:nvPr/>
              </p:nvSpPr>
              <p:spPr>
                <a:xfrm>
                  <a:off x="1338490" y="3824006"/>
                  <a:ext cx="1562401" cy="1562401"/>
                </a:xfrm>
                <a:prstGeom prst="ellipse">
                  <a:avLst/>
                </a:prstGeom>
                <a:solidFill>
                  <a:srgbClr val="FEE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sz="2400" b="1" dirty="0">
                      <a:solidFill>
                        <a:srgbClr val="FEE5E0"/>
                      </a:solidFill>
                    </a:rPr>
                    <a:t>01</a:t>
                  </a:r>
                  <a:endParaRPr lang="ko-KR" altLang="en-US" sz="2400" b="1" dirty="0">
                    <a:solidFill>
                      <a:srgbClr val="FEE5E0"/>
                    </a:solidFill>
                  </a:endParaRPr>
                </a:p>
              </p:txBody>
            </p:sp>
            <p:sp>
              <p:nvSpPr>
                <p:cNvPr id="120" name="원호 119">
                  <a:extLst>
                    <a:ext uri="{FF2B5EF4-FFF2-40B4-BE49-F238E27FC236}">
                      <a16:creationId xmlns:a16="http://schemas.microsoft.com/office/drawing/2014/main" id="{C65BE6E8-41AD-07C0-D492-C98FC8C72A2C}"/>
                    </a:ext>
                  </a:extLst>
                </p:cNvPr>
                <p:cNvSpPr/>
                <p:nvPr/>
              </p:nvSpPr>
              <p:spPr>
                <a:xfrm>
                  <a:off x="1131755" y="3619234"/>
                  <a:ext cx="1976836" cy="1976836"/>
                </a:xfrm>
                <a:prstGeom prst="arc">
                  <a:avLst>
                    <a:gd name="adj1" fmla="val 20104140"/>
                    <a:gd name="adj2" fmla="val 17782556"/>
                  </a:avLst>
                </a:prstGeom>
                <a:noFill/>
                <a:ln w="25400">
                  <a:solidFill>
                    <a:srgbClr val="FEE5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2400" b="1" dirty="0">
                    <a:solidFill>
                      <a:srgbClr val="ED7D31"/>
                    </a:solidFill>
                  </a:endParaRPr>
                </a:p>
              </p:txBody>
            </p:sp>
          </p:grp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442BB287-F065-4D64-D477-131CAD7041DE}"/>
                  </a:ext>
                </a:extLst>
              </p:cNvPr>
              <p:cNvSpPr/>
              <p:nvPr/>
            </p:nvSpPr>
            <p:spPr>
              <a:xfrm>
                <a:off x="1040045" y="1797736"/>
                <a:ext cx="1277419" cy="1277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b="1" dirty="0">
                  <a:solidFill>
                    <a:srgbClr val="41466D"/>
                  </a:solidFill>
                </a:endParaRPr>
              </a:p>
            </p:txBody>
          </p:sp>
        </p:grp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5D2A2DE3-1A79-E99A-8D9D-95EBD736D45B}"/>
                </a:ext>
              </a:extLst>
            </p:cNvPr>
            <p:cNvSpPr/>
            <p:nvPr/>
          </p:nvSpPr>
          <p:spPr>
            <a:xfrm>
              <a:off x="4010993" y="5306218"/>
              <a:ext cx="432000" cy="432000"/>
            </a:xfrm>
            <a:prstGeom prst="rightArrow">
              <a:avLst/>
            </a:prstGeom>
            <a:noFill/>
            <a:ln w="25400"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41466D"/>
                </a:solidFill>
              </a:endParaRPr>
            </a:p>
          </p:txBody>
        </p:sp>
        <p:sp>
          <p:nvSpPr>
            <p:cNvPr id="4096" name="화살표: 오른쪽 4095">
              <a:extLst>
                <a:ext uri="{FF2B5EF4-FFF2-40B4-BE49-F238E27FC236}">
                  <a16:creationId xmlns:a16="http://schemas.microsoft.com/office/drawing/2014/main" id="{6BAFBA4E-3D20-8BE3-DD8D-92D23C55C671}"/>
                </a:ext>
              </a:extLst>
            </p:cNvPr>
            <p:cNvSpPr/>
            <p:nvPr/>
          </p:nvSpPr>
          <p:spPr>
            <a:xfrm>
              <a:off x="5004184" y="5306218"/>
              <a:ext cx="432000" cy="432000"/>
            </a:xfrm>
            <a:prstGeom prst="rightArrow">
              <a:avLst/>
            </a:prstGeom>
            <a:noFill/>
            <a:ln w="25400"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41466D"/>
                </a:solidFill>
              </a:endParaRPr>
            </a:p>
          </p:txBody>
        </p:sp>
        <p:sp>
          <p:nvSpPr>
            <p:cNvPr id="4097" name="화살표: 오른쪽 4096">
              <a:extLst>
                <a:ext uri="{FF2B5EF4-FFF2-40B4-BE49-F238E27FC236}">
                  <a16:creationId xmlns:a16="http://schemas.microsoft.com/office/drawing/2014/main" id="{217FEAF8-4B39-F94D-BBC4-CC7FBA6E7CBC}"/>
                </a:ext>
              </a:extLst>
            </p:cNvPr>
            <p:cNvSpPr/>
            <p:nvPr/>
          </p:nvSpPr>
          <p:spPr>
            <a:xfrm>
              <a:off x="6497845" y="5306218"/>
              <a:ext cx="432000" cy="432000"/>
            </a:xfrm>
            <a:prstGeom prst="rightArrow">
              <a:avLst/>
            </a:prstGeom>
            <a:noFill/>
            <a:ln w="25400">
              <a:solidFill>
                <a:srgbClr val="4146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41466D"/>
                </a:solidFill>
              </a:endParaRPr>
            </a:p>
          </p:txBody>
        </p:sp>
      </p:grpSp>
      <p:sp>
        <p:nvSpPr>
          <p:cNvPr id="4100" name="화살표: 오른쪽 4099">
            <a:extLst>
              <a:ext uri="{FF2B5EF4-FFF2-40B4-BE49-F238E27FC236}">
                <a16:creationId xmlns:a16="http://schemas.microsoft.com/office/drawing/2014/main" id="{E38D63B2-4CF8-DA7C-D25E-737ABC20F456}"/>
              </a:ext>
            </a:extLst>
          </p:cNvPr>
          <p:cNvSpPr/>
          <p:nvPr/>
        </p:nvSpPr>
        <p:spPr>
          <a:xfrm>
            <a:off x="1973249" y="6150592"/>
            <a:ext cx="1045096" cy="211055"/>
          </a:xfrm>
          <a:prstGeom prst="rightArrow">
            <a:avLst/>
          </a:prstGeom>
          <a:noFill/>
          <a:ln w="38100"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1" name="화살표: 위쪽/아래쪽 4100">
            <a:extLst>
              <a:ext uri="{FF2B5EF4-FFF2-40B4-BE49-F238E27FC236}">
                <a16:creationId xmlns:a16="http://schemas.microsoft.com/office/drawing/2014/main" id="{E7EC1ABE-C32F-1A38-6379-4097E9766DB9}"/>
              </a:ext>
            </a:extLst>
          </p:cNvPr>
          <p:cNvSpPr/>
          <p:nvPr/>
        </p:nvSpPr>
        <p:spPr>
          <a:xfrm>
            <a:off x="5499666" y="3375209"/>
            <a:ext cx="313216" cy="958901"/>
          </a:xfrm>
          <a:prstGeom prst="upDownArrow">
            <a:avLst/>
          </a:prstGeom>
          <a:noFill/>
          <a:ln w="38100"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2" name="TextBox 4101">
            <a:extLst>
              <a:ext uri="{FF2B5EF4-FFF2-40B4-BE49-F238E27FC236}">
                <a16:creationId xmlns:a16="http://schemas.microsoft.com/office/drawing/2014/main" id="{56149382-894E-03DE-F47B-EC7A5D9342D1}"/>
              </a:ext>
            </a:extLst>
          </p:cNvPr>
          <p:cNvSpPr txBox="1"/>
          <p:nvPr/>
        </p:nvSpPr>
        <p:spPr>
          <a:xfrm>
            <a:off x="7032553" y="1894366"/>
            <a:ext cx="488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466D"/>
                </a:solidFill>
              </a:rPr>
              <a:t>- Master Process : Worker Process </a:t>
            </a:r>
            <a:r>
              <a:rPr lang="ko-KR" altLang="en-US" sz="1600" b="1" dirty="0">
                <a:solidFill>
                  <a:srgbClr val="41466D"/>
                </a:solidFill>
              </a:rPr>
              <a:t>생성</a:t>
            </a:r>
            <a:r>
              <a:rPr lang="en-US" altLang="ko-KR" sz="1600" b="1" dirty="0">
                <a:solidFill>
                  <a:srgbClr val="41466D"/>
                </a:solidFill>
              </a:rPr>
              <a:t>, Update </a:t>
            </a:r>
            <a:endParaRPr lang="ko-KR" altLang="en-US" sz="1600" b="1" dirty="0">
              <a:solidFill>
                <a:srgbClr val="41466D"/>
              </a:solidFill>
            </a:endParaRP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E5AC9684-39B7-6D07-C513-3048F4B2713E}"/>
              </a:ext>
            </a:extLst>
          </p:cNvPr>
          <p:cNvSpPr txBox="1"/>
          <p:nvPr/>
        </p:nvSpPr>
        <p:spPr>
          <a:xfrm>
            <a:off x="7033663" y="2278373"/>
            <a:ext cx="488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466D"/>
                </a:solidFill>
              </a:rPr>
              <a:t>- Worker Process : </a:t>
            </a:r>
            <a:r>
              <a:rPr lang="ko-KR" altLang="en-US" sz="1600" b="1" dirty="0">
                <a:solidFill>
                  <a:srgbClr val="41466D"/>
                </a:solidFill>
              </a:rPr>
              <a:t>실제로 일을 하는 프로세스</a:t>
            </a:r>
            <a:r>
              <a:rPr lang="en-US" altLang="ko-KR" sz="1600" b="1" dirty="0">
                <a:solidFill>
                  <a:srgbClr val="41466D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41466D"/>
                </a:solidFill>
              </a:rPr>
              <a:t>   	             Listen </a:t>
            </a:r>
            <a:r>
              <a:rPr lang="ko-KR" altLang="en-US" sz="1600" b="1" dirty="0">
                <a:solidFill>
                  <a:srgbClr val="41466D"/>
                </a:solidFill>
              </a:rPr>
              <a:t>소켓 배정받음</a:t>
            </a:r>
            <a:endParaRPr lang="en-US" altLang="ko-KR" sz="1600" b="1" dirty="0">
              <a:solidFill>
                <a:srgbClr val="41466D"/>
              </a:solidFill>
            </a:endParaRPr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D839DD19-C5CB-D665-BE5F-E4E1CE901A9B}"/>
              </a:ext>
            </a:extLst>
          </p:cNvPr>
          <p:cNvSpPr txBox="1"/>
          <p:nvPr/>
        </p:nvSpPr>
        <p:spPr>
          <a:xfrm>
            <a:off x="7032554" y="2908601"/>
            <a:ext cx="488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466D"/>
                </a:solidFill>
              </a:rPr>
              <a:t>- </a:t>
            </a:r>
            <a:r>
              <a:rPr lang="ko-KR" altLang="en-US" sz="1600" b="1" dirty="0">
                <a:solidFill>
                  <a:srgbClr val="41466D"/>
                </a:solidFill>
              </a:rPr>
              <a:t>소켓에 새로운 클라이언트 요청 </a:t>
            </a:r>
            <a:endParaRPr lang="en-US" altLang="ko-KR" sz="1600" b="1" dirty="0">
              <a:solidFill>
                <a:srgbClr val="41466D"/>
              </a:solidFill>
            </a:endParaRPr>
          </a:p>
          <a:p>
            <a:r>
              <a:rPr lang="en-US" altLang="ko-KR" sz="1600" b="1" dirty="0">
                <a:solidFill>
                  <a:srgbClr val="41466D"/>
                </a:solidFill>
              </a:rPr>
              <a:t>                                 -&gt;connection </a:t>
            </a:r>
            <a:r>
              <a:rPr lang="ko-KR" altLang="en-US" sz="1600" b="1" dirty="0">
                <a:solidFill>
                  <a:srgbClr val="41466D"/>
                </a:solidFill>
              </a:rPr>
              <a:t>형성</a:t>
            </a:r>
            <a:r>
              <a:rPr lang="en-US" altLang="ko-KR" sz="1600" b="1" dirty="0">
                <a:solidFill>
                  <a:srgbClr val="41466D"/>
                </a:solidFill>
              </a:rPr>
              <a:t>, </a:t>
            </a:r>
            <a:r>
              <a:rPr lang="ko-KR" altLang="en-US" sz="1600" b="1" dirty="0">
                <a:solidFill>
                  <a:srgbClr val="41466D"/>
                </a:solidFill>
              </a:rPr>
              <a:t>처리</a:t>
            </a:r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E724EB98-39F6-50BF-6C70-600C78E0F57B}"/>
              </a:ext>
            </a:extLst>
          </p:cNvPr>
          <p:cNvSpPr txBox="1"/>
          <p:nvPr/>
        </p:nvSpPr>
        <p:spPr>
          <a:xfrm>
            <a:off x="7032554" y="3527054"/>
            <a:ext cx="488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466D"/>
                </a:solidFill>
              </a:rPr>
              <a:t>- connection</a:t>
            </a:r>
            <a:r>
              <a:rPr lang="ko-KR" altLang="en-US" sz="1600" b="1" dirty="0">
                <a:solidFill>
                  <a:srgbClr val="41466D"/>
                </a:solidFill>
              </a:rPr>
              <a:t>은 정해진 접속대기 시간 만큼 유지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856301A1-E1EF-1FF8-E340-21864643DC7B}"/>
              </a:ext>
            </a:extLst>
          </p:cNvPr>
          <p:cNvSpPr txBox="1"/>
          <p:nvPr/>
        </p:nvSpPr>
        <p:spPr>
          <a:xfrm>
            <a:off x="7032554" y="3903517"/>
            <a:ext cx="4888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466D"/>
                </a:solidFill>
              </a:rPr>
              <a:t>- Worker process</a:t>
            </a:r>
            <a:r>
              <a:rPr lang="ko-KR" altLang="en-US" sz="1600" b="1" dirty="0">
                <a:solidFill>
                  <a:srgbClr val="41466D"/>
                </a:solidFill>
              </a:rPr>
              <a:t>가 </a:t>
            </a:r>
            <a:r>
              <a:rPr lang="en-US" altLang="ko-KR" sz="1600" b="1" dirty="0">
                <a:solidFill>
                  <a:srgbClr val="41466D"/>
                </a:solidFill>
              </a:rPr>
              <a:t>connection </a:t>
            </a:r>
            <a:r>
              <a:rPr lang="ko-KR" altLang="en-US" sz="1600" b="1" dirty="0">
                <a:solidFill>
                  <a:srgbClr val="41466D"/>
                </a:solidFill>
              </a:rPr>
              <a:t>하나만 담당</a:t>
            </a:r>
            <a:r>
              <a:rPr lang="en-US" altLang="ko-KR" sz="1600" b="1" dirty="0">
                <a:solidFill>
                  <a:srgbClr val="41466D"/>
                </a:solidFill>
              </a:rPr>
              <a:t>X,</a:t>
            </a:r>
          </a:p>
          <a:p>
            <a:r>
              <a:rPr lang="en-US" altLang="ko-KR" sz="1600" b="1" dirty="0">
                <a:solidFill>
                  <a:srgbClr val="41466D"/>
                </a:solidFill>
              </a:rPr>
              <a:t>  connection</a:t>
            </a:r>
            <a:r>
              <a:rPr lang="ko-KR" altLang="en-US" sz="1600" b="1" dirty="0">
                <a:solidFill>
                  <a:srgbClr val="41466D"/>
                </a:solidFill>
              </a:rPr>
              <a:t> 요청 </a:t>
            </a:r>
            <a:r>
              <a:rPr lang="en-US" altLang="ko-KR" sz="1600" b="1" dirty="0">
                <a:solidFill>
                  <a:srgbClr val="41466D"/>
                </a:solidFill>
              </a:rPr>
              <a:t>X -&gt; </a:t>
            </a:r>
            <a:r>
              <a:rPr lang="ko-KR" altLang="en-US" sz="1600" b="1" dirty="0">
                <a:solidFill>
                  <a:srgbClr val="41466D"/>
                </a:solidFill>
              </a:rPr>
              <a:t>새로운 </a:t>
            </a:r>
            <a:r>
              <a:rPr lang="en-US" altLang="ko-KR" sz="1600" b="1" dirty="0">
                <a:solidFill>
                  <a:srgbClr val="41466D"/>
                </a:solidFill>
              </a:rPr>
              <a:t>connection </a:t>
            </a:r>
            <a:r>
              <a:rPr lang="ko-KR" altLang="en-US" sz="1600" b="1" dirty="0">
                <a:solidFill>
                  <a:srgbClr val="41466D"/>
                </a:solidFill>
              </a:rPr>
              <a:t>형성</a:t>
            </a:r>
            <a:endParaRPr lang="en-US" altLang="ko-KR" sz="1600" b="1" dirty="0">
              <a:solidFill>
                <a:srgbClr val="41466D"/>
              </a:solidFill>
            </a:endParaRPr>
          </a:p>
          <a:p>
            <a:r>
              <a:rPr lang="en-US" altLang="ko-KR" sz="1600" b="1" dirty="0">
                <a:solidFill>
                  <a:srgbClr val="41466D"/>
                </a:solidFill>
              </a:rPr>
              <a:t>  or </a:t>
            </a:r>
            <a:r>
              <a:rPr lang="ko-KR" altLang="en-US" sz="1600" b="1" dirty="0">
                <a:solidFill>
                  <a:srgbClr val="41466D"/>
                </a:solidFill>
              </a:rPr>
              <a:t>이미 만들어진 다른 </a:t>
            </a:r>
            <a:r>
              <a:rPr lang="en-US" altLang="ko-KR" sz="1600" b="1" dirty="0">
                <a:solidFill>
                  <a:srgbClr val="41466D"/>
                </a:solidFill>
              </a:rPr>
              <a:t>connection</a:t>
            </a:r>
            <a:r>
              <a:rPr lang="ko-KR" altLang="en-US" sz="1600" b="1" dirty="0">
                <a:solidFill>
                  <a:srgbClr val="41466D"/>
                </a:solidFill>
              </a:rPr>
              <a:t>요청 처리</a:t>
            </a:r>
            <a:r>
              <a:rPr lang="en-US" altLang="ko-KR" sz="1600" b="1" dirty="0">
                <a:solidFill>
                  <a:srgbClr val="41466D"/>
                </a:solidFill>
              </a:rPr>
              <a:t> 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FA29896D-F4BA-8247-F3E6-301ECCE03A96}"/>
              </a:ext>
            </a:extLst>
          </p:cNvPr>
          <p:cNvSpPr txBox="1"/>
          <p:nvPr/>
        </p:nvSpPr>
        <p:spPr>
          <a:xfrm>
            <a:off x="7032554" y="4788226"/>
            <a:ext cx="488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466D"/>
                </a:solidFill>
              </a:rPr>
              <a:t>- </a:t>
            </a:r>
            <a:r>
              <a:rPr lang="ko-KR" altLang="en-US" sz="1600" b="1" dirty="0">
                <a:solidFill>
                  <a:srgbClr val="41466D"/>
                </a:solidFill>
              </a:rPr>
              <a:t>커넥션</a:t>
            </a:r>
            <a:r>
              <a:rPr lang="en-US" altLang="ko-KR" sz="1600" b="1" dirty="0">
                <a:solidFill>
                  <a:srgbClr val="41466D"/>
                </a:solidFill>
              </a:rPr>
              <a:t> </a:t>
            </a:r>
            <a:r>
              <a:rPr lang="ko-KR" altLang="en-US" sz="1600" b="1" dirty="0">
                <a:solidFill>
                  <a:srgbClr val="41466D"/>
                </a:solidFill>
              </a:rPr>
              <a:t>형성</a:t>
            </a:r>
            <a:r>
              <a:rPr lang="en-US" altLang="ko-KR" sz="1600" b="1" dirty="0">
                <a:solidFill>
                  <a:srgbClr val="41466D"/>
                </a:solidFill>
              </a:rPr>
              <a:t>, </a:t>
            </a:r>
            <a:r>
              <a:rPr lang="ko-KR" altLang="en-US" sz="1600" b="1" dirty="0">
                <a:solidFill>
                  <a:srgbClr val="41466D"/>
                </a:solidFill>
              </a:rPr>
              <a:t>제거</a:t>
            </a:r>
            <a:r>
              <a:rPr lang="en-US" altLang="ko-KR" sz="1600" b="1" dirty="0">
                <a:solidFill>
                  <a:srgbClr val="41466D"/>
                </a:solidFill>
              </a:rPr>
              <a:t>, </a:t>
            </a:r>
            <a:r>
              <a:rPr lang="ko-KR" altLang="en-US" sz="1600" b="1" dirty="0">
                <a:solidFill>
                  <a:srgbClr val="41466D"/>
                </a:solidFill>
              </a:rPr>
              <a:t>새로운 요청 처리 </a:t>
            </a:r>
            <a:r>
              <a:rPr lang="en-US" altLang="ko-KR" sz="1600" b="1" dirty="0">
                <a:solidFill>
                  <a:srgbClr val="41466D"/>
                </a:solidFill>
              </a:rPr>
              <a:t>-&gt; </a:t>
            </a:r>
            <a:r>
              <a:rPr lang="ko-KR" altLang="en-US" sz="1600" b="1" dirty="0">
                <a:solidFill>
                  <a:srgbClr val="41466D"/>
                </a:solidFill>
              </a:rPr>
              <a:t>이벤트</a:t>
            </a:r>
            <a:endParaRPr lang="en-US" altLang="ko-KR" sz="1600" b="1" dirty="0">
              <a:solidFill>
                <a:srgbClr val="41466D"/>
              </a:solidFill>
            </a:endParaRPr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BCF382B2-AB95-68B7-F52B-1902868D65FD}"/>
              </a:ext>
            </a:extLst>
          </p:cNvPr>
          <p:cNvSpPr txBox="1"/>
          <p:nvPr/>
        </p:nvSpPr>
        <p:spPr>
          <a:xfrm>
            <a:off x="7032554" y="5175406"/>
            <a:ext cx="488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466D"/>
                </a:solidFill>
              </a:rPr>
              <a:t>- </a:t>
            </a:r>
            <a:r>
              <a:rPr lang="ko-KR" altLang="en-US" sz="1600" b="1" dirty="0">
                <a:solidFill>
                  <a:srgbClr val="41466D"/>
                </a:solidFill>
              </a:rPr>
              <a:t>이벤트들은 </a:t>
            </a:r>
            <a:r>
              <a:rPr lang="en-US" altLang="ko-KR" sz="1600" b="1" dirty="0">
                <a:solidFill>
                  <a:srgbClr val="41466D"/>
                </a:solidFill>
              </a:rPr>
              <a:t>OS</a:t>
            </a:r>
            <a:r>
              <a:rPr lang="ko-KR" altLang="en-US" sz="1600" b="1" dirty="0">
                <a:solidFill>
                  <a:srgbClr val="41466D"/>
                </a:solidFill>
              </a:rPr>
              <a:t>커널이 </a:t>
            </a:r>
            <a:r>
              <a:rPr lang="en-US" altLang="ko-KR" sz="1600" b="1" dirty="0">
                <a:solidFill>
                  <a:srgbClr val="41466D"/>
                </a:solidFill>
              </a:rPr>
              <a:t>queue</a:t>
            </a:r>
            <a:r>
              <a:rPr lang="ko-KR" altLang="en-US" sz="1600" b="1" dirty="0">
                <a:solidFill>
                  <a:srgbClr val="41466D"/>
                </a:solidFill>
              </a:rPr>
              <a:t>형식으로 전달</a:t>
            </a:r>
            <a:endParaRPr lang="en-US" altLang="ko-KR" sz="1600" b="1" dirty="0">
              <a:solidFill>
                <a:srgbClr val="41466D"/>
              </a:solidFill>
            </a:endParaRPr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A3E37419-CAC1-D49C-6BA9-949F0F99390E}"/>
              </a:ext>
            </a:extLst>
          </p:cNvPr>
          <p:cNvSpPr txBox="1"/>
          <p:nvPr/>
        </p:nvSpPr>
        <p:spPr>
          <a:xfrm>
            <a:off x="7032554" y="5560792"/>
            <a:ext cx="488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466D"/>
                </a:solidFill>
              </a:rPr>
              <a:t>- Event-Driven </a:t>
            </a:r>
            <a:r>
              <a:rPr lang="ko-KR" altLang="en-US" sz="1600" b="1" dirty="0">
                <a:solidFill>
                  <a:srgbClr val="41466D"/>
                </a:solidFill>
              </a:rPr>
              <a:t>방식</a:t>
            </a:r>
            <a:endParaRPr lang="en-US" altLang="ko-KR" sz="1600" b="1" dirty="0">
              <a:solidFill>
                <a:srgbClr val="41466D"/>
              </a:solidFill>
            </a:endParaRPr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9D8AC0A0-6FE4-FD9A-9BA0-02D021D2CD45}"/>
              </a:ext>
            </a:extLst>
          </p:cNvPr>
          <p:cNvSpPr txBox="1"/>
          <p:nvPr/>
        </p:nvSpPr>
        <p:spPr>
          <a:xfrm>
            <a:off x="3014527" y="5681813"/>
            <a:ext cx="1312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466D"/>
                </a:solidFill>
              </a:rPr>
              <a:t>queue </a:t>
            </a:r>
            <a:r>
              <a:rPr lang="ko-KR" altLang="en-US" sz="1600" b="1" dirty="0">
                <a:solidFill>
                  <a:srgbClr val="41466D"/>
                </a:solidFill>
              </a:rPr>
              <a:t>형식</a:t>
            </a:r>
          </a:p>
        </p:txBody>
      </p:sp>
    </p:spTree>
    <p:extLst>
      <p:ext uri="{BB962C8B-B14F-4D97-AF65-F5344CB8AC3E}">
        <p14:creationId xmlns:p14="http://schemas.microsoft.com/office/powerpoint/2010/main" val="12645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8" grpId="0"/>
      <p:bldP spid="4100" grpId="0" animBg="1"/>
      <p:bldP spid="4101" grpId="0" animBg="1"/>
      <p:bldP spid="4102" grpId="0"/>
      <p:bldP spid="4103" grpId="1"/>
      <p:bldP spid="4104" grpId="0"/>
      <p:bldP spid="4105" grpId="0"/>
      <p:bldP spid="4106" grpId="0"/>
      <p:bldP spid="4107" grpId="0"/>
      <p:bldP spid="4108" grpId="0"/>
      <p:bldP spid="4109" grpId="0"/>
      <p:bldP spid="41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</a:rPr>
                <a:t>요약 및 정리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E1FA03-36EE-DDF1-9C72-B8E6862B9B97}"/>
              </a:ext>
            </a:extLst>
          </p:cNvPr>
          <p:cNvSpPr txBox="1"/>
          <p:nvPr/>
        </p:nvSpPr>
        <p:spPr>
          <a:xfrm>
            <a:off x="712502" y="1307940"/>
            <a:ext cx="1540841" cy="46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41466D"/>
                </a:solidFill>
              </a:rPr>
              <a:t>웹 서버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BE14-5D46-7476-38E7-E117459D8342}"/>
              </a:ext>
            </a:extLst>
          </p:cNvPr>
          <p:cNvSpPr txBox="1"/>
          <p:nvPr/>
        </p:nvSpPr>
        <p:spPr>
          <a:xfrm>
            <a:off x="712502" y="1768764"/>
            <a:ext cx="1120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1466D"/>
                </a:solidFill>
              </a:rPr>
              <a:t>클라이언트의 요청에 따라 정적 파일을 응답하여 제공하는 소프트웨어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33DD994-F31F-6592-C8CB-AE4A85810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7" y="4460737"/>
            <a:ext cx="3419456" cy="2165655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1F6046F-4866-C987-F08C-D52F47DB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87976"/>
              </p:ext>
            </p:extLst>
          </p:nvPr>
        </p:nvGraphicFramePr>
        <p:xfrm>
          <a:off x="754931" y="2268143"/>
          <a:ext cx="7028416" cy="211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6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847"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요청당 프로세스가 처리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NGINX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보다 모듈이 다양함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모듈을 직접 적재 가능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안전성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호환성 우세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비동기 이벤트 기반으로 요청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에 비해 다양한 모델 없음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많은 접속자들 대응 가능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성능 우세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CE299D60-BAA0-9741-5963-EA267FDE1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002" y="2340666"/>
            <a:ext cx="1899707" cy="723521"/>
          </a:xfrm>
          <a:prstGeom prst="rect">
            <a:avLst/>
          </a:prstGeom>
        </p:spPr>
      </p:pic>
      <p:pic>
        <p:nvPicPr>
          <p:cNvPr id="30" name="Picture 2" descr="Nginx 1.18.0이 출시되었으며 이것이 가장 중요한 변경 사항입니다. Linux 중독자">
            <a:extLst>
              <a:ext uri="{FF2B5EF4-FFF2-40B4-BE49-F238E27FC236}">
                <a16:creationId xmlns:a16="http://schemas.microsoft.com/office/drawing/2014/main" id="{7B8BCA43-7372-45F2-E255-981C6F81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87" y="2300118"/>
            <a:ext cx="2119944" cy="84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0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14A822-D481-D6F5-3FCA-81458E42F5B9}"/>
              </a:ext>
            </a:extLst>
          </p:cNvPr>
          <p:cNvSpPr txBox="1"/>
          <p:nvPr/>
        </p:nvSpPr>
        <p:spPr>
          <a:xfrm>
            <a:off x="3892356" y="495895"/>
            <a:ext cx="440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41466D"/>
                </a:solidFill>
              </a:rPr>
              <a:t>감사합니다</a:t>
            </a:r>
            <a:r>
              <a:rPr lang="en-US" altLang="ko-KR" sz="5400" b="1" dirty="0">
                <a:solidFill>
                  <a:srgbClr val="41466D"/>
                </a:solidFill>
              </a:rPr>
              <a:t>:D</a:t>
            </a:r>
            <a:endParaRPr lang="ko-KR" altLang="en-US" sz="5400" b="1" dirty="0">
              <a:solidFill>
                <a:srgbClr val="41466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47291-BDD1-85B9-A6BE-E9D568ECF33F}"/>
              </a:ext>
            </a:extLst>
          </p:cNvPr>
          <p:cNvSpPr txBox="1"/>
          <p:nvPr/>
        </p:nvSpPr>
        <p:spPr>
          <a:xfrm>
            <a:off x="430215" y="1168336"/>
            <a:ext cx="17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41466D"/>
                </a:solidFill>
              </a:rPr>
              <a:t>참조자료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C401-DCCA-684D-E8D8-DCF58A1B0B32}"/>
              </a:ext>
            </a:extLst>
          </p:cNvPr>
          <p:cNvSpPr txBox="1"/>
          <p:nvPr/>
        </p:nvSpPr>
        <p:spPr>
          <a:xfrm>
            <a:off x="430215" y="1728037"/>
            <a:ext cx="11248438" cy="5152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동작 원리</a:t>
            </a:r>
            <a:endParaRPr lang="en-US" altLang="ko-KR" sz="1800" u="sng" kern="100" dirty="0">
              <a:solidFill>
                <a:srgbClr val="46788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hlinkClick r:id="rId3"/>
            </a:endParaRPr>
          </a:p>
          <a:p>
            <a:pPr marL="2794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https://blog.naver.com/gi_balja/223028077537</a:t>
            </a:r>
            <a:endParaRPr lang="en-US" altLang="ko-KR" sz="1800" u="sng" kern="100" dirty="0">
              <a:solidFill>
                <a:srgbClr val="46788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https://all-young.tistory.com/21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https://velog.io/@choidongkuen</a:t>
            </a:r>
            <a:endParaRPr lang="en-US" altLang="ko-KR" sz="1800" u="sng" kern="100" dirty="0">
              <a:solidFill>
                <a:srgbClr val="46788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웹서버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WAS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활용 사례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https://velog.io/@moonblue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웹서버 발전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NGINX</a:t>
            </a: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7"/>
              </a:rPr>
              <a:t>https://velog.io/@dev_leewoooo/Nginx-History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https://dkswnkk.tistory.com/513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9"/>
              </a:rPr>
              <a:t>https://btcd.tistory.com/45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위키 백과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서버 시장 점유율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10"/>
              </a:rPr>
              <a:t>https://ko.Wikipedia.org/wiki/</a:t>
            </a:r>
            <a:endParaRPr lang="en-US" altLang="ko-KR" u="sng" kern="100" dirty="0">
              <a:solidFill>
                <a:srgbClr val="4678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794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u="sng" kern="100" dirty="0">
                <a:solidFill>
                  <a:srgbClr val="4678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https://ko.hostadvice.com/marketshare/server/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24379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536</Words>
  <Application>Microsoft Office PowerPoint</Application>
  <PresentationFormat>와이드스크린</PresentationFormat>
  <Paragraphs>159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Apple SD Gothic Neo</vt:lpstr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이슬 이</cp:lastModifiedBy>
  <cp:revision>44</cp:revision>
  <dcterms:created xsi:type="dcterms:W3CDTF">2021-10-13T05:57:10Z</dcterms:created>
  <dcterms:modified xsi:type="dcterms:W3CDTF">2024-03-10T16:51:17Z</dcterms:modified>
</cp:coreProperties>
</file>