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99" r:id="rId3"/>
    <p:sldId id="302" r:id="rId4"/>
    <p:sldId id="301" r:id="rId5"/>
    <p:sldId id="304" r:id="rId6"/>
    <p:sldId id="305" r:id="rId7"/>
    <p:sldId id="306" r:id="rId8"/>
    <p:sldId id="307" r:id="rId9"/>
    <p:sldId id="30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0F0F7"/>
    <a:srgbClr val="FC9974"/>
    <a:srgbClr val="363B64"/>
    <a:srgbClr val="F0EFF7"/>
    <a:srgbClr val="F5F1F2"/>
    <a:srgbClr val="F3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2" autoAdjust="0"/>
    <p:restoredTop sz="94660"/>
  </p:normalViewPr>
  <p:slideViewPr>
    <p:cSldViewPr snapToGrid="0">
      <p:cViewPr>
        <p:scale>
          <a:sx n="50" d="100"/>
          <a:sy n="50" d="100"/>
        </p:scale>
        <p:origin x="34" y="-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2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1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64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0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1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6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shootingstar.tistory.com/100" TargetMode="External"/><Relationship Id="rId7" Type="http://schemas.openxmlformats.org/officeDocument/2006/relationships/hyperlink" Target="https://matdongsane.tistory.com/69" TargetMode="External"/><Relationship Id="rId2" Type="http://schemas.openxmlformats.org/officeDocument/2006/relationships/hyperlink" Target="https://velog.io/@sua_ahn/React-%EC%84%B8%EC%85%98-%EC%BF%A0%ED%82%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U4bju5kB_Q&amp;t=89s" TargetMode="External"/><Relationship Id="rId5" Type="http://schemas.openxmlformats.org/officeDocument/2006/relationships/hyperlink" Target="https://www.youtube.com/watch?v=1QiOXWEbqYQ" TargetMode="External"/><Relationship Id="rId4" Type="http://schemas.openxmlformats.org/officeDocument/2006/relationships/hyperlink" Target="https://velog.io/@jjh099/CS-Cookie-Sess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AB72E17-5506-4E2B-B73C-9125F20E8CA9}"/>
              </a:ext>
            </a:extLst>
          </p:cNvPr>
          <p:cNvSpPr/>
          <p:nvPr/>
        </p:nvSpPr>
        <p:spPr>
          <a:xfrm rot="1326586">
            <a:off x="3323070" y="1082808"/>
            <a:ext cx="3193829" cy="3815529"/>
          </a:xfrm>
          <a:prstGeom prst="ellipse">
            <a:avLst/>
          </a:prstGeom>
          <a:solidFill>
            <a:srgbClr val="FD9374">
              <a:alpha val="7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3057485">
            <a:off x="4461763" y="418392"/>
            <a:ext cx="4110273" cy="5144364"/>
          </a:xfrm>
          <a:prstGeom prst="ellipse">
            <a:avLst/>
          </a:prstGeom>
          <a:solidFill>
            <a:srgbClr val="7030A0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456B6E9-CBFD-42B8-9711-178BDBE5D77A}"/>
              </a:ext>
            </a:extLst>
          </p:cNvPr>
          <p:cNvSpPr/>
          <p:nvPr/>
        </p:nvSpPr>
        <p:spPr>
          <a:xfrm rot="20389305">
            <a:off x="4775583" y="2119257"/>
            <a:ext cx="3652938" cy="4238797"/>
          </a:xfrm>
          <a:prstGeom prst="ellipse">
            <a:avLst/>
          </a:prstGeom>
          <a:solidFill>
            <a:srgbClr val="FC9974">
              <a:alpha val="4000"/>
            </a:srgb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746096" y="2666446"/>
            <a:ext cx="4616242" cy="6482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 latinLnBrk="0">
              <a:defRPr/>
            </a:pPr>
            <a:r>
              <a:rPr lang="ko-KR" altLang="en-US" sz="3600" b="1" i="1" kern="0" dirty="0">
                <a:solidFill>
                  <a:srgbClr val="363B64"/>
                </a:solidFill>
              </a:rPr>
              <a:t>세션과 쿠키</a:t>
            </a:r>
            <a:endParaRPr lang="en-US" altLang="ko-KR" sz="3600" b="1" i="1" kern="0" dirty="0">
              <a:solidFill>
                <a:srgbClr val="363B64"/>
              </a:solidFill>
            </a:endParaRPr>
          </a:p>
        </p:txBody>
      </p:sp>
      <p:sp>
        <p:nvSpPr>
          <p:cNvPr id="52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5444970" y="3403600"/>
            <a:ext cx="3342771" cy="285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srgbClr val="363B64"/>
                </a:solidFill>
              </a:rPr>
              <a:t>소프트웨어학과 </a:t>
            </a:r>
            <a:r>
              <a:rPr lang="en-US" altLang="ko-KR" sz="1400" b="1" kern="0" dirty="0">
                <a:solidFill>
                  <a:srgbClr val="363B64"/>
                </a:solidFill>
              </a:rPr>
              <a:t>2022764034 </a:t>
            </a:r>
            <a:r>
              <a:rPr lang="ko-KR" altLang="en-US" sz="1400" b="1" kern="0" dirty="0" err="1">
                <a:solidFill>
                  <a:srgbClr val="363B64"/>
                </a:solidFill>
              </a:rPr>
              <a:t>이이슬</a:t>
            </a:r>
            <a:endParaRPr lang="ko-KR" altLang="en-US" sz="4000" b="1" dirty="0">
              <a:solidFill>
                <a:srgbClr val="363B64"/>
              </a:solidFill>
            </a:endParaRPr>
          </a:p>
        </p:txBody>
      </p:sp>
      <p:sp>
        <p:nvSpPr>
          <p:cNvPr id="53" name="사각형: 둥근 모서리 20">
            <a:extLst>
              <a:ext uri="{FF2B5EF4-FFF2-40B4-BE49-F238E27FC236}">
                <a16:creationId xmlns:a16="http://schemas.microsoft.com/office/drawing/2014/main" id="{36E35FBB-E26E-48C6-9597-984E6BE15E57}"/>
              </a:ext>
            </a:extLst>
          </p:cNvPr>
          <p:cNvSpPr/>
          <p:nvPr/>
        </p:nvSpPr>
        <p:spPr>
          <a:xfrm>
            <a:off x="3376397" y="2278815"/>
            <a:ext cx="1518253" cy="284292"/>
          </a:xfrm>
          <a:prstGeom prst="roundRect">
            <a:avLst>
              <a:gd name="adj" fmla="val 50000"/>
            </a:avLst>
          </a:prstGeom>
          <a:solidFill>
            <a:srgbClr val="FC9974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>
                <a:solidFill>
                  <a:prstClr val="white"/>
                </a:solidFill>
              </a:rPr>
              <a:t>＃웹프로그래밍 응용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6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6933" y="-826034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참고자료</a:t>
              </a:r>
              <a:endParaRPr lang="ko-KR" altLang="en-US" sz="28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2E294F-8388-B02F-00B7-5987921B3DD5}"/>
              </a:ext>
            </a:extLst>
          </p:cNvPr>
          <p:cNvSpPr txBox="1"/>
          <p:nvPr/>
        </p:nvSpPr>
        <p:spPr>
          <a:xfrm>
            <a:off x="683884" y="1332672"/>
            <a:ext cx="96501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https://velog.io/@sua_ahn/React-%EC%84%B8%EC%85%98-%EC%BF%A0%ED%82%A4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https://itshootingstar.tistory.com/100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https://velog.io/@jjh099/CS-Cookie-Session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https://www.youtube.com/watch?v=1QiOXWEbqYQ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https://www.youtube.com/watch?v=aU4bju5kB_Q&amp;t=89s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https://matdongsane.tistory.com/69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3DFAE-4662-EA04-1227-7B207B0183B1}"/>
              </a:ext>
            </a:extLst>
          </p:cNvPr>
          <p:cNvSpPr/>
          <p:nvPr/>
        </p:nvSpPr>
        <p:spPr>
          <a:xfrm>
            <a:off x="2675066" y="4927729"/>
            <a:ext cx="6828000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감사합니다 </a:t>
            </a:r>
            <a:r>
              <a:rPr lang="en-US" altLang="ko-KR" sz="8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5886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인증과 인가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E1287-E6B4-A86E-5090-0C3E5BC14C89}"/>
              </a:ext>
            </a:extLst>
          </p:cNvPr>
          <p:cNvSpPr/>
          <p:nvPr/>
        </p:nvSpPr>
        <p:spPr>
          <a:xfrm>
            <a:off x="575057" y="1209389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(Authentication)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587F1-162B-EE24-60CD-A3598CE549CB}"/>
              </a:ext>
            </a:extLst>
          </p:cNvPr>
          <p:cNvSpPr/>
          <p:nvPr/>
        </p:nvSpPr>
        <p:spPr>
          <a:xfrm>
            <a:off x="835660" y="1803152"/>
            <a:ext cx="1051153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유저가 누구인지 확인하는 절차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유저의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identification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확인하는 절차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FB290A-FCF8-7F41-4D93-C18529FD4666}"/>
              </a:ext>
            </a:extLst>
          </p:cNvPr>
          <p:cNvSpPr/>
          <p:nvPr/>
        </p:nvSpPr>
        <p:spPr>
          <a:xfrm>
            <a:off x="575057" y="271328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인가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(Authorization)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1EEB46-8DA9-3920-13F6-95163199F0B3}"/>
              </a:ext>
            </a:extLst>
          </p:cNvPr>
          <p:cNvSpPr/>
          <p:nvPr/>
        </p:nvSpPr>
        <p:spPr>
          <a:xfrm>
            <a:off x="835660" y="3319556"/>
            <a:ext cx="1051153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유저의 권한을 허락하는 것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8012EA-E247-8A1A-D151-EACF669B3503}"/>
              </a:ext>
            </a:extLst>
          </p:cNvPr>
          <p:cNvSpPr/>
          <p:nvPr/>
        </p:nvSpPr>
        <p:spPr>
          <a:xfrm>
            <a:off x="575057" y="3853266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인증과 인가의 차이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4B8D6C-29C5-7FE0-A87B-F0B6EF3C8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48396"/>
              </p:ext>
            </p:extLst>
          </p:nvPr>
        </p:nvGraphicFramePr>
        <p:xfrm>
          <a:off x="835659" y="4525435"/>
          <a:ext cx="1084834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9725">
                  <a:extLst>
                    <a:ext uri="{9D8B030D-6E8A-4147-A177-3AD203B41FA5}">
                      <a16:colId xmlns:a16="http://schemas.microsoft.com/office/drawing/2014/main" val="2975630707"/>
                    </a:ext>
                  </a:extLst>
                </a:gridCol>
                <a:gridCol w="4168764">
                  <a:extLst>
                    <a:ext uri="{9D8B030D-6E8A-4147-A177-3AD203B41FA5}">
                      <a16:colId xmlns:a16="http://schemas.microsoft.com/office/drawing/2014/main" val="2950002112"/>
                    </a:ext>
                  </a:extLst>
                </a:gridCol>
                <a:gridCol w="3299851">
                  <a:extLst>
                    <a:ext uri="{9D8B030D-6E8A-4147-A177-3AD203B41FA5}">
                      <a16:colId xmlns:a16="http://schemas.microsoft.com/office/drawing/2014/main" val="3637091212"/>
                    </a:ext>
                  </a:extLst>
                </a:gridCol>
              </a:tblGrid>
              <a:tr h="29875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인증 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(Authentication)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인가 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(Authorization)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224154"/>
                  </a:ext>
                </a:extLst>
              </a:tr>
              <a:tr h="298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기능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자격 증명 확인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권한 허가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거부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84112"/>
                  </a:ext>
                </a:extLst>
              </a:tr>
              <a:tr h="298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진행 방식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비밀번호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생체인식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일회용 핀 또는 앱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보안 팀에서 관리하는 설정 사용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456594"/>
                  </a:ext>
                </a:extLst>
              </a:tr>
              <a:tr h="298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사용자가 볼 수 있는가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?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O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X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02617"/>
                  </a:ext>
                </a:extLst>
              </a:tr>
              <a:tr h="298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사용자가 직접 변경할 수 있는가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?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부분적으로 가능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불가능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029420"/>
                  </a:ext>
                </a:extLst>
              </a:tr>
              <a:tr h="298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데이터 전송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ID </a:t>
                      </a:r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토큰 사용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rgbClr val="595959"/>
                          </a:solidFill>
                        </a:rPr>
                        <a:t>엑세스</a:t>
                      </a:r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 토큰 사용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77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18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기존 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HTTP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프로토콜의 특성이자 약점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E1287-E6B4-A86E-5090-0C3E5BC14C89}"/>
              </a:ext>
            </a:extLst>
          </p:cNvPr>
          <p:cNvSpPr/>
          <p:nvPr/>
        </p:nvSpPr>
        <p:spPr>
          <a:xfrm>
            <a:off x="657129" y="1351331"/>
            <a:ext cx="1103052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Connectionless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프로토콜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(</a:t>
            </a:r>
            <a:r>
              <a:rPr lang="ko-KR" altLang="en-US" sz="20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비연결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지향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587F1-162B-EE24-60CD-A3598CE549CB}"/>
              </a:ext>
            </a:extLst>
          </p:cNvPr>
          <p:cNvSpPr/>
          <p:nvPr/>
        </p:nvSpPr>
        <p:spPr>
          <a:xfrm>
            <a:off x="917731" y="1953205"/>
            <a:ext cx="10766267" cy="1152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클라이언트가 서버에 요청을 했을 때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 요청에 맞는 응답을 보낸 후 연결을 끊는 처리 방법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이를 통해서 수만명의 웹 서비스 유저를 동시에 받더라도 접속유지는 최소한으로 하기 때문에 더 많은 유저의 요청을 처리할 수 있음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1B61F-FA01-92C5-A47D-D710297B2C2A}"/>
              </a:ext>
            </a:extLst>
          </p:cNvPr>
          <p:cNvSpPr/>
          <p:nvPr/>
        </p:nvSpPr>
        <p:spPr>
          <a:xfrm>
            <a:off x="657129" y="3308401"/>
            <a:ext cx="1098752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Stateless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프로토콜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상태정보 유지 안함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998C44-A6A8-FD5F-48A8-903FAFFCCE0A}"/>
              </a:ext>
            </a:extLst>
          </p:cNvPr>
          <p:cNvSpPr/>
          <p:nvPr/>
        </p:nvSpPr>
        <p:spPr>
          <a:xfrm>
            <a:off x="917731" y="3910276"/>
            <a:ext cx="10723261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클라이언트의 상태 정보를 가지지 않는 서버처리 방식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connectionless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파생되는 특징으로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클라이언트의 이전 상태정보를 알 수 없다면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계속해서 로그정보를 유지할 수가 없다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왜냐하면 클라이언트와 첫번째 통신에서 데이터를 주고 받았더라도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두번째 연결에서는 첫번째 데이터를 유지하지 않기 때문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쿠키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(Cookie)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E1287-E6B4-A86E-5090-0C3E5BC14C89}"/>
              </a:ext>
            </a:extLst>
          </p:cNvPr>
          <p:cNvSpPr/>
          <p:nvPr/>
        </p:nvSpPr>
        <p:spPr>
          <a:xfrm>
            <a:off x="575057" y="1318488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쿠키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(Cookie)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란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587F1-162B-EE24-60CD-A3598CE549CB}"/>
              </a:ext>
            </a:extLst>
          </p:cNvPr>
          <p:cNvSpPr/>
          <p:nvPr/>
        </p:nvSpPr>
        <p:spPr>
          <a:xfrm>
            <a:off x="835659" y="1893454"/>
            <a:ext cx="10848339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브라우저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로컬에 저장되는 키와 값이 들어있는 작은 데이터 파일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인증이 유효한 시간을 명시 가능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유효시간이 정해지면 브라우저가 종료되어도 유지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따로 요청하지 않아도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브라우저가 자동으로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헤더에 포함하여 서버에 전송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예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정보 저장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쇼핑몰 장바구니 기능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9AC0A3-F0DA-7BAA-6C9B-9B21FBBC4262}"/>
              </a:ext>
            </a:extLst>
          </p:cNvPr>
          <p:cNvSpPr/>
          <p:nvPr/>
        </p:nvSpPr>
        <p:spPr>
          <a:xfrm>
            <a:off x="575057" y="3489844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장점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0D3FE6-555F-172E-D10A-A7AAF3192E93}"/>
              </a:ext>
            </a:extLst>
          </p:cNvPr>
          <p:cNvSpPr/>
          <p:nvPr/>
        </p:nvSpPr>
        <p:spPr>
          <a:xfrm>
            <a:off x="835659" y="4061359"/>
            <a:ext cx="1084833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서버가 아닌 클라이언트에서 데이터를 저장하기 때문에 서버의 부하를 줄일 수 있음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사용자별로 개인화된 정보를 저장하고 이를 기반으로 사용자 경험을 개선할 수 있음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6593A-767C-0AD0-8AF8-E665B85E75EC}"/>
              </a:ext>
            </a:extLst>
          </p:cNvPr>
          <p:cNvSpPr/>
          <p:nvPr/>
        </p:nvSpPr>
        <p:spPr>
          <a:xfrm>
            <a:off x="575057" y="4979424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단점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5E43C-B323-9DF0-0D80-77930459E74F}"/>
              </a:ext>
            </a:extLst>
          </p:cNvPr>
          <p:cNvSpPr/>
          <p:nvPr/>
        </p:nvSpPr>
        <p:spPr>
          <a:xfrm>
            <a:off x="835659" y="5550939"/>
            <a:ext cx="1084833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보안성이 낮으며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 측에서 삭제하거나 변경할 수 있기 때문에 민감한 데이터를 저장하기에 부적합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 브라우저의 저장공간이 한정적이기 때문에 큰 데이터를 저장하기 어려움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8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세션</a:t>
              </a: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(Session)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E1287-E6B4-A86E-5090-0C3E5BC14C89}"/>
              </a:ext>
            </a:extLst>
          </p:cNvPr>
          <p:cNvSpPr/>
          <p:nvPr/>
        </p:nvSpPr>
        <p:spPr>
          <a:xfrm>
            <a:off x="575057" y="1275958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세션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(Session)</a:t>
            </a: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이란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587F1-162B-EE24-60CD-A3598CE549CB}"/>
              </a:ext>
            </a:extLst>
          </p:cNvPr>
          <p:cNvSpPr/>
          <p:nvPr/>
        </p:nvSpPr>
        <p:spPr>
          <a:xfrm>
            <a:off x="835659" y="1850924"/>
            <a:ext cx="10848339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쿠키를 기반하지만 사용자 파일 정보를 브라우저에서 저장하는 것이 아닌 서버 측에서 관리하는 것을 의미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클라이언트와 서버간 네트워크 연결이 지속되는 동안 사용자의 상태를 유지하기 위한 방법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서버에서는 클라이언트를 구분하기 위해서 세션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ID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값을 부여하고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서버에 접속해 있다면 인증상태 유지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9AC0A3-F0DA-7BAA-6C9B-9B21FBBC4262}"/>
              </a:ext>
            </a:extLst>
          </p:cNvPr>
          <p:cNvSpPr/>
          <p:nvPr/>
        </p:nvSpPr>
        <p:spPr>
          <a:xfrm>
            <a:off x="575057" y="3085809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장점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0D3FE6-555F-172E-D10A-A7AAF3192E93}"/>
              </a:ext>
            </a:extLst>
          </p:cNvPr>
          <p:cNvSpPr/>
          <p:nvPr/>
        </p:nvSpPr>
        <p:spPr>
          <a:xfrm>
            <a:off x="835659" y="3657324"/>
            <a:ext cx="10848339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상태유지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: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정보와 설정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 상태 등을 유지할 수 있음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보안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세션 정보는 서버에 저장되므로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클라이언트에서 직접적으로 접근하거나 수정하는 것이 어려움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대용량 데이터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서버에 저장되므로 대용량의 데이터를 저장할 수 있음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06593A-767C-0AD0-8AF8-E665B85E75EC}"/>
              </a:ext>
            </a:extLst>
          </p:cNvPr>
          <p:cNvSpPr/>
          <p:nvPr/>
        </p:nvSpPr>
        <p:spPr>
          <a:xfrm>
            <a:off x="575057" y="4936894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단점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5E43C-B323-9DF0-0D80-77930459E74F}"/>
              </a:ext>
            </a:extLst>
          </p:cNvPr>
          <p:cNvSpPr/>
          <p:nvPr/>
        </p:nvSpPr>
        <p:spPr>
          <a:xfrm>
            <a:off x="835659" y="5508409"/>
            <a:ext cx="10848339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부하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세션 정보는 서버에 저장되므로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많은 사용자가 접속하면 서버의 메모리를 많이 차지하게 됨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클라이언트 이동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사용자가 브라우저를 변경하거나 다른 기기로 이동하면 세션을 유지할 수 없음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세션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하이재킹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세션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ID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 공격자에게 노출되면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공격자가 세션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ID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이용해 사용자를 가장할 수 있음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3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en-US" altLang="ko-KR" sz="2800" b="1" i="1" kern="0" dirty="0">
                  <a:solidFill>
                    <a:srgbClr val="363B64"/>
                  </a:solidFill>
                  <a:latin typeface="+mj-lt"/>
                </a:rPr>
                <a:t>Cookie, Session </a:t>
              </a: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비교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E1287-E6B4-A86E-5090-0C3E5BC14C89}"/>
              </a:ext>
            </a:extLst>
          </p:cNvPr>
          <p:cNvSpPr/>
          <p:nvPr/>
        </p:nvSpPr>
        <p:spPr>
          <a:xfrm>
            <a:off x="575057" y="1382283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공통점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F587F1-162B-EE24-60CD-A3598CE549CB}"/>
              </a:ext>
            </a:extLst>
          </p:cNvPr>
          <p:cNvSpPr/>
          <p:nvPr/>
        </p:nvSpPr>
        <p:spPr>
          <a:xfrm>
            <a:off x="835659" y="2042309"/>
            <a:ext cx="1084833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웹사이트가 사용자의 브라우저를 통해 사용자의 상태를 기억하고 추적하는데 사용되는 기술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stateless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특성을 보완하기 위해 사용되며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사이트와 사용자의 상호작용을 개선하는데 도움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9AC0A3-F0DA-7BAA-6C9B-9B21FBBC4262}"/>
              </a:ext>
            </a:extLst>
          </p:cNvPr>
          <p:cNvSpPr/>
          <p:nvPr/>
        </p:nvSpPr>
        <p:spPr>
          <a:xfrm>
            <a:off x="575057" y="3085809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차이점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9F45968-A5E0-F4AF-6DF5-10D47FA97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63319"/>
              </p:ext>
            </p:extLst>
          </p:nvPr>
        </p:nvGraphicFramePr>
        <p:xfrm>
          <a:off x="1002136" y="3882545"/>
          <a:ext cx="10187726" cy="223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112">
                  <a:extLst>
                    <a:ext uri="{9D8B030D-6E8A-4147-A177-3AD203B41FA5}">
                      <a16:colId xmlns:a16="http://schemas.microsoft.com/office/drawing/2014/main" val="3552010432"/>
                    </a:ext>
                  </a:extLst>
                </a:gridCol>
                <a:gridCol w="4153795">
                  <a:extLst>
                    <a:ext uri="{9D8B030D-6E8A-4147-A177-3AD203B41FA5}">
                      <a16:colId xmlns:a16="http://schemas.microsoft.com/office/drawing/2014/main" val="1536409106"/>
                    </a:ext>
                  </a:extLst>
                </a:gridCol>
                <a:gridCol w="4062819">
                  <a:extLst>
                    <a:ext uri="{9D8B030D-6E8A-4147-A177-3AD203B41FA5}">
                      <a16:colId xmlns:a16="http://schemas.microsoft.com/office/drawing/2014/main" val="499355825"/>
                    </a:ext>
                  </a:extLst>
                </a:gridCol>
              </a:tblGrid>
              <a:tr h="55981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Cookie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Session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171"/>
                  </a:ext>
                </a:extLst>
              </a:tr>
              <a:tr h="5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저장 위치</a:t>
                      </a:r>
                      <a:endParaRPr lang="en-US" altLang="ko-KR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클라이언트 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브라우저</a:t>
                      </a:r>
                      <a:r>
                        <a:rPr lang="en-US" altLang="ko-KR" sz="1600" b="1" dirty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59595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서버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951"/>
                  </a:ext>
                </a:extLst>
              </a:tr>
              <a:tr h="5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저장 형식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텍스트 형식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객체 형태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73991"/>
                  </a:ext>
                </a:extLst>
              </a:tr>
              <a:tr h="5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생명주기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직접 삭제 전까지 유지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595959"/>
                          </a:solidFill>
                        </a:rPr>
                        <a:t>서버와의 연결 종료까지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33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E1287-E6B4-A86E-5090-0C3E5BC14C89}"/>
              </a:ext>
            </a:extLst>
          </p:cNvPr>
          <p:cNvSpPr/>
          <p:nvPr/>
        </p:nvSpPr>
        <p:spPr>
          <a:xfrm>
            <a:off x="575057" y="1382283"/>
            <a:ext cx="1125378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라이브러리 설치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BE715A-E144-C3E4-8960-7543DF44229A}"/>
              </a:ext>
            </a:extLst>
          </p:cNvPr>
          <p:cNvSpPr/>
          <p:nvPr/>
        </p:nvSpPr>
        <p:spPr>
          <a:xfrm>
            <a:off x="690817" y="1961661"/>
            <a:ext cx="10848339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npm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install react-cookie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npm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install react-session-</a:t>
            </a: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9E2F39-C56F-B43B-468E-573CDD09FA5F}"/>
              </a:ext>
            </a:extLst>
          </p:cNvPr>
          <p:cNvSpPr/>
          <p:nvPr/>
        </p:nvSpPr>
        <p:spPr>
          <a:xfrm>
            <a:off x="575057" y="3232641"/>
            <a:ext cx="285394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App.js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343D8E-AB24-4293-5A18-09079CB07AD8}"/>
              </a:ext>
            </a:extLst>
          </p:cNvPr>
          <p:cNvSpPr/>
          <p:nvPr/>
        </p:nvSpPr>
        <p:spPr>
          <a:xfrm>
            <a:off x="1885681" y="3495636"/>
            <a:ext cx="2488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import React from 'react';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import Cookie from './Cookie';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import Session from './Session';</a:t>
            </a: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function App() {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return (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&lt;&gt;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&lt;Cookie/&gt;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&lt;Session/&gt;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&lt;/&gt;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106413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DD2CB5-D14B-19C6-179C-4040016BB7AD}"/>
              </a:ext>
            </a:extLst>
          </p:cNvPr>
          <p:cNvSpPr/>
          <p:nvPr/>
        </p:nvSpPr>
        <p:spPr>
          <a:xfrm>
            <a:off x="876711" y="1351331"/>
            <a:ext cx="285394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Cookie.js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79157F-E77C-AB03-591A-C5EC0DC51E28}"/>
              </a:ext>
            </a:extLst>
          </p:cNvPr>
          <p:cNvSpPr/>
          <p:nvPr/>
        </p:nvSpPr>
        <p:spPr>
          <a:xfrm>
            <a:off x="992471" y="2080963"/>
            <a:ext cx="56737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import React, {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useState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 from 'react';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import {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useCookies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 from 'react-cookie';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function App() {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const [id,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setId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 =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useState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("");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//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기존 쿠키 저장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const [cookies,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setCookies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removeCookies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 =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useCookies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(["id"]);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//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상태 변경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const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changeId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(e) =&gt;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setId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e.target.value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//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변경된 상태 쿠키에 저장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const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cookieSave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(e) =&gt; {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if(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e.target.checked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){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setCookies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("id", id, {path:'/'});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} else {	//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체크 해제 시 쿠키 삭제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removeCookies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('id');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}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6E938E-D9DF-8324-026F-8E32BF120815}"/>
              </a:ext>
            </a:extLst>
          </p:cNvPr>
          <p:cNvSpPr/>
          <p:nvPr/>
        </p:nvSpPr>
        <p:spPr>
          <a:xfrm>
            <a:off x="6111747" y="3934632"/>
            <a:ext cx="56737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//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쿠키 꺼내기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const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cookieLoad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= () =&gt; alert(cookies.id);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return (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&lt;div&gt;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&lt;h1&gt;Cookie test&lt;/h1&gt;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&lt;input value={id}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onChange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={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changeId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 /&gt;&lt;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br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&lt;input type="checkbox"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onChange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={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cookieSave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 /&gt;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쿠키 저장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br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  &lt;button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onClick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={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cookieLoad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}&gt;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쿠키 불러오기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&lt;/button&gt;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&lt;/div&gt;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}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21810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695405"/>
            <a:ext cx="13969129" cy="9926366"/>
            <a:chOff x="0" y="-826034"/>
            <a:chExt cx="13969129" cy="9926366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70536AD7-D36B-43E0-93BD-3B2A63B5F8E2}"/>
                </a:ext>
              </a:extLst>
            </p:cNvPr>
            <p:cNvSpPr/>
            <p:nvPr/>
          </p:nvSpPr>
          <p:spPr>
            <a:xfrm>
              <a:off x="269876" y="263495"/>
              <a:ext cx="11652247" cy="6594505"/>
            </a:xfrm>
            <a:prstGeom prst="round2SameRect">
              <a:avLst>
                <a:gd name="adj1" fmla="val 1593"/>
                <a:gd name="adj2" fmla="val 0"/>
              </a:avLst>
            </a:prstGeom>
            <a:solidFill>
              <a:srgbClr val="F6F7FB"/>
            </a:solidFill>
            <a:ln>
              <a:noFill/>
            </a:ln>
            <a:effectLst>
              <a:outerShdw blurRad="228600" sx="101000" sy="101000" algn="ctr" rotWithShape="0">
                <a:srgbClr val="363B6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sz="3200" kern="0" dirty="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AB72E17-5506-4E2B-B73C-9125F20E8CA9}"/>
                </a:ext>
              </a:extLst>
            </p:cNvPr>
            <p:cNvSpPr/>
            <p:nvPr/>
          </p:nvSpPr>
          <p:spPr>
            <a:xfrm>
              <a:off x="0" y="-826034"/>
              <a:ext cx="4110273" cy="4490518"/>
            </a:xfrm>
            <a:prstGeom prst="ellipse">
              <a:avLst/>
            </a:prstGeom>
            <a:solidFill>
              <a:srgbClr val="FD9374">
                <a:alpha val="7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17488638">
              <a:off x="8874240" y="-1305927"/>
              <a:ext cx="4110273" cy="5144364"/>
            </a:xfrm>
            <a:prstGeom prst="ellipse">
              <a:avLst/>
            </a:prstGeom>
            <a:solidFill>
              <a:srgbClr val="7030A0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456B6E9-CBFD-42B8-9711-178BDBE5D77A}"/>
                </a:ext>
              </a:extLst>
            </p:cNvPr>
            <p:cNvSpPr/>
            <p:nvPr/>
          </p:nvSpPr>
          <p:spPr>
            <a:xfrm rot="20389305">
              <a:off x="8243280" y="2456170"/>
              <a:ext cx="5725849" cy="6644162"/>
            </a:xfrm>
            <a:prstGeom prst="ellipse">
              <a:avLst/>
            </a:prstGeom>
            <a:solidFill>
              <a:srgbClr val="FC9974">
                <a:alpha val="4000"/>
              </a:srgb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31955" y="511687"/>
              <a:ext cx="1117725" cy="460824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sz="1200" b="1" kern="0" dirty="0">
                  <a:ln w="3175">
                    <a:noFill/>
                  </a:ln>
                  <a:solidFill>
                    <a:srgbClr val="363B64"/>
                  </a:solidFill>
                </a:rPr>
                <a:t>C</a:t>
              </a:r>
              <a:r>
                <a:rPr lang="en-US" altLang="ko-KR" sz="1200" kern="0" dirty="0">
                  <a:ln w="3175">
                    <a:noFill/>
                  </a:ln>
                  <a:solidFill>
                    <a:srgbClr val="363B64"/>
                  </a:solidFill>
                </a:rPr>
                <a:t>ontents</a:t>
              </a:r>
            </a:p>
          </p:txBody>
        </p: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3E4B27B9-FAAE-4F37-98F9-B639CDA3B2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4636" y="644021"/>
              <a:ext cx="175579" cy="161160"/>
              <a:chOff x="2577" y="1104"/>
              <a:chExt cx="414" cy="380"/>
            </a:xfrm>
            <a:solidFill>
              <a:srgbClr val="363B64"/>
            </a:solidFill>
          </p:grpSpPr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id="{0F39C1FA-44BE-4E8B-A2B0-01238E9A22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8A8C4296-820D-4400-ADD5-5E3F78E3C9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A1C04D46-F692-4C73-B258-5127A1C19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4EE01EF8-880C-4892-8E0C-3F82396C0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532017BE-9FF5-4B7D-B44B-369310C79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2" name="사각형: 둥근 모서리 20">
              <a:extLst>
                <a:ext uri="{FF2B5EF4-FFF2-40B4-BE49-F238E27FC236}">
                  <a16:creationId xmlns:a16="http://schemas.microsoft.com/office/drawing/2014/main" id="{36E35FBB-E26E-48C6-9597-984E6BE15E57}"/>
                </a:ext>
              </a:extLst>
            </p:cNvPr>
            <p:cNvSpPr/>
            <p:nvPr/>
          </p:nvSpPr>
          <p:spPr>
            <a:xfrm>
              <a:off x="1496272" y="511686"/>
              <a:ext cx="10187727" cy="460825"/>
            </a:xfrm>
            <a:prstGeom prst="roundRect">
              <a:avLst>
                <a:gd name="adj" fmla="val 2368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2800" b="1" i="1" kern="0" dirty="0">
                  <a:solidFill>
                    <a:srgbClr val="363B64"/>
                  </a:solidFill>
                  <a:latin typeface="+mj-lt"/>
                </a:rPr>
                <a:t>실습</a:t>
              </a:r>
              <a:endParaRPr lang="ko-KR" altLang="en-US" sz="2000" dirty="0">
                <a:solidFill>
                  <a:prstClr val="black"/>
                </a:solidFill>
                <a:latin typeface="+mj-lt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DD2CB5-D14B-19C6-179C-4040016BB7AD}"/>
              </a:ext>
            </a:extLst>
          </p:cNvPr>
          <p:cNvSpPr/>
          <p:nvPr/>
        </p:nvSpPr>
        <p:spPr>
          <a:xfrm>
            <a:off x="876711" y="1351331"/>
            <a:ext cx="285394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Session.js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6E938E-D9DF-8324-026F-8E32BF120815}"/>
              </a:ext>
            </a:extLst>
          </p:cNvPr>
          <p:cNvSpPr/>
          <p:nvPr/>
        </p:nvSpPr>
        <p:spPr>
          <a:xfrm>
            <a:off x="1249680" y="2114051"/>
            <a:ext cx="56737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import Session from 'react-session-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';</a:t>
            </a: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function App() {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	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// session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저장하는 함수 정의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function save() {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// 1.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숫자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let c = 1024;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Session.set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("count", c);</a:t>
            </a: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// 2.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객체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let member = {"id":"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abc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", "pw":"123"};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Session.set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("member", member);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}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6DC2A8-85B1-5EE9-B5A1-1707FF6D4FC7}"/>
              </a:ext>
            </a:extLst>
          </p:cNvPr>
          <p:cNvSpPr/>
          <p:nvPr/>
        </p:nvSpPr>
        <p:spPr>
          <a:xfrm>
            <a:off x="5788911" y="2635618"/>
            <a:ext cx="56737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// session 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불러오는 함수 정의</a:t>
            </a:r>
          </a:p>
          <a:p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function load() {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// 1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let c =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Session.get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("count");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alert(c);</a:t>
            </a: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// 2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let member =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Session.get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("member");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alert(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JSON.stringify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(member));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}</a:t>
            </a:r>
          </a:p>
          <a:p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return (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&lt;div&gt;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&lt;h1&gt;Session test&lt;/h1&gt;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&lt;button type='button'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onClick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={save}&gt;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저장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&lt;/button&gt;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 &lt;button type='button' </a:t>
            </a:r>
            <a:r>
              <a:rPr lang="en-US" altLang="ko-KR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onClick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={load}&gt;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읽기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&lt;/button&gt;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&lt;/div&gt;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);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}</a:t>
            </a:r>
          </a:p>
          <a:p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844991661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1042</Words>
  <Application>Microsoft Office PowerPoint</Application>
  <PresentationFormat>와이드스크린</PresentationFormat>
  <Paragraphs>183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이슬 이</cp:lastModifiedBy>
  <cp:revision>227</cp:revision>
  <dcterms:created xsi:type="dcterms:W3CDTF">2021-10-13T05:57:10Z</dcterms:created>
  <dcterms:modified xsi:type="dcterms:W3CDTF">2024-05-27T05:34:50Z</dcterms:modified>
</cp:coreProperties>
</file>