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316" r:id="rId3"/>
    <p:sldId id="280" r:id="rId4"/>
    <p:sldId id="306" r:id="rId5"/>
    <p:sldId id="308" r:id="rId6"/>
    <p:sldId id="309" r:id="rId7"/>
    <p:sldId id="310" r:id="rId8"/>
    <p:sldId id="311" r:id="rId9"/>
    <p:sldId id="312" r:id="rId10"/>
    <p:sldId id="315" r:id="rId11"/>
    <p:sldId id="313" r:id="rId12"/>
    <p:sldId id="314" r:id="rId13"/>
    <p:sldId id="307" r:id="rId14"/>
    <p:sldId id="291" r:id="rId15"/>
    <p:sldId id="30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DB1"/>
    <a:srgbClr val="595959"/>
    <a:srgbClr val="363B64"/>
    <a:srgbClr val="E6E6ED"/>
    <a:srgbClr val="DFB0AF"/>
    <a:srgbClr val="B9BFFF"/>
    <a:srgbClr val="82CFED"/>
    <a:srgbClr val="F8D374"/>
    <a:srgbClr val="FF9797"/>
    <a:srgbClr val="FFA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4" autoAdjust="0"/>
    <p:restoredTop sz="88986" autoAdjust="0"/>
  </p:normalViewPr>
  <p:slideViewPr>
    <p:cSldViewPr snapToGrid="0">
      <p:cViewPr varScale="1">
        <p:scale>
          <a:sx n="76" d="100"/>
          <a:sy n="76" d="100"/>
        </p:scale>
        <p:origin x="85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tpserver.cslab.kr/login?redirect=%2Ffiles%2F" TargetMode="External"/><Relationship Id="rId2" Type="http://schemas.openxmlformats.org/officeDocument/2006/relationships/hyperlink" Target="http://kssoftware.dothome.co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K8aOY77KMQ" TargetMode="External"/><Relationship Id="rId4" Type="http://schemas.openxmlformats.org/officeDocument/2006/relationships/hyperlink" Target="https://kscms.ks.ac.kr/software/Main.d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://kssoftware.dothome.co.kr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007871" y="2666446"/>
            <a:ext cx="6039619" cy="6482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ko-KR" altLang="en-US" sz="3600" b="1" i="1" kern="0" dirty="0">
                <a:solidFill>
                  <a:srgbClr val="363B64"/>
                </a:solidFill>
              </a:rPr>
              <a:t>소프트웨어학과 홈페이지</a:t>
            </a:r>
            <a:endParaRPr lang="en-US" altLang="ko-KR" sz="3600" b="1" i="1" kern="0" dirty="0">
              <a:solidFill>
                <a:srgbClr val="363B64"/>
              </a:solidFill>
            </a:endParaRP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5826979" y="3403600"/>
            <a:ext cx="3342771" cy="285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>
                <a:solidFill>
                  <a:srgbClr val="363B64"/>
                </a:solidFill>
              </a:rPr>
              <a:t>소프트웨어학과 </a:t>
            </a:r>
            <a:r>
              <a:rPr lang="en-US" altLang="ko-KR" sz="1400" b="1" kern="0" dirty="0">
                <a:solidFill>
                  <a:srgbClr val="363B64"/>
                </a:solidFill>
              </a:rPr>
              <a:t>2022764034 </a:t>
            </a:r>
            <a:r>
              <a:rPr lang="ko-KR" altLang="en-US" sz="1400" b="1" kern="0" dirty="0" err="1">
                <a:solidFill>
                  <a:srgbClr val="363B64"/>
                </a:solidFill>
              </a:rPr>
              <a:t>이이슬</a:t>
            </a:r>
            <a:endParaRPr lang="ko-KR" altLang="en-US" sz="4000" b="1" dirty="0">
              <a:solidFill>
                <a:srgbClr val="363B6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2809091" y="2278815"/>
            <a:ext cx="1518253" cy="284292"/>
          </a:xfrm>
          <a:prstGeom prst="roundRect">
            <a:avLst>
              <a:gd name="adj" fmla="val 50000"/>
            </a:avLst>
          </a:prstGeom>
          <a:solidFill>
            <a:srgbClr val="FC9974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prstClr val="white"/>
                </a:solidFill>
              </a:rPr>
              <a:t>＃</a:t>
            </a:r>
            <a:r>
              <a:rPr lang="ko-KR" altLang="en-US" sz="1200" b="1" kern="0" dirty="0" err="1">
                <a:solidFill>
                  <a:prstClr val="white"/>
                </a:solidFill>
              </a:rPr>
              <a:t>웹프로그래밍응용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6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기능 정리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95C079-F779-0CC4-FE91-515731C62825}"/>
              </a:ext>
            </a:extLst>
          </p:cNvPr>
          <p:cNvSpPr txBox="1"/>
          <p:nvPr/>
        </p:nvSpPr>
        <p:spPr>
          <a:xfrm>
            <a:off x="690816" y="1396884"/>
            <a:ext cx="4426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95959"/>
                </a:solidFill>
              </a:rPr>
              <a:t>History.js (</a:t>
            </a:r>
            <a:r>
              <a:rPr lang="ko-KR" altLang="en-US" sz="2000" b="1" dirty="0">
                <a:solidFill>
                  <a:srgbClr val="595959"/>
                </a:solidFill>
              </a:rPr>
              <a:t>학과 연혁 </a:t>
            </a:r>
            <a:r>
              <a:rPr lang="en-US" altLang="ko-KR" sz="2000" b="1" dirty="0">
                <a:solidFill>
                  <a:srgbClr val="595959"/>
                </a:solidFill>
              </a:rPr>
              <a:t>-&gt; </a:t>
            </a:r>
            <a:r>
              <a:rPr lang="ko-KR" altLang="en-US" sz="2000" b="1" dirty="0">
                <a:solidFill>
                  <a:srgbClr val="595959"/>
                </a:solidFill>
              </a:rPr>
              <a:t>전공 역량</a:t>
            </a:r>
            <a:r>
              <a:rPr lang="en-US" altLang="ko-KR" sz="2000" b="1" dirty="0">
                <a:solidFill>
                  <a:srgbClr val="595959"/>
                </a:solidFill>
              </a:rPr>
              <a:t>)</a:t>
            </a:r>
            <a:endParaRPr lang="ko-KR" altLang="en-US" sz="2000" b="1" dirty="0">
              <a:solidFill>
                <a:srgbClr val="59595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8A2B-BA61-6BFC-C9E0-341F31CE3190}"/>
              </a:ext>
            </a:extLst>
          </p:cNvPr>
          <p:cNvSpPr txBox="1"/>
          <p:nvPr/>
        </p:nvSpPr>
        <p:spPr>
          <a:xfrm>
            <a:off x="1249679" y="1888477"/>
            <a:ext cx="1043431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연혁 표시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이미지 삽입으로 학과 역사 표시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네비게이션 기능</a:t>
            </a:r>
            <a:r>
              <a:rPr lang="en-US" altLang="ko-KR" sz="1600" b="1" dirty="0">
                <a:solidFill>
                  <a:srgbClr val="595959"/>
                </a:solidFill>
              </a:rPr>
              <a:t> (</a:t>
            </a:r>
            <a:r>
              <a:rPr lang="ko-KR" altLang="en-US" sz="1600" b="1" dirty="0">
                <a:solidFill>
                  <a:srgbClr val="595959"/>
                </a:solidFill>
              </a:rPr>
              <a:t>홈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이전</a:t>
            </a:r>
            <a:r>
              <a:rPr lang="en-US" altLang="ko-KR" sz="1600" b="1" dirty="0">
                <a:solidFill>
                  <a:srgbClr val="595959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5D8E1E-DD3D-291E-F20E-B99398720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03" y="3055587"/>
            <a:ext cx="5506218" cy="1829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E79BE3-716E-F38C-205D-07E23D936F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99" y="1396700"/>
            <a:ext cx="4413800" cy="51358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E09C38-B674-0370-0726-BF83516654F8}"/>
              </a:ext>
            </a:extLst>
          </p:cNvPr>
          <p:cNvSpPr/>
          <p:nvPr/>
        </p:nvSpPr>
        <p:spPr>
          <a:xfrm>
            <a:off x="7270197" y="1633727"/>
            <a:ext cx="4413800" cy="435051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75F2C8-2B52-FE2C-4958-4F84203E59B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759921" y="3964602"/>
            <a:ext cx="510278" cy="551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5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기능 정리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95C079-F779-0CC4-FE91-515731C62825}"/>
              </a:ext>
            </a:extLst>
          </p:cNvPr>
          <p:cNvSpPr txBox="1"/>
          <p:nvPr/>
        </p:nvSpPr>
        <p:spPr>
          <a:xfrm>
            <a:off x="690817" y="1396884"/>
            <a:ext cx="368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95959"/>
                </a:solidFill>
              </a:rPr>
              <a:t>Professor.js (</a:t>
            </a:r>
            <a:r>
              <a:rPr lang="ko-KR" altLang="en-US" sz="2000" b="1" dirty="0">
                <a:solidFill>
                  <a:srgbClr val="595959"/>
                </a:solidFill>
              </a:rPr>
              <a:t>교수진 소개</a:t>
            </a:r>
            <a:r>
              <a:rPr lang="en-US" altLang="ko-KR" sz="2000" b="1" dirty="0">
                <a:solidFill>
                  <a:srgbClr val="595959"/>
                </a:solidFill>
              </a:rPr>
              <a:t>)</a:t>
            </a:r>
            <a:endParaRPr lang="ko-KR" altLang="en-US" sz="2000" b="1" dirty="0">
              <a:solidFill>
                <a:srgbClr val="59595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8A2B-BA61-6BFC-C9E0-341F31CE3190}"/>
              </a:ext>
            </a:extLst>
          </p:cNvPr>
          <p:cNvSpPr txBox="1"/>
          <p:nvPr/>
        </p:nvSpPr>
        <p:spPr>
          <a:xfrm>
            <a:off x="1249679" y="1888477"/>
            <a:ext cx="1043431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교수진 소개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테이블을 사용해 성명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학과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메일 나열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네비게이션 기능</a:t>
            </a:r>
            <a:r>
              <a:rPr lang="en-US" altLang="ko-KR" sz="1600" b="1" dirty="0">
                <a:solidFill>
                  <a:srgbClr val="595959"/>
                </a:solidFill>
              </a:rPr>
              <a:t> (</a:t>
            </a:r>
            <a:r>
              <a:rPr lang="ko-KR" altLang="en-US" sz="1600" b="1" dirty="0">
                <a:solidFill>
                  <a:srgbClr val="595959"/>
                </a:solidFill>
              </a:rPr>
              <a:t>홈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이전</a:t>
            </a:r>
            <a:r>
              <a:rPr lang="en-US" altLang="ko-KR" sz="1600" b="1" dirty="0">
                <a:solidFill>
                  <a:srgbClr val="595959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27BB55-192D-717E-FF79-87151C0E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401" y="3045919"/>
            <a:ext cx="3808529" cy="347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E56B5A-B1C9-0C13-351C-72D59B4D56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44" y="3045919"/>
            <a:ext cx="4966553" cy="347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E09C38-B674-0370-0726-BF83516654F8}"/>
              </a:ext>
            </a:extLst>
          </p:cNvPr>
          <p:cNvSpPr/>
          <p:nvPr/>
        </p:nvSpPr>
        <p:spPr>
          <a:xfrm>
            <a:off x="1249680" y="3345180"/>
            <a:ext cx="4960917" cy="24460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75F2C8-2B52-FE2C-4958-4F84203E59BB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210597" y="4568190"/>
            <a:ext cx="869804" cy="21472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7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기능 정리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95C079-F779-0CC4-FE91-515731C62825}"/>
              </a:ext>
            </a:extLst>
          </p:cNvPr>
          <p:cNvSpPr txBox="1"/>
          <p:nvPr/>
        </p:nvSpPr>
        <p:spPr>
          <a:xfrm>
            <a:off x="690816" y="1396884"/>
            <a:ext cx="540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95959"/>
                </a:solidFill>
              </a:rPr>
              <a:t>Curriculums.js + Curriculum.js (</a:t>
            </a:r>
            <a:r>
              <a:rPr lang="ko-KR" altLang="en-US" sz="2000" b="1" dirty="0">
                <a:solidFill>
                  <a:srgbClr val="595959"/>
                </a:solidFill>
              </a:rPr>
              <a:t>교과 과정</a:t>
            </a:r>
            <a:r>
              <a:rPr lang="en-US" altLang="ko-KR" sz="2000" b="1" dirty="0">
                <a:solidFill>
                  <a:srgbClr val="595959"/>
                </a:solidFill>
              </a:rPr>
              <a:t>)</a:t>
            </a:r>
            <a:endParaRPr lang="ko-KR" altLang="en-US" sz="2000" b="1" dirty="0">
              <a:solidFill>
                <a:srgbClr val="59595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8A2B-BA61-6BFC-C9E0-341F31CE3190}"/>
              </a:ext>
            </a:extLst>
          </p:cNvPr>
          <p:cNvSpPr txBox="1"/>
          <p:nvPr/>
        </p:nvSpPr>
        <p:spPr>
          <a:xfrm>
            <a:off x="1249679" y="1888477"/>
            <a:ext cx="10434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95959"/>
                </a:solidFill>
              </a:rPr>
              <a:t>Curriculums </a:t>
            </a:r>
            <a:r>
              <a:rPr lang="ko-KR" altLang="en-US" sz="1600" b="1" dirty="0">
                <a:solidFill>
                  <a:srgbClr val="595959"/>
                </a:solidFill>
              </a:rPr>
              <a:t>컴포넌트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년도 선택</a:t>
            </a:r>
            <a:r>
              <a:rPr lang="en-US" altLang="ko-KR" sz="1600" b="1" dirty="0">
                <a:solidFill>
                  <a:srgbClr val="595959"/>
                </a:solidFill>
              </a:rPr>
              <a:t> : 2024~2015</a:t>
            </a:r>
            <a:r>
              <a:rPr lang="ko-KR" altLang="en-US" sz="1600" b="1" dirty="0">
                <a:solidFill>
                  <a:srgbClr val="595959"/>
                </a:solidFill>
              </a:rPr>
              <a:t>년도 선택하는 기능 제공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좌우 버튼을 통해 최신 년도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이전 년도 사이 전환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동적 라우팅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네비게이션 링크를 사용하여 각 년도에 해당하는 교과 과정 페이지로 라우팅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네비게이션 기능 </a:t>
            </a:r>
            <a:r>
              <a:rPr lang="en-US" altLang="ko-KR" sz="1600" b="1" dirty="0">
                <a:solidFill>
                  <a:srgbClr val="595959"/>
                </a:solidFill>
              </a:rPr>
              <a:t>(</a:t>
            </a:r>
            <a:r>
              <a:rPr lang="ko-KR" altLang="en-US" sz="1600" b="1" dirty="0">
                <a:solidFill>
                  <a:srgbClr val="595959"/>
                </a:solidFill>
              </a:rPr>
              <a:t>홈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이전</a:t>
            </a:r>
            <a:r>
              <a:rPr lang="en-US" altLang="ko-KR" sz="1600" b="1" dirty="0">
                <a:solidFill>
                  <a:srgbClr val="595959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95959"/>
                </a:solidFill>
              </a:rPr>
              <a:t>Curriculum </a:t>
            </a:r>
            <a:r>
              <a:rPr lang="ko-KR" altLang="en-US" sz="1600" b="1" dirty="0">
                <a:solidFill>
                  <a:srgbClr val="595959"/>
                </a:solidFill>
              </a:rPr>
              <a:t>컴포넌트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동적 이미지 로딩 </a:t>
            </a:r>
            <a:r>
              <a:rPr lang="en-US" altLang="ko-KR" sz="1600" b="1" dirty="0">
                <a:solidFill>
                  <a:srgbClr val="595959"/>
                </a:solidFill>
              </a:rPr>
              <a:t>: URL</a:t>
            </a:r>
            <a:r>
              <a:rPr lang="ko-KR" altLang="en-US" sz="1600" b="1" dirty="0">
                <a:solidFill>
                  <a:srgbClr val="595959"/>
                </a:solidFill>
              </a:rPr>
              <a:t> 파라미터로부터 </a:t>
            </a:r>
            <a:r>
              <a:rPr lang="en-US" altLang="ko-KR" sz="1600" b="1" dirty="0">
                <a:solidFill>
                  <a:srgbClr val="595959"/>
                </a:solidFill>
              </a:rPr>
              <a:t>id </a:t>
            </a:r>
            <a:r>
              <a:rPr lang="ko-KR" altLang="en-US" sz="1600" b="1" dirty="0">
                <a:solidFill>
                  <a:srgbClr val="595959"/>
                </a:solidFill>
              </a:rPr>
              <a:t>값을 받아 해당 년도의 이미지를 로드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AD808A-9CC0-9A74-2818-78FA640669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43" y="3532393"/>
            <a:ext cx="2203613" cy="32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AD62C1-19AE-AC06-E1E1-772A791933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39" y="3532393"/>
            <a:ext cx="2253097" cy="324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918F3F-3597-94AA-84C3-43D56095D4FF}"/>
              </a:ext>
            </a:extLst>
          </p:cNvPr>
          <p:cNvSpPr/>
          <p:nvPr/>
        </p:nvSpPr>
        <p:spPr>
          <a:xfrm>
            <a:off x="1404038" y="3680460"/>
            <a:ext cx="2175458" cy="278341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48D3F-0619-E9E6-FCAA-7FE6EA004A1D}"/>
              </a:ext>
            </a:extLst>
          </p:cNvPr>
          <p:cNvSpPr txBox="1"/>
          <p:nvPr/>
        </p:nvSpPr>
        <p:spPr>
          <a:xfrm>
            <a:off x="3878395" y="3715169"/>
            <a:ext cx="225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95959"/>
                </a:solidFill>
              </a:rPr>
              <a:t>Curriculums : </a:t>
            </a:r>
            <a:br>
              <a:rPr lang="en-US" altLang="ko-KR" sz="1400" b="1" dirty="0">
                <a:solidFill>
                  <a:srgbClr val="595959"/>
                </a:solidFill>
              </a:rPr>
            </a:br>
            <a:r>
              <a:rPr lang="ko-KR" altLang="en-US" sz="1400" b="1" dirty="0">
                <a:solidFill>
                  <a:srgbClr val="595959"/>
                </a:solidFill>
              </a:rPr>
              <a:t>년도 선택</a:t>
            </a:r>
            <a:endParaRPr lang="en-US" altLang="ko-KR" sz="1400" b="1" dirty="0">
              <a:solidFill>
                <a:srgbClr val="595959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DBBC3-58B4-7610-99A9-BD3AD202D37A}"/>
              </a:ext>
            </a:extLst>
          </p:cNvPr>
          <p:cNvSpPr/>
          <p:nvPr/>
        </p:nvSpPr>
        <p:spPr>
          <a:xfrm>
            <a:off x="1457960" y="3864700"/>
            <a:ext cx="2065810" cy="224158"/>
          </a:xfrm>
          <a:prstGeom prst="rect">
            <a:avLst/>
          </a:prstGeom>
          <a:noFill/>
          <a:ln w="25400">
            <a:solidFill>
              <a:srgbClr val="6D8D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D50261-ADE0-D5E7-B061-87C62B60148D}"/>
              </a:ext>
            </a:extLst>
          </p:cNvPr>
          <p:cNvSpPr/>
          <p:nvPr/>
        </p:nvSpPr>
        <p:spPr>
          <a:xfrm>
            <a:off x="1457960" y="4094514"/>
            <a:ext cx="2065810" cy="2285966"/>
          </a:xfrm>
          <a:prstGeom prst="rect">
            <a:avLst/>
          </a:prstGeom>
          <a:noFill/>
          <a:ln w="25400">
            <a:solidFill>
              <a:srgbClr val="6D8D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02835D-6508-81CD-D9E9-C24637C970D1}"/>
              </a:ext>
            </a:extLst>
          </p:cNvPr>
          <p:cNvSpPr txBox="1"/>
          <p:nvPr/>
        </p:nvSpPr>
        <p:spPr>
          <a:xfrm>
            <a:off x="3938564" y="4975887"/>
            <a:ext cx="2203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95959"/>
                </a:solidFill>
              </a:rPr>
              <a:t>Curriculum : </a:t>
            </a:r>
            <a:br>
              <a:rPr lang="en-US" altLang="ko-KR" sz="1400" b="1" dirty="0">
                <a:solidFill>
                  <a:srgbClr val="595959"/>
                </a:solidFill>
              </a:rPr>
            </a:br>
            <a:r>
              <a:rPr lang="ko-KR" altLang="en-US" sz="1400" b="1" dirty="0">
                <a:solidFill>
                  <a:srgbClr val="595959"/>
                </a:solidFill>
              </a:rPr>
              <a:t>년도에 따라 이미지 로드</a:t>
            </a:r>
            <a:endParaRPr lang="en-US" altLang="ko-KR" sz="1400" b="1" dirty="0">
              <a:solidFill>
                <a:srgbClr val="595959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0B019FC-D377-44EB-403A-03B16036C5B8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3523770" y="3976779"/>
            <a:ext cx="354625" cy="0"/>
          </a:xfrm>
          <a:prstGeom prst="line">
            <a:avLst/>
          </a:prstGeom>
          <a:ln w="25400">
            <a:solidFill>
              <a:srgbClr val="6D8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D9B145-48DE-6C59-92C0-47B71F0CD7D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523770" y="5237497"/>
            <a:ext cx="414794" cy="0"/>
          </a:xfrm>
          <a:prstGeom prst="line">
            <a:avLst/>
          </a:prstGeom>
          <a:ln w="25400">
            <a:solidFill>
              <a:srgbClr val="6D8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2B4078-4304-A96B-87C9-DE5F27DEC645}"/>
              </a:ext>
            </a:extLst>
          </p:cNvPr>
          <p:cNvSpPr/>
          <p:nvPr/>
        </p:nvSpPr>
        <p:spPr>
          <a:xfrm>
            <a:off x="6837858" y="3680460"/>
            <a:ext cx="2175458" cy="278341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80C44F-FCB1-B313-2C7D-36D56789FCD1}"/>
              </a:ext>
            </a:extLst>
          </p:cNvPr>
          <p:cNvSpPr txBox="1"/>
          <p:nvPr/>
        </p:nvSpPr>
        <p:spPr>
          <a:xfrm>
            <a:off x="3585216" y="6462241"/>
            <a:ext cx="265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95959"/>
                </a:solidFill>
              </a:rPr>
              <a:t>(2024~2020), 2024 </a:t>
            </a:r>
            <a:r>
              <a:rPr lang="ko-KR" altLang="en-US" sz="1400" b="1" dirty="0">
                <a:solidFill>
                  <a:srgbClr val="595959"/>
                </a:solidFill>
              </a:rPr>
              <a:t>선택</a:t>
            </a:r>
            <a:endParaRPr lang="en-US" altLang="ko-KR" sz="1400" b="1" dirty="0">
              <a:solidFill>
                <a:srgbClr val="595959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586636-39DE-335A-155E-0B2BCF3DA990}"/>
              </a:ext>
            </a:extLst>
          </p:cNvPr>
          <p:cNvSpPr txBox="1"/>
          <p:nvPr/>
        </p:nvSpPr>
        <p:spPr>
          <a:xfrm>
            <a:off x="9052135" y="6462241"/>
            <a:ext cx="265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95959"/>
                </a:solidFill>
              </a:rPr>
              <a:t>(2019~2015), 2019</a:t>
            </a:r>
            <a:r>
              <a:rPr lang="ko-KR" altLang="en-US" sz="1400" b="1" dirty="0">
                <a:solidFill>
                  <a:srgbClr val="595959"/>
                </a:solidFill>
              </a:rPr>
              <a:t>선택</a:t>
            </a:r>
            <a:endParaRPr lang="en-US" altLang="ko-KR" sz="14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3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More </a:t>
              </a:r>
              <a:r>
                <a:rPr lang="en-US" altLang="ko-KR" sz="2800" b="1" i="1" kern="0" dirty="0" err="1">
                  <a:solidFill>
                    <a:srgbClr val="363B64"/>
                  </a:solidFill>
                  <a:latin typeface="+mj-lt"/>
                </a:rPr>
                <a:t>todo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97083F-1A14-48DB-126C-901BBBFD831D}"/>
              </a:ext>
            </a:extLst>
          </p:cNvPr>
          <p:cNvSpPr txBox="1"/>
          <p:nvPr/>
        </p:nvSpPr>
        <p:spPr>
          <a:xfrm>
            <a:off x="690816" y="1412168"/>
            <a:ext cx="540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95959"/>
                </a:solidFill>
              </a:rPr>
              <a:t>이후 추가하고 싶은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928E1-BEC1-0941-E66F-3AF95F241B27}"/>
              </a:ext>
            </a:extLst>
          </p:cNvPr>
          <p:cNvSpPr txBox="1"/>
          <p:nvPr/>
        </p:nvSpPr>
        <p:spPr>
          <a:xfrm>
            <a:off x="1249679" y="1903761"/>
            <a:ext cx="10434319" cy="364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로그인 기능 </a:t>
            </a:r>
            <a:r>
              <a:rPr lang="en-US" altLang="ko-KR" sz="1600" b="1" dirty="0">
                <a:solidFill>
                  <a:srgbClr val="595959"/>
                </a:solidFill>
              </a:rPr>
              <a:t>+ </a:t>
            </a:r>
            <a:r>
              <a:rPr lang="ko-KR" altLang="en-US" sz="1600" b="1" dirty="0">
                <a:solidFill>
                  <a:srgbClr val="595959"/>
                </a:solidFill>
              </a:rPr>
              <a:t>로그인 상태에서만 볼 수 있는 페이지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한영 변환 기능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입시 안내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 err="1">
                <a:solidFill>
                  <a:srgbClr val="595959"/>
                </a:solidFill>
              </a:rPr>
              <a:t>취업진로</a:t>
            </a:r>
            <a:r>
              <a:rPr lang="ko-KR" altLang="en-US" sz="1600" b="1" dirty="0">
                <a:solidFill>
                  <a:srgbClr val="595959"/>
                </a:solidFill>
              </a:rPr>
              <a:t> 페이지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커뮤니케이션 페이지 </a:t>
            </a:r>
            <a:r>
              <a:rPr lang="en-US" altLang="ko-KR" sz="1600" b="1" dirty="0">
                <a:solidFill>
                  <a:srgbClr val="595959"/>
                </a:solidFill>
              </a:rPr>
              <a:t>(</a:t>
            </a:r>
            <a:r>
              <a:rPr lang="ko-KR" altLang="en-US" sz="1600" b="1" dirty="0">
                <a:solidFill>
                  <a:srgbClr val="595959"/>
                </a:solidFill>
              </a:rPr>
              <a:t>선후배간 질의응답 등등</a:t>
            </a:r>
            <a:r>
              <a:rPr lang="en-US" altLang="ko-KR" sz="1600" b="1" dirty="0">
                <a:solidFill>
                  <a:srgbClr val="595959"/>
                </a:solidFill>
              </a:rPr>
              <a:t>)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교수님께 질문 하는 페이지 </a:t>
            </a:r>
            <a:r>
              <a:rPr lang="en-US" altLang="ko-KR" sz="1600" b="1" dirty="0">
                <a:solidFill>
                  <a:srgbClr val="595959"/>
                </a:solidFill>
              </a:rPr>
              <a:t>(</a:t>
            </a:r>
            <a:r>
              <a:rPr lang="ko-KR" altLang="en-US" sz="1600" b="1" dirty="0">
                <a:solidFill>
                  <a:srgbClr val="595959"/>
                </a:solidFill>
              </a:rPr>
              <a:t>학번 </a:t>
            </a:r>
            <a:r>
              <a:rPr lang="en-US" altLang="ko-KR" sz="1600" b="1" dirty="0">
                <a:solidFill>
                  <a:srgbClr val="595959"/>
                </a:solidFill>
              </a:rPr>
              <a:t>+ </a:t>
            </a:r>
            <a:r>
              <a:rPr lang="ko-KR" altLang="en-US" sz="1600" b="1" dirty="0">
                <a:solidFill>
                  <a:srgbClr val="595959"/>
                </a:solidFill>
              </a:rPr>
              <a:t>교수님 선택 </a:t>
            </a:r>
            <a:r>
              <a:rPr lang="en-US" altLang="ko-KR" sz="1600" b="1" dirty="0">
                <a:solidFill>
                  <a:srgbClr val="595959"/>
                </a:solidFill>
              </a:rPr>
              <a:t>+ </a:t>
            </a:r>
            <a:r>
              <a:rPr lang="ko-KR" altLang="en-US" sz="1600" b="1" dirty="0">
                <a:solidFill>
                  <a:srgbClr val="595959"/>
                </a:solidFill>
              </a:rPr>
              <a:t>질문</a:t>
            </a:r>
            <a:r>
              <a:rPr lang="en-US" altLang="ko-KR" sz="1600" b="1" dirty="0">
                <a:solidFill>
                  <a:srgbClr val="595959"/>
                </a:solidFill>
              </a:rPr>
              <a:t>(</a:t>
            </a:r>
            <a:r>
              <a:rPr lang="ko-KR" altLang="en-US" sz="1600" b="1" dirty="0">
                <a:solidFill>
                  <a:srgbClr val="595959"/>
                </a:solidFill>
              </a:rPr>
              <a:t>텍스트 박스</a:t>
            </a:r>
            <a:r>
              <a:rPr lang="en-US" altLang="ko-KR" sz="1600" b="1" dirty="0">
                <a:solidFill>
                  <a:srgbClr val="595959"/>
                </a:solidFill>
              </a:rPr>
              <a:t>)</a:t>
            </a:r>
            <a:r>
              <a:rPr lang="ko-KR" altLang="en-US" sz="1600" b="1" dirty="0">
                <a:solidFill>
                  <a:srgbClr val="595959"/>
                </a:solidFill>
              </a:rPr>
              <a:t>으로 구성</a:t>
            </a:r>
            <a:r>
              <a:rPr lang="en-US" altLang="ko-KR" sz="1600" b="1" dirty="0">
                <a:solidFill>
                  <a:srgbClr val="59595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412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점수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E53A0F-3835-2959-84D9-CA8952456DB1}"/>
              </a:ext>
            </a:extLst>
          </p:cNvPr>
          <p:cNvSpPr txBox="1"/>
          <p:nvPr/>
        </p:nvSpPr>
        <p:spPr>
          <a:xfrm>
            <a:off x="690816" y="2445501"/>
            <a:ext cx="5405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95959"/>
                </a:solidFill>
              </a:rPr>
              <a:t>점수 </a:t>
            </a:r>
            <a:r>
              <a:rPr lang="en-US" altLang="ko-KR" sz="2000" b="1" dirty="0">
                <a:solidFill>
                  <a:srgbClr val="595959"/>
                </a:solidFill>
              </a:rPr>
              <a:t>: 10</a:t>
            </a:r>
            <a:r>
              <a:rPr lang="ko-KR" altLang="en-US" sz="2000" b="1" dirty="0">
                <a:solidFill>
                  <a:srgbClr val="595959"/>
                </a:solidFill>
              </a:rPr>
              <a:t>점</a:t>
            </a:r>
            <a:endParaRPr lang="en-US" altLang="ko-KR" sz="2000" b="1" dirty="0">
              <a:solidFill>
                <a:srgbClr val="595959"/>
              </a:solidFill>
            </a:endParaRPr>
          </a:p>
          <a:p>
            <a:r>
              <a:rPr lang="ko-KR" altLang="en-US" sz="2000" b="1" dirty="0">
                <a:solidFill>
                  <a:srgbClr val="595959"/>
                </a:solidFill>
              </a:rPr>
              <a:t>이유 </a:t>
            </a:r>
            <a:r>
              <a:rPr lang="en-US" altLang="ko-KR" sz="2000" b="1" dirty="0">
                <a:solidFill>
                  <a:srgbClr val="595959"/>
                </a:solidFill>
              </a:rPr>
              <a:t>: </a:t>
            </a:r>
            <a:endParaRPr lang="ko-KR" altLang="en-US" sz="2000" b="1" dirty="0">
              <a:solidFill>
                <a:srgbClr val="5959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E2582-E038-DB07-192F-D07A7A64A2A4}"/>
              </a:ext>
            </a:extLst>
          </p:cNvPr>
          <p:cNvSpPr txBox="1"/>
          <p:nvPr/>
        </p:nvSpPr>
        <p:spPr>
          <a:xfrm>
            <a:off x="1249679" y="3226002"/>
            <a:ext cx="10434319" cy="142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수업 시간 배운 내용들을 기반으로 웹페이지 제작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열정적으로 코드를 작성하여 머릿속의 구상안과 동일하게 제작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5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출처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382984-1024-29C6-E46E-08E71CCFCCC4}"/>
              </a:ext>
            </a:extLst>
          </p:cNvPr>
          <p:cNvSpPr txBox="1"/>
          <p:nvPr/>
        </p:nvSpPr>
        <p:spPr>
          <a:xfrm>
            <a:off x="690816" y="1412168"/>
            <a:ext cx="540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95959"/>
                </a:solidFill>
              </a:rPr>
              <a:t>출처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20A79-D871-AF61-52E4-189703657B6A}"/>
              </a:ext>
            </a:extLst>
          </p:cNvPr>
          <p:cNvSpPr txBox="1"/>
          <p:nvPr/>
        </p:nvSpPr>
        <p:spPr>
          <a:xfrm>
            <a:off x="1249679" y="1903761"/>
            <a:ext cx="10434319" cy="364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결과물 </a:t>
            </a:r>
            <a:r>
              <a:rPr lang="en-US" altLang="ko-KR" sz="1600" b="1" dirty="0">
                <a:solidFill>
                  <a:srgbClr val="595959"/>
                </a:solidFill>
              </a:rPr>
              <a:t>(</a:t>
            </a:r>
            <a:r>
              <a:rPr lang="ko-KR" altLang="en-US" sz="1600" b="1" dirty="0">
                <a:solidFill>
                  <a:srgbClr val="595959"/>
                </a:solidFill>
              </a:rPr>
              <a:t>웹페이지 호스팅</a:t>
            </a:r>
            <a:r>
              <a:rPr lang="en-US" altLang="ko-KR" sz="1600" b="1" dirty="0">
                <a:solidFill>
                  <a:srgbClr val="595959"/>
                </a:solidFill>
              </a:rPr>
              <a:t>)</a:t>
            </a: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en-US" altLang="ko-KR" sz="1600" b="1" dirty="0">
                <a:solidFill>
                  <a:srgbClr val="595959"/>
                </a:solidFill>
                <a:hlinkClick r:id="rId2"/>
              </a:rPr>
              <a:t>http://kssoftware.dothome.co.kr/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수업 자료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en-US" altLang="ko-KR" sz="1600" b="1" dirty="0">
                <a:solidFill>
                  <a:srgbClr val="595959"/>
                </a:solidFill>
                <a:hlinkClick r:id="rId3"/>
              </a:rPr>
              <a:t>https://ftpserver.cslab.kr/login?redirect=%2Ffiles%2F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학과 홈페이지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en-US" altLang="ko-KR" sz="1600" b="1" dirty="0">
                <a:solidFill>
                  <a:srgbClr val="595959"/>
                </a:solidFill>
                <a:hlinkClick r:id="rId4"/>
              </a:rPr>
              <a:t>https://kscms.ks.ac.kr/software/Main.do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유튜브 영상</a:t>
            </a:r>
            <a:r>
              <a:rPr lang="en-US" altLang="ko-KR" sz="1600" b="1" dirty="0">
                <a:solidFill>
                  <a:srgbClr val="595959"/>
                </a:solidFill>
              </a:rPr>
              <a:t>(home)</a:t>
            </a: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en-US" altLang="ko-KR" sz="1600" b="1" dirty="0">
                <a:solidFill>
                  <a:srgbClr val="595959"/>
                </a:solidFill>
                <a:hlinkClick r:id="rId5"/>
              </a:rPr>
              <a:t>https://www.youtube.com/watch?v=EK8aOY77KMQ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도메인 연결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금요일 분반 조윤정 학생의 </a:t>
            </a:r>
            <a:r>
              <a:rPr lang="en-US" altLang="ko-KR" sz="1600" b="1" dirty="0">
                <a:solidFill>
                  <a:srgbClr val="595959"/>
                </a:solidFill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138556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필요성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95C079-F779-0CC4-FE91-515731C62825}"/>
              </a:ext>
            </a:extLst>
          </p:cNvPr>
          <p:cNvSpPr txBox="1"/>
          <p:nvPr/>
        </p:nvSpPr>
        <p:spPr>
          <a:xfrm>
            <a:off x="690817" y="2111887"/>
            <a:ext cx="270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95959"/>
                </a:solidFill>
              </a:rPr>
              <a:t>필요성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8A2B-BA61-6BFC-C9E0-341F31CE3190}"/>
              </a:ext>
            </a:extLst>
          </p:cNvPr>
          <p:cNvSpPr txBox="1"/>
          <p:nvPr/>
        </p:nvSpPr>
        <p:spPr>
          <a:xfrm>
            <a:off x="1270055" y="2751874"/>
            <a:ext cx="8723031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595959"/>
                </a:solidFill>
              </a:rPr>
              <a:t>정보 제공</a:t>
            </a:r>
            <a:r>
              <a:rPr lang="en-US" altLang="ko-KR" sz="2400" b="1" dirty="0">
                <a:solidFill>
                  <a:srgbClr val="595959"/>
                </a:solidFill>
              </a:rPr>
              <a:t> : </a:t>
            </a:r>
            <a:r>
              <a:rPr lang="ko-KR" altLang="en-US" sz="2400" b="1" dirty="0">
                <a:solidFill>
                  <a:srgbClr val="595959"/>
                </a:solidFill>
              </a:rPr>
              <a:t>학과의 교육 과정</a:t>
            </a:r>
            <a:r>
              <a:rPr lang="en-US" altLang="ko-KR" sz="2400" b="1" dirty="0">
                <a:solidFill>
                  <a:srgbClr val="595959"/>
                </a:solidFill>
              </a:rPr>
              <a:t>, </a:t>
            </a:r>
            <a:r>
              <a:rPr lang="ko-KR" altLang="en-US" sz="2400" b="1" dirty="0">
                <a:solidFill>
                  <a:srgbClr val="595959"/>
                </a:solidFill>
              </a:rPr>
              <a:t>교수진 소개</a:t>
            </a:r>
            <a:r>
              <a:rPr lang="en-US" altLang="ko-KR" sz="2400" b="1" dirty="0">
                <a:solidFill>
                  <a:srgbClr val="595959"/>
                </a:solidFill>
              </a:rPr>
              <a:t> </a:t>
            </a:r>
            <a:r>
              <a:rPr lang="ko-KR" altLang="en-US" sz="2400" b="1" dirty="0">
                <a:solidFill>
                  <a:srgbClr val="595959"/>
                </a:solidFill>
              </a:rPr>
              <a:t>등을 제공하여 잠재적</a:t>
            </a:r>
            <a:r>
              <a:rPr lang="en-US" altLang="ko-KR" sz="2400" b="1" dirty="0">
                <a:solidFill>
                  <a:srgbClr val="595959"/>
                </a:solidFill>
              </a:rPr>
              <a:t> </a:t>
            </a:r>
            <a:r>
              <a:rPr lang="ko-KR" altLang="en-US" sz="2400" b="1" dirty="0">
                <a:solidFill>
                  <a:srgbClr val="595959"/>
                </a:solidFill>
              </a:rPr>
              <a:t>학생</a:t>
            </a:r>
            <a:r>
              <a:rPr lang="en-US" altLang="ko-KR" sz="2400" b="1" dirty="0">
                <a:solidFill>
                  <a:srgbClr val="595959"/>
                </a:solidFill>
              </a:rPr>
              <a:t>, </a:t>
            </a:r>
            <a:r>
              <a:rPr lang="ko-KR" altLang="en-US" sz="2400" b="1" dirty="0">
                <a:solidFill>
                  <a:srgbClr val="595959"/>
                </a:solidFill>
              </a:rPr>
              <a:t>현재 학생</a:t>
            </a:r>
            <a:r>
              <a:rPr lang="en-US" altLang="ko-KR" sz="2400" b="1" dirty="0">
                <a:solidFill>
                  <a:srgbClr val="595959"/>
                </a:solidFill>
              </a:rPr>
              <a:t>, </a:t>
            </a:r>
            <a:r>
              <a:rPr lang="ko-KR" altLang="en-US" sz="2400" b="1" dirty="0">
                <a:solidFill>
                  <a:srgbClr val="595959"/>
                </a:solidFill>
              </a:rPr>
              <a:t>졸업생 및 교수진에게 유용한 정보를 쉽게 접근 할 수 있게 함</a:t>
            </a:r>
            <a:endParaRPr lang="en-US" altLang="ko-KR" sz="24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3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화면구성도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0E06926-83DC-CE63-A6A7-DD0B12BEAB08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2" y="4288540"/>
            <a:ext cx="3060000" cy="21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3A4804-C758-3C78-7881-D8C680697A8A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30" y="4284905"/>
            <a:ext cx="3060000" cy="216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A5306A-1796-36BE-A634-FC092C33FC69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88" y="4281215"/>
            <a:ext cx="1800000" cy="21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F715785-1E49-9A7C-AF60-DD3B6556EFFF}"/>
              </a:ext>
            </a:extLst>
          </p:cNvPr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3" y="4263473"/>
            <a:ext cx="3060000" cy="2160000"/>
          </a:xfrm>
          <a:prstGeom prst="rect">
            <a:avLst/>
          </a:prstGeom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1D7447A-26D2-C126-2F27-F8B6E138DFC8}"/>
              </a:ext>
            </a:extLst>
          </p:cNvPr>
          <p:cNvGrpSpPr/>
          <p:nvPr/>
        </p:nvGrpSpPr>
        <p:grpSpPr>
          <a:xfrm>
            <a:off x="8107469" y="1871689"/>
            <a:ext cx="3619456" cy="2160000"/>
            <a:chOff x="8107469" y="1871689"/>
            <a:chExt cx="3619456" cy="216000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0649BC6-E882-BD1A-2BF6-90C4F40284D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469" y="1871689"/>
              <a:ext cx="1800000" cy="2160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12AA966-43BF-38E6-AD4F-867F700A8C1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6925" y="1871689"/>
              <a:ext cx="1800000" cy="216000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7ADAD66-86B4-27C9-76FC-DA1C67F4EF27}"/>
              </a:ext>
            </a:extLst>
          </p:cNvPr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69" y="1871689"/>
            <a:ext cx="3420000" cy="216000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1996DDD-9928-60CE-F03E-90804507065E}"/>
              </a:ext>
            </a:extLst>
          </p:cNvPr>
          <p:cNvSpPr/>
          <p:nvPr/>
        </p:nvSpPr>
        <p:spPr>
          <a:xfrm>
            <a:off x="7302775" y="1936406"/>
            <a:ext cx="236647" cy="12573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3B34099-4CB0-6C7A-1EB7-E34E2BD3EC08}"/>
              </a:ext>
            </a:extLst>
          </p:cNvPr>
          <p:cNvSpPr/>
          <p:nvPr/>
        </p:nvSpPr>
        <p:spPr>
          <a:xfrm>
            <a:off x="7554662" y="1936406"/>
            <a:ext cx="236647" cy="12573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BFA3615-B59A-6F2A-EA42-99FC402A0451}"/>
              </a:ext>
            </a:extLst>
          </p:cNvPr>
          <p:cNvSpPr/>
          <p:nvPr/>
        </p:nvSpPr>
        <p:spPr>
          <a:xfrm>
            <a:off x="7049668" y="1936406"/>
            <a:ext cx="236647" cy="12573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FCBD5F73-C462-CD8C-DC88-87E4F41DEE02}"/>
              </a:ext>
            </a:extLst>
          </p:cNvPr>
          <p:cNvCxnSpPr>
            <a:cxnSpLocks/>
            <a:stCxn id="35" idx="0"/>
            <a:endCxn id="30" idx="0"/>
          </p:cNvCxnSpPr>
          <p:nvPr/>
        </p:nvCxnSpPr>
        <p:spPr>
          <a:xfrm rot="5400000" flipH="1" flipV="1">
            <a:off x="8307869" y="1236807"/>
            <a:ext cx="64717" cy="1334483"/>
          </a:xfrm>
          <a:prstGeom prst="curvedConnector3">
            <a:avLst>
              <a:gd name="adj1" fmla="val 453230"/>
            </a:avLst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5EE5A0E-B826-BD85-484A-D615AE30B39C}"/>
              </a:ext>
            </a:extLst>
          </p:cNvPr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3" y="1871689"/>
            <a:ext cx="3420000" cy="2160000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EC6A07F-01CA-70FD-F95D-094716AF3A38}"/>
              </a:ext>
            </a:extLst>
          </p:cNvPr>
          <p:cNvSpPr/>
          <p:nvPr/>
        </p:nvSpPr>
        <p:spPr>
          <a:xfrm>
            <a:off x="811088" y="3607991"/>
            <a:ext cx="472665" cy="20116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49CAE0-6F51-3743-0449-1BD8377E6E68}"/>
              </a:ext>
            </a:extLst>
          </p:cNvPr>
          <p:cNvSpPr/>
          <p:nvPr/>
        </p:nvSpPr>
        <p:spPr>
          <a:xfrm>
            <a:off x="1304637" y="3607991"/>
            <a:ext cx="472665" cy="20116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BDEA96F-95D3-A865-CA41-54540284476D}"/>
              </a:ext>
            </a:extLst>
          </p:cNvPr>
          <p:cNvSpPr/>
          <p:nvPr/>
        </p:nvSpPr>
        <p:spPr>
          <a:xfrm>
            <a:off x="1798185" y="3607991"/>
            <a:ext cx="472665" cy="20116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6027F760-7A52-F41A-260C-A43D5C26B46C}"/>
              </a:ext>
            </a:extLst>
          </p:cNvPr>
          <p:cNvCxnSpPr>
            <a:cxnSpLocks/>
            <a:stCxn id="34" idx="2"/>
            <a:endCxn id="22" idx="0"/>
          </p:cNvCxnSpPr>
          <p:nvPr/>
        </p:nvCxnSpPr>
        <p:spPr>
          <a:xfrm rot="16200000" flipH="1">
            <a:off x="7705498" y="1777737"/>
            <a:ext cx="2201337" cy="2770134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46AF595C-65DE-DDE0-CE42-41CF6E5606BF}"/>
              </a:ext>
            </a:extLst>
          </p:cNvPr>
          <p:cNvCxnSpPr>
            <a:cxnSpLocks/>
            <a:stCxn id="70" idx="2"/>
            <a:endCxn id="10" idx="0"/>
          </p:cNvCxnSpPr>
          <p:nvPr/>
        </p:nvCxnSpPr>
        <p:spPr>
          <a:xfrm rot="16200000" flipH="1">
            <a:off x="1260206" y="3596373"/>
            <a:ext cx="479381" cy="904951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3E9FC51E-86FE-F9CE-FB59-0DC5AD47F0CA}"/>
              </a:ext>
            </a:extLst>
          </p:cNvPr>
          <p:cNvCxnSpPr>
            <a:cxnSpLocks/>
            <a:stCxn id="71" idx="2"/>
            <a:endCxn id="12" idx="0"/>
          </p:cNvCxnSpPr>
          <p:nvPr/>
        </p:nvCxnSpPr>
        <p:spPr>
          <a:xfrm rot="16200000" flipH="1">
            <a:off x="3053477" y="2296652"/>
            <a:ext cx="475746" cy="3500760"/>
          </a:xfrm>
          <a:prstGeom prst="curvedConnector3">
            <a:avLst>
              <a:gd name="adj1" fmla="val 63729"/>
            </a:avLst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구부러짐 139">
            <a:extLst>
              <a:ext uri="{FF2B5EF4-FFF2-40B4-BE49-F238E27FC236}">
                <a16:creationId xmlns:a16="http://schemas.microsoft.com/office/drawing/2014/main" id="{F042EDF5-7D5F-03CD-9AC5-D6DB9C03FBFB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rot="16200000" flipH="1">
            <a:off x="4531775" y="1311902"/>
            <a:ext cx="472056" cy="5466570"/>
          </a:xfrm>
          <a:prstGeom prst="curvedConnector3">
            <a:avLst>
              <a:gd name="adj1" fmla="val 32705"/>
            </a:avLst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200200F6-CCAC-0685-CEEF-12BB35E46ADB}"/>
              </a:ext>
            </a:extLst>
          </p:cNvPr>
          <p:cNvCxnSpPr>
            <a:cxnSpLocks/>
            <a:stCxn id="36" idx="0"/>
            <a:endCxn id="7" idx="0"/>
          </p:cNvCxnSpPr>
          <p:nvPr/>
        </p:nvCxnSpPr>
        <p:spPr>
          <a:xfrm rot="16200000" flipV="1">
            <a:off x="4755585" y="-476002"/>
            <a:ext cx="64717" cy="4760099"/>
          </a:xfrm>
          <a:prstGeom prst="curvedConnector3">
            <a:avLst>
              <a:gd name="adj1" fmla="val 755999"/>
            </a:avLst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C19C1DC-DFB3-D192-C17E-E29810AFF665}"/>
              </a:ext>
            </a:extLst>
          </p:cNvPr>
          <p:cNvSpPr txBox="1"/>
          <p:nvPr/>
        </p:nvSpPr>
        <p:spPr>
          <a:xfrm>
            <a:off x="4386904" y="1590999"/>
            <a:ext cx="186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363B64"/>
                </a:solidFill>
              </a:rPr>
              <a:t>Home</a:t>
            </a:r>
            <a:r>
              <a:rPr lang="ko-KR" altLang="en-US" sz="1400" b="1" dirty="0">
                <a:solidFill>
                  <a:srgbClr val="363B64"/>
                </a:solidFill>
              </a:rPr>
              <a:t> </a:t>
            </a:r>
            <a:r>
              <a:rPr lang="en-US" altLang="ko-KR" sz="1400" b="1" dirty="0">
                <a:solidFill>
                  <a:srgbClr val="363B64"/>
                </a:solidFill>
              </a:rPr>
              <a:t>(</a:t>
            </a:r>
            <a:r>
              <a:rPr lang="ko-KR" altLang="en-US" sz="1400" b="1" dirty="0">
                <a:solidFill>
                  <a:srgbClr val="363B64"/>
                </a:solidFill>
              </a:rPr>
              <a:t>메인 페이지</a:t>
            </a:r>
            <a:r>
              <a:rPr lang="en-US" altLang="ko-KR" sz="1400" b="1" dirty="0">
                <a:solidFill>
                  <a:srgbClr val="363B64"/>
                </a:solidFill>
              </a:rPr>
              <a:t>)</a:t>
            </a:r>
            <a:endParaRPr lang="ko-KR" altLang="en-US" sz="1400" b="1" dirty="0">
              <a:solidFill>
                <a:srgbClr val="363B64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E6B5722-D6C9-9226-F20F-6343A0ADF229}"/>
              </a:ext>
            </a:extLst>
          </p:cNvPr>
          <p:cNvSpPr txBox="1"/>
          <p:nvPr/>
        </p:nvSpPr>
        <p:spPr>
          <a:xfrm>
            <a:off x="666340" y="1590999"/>
            <a:ext cx="156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</a:rPr>
              <a:t>About</a:t>
            </a:r>
            <a:r>
              <a:rPr lang="ko-KR" altLang="en-US" sz="1200" dirty="0">
                <a:solidFill>
                  <a:srgbClr val="595959"/>
                </a:solidFill>
              </a:rPr>
              <a:t> 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학과 소개</a:t>
            </a:r>
            <a:r>
              <a:rPr lang="en-US" altLang="ko-KR" sz="1200" dirty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1FD3500-9EC3-6741-1FF3-43F2D4BA52B3}"/>
              </a:ext>
            </a:extLst>
          </p:cNvPr>
          <p:cNvSpPr txBox="1"/>
          <p:nvPr/>
        </p:nvSpPr>
        <p:spPr>
          <a:xfrm>
            <a:off x="9907470" y="1590999"/>
            <a:ext cx="180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</a:rPr>
              <a:t>Curriculums</a:t>
            </a:r>
            <a:r>
              <a:rPr lang="ko-KR" altLang="en-US" sz="1200" dirty="0">
                <a:solidFill>
                  <a:srgbClr val="595959"/>
                </a:solidFill>
              </a:rPr>
              <a:t> 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교육 과정</a:t>
            </a:r>
            <a:r>
              <a:rPr lang="en-US" altLang="ko-KR" sz="1200" dirty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406623-B4F9-5626-0DDD-9E4B8A90C966}"/>
              </a:ext>
            </a:extLst>
          </p:cNvPr>
          <p:cNvSpPr txBox="1"/>
          <p:nvPr/>
        </p:nvSpPr>
        <p:spPr>
          <a:xfrm>
            <a:off x="9907470" y="6423473"/>
            <a:ext cx="180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</a:rPr>
              <a:t>Professor</a:t>
            </a:r>
            <a:r>
              <a:rPr lang="ko-KR" altLang="en-US" sz="1200" dirty="0">
                <a:solidFill>
                  <a:srgbClr val="595959"/>
                </a:solidFill>
              </a:rPr>
              <a:t> 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교수진 소개</a:t>
            </a:r>
            <a:r>
              <a:rPr lang="en-US" altLang="ko-KR" sz="1200" dirty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DDBCBE4-0200-FD5E-284B-3D83CB174910}"/>
              </a:ext>
            </a:extLst>
          </p:cNvPr>
          <p:cNvSpPr txBox="1"/>
          <p:nvPr/>
        </p:nvSpPr>
        <p:spPr>
          <a:xfrm>
            <a:off x="404238" y="6423473"/>
            <a:ext cx="180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</a:rPr>
              <a:t>Goals</a:t>
            </a:r>
            <a:r>
              <a:rPr lang="ko-KR" altLang="en-US" sz="1200" dirty="0">
                <a:solidFill>
                  <a:srgbClr val="595959"/>
                </a:solidFill>
              </a:rPr>
              <a:t> 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교육 목표</a:t>
            </a:r>
            <a:r>
              <a:rPr lang="en-US" altLang="ko-KR" sz="1200" dirty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09E8FC6-0EC7-E1BF-1F45-52AD3976724F}"/>
              </a:ext>
            </a:extLst>
          </p:cNvPr>
          <p:cNvSpPr txBox="1"/>
          <p:nvPr/>
        </p:nvSpPr>
        <p:spPr>
          <a:xfrm>
            <a:off x="3520609" y="6423473"/>
            <a:ext cx="180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</a:rPr>
              <a:t>Major</a:t>
            </a:r>
            <a:r>
              <a:rPr lang="ko-KR" altLang="en-US" sz="1200" dirty="0">
                <a:solidFill>
                  <a:srgbClr val="595959"/>
                </a:solidFill>
              </a:rPr>
              <a:t> 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전공 역량</a:t>
            </a:r>
            <a:r>
              <a:rPr lang="en-US" altLang="ko-KR" sz="1200" dirty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83DEB8D-7B52-ED11-0FBF-C5094ED889C7}"/>
              </a:ext>
            </a:extLst>
          </p:cNvPr>
          <p:cNvSpPr txBox="1"/>
          <p:nvPr/>
        </p:nvSpPr>
        <p:spPr>
          <a:xfrm>
            <a:off x="6605531" y="6423473"/>
            <a:ext cx="180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</a:rPr>
              <a:t>History</a:t>
            </a:r>
            <a:r>
              <a:rPr lang="ko-KR" altLang="en-US" sz="1200" dirty="0">
                <a:solidFill>
                  <a:srgbClr val="595959"/>
                </a:solidFill>
              </a:rPr>
              <a:t> 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학과 연혁</a:t>
            </a:r>
            <a:r>
              <a:rPr lang="en-US" altLang="ko-KR" sz="1200" dirty="0">
                <a:solidFill>
                  <a:srgbClr val="595959"/>
                </a:solidFill>
              </a:rPr>
              <a:t>)</a:t>
            </a:r>
            <a:endParaRPr lang="ko-KR" altLang="en-US" sz="1200" dirty="0">
              <a:solidFill>
                <a:srgbClr val="5959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AB96B-115B-4720-81AB-A582392D2DA8}"/>
              </a:ext>
            </a:extLst>
          </p:cNvPr>
          <p:cNvSpPr txBox="1"/>
          <p:nvPr/>
        </p:nvSpPr>
        <p:spPr>
          <a:xfrm>
            <a:off x="5041730" y="742679"/>
            <a:ext cx="671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595959"/>
                </a:solidFill>
              </a:rPr>
              <a:t>결과물 </a:t>
            </a:r>
            <a:r>
              <a:rPr lang="en-US" altLang="ko-KR" sz="1800" b="1" dirty="0">
                <a:solidFill>
                  <a:srgbClr val="595959"/>
                </a:solidFill>
              </a:rPr>
              <a:t>(</a:t>
            </a:r>
            <a:r>
              <a:rPr lang="ko-KR" altLang="en-US" sz="1800" b="1" dirty="0">
                <a:solidFill>
                  <a:srgbClr val="595959"/>
                </a:solidFill>
              </a:rPr>
              <a:t>웹페이지 호스팅</a:t>
            </a:r>
            <a:r>
              <a:rPr lang="en-US" altLang="ko-KR" sz="1800" b="1" dirty="0">
                <a:solidFill>
                  <a:srgbClr val="595959"/>
                </a:solidFill>
              </a:rPr>
              <a:t>)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b="1" dirty="0">
                <a:solidFill>
                  <a:srgbClr val="595959"/>
                </a:solidFill>
              </a:rPr>
              <a:t>: </a:t>
            </a:r>
            <a:r>
              <a:rPr lang="en-US" altLang="ko-KR" sz="1800" b="1" dirty="0">
                <a:solidFill>
                  <a:srgbClr val="595959"/>
                </a:solidFill>
                <a:hlinkClick r:id="rId10"/>
              </a:rPr>
              <a:t>http://kssoftware.dothome.co.kr/</a:t>
            </a:r>
            <a:endParaRPr lang="en-US" altLang="ko-KR" sz="1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5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기능 정리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95C079-F779-0CC4-FE91-515731C62825}"/>
              </a:ext>
            </a:extLst>
          </p:cNvPr>
          <p:cNvSpPr txBox="1"/>
          <p:nvPr/>
        </p:nvSpPr>
        <p:spPr>
          <a:xfrm>
            <a:off x="690817" y="1396884"/>
            <a:ext cx="270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95959"/>
                </a:solidFill>
              </a:rPr>
              <a:t>기본 구성 </a:t>
            </a:r>
            <a:r>
              <a:rPr lang="en-US" altLang="ko-KR" sz="2000" b="1" dirty="0">
                <a:solidFill>
                  <a:srgbClr val="595959"/>
                </a:solidFill>
              </a:rPr>
              <a:t>(App.js)</a:t>
            </a:r>
            <a:endParaRPr lang="ko-KR" altLang="en-US" sz="2000" b="1" dirty="0">
              <a:solidFill>
                <a:srgbClr val="59595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8A2B-BA61-6BFC-C9E0-341F31CE3190}"/>
              </a:ext>
            </a:extLst>
          </p:cNvPr>
          <p:cNvSpPr txBox="1"/>
          <p:nvPr/>
        </p:nvSpPr>
        <p:spPr>
          <a:xfrm>
            <a:off x="1249679" y="1888477"/>
            <a:ext cx="1043431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95959"/>
                </a:solidFill>
              </a:rPr>
              <a:t>Routes, Route </a:t>
            </a:r>
            <a:r>
              <a:rPr lang="ko-KR" altLang="en-US" sz="1600" b="1" dirty="0">
                <a:solidFill>
                  <a:srgbClr val="595959"/>
                </a:solidFill>
              </a:rPr>
              <a:t>컴포넌트를 사용해 경로와 해당 경로에서 렌더링 될 컴포넌트를 정의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595959"/>
                </a:solidFill>
              </a:rPr>
              <a:t>NavigationBar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</a:rPr>
              <a:t>컴포넌트를 모든 페이지에 공통으로 표시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95959"/>
                </a:solidFill>
              </a:rPr>
              <a:t>Curriculums/:id </a:t>
            </a:r>
            <a:r>
              <a:rPr lang="ko-KR" altLang="en-US" sz="1600" b="1" dirty="0">
                <a:solidFill>
                  <a:srgbClr val="595959"/>
                </a:solidFill>
              </a:rPr>
              <a:t>와 같은 동적 경로를 사용하여 </a:t>
            </a:r>
            <a:r>
              <a:rPr lang="en-US" altLang="ko-KR" sz="1600" b="1" dirty="0">
                <a:solidFill>
                  <a:srgbClr val="595959"/>
                </a:solidFill>
              </a:rPr>
              <a:t>URL </a:t>
            </a:r>
            <a:r>
              <a:rPr lang="ko-KR" altLang="en-US" sz="1600" b="1" dirty="0">
                <a:solidFill>
                  <a:srgbClr val="595959"/>
                </a:solidFill>
              </a:rPr>
              <a:t>파라미터를 컴포넌트에 전달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07D9FD-00F6-DC4C-912E-33ADCD8F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2989465"/>
            <a:ext cx="4137867" cy="34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9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기능 정리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95C079-F779-0CC4-FE91-515731C62825}"/>
              </a:ext>
            </a:extLst>
          </p:cNvPr>
          <p:cNvSpPr txBox="1"/>
          <p:nvPr/>
        </p:nvSpPr>
        <p:spPr>
          <a:xfrm>
            <a:off x="690817" y="1396884"/>
            <a:ext cx="270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95959"/>
                </a:solidFill>
              </a:rPr>
              <a:t>NavigationBar.js</a:t>
            </a:r>
            <a:endParaRPr lang="ko-KR" altLang="en-US" sz="2000" b="1" dirty="0">
              <a:solidFill>
                <a:srgbClr val="59595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8A2B-BA61-6BFC-C9E0-341F31CE3190}"/>
              </a:ext>
            </a:extLst>
          </p:cNvPr>
          <p:cNvSpPr txBox="1"/>
          <p:nvPr/>
        </p:nvSpPr>
        <p:spPr>
          <a:xfrm>
            <a:off x="1249679" y="1888477"/>
            <a:ext cx="1043431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상단 </a:t>
            </a:r>
            <a:r>
              <a:rPr lang="en-US" altLang="ko-KR" sz="1600" b="1" dirty="0">
                <a:solidFill>
                  <a:srgbClr val="595959"/>
                </a:solidFill>
              </a:rPr>
              <a:t>:</a:t>
            </a:r>
            <a:r>
              <a:rPr lang="ko-KR" altLang="en-US" sz="1600" b="1" dirty="0">
                <a:solidFill>
                  <a:srgbClr val="595959"/>
                </a:solidFill>
              </a:rPr>
              <a:t> 학과 소개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교수진 소개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교과 과정으로 이동하는 네비게이션 링크 제공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메인 </a:t>
            </a:r>
            <a:r>
              <a:rPr lang="en-US" altLang="ko-KR" sz="1600" b="1" dirty="0">
                <a:solidFill>
                  <a:srgbClr val="595959"/>
                </a:solidFill>
              </a:rPr>
              <a:t>: outlet</a:t>
            </a:r>
            <a:r>
              <a:rPr lang="ko-KR" altLang="en-US" sz="1600" b="1" dirty="0">
                <a:solidFill>
                  <a:srgbClr val="595959"/>
                </a:solidFill>
              </a:rPr>
              <a:t>을 사용해 링크에 해당하는 페이지 컴포넌트 표시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하단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경성대 주소 및 연락처 정보 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03B2B0-0959-A988-2369-370355B6CB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" y="2989464"/>
            <a:ext cx="6395848" cy="34744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EB3973-EA0E-C851-74EB-7CDAA5CD4975}"/>
              </a:ext>
            </a:extLst>
          </p:cNvPr>
          <p:cNvSpPr/>
          <p:nvPr/>
        </p:nvSpPr>
        <p:spPr>
          <a:xfrm>
            <a:off x="1249679" y="2989464"/>
            <a:ext cx="6395848" cy="3556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E09C38-B674-0370-0726-BF83516654F8}"/>
              </a:ext>
            </a:extLst>
          </p:cNvPr>
          <p:cNvSpPr/>
          <p:nvPr/>
        </p:nvSpPr>
        <p:spPr>
          <a:xfrm>
            <a:off x="1249679" y="3405851"/>
            <a:ext cx="6395848" cy="26592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F11C51-3096-927A-7837-D8BDA7E56CCD}"/>
              </a:ext>
            </a:extLst>
          </p:cNvPr>
          <p:cNvSpPr/>
          <p:nvPr/>
        </p:nvSpPr>
        <p:spPr>
          <a:xfrm>
            <a:off x="1249679" y="6108255"/>
            <a:ext cx="6395848" cy="3556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183CB9-C222-3CF6-85D7-10671E76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351" y="2954573"/>
            <a:ext cx="3573647" cy="350930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B1120-27DF-EDA6-78A2-85AE062E0D2D}"/>
              </a:ext>
            </a:extLst>
          </p:cNvPr>
          <p:cNvSpPr/>
          <p:nvPr/>
        </p:nvSpPr>
        <p:spPr>
          <a:xfrm>
            <a:off x="8278761" y="3251190"/>
            <a:ext cx="3319072" cy="19685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B0E441-BBC6-F05F-1B6F-F3CDE3CCAE27}"/>
              </a:ext>
            </a:extLst>
          </p:cNvPr>
          <p:cNvSpPr/>
          <p:nvPr/>
        </p:nvSpPr>
        <p:spPr>
          <a:xfrm>
            <a:off x="8278761" y="5244678"/>
            <a:ext cx="3319072" cy="27163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890341-E953-B351-1C5E-3DCDA1738C06}"/>
              </a:ext>
            </a:extLst>
          </p:cNvPr>
          <p:cNvSpPr/>
          <p:nvPr/>
        </p:nvSpPr>
        <p:spPr>
          <a:xfrm>
            <a:off x="8278761" y="5541295"/>
            <a:ext cx="3319072" cy="6233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A2EBE3-F397-C87A-099E-357802484D23}"/>
              </a:ext>
            </a:extLst>
          </p:cNvPr>
          <p:cNvCxnSpPr>
            <a:stCxn id="6" idx="3"/>
          </p:cNvCxnSpPr>
          <p:nvPr/>
        </p:nvCxnSpPr>
        <p:spPr>
          <a:xfrm>
            <a:off x="7645527" y="3167274"/>
            <a:ext cx="633234" cy="108380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AE2BBA-4FDF-2572-5616-E98F5E1DEFF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645527" y="4735493"/>
            <a:ext cx="633234" cy="64500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2A57D5-807B-0429-71BB-5AAB8FC3EB3E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7645527" y="5852948"/>
            <a:ext cx="633234" cy="43311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253B6A-9072-90B7-5DAE-8DE47A7951E8}"/>
              </a:ext>
            </a:extLst>
          </p:cNvPr>
          <p:cNvSpPr txBox="1"/>
          <p:nvPr/>
        </p:nvSpPr>
        <p:spPr>
          <a:xfrm>
            <a:off x="7734067" y="3275894"/>
            <a:ext cx="62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95959"/>
                </a:solidFill>
              </a:rPr>
              <a:t>상단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620B61-C007-B0BD-952B-993EADD0CCF9}"/>
              </a:ext>
            </a:extLst>
          </p:cNvPr>
          <p:cNvSpPr txBox="1"/>
          <p:nvPr/>
        </p:nvSpPr>
        <p:spPr>
          <a:xfrm>
            <a:off x="7647538" y="4569025"/>
            <a:ext cx="62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95959"/>
                </a:solidFill>
              </a:rPr>
              <a:t>메인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ABB322-5880-F4A5-E61A-361EDAB637EF}"/>
              </a:ext>
            </a:extLst>
          </p:cNvPr>
          <p:cNvSpPr txBox="1"/>
          <p:nvPr/>
        </p:nvSpPr>
        <p:spPr>
          <a:xfrm>
            <a:off x="7704819" y="6162678"/>
            <a:ext cx="62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95959"/>
                </a:solidFill>
              </a:rPr>
              <a:t>하단</a:t>
            </a:r>
          </a:p>
        </p:txBody>
      </p:sp>
    </p:spTree>
    <p:extLst>
      <p:ext uri="{BB962C8B-B14F-4D97-AF65-F5344CB8AC3E}">
        <p14:creationId xmlns:p14="http://schemas.microsoft.com/office/powerpoint/2010/main" val="281012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기능 정리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95C079-F779-0CC4-FE91-515731C62825}"/>
              </a:ext>
            </a:extLst>
          </p:cNvPr>
          <p:cNvSpPr txBox="1"/>
          <p:nvPr/>
        </p:nvSpPr>
        <p:spPr>
          <a:xfrm>
            <a:off x="690817" y="1396884"/>
            <a:ext cx="270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95959"/>
                </a:solidFill>
              </a:rPr>
              <a:t>Home.js</a:t>
            </a:r>
            <a:endParaRPr lang="ko-KR" altLang="en-US" sz="2000" b="1" dirty="0">
              <a:solidFill>
                <a:srgbClr val="59595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8A2B-BA61-6BFC-C9E0-341F31CE3190}"/>
              </a:ext>
            </a:extLst>
          </p:cNvPr>
          <p:cNvSpPr txBox="1"/>
          <p:nvPr/>
        </p:nvSpPr>
        <p:spPr>
          <a:xfrm>
            <a:off x="1249679" y="1888477"/>
            <a:ext cx="1043431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비디오 </a:t>
            </a:r>
            <a:r>
              <a:rPr lang="en-US" altLang="ko-KR" sz="1600" b="1" dirty="0">
                <a:solidFill>
                  <a:srgbClr val="595959"/>
                </a:solidFill>
              </a:rPr>
              <a:t>ID : </a:t>
            </a:r>
            <a:r>
              <a:rPr lang="en-US" altLang="ko-KR" sz="1600" b="1" dirty="0" err="1">
                <a:solidFill>
                  <a:srgbClr val="595959"/>
                </a:solidFill>
              </a:rPr>
              <a:t>vidioId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</a:rPr>
              <a:t>상수를 통해 </a:t>
            </a:r>
            <a:r>
              <a:rPr lang="en-US" altLang="ko-KR" sz="1600" b="1" dirty="0" err="1">
                <a:solidFill>
                  <a:srgbClr val="595959"/>
                </a:solidFill>
              </a:rPr>
              <a:t>Youtube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</a:rPr>
              <a:t>비디오의 고유 식별자 저장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비디오 플레이어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자동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</a:rPr>
              <a:t>재생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 err="1">
                <a:solidFill>
                  <a:srgbClr val="595959"/>
                </a:solidFill>
              </a:rPr>
              <a:t>음소거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반복 재생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컨트롤 숨김 등의 옵션 설정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rgbClr val="595959"/>
                </a:solidFill>
              </a:rPr>
              <a:t>블로커</a:t>
            </a: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영상 재생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</a:rPr>
              <a:t>등 동작 할 수 없도록</a:t>
            </a:r>
            <a:r>
              <a:rPr lang="en-US" altLang="ko-KR" sz="1600" b="1" dirty="0">
                <a:solidFill>
                  <a:srgbClr val="595959"/>
                </a:solidFill>
              </a:rPr>
              <a:t> div </a:t>
            </a:r>
            <a:r>
              <a:rPr lang="ko-KR" altLang="en-US" sz="1600" b="1" dirty="0">
                <a:solidFill>
                  <a:srgbClr val="595959"/>
                </a:solidFill>
              </a:rPr>
              <a:t>요소에 </a:t>
            </a:r>
            <a:r>
              <a:rPr lang="en-US" altLang="ko-KR" sz="1600" b="1" dirty="0">
                <a:solidFill>
                  <a:srgbClr val="595959"/>
                </a:solidFill>
              </a:rPr>
              <a:t>blocker </a:t>
            </a:r>
            <a:r>
              <a:rPr lang="ko-KR" altLang="en-US" sz="1600" b="1" dirty="0">
                <a:solidFill>
                  <a:srgbClr val="595959"/>
                </a:solidFill>
              </a:rPr>
              <a:t>클래스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03B2B0-0959-A988-2369-370355B6CB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" y="2989464"/>
            <a:ext cx="6395848" cy="34744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E09C38-B674-0370-0726-BF83516654F8}"/>
              </a:ext>
            </a:extLst>
          </p:cNvPr>
          <p:cNvSpPr/>
          <p:nvPr/>
        </p:nvSpPr>
        <p:spPr>
          <a:xfrm>
            <a:off x="1249679" y="3405851"/>
            <a:ext cx="6395848" cy="26592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B78994-3EF0-E9F3-033F-354DBB00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347" y="3365438"/>
            <a:ext cx="3900651" cy="265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5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기능 정리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95C079-F779-0CC4-FE91-515731C62825}"/>
              </a:ext>
            </a:extLst>
          </p:cNvPr>
          <p:cNvSpPr txBox="1"/>
          <p:nvPr/>
        </p:nvSpPr>
        <p:spPr>
          <a:xfrm>
            <a:off x="690817" y="1396884"/>
            <a:ext cx="270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95959"/>
                </a:solidFill>
              </a:rPr>
              <a:t>About.js (</a:t>
            </a:r>
            <a:r>
              <a:rPr lang="ko-KR" altLang="en-US" sz="2000" b="1" dirty="0">
                <a:solidFill>
                  <a:srgbClr val="595959"/>
                </a:solidFill>
              </a:rPr>
              <a:t>학과 소개</a:t>
            </a:r>
            <a:r>
              <a:rPr lang="en-US" altLang="ko-KR" sz="2000" b="1" dirty="0">
                <a:solidFill>
                  <a:srgbClr val="595959"/>
                </a:solidFill>
              </a:rPr>
              <a:t>)</a:t>
            </a:r>
            <a:endParaRPr lang="ko-KR" altLang="en-US" sz="2000" b="1" dirty="0">
              <a:solidFill>
                <a:srgbClr val="59595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8A2B-BA61-6BFC-C9E0-341F31CE3190}"/>
              </a:ext>
            </a:extLst>
          </p:cNvPr>
          <p:cNvSpPr txBox="1"/>
          <p:nvPr/>
        </p:nvSpPr>
        <p:spPr>
          <a:xfrm>
            <a:off x="1249679" y="1888477"/>
            <a:ext cx="1043431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학과 로고 </a:t>
            </a:r>
            <a:r>
              <a:rPr lang="en-US" altLang="ko-KR" sz="1600" b="1" dirty="0">
                <a:solidFill>
                  <a:srgbClr val="595959"/>
                </a:solidFill>
              </a:rPr>
              <a:t>+ </a:t>
            </a:r>
            <a:r>
              <a:rPr lang="ko-KR" altLang="en-US" sz="1600" b="1" dirty="0">
                <a:solidFill>
                  <a:srgbClr val="595959"/>
                </a:solidFill>
              </a:rPr>
              <a:t>학과 소개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네비게이션 기능</a:t>
            </a:r>
            <a:r>
              <a:rPr lang="en-US" altLang="ko-KR" sz="1600" b="1" dirty="0">
                <a:solidFill>
                  <a:srgbClr val="595959"/>
                </a:solidFill>
              </a:rPr>
              <a:t> (</a:t>
            </a:r>
            <a:r>
              <a:rPr lang="ko-KR" altLang="en-US" sz="1600" b="1" dirty="0">
                <a:solidFill>
                  <a:srgbClr val="595959"/>
                </a:solidFill>
              </a:rPr>
              <a:t> 교육 목표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전공 역량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학과 연혁</a:t>
            </a:r>
            <a:r>
              <a:rPr lang="en-US" altLang="ko-KR" sz="1600" b="1" dirty="0">
                <a:solidFill>
                  <a:srgbClr val="595959"/>
                </a:solidFill>
              </a:rPr>
              <a:t>) : </a:t>
            </a:r>
            <a:r>
              <a:rPr lang="ko-KR" altLang="en-US" sz="1600" b="1" dirty="0">
                <a:solidFill>
                  <a:srgbClr val="595959"/>
                </a:solidFill>
              </a:rPr>
              <a:t>각 링크로 이동하는 네비게이션 링크 제공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2EDC01-5EB5-D375-F81A-3B6BC94151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" y="2989875"/>
            <a:ext cx="5521589" cy="347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E09C38-B674-0370-0726-BF83516654F8}"/>
              </a:ext>
            </a:extLst>
          </p:cNvPr>
          <p:cNvSpPr/>
          <p:nvPr/>
        </p:nvSpPr>
        <p:spPr>
          <a:xfrm>
            <a:off x="1249680" y="3365439"/>
            <a:ext cx="5507356" cy="228110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D12EA3-D093-34ED-0D6E-B2CC4DEE93C4}"/>
              </a:ext>
            </a:extLst>
          </p:cNvPr>
          <p:cNvSpPr/>
          <p:nvPr/>
        </p:nvSpPr>
        <p:spPr>
          <a:xfrm>
            <a:off x="1249679" y="5646546"/>
            <a:ext cx="5507356" cy="56913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6465DA-A01D-9086-8403-1DA169FE4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17" y="2989875"/>
            <a:ext cx="3144382" cy="3474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9D078-0C1F-CA47-87E7-15E2C0F3221E}"/>
              </a:ext>
            </a:extLst>
          </p:cNvPr>
          <p:cNvSpPr/>
          <p:nvPr/>
        </p:nvSpPr>
        <p:spPr>
          <a:xfrm>
            <a:off x="7794394" y="3171480"/>
            <a:ext cx="2987505" cy="19125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240D5D-F489-8E3B-0605-CFD9D74DC10D}"/>
              </a:ext>
            </a:extLst>
          </p:cNvPr>
          <p:cNvSpPr/>
          <p:nvPr/>
        </p:nvSpPr>
        <p:spPr>
          <a:xfrm>
            <a:off x="7794394" y="5085836"/>
            <a:ext cx="2987505" cy="112984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F50D82-B4E8-BB85-97B9-EF2751DAD33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757036" y="4127772"/>
            <a:ext cx="1037358" cy="37822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202D4D-826B-67F7-34FC-4F8E6743BF0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757035" y="5650760"/>
            <a:ext cx="1037359" cy="28035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1185D1-D44E-F5C3-7285-20E2ADCEAA4D}"/>
              </a:ext>
            </a:extLst>
          </p:cNvPr>
          <p:cNvSpPr txBox="1"/>
          <p:nvPr/>
        </p:nvSpPr>
        <p:spPr>
          <a:xfrm>
            <a:off x="6918449" y="3912523"/>
            <a:ext cx="62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95959"/>
                </a:solidFill>
              </a:rPr>
              <a:t>소개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B324FB-17BD-F7BE-938B-AE0021D00A7F}"/>
              </a:ext>
            </a:extLst>
          </p:cNvPr>
          <p:cNvSpPr txBox="1"/>
          <p:nvPr/>
        </p:nvSpPr>
        <p:spPr>
          <a:xfrm>
            <a:off x="6894180" y="5464844"/>
            <a:ext cx="62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595959"/>
                </a:solidFill>
              </a:rPr>
              <a:t>링크</a:t>
            </a:r>
            <a:endParaRPr lang="ko-KR" altLang="en-US" sz="14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8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기능 정리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95C079-F779-0CC4-FE91-515731C62825}"/>
              </a:ext>
            </a:extLst>
          </p:cNvPr>
          <p:cNvSpPr txBox="1"/>
          <p:nvPr/>
        </p:nvSpPr>
        <p:spPr>
          <a:xfrm>
            <a:off x="690817" y="1396884"/>
            <a:ext cx="4110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95959"/>
                </a:solidFill>
              </a:rPr>
              <a:t>Goals.js (</a:t>
            </a:r>
            <a:r>
              <a:rPr lang="ko-KR" altLang="en-US" sz="2000" b="1" dirty="0">
                <a:solidFill>
                  <a:srgbClr val="595959"/>
                </a:solidFill>
              </a:rPr>
              <a:t>학과 소개 </a:t>
            </a:r>
            <a:r>
              <a:rPr lang="en-US" altLang="ko-KR" sz="2000" b="1" dirty="0">
                <a:solidFill>
                  <a:srgbClr val="595959"/>
                </a:solidFill>
              </a:rPr>
              <a:t>-&gt; </a:t>
            </a:r>
            <a:r>
              <a:rPr lang="ko-KR" altLang="en-US" sz="2000" b="1" dirty="0">
                <a:solidFill>
                  <a:srgbClr val="595959"/>
                </a:solidFill>
              </a:rPr>
              <a:t>교육 목표</a:t>
            </a:r>
            <a:r>
              <a:rPr lang="en-US" altLang="ko-KR" sz="2000" b="1" dirty="0">
                <a:solidFill>
                  <a:srgbClr val="595959"/>
                </a:solidFill>
              </a:rPr>
              <a:t>)</a:t>
            </a:r>
            <a:endParaRPr lang="ko-KR" altLang="en-US" sz="2000" b="1" dirty="0">
              <a:solidFill>
                <a:srgbClr val="59595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8A2B-BA61-6BFC-C9E0-341F31CE3190}"/>
              </a:ext>
            </a:extLst>
          </p:cNvPr>
          <p:cNvSpPr txBox="1"/>
          <p:nvPr/>
        </p:nvSpPr>
        <p:spPr>
          <a:xfrm>
            <a:off x="1249679" y="1888477"/>
            <a:ext cx="1043431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교육 목표 </a:t>
            </a:r>
            <a:r>
              <a:rPr lang="en-US" altLang="ko-KR" sz="1600" b="1" dirty="0">
                <a:solidFill>
                  <a:srgbClr val="595959"/>
                </a:solidFill>
              </a:rPr>
              <a:t>+ </a:t>
            </a:r>
            <a:r>
              <a:rPr lang="ko-KR" altLang="en-US" sz="1600" b="1" dirty="0" err="1">
                <a:solidFill>
                  <a:srgbClr val="595959"/>
                </a:solidFill>
              </a:rPr>
              <a:t>인재상</a:t>
            </a: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섹션을 나눠 설명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네비게이션 기능</a:t>
            </a:r>
            <a:r>
              <a:rPr lang="en-US" altLang="ko-KR" sz="1600" b="1" dirty="0">
                <a:solidFill>
                  <a:srgbClr val="595959"/>
                </a:solidFill>
              </a:rPr>
              <a:t> (</a:t>
            </a:r>
            <a:r>
              <a:rPr lang="ko-KR" altLang="en-US" sz="1600" b="1" dirty="0">
                <a:solidFill>
                  <a:srgbClr val="595959"/>
                </a:solidFill>
              </a:rPr>
              <a:t>홈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이전</a:t>
            </a:r>
            <a:r>
              <a:rPr lang="en-US" altLang="ko-KR" sz="1600" b="1" dirty="0">
                <a:solidFill>
                  <a:srgbClr val="595959"/>
                </a:solidFill>
              </a:rPr>
              <a:t>)</a:t>
            </a: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en-US" altLang="ko-KR" sz="1600" b="1" dirty="0" err="1">
                <a:solidFill>
                  <a:srgbClr val="595959"/>
                </a:solidFill>
              </a:rPr>
              <a:t>useNavigate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</a:rPr>
              <a:t>훅을 사용하여 프로그래밍 방식으로 라우팅 제어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모든 페이지에 구현 </a:t>
            </a:r>
            <a:r>
              <a:rPr lang="en-US" altLang="ko-KR" sz="1600" b="1" dirty="0">
                <a:solidFill>
                  <a:srgbClr val="595959"/>
                </a:solidFill>
              </a:rPr>
              <a:t>( </a:t>
            </a:r>
            <a:r>
              <a:rPr lang="ko-KR" altLang="en-US" sz="1600" b="1" dirty="0">
                <a:solidFill>
                  <a:srgbClr val="595959"/>
                </a:solidFill>
              </a:rPr>
              <a:t>다른 페이지 설명에서 생략</a:t>
            </a:r>
            <a:r>
              <a:rPr lang="en-US" altLang="ko-KR" sz="1600" b="1" dirty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185D1-D44E-F5C3-7285-20E2ADCEAA4D}"/>
              </a:ext>
            </a:extLst>
          </p:cNvPr>
          <p:cNvSpPr txBox="1"/>
          <p:nvPr/>
        </p:nvSpPr>
        <p:spPr>
          <a:xfrm>
            <a:off x="6876248" y="4219774"/>
            <a:ext cx="62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95959"/>
                </a:solidFill>
              </a:rPr>
              <a:t>목표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B324FB-17BD-F7BE-938B-AE0021D00A7F}"/>
              </a:ext>
            </a:extLst>
          </p:cNvPr>
          <p:cNvSpPr txBox="1"/>
          <p:nvPr/>
        </p:nvSpPr>
        <p:spPr>
          <a:xfrm>
            <a:off x="6845059" y="5700841"/>
            <a:ext cx="62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95959"/>
                </a:solidFill>
              </a:rPr>
              <a:t>링크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6E467-7272-8006-ACB4-07BE7708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66" y="2989875"/>
            <a:ext cx="5198815" cy="347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E09C38-B674-0370-0726-BF83516654F8}"/>
              </a:ext>
            </a:extLst>
          </p:cNvPr>
          <p:cNvSpPr/>
          <p:nvPr/>
        </p:nvSpPr>
        <p:spPr>
          <a:xfrm>
            <a:off x="1249680" y="3258590"/>
            <a:ext cx="5193325" cy="24716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D12EA3-D093-34ED-0D6E-B2CC4DEE93C4}"/>
              </a:ext>
            </a:extLst>
          </p:cNvPr>
          <p:cNvSpPr/>
          <p:nvPr/>
        </p:nvSpPr>
        <p:spPr>
          <a:xfrm>
            <a:off x="1249678" y="5730240"/>
            <a:ext cx="5193325" cy="48544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14A0B00-CFAF-8C65-42BC-F504588D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17" y="2994115"/>
            <a:ext cx="2286147" cy="3474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9D078-0C1F-CA47-87E7-15E2C0F3221E}"/>
              </a:ext>
            </a:extLst>
          </p:cNvPr>
          <p:cNvSpPr/>
          <p:nvPr/>
        </p:nvSpPr>
        <p:spPr>
          <a:xfrm>
            <a:off x="7794395" y="3809002"/>
            <a:ext cx="2129270" cy="18450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240D5D-F489-8E3B-0605-CFD9D74DC10D}"/>
              </a:ext>
            </a:extLst>
          </p:cNvPr>
          <p:cNvSpPr/>
          <p:nvPr/>
        </p:nvSpPr>
        <p:spPr>
          <a:xfrm>
            <a:off x="7794395" y="5659374"/>
            <a:ext cx="2129270" cy="63779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F50D82-B4E8-BB85-97B9-EF2751DAD33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443005" y="4494415"/>
            <a:ext cx="1351390" cy="23711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202D4D-826B-67F7-34FC-4F8E6743BF0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443003" y="5972962"/>
            <a:ext cx="1351392" cy="530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DA666A-3C67-00BC-B911-93C7DDDAF684}"/>
              </a:ext>
            </a:extLst>
          </p:cNvPr>
          <p:cNvSpPr/>
          <p:nvPr/>
        </p:nvSpPr>
        <p:spPr>
          <a:xfrm>
            <a:off x="7668707" y="3045919"/>
            <a:ext cx="2254958" cy="65232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5E5369-3E48-1225-A47E-96DA328F121A}"/>
              </a:ext>
            </a:extLst>
          </p:cNvPr>
          <p:cNvSpPr txBox="1"/>
          <p:nvPr/>
        </p:nvSpPr>
        <p:spPr>
          <a:xfrm>
            <a:off x="9938904" y="3048998"/>
            <a:ext cx="164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95959"/>
                </a:solidFill>
              </a:rPr>
              <a:t>Navigate</a:t>
            </a:r>
            <a:r>
              <a:rPr lang="ko-KR" altLang="en-US" sz="1400" b="1" dirty="0">
                <a:solidFill>
                  <a:srgbClr val="595959"/>
                </a:solidFill>
              </a:rPr>
              <a:t> 훅 사용</a:t>
            </a:r>
          </a:p>
        </p:txBody>
      </p:sp>
    </p:spTree>
    <p:extLst>
      <p:ext uri="{BB962C8B-B14F-4D97-AF65-F5344CB8AC3E}">
        <p14:creationId xmlns:p14="http://schemas.microsoft.com/office/powerpoint/2010/main" val="220754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기능 정리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95C079-F779-0CC4-FE91-515731C62825}"/>
              </a:ext>
            </a:extLst>
          </p:cNvPr>
          <p:cNvSpPr txBox="1"/>
          <p:nvPr/>
        </p:nvSpPr>
        <p:spPr>
          <a:xfrm>
            <a:off x="690816" y="1396884"/>
            <a:ext cx="4399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95959"/>
                </a:solidFill>
              </a:rPr>
              <a:t>Major.js (</a:t>
            </a:r>
            <a:r>
              <a:rPr lang="ko-KR" altLang="en-US" sz="2000" b="1" dirty="0">
                <a:solidFill>
                  <a:srgbClr val="595959"/>
                </a:solidFill>
              </a:rPr>
              <a:t>학과 소개 </a:t>
            </a:r>
            <a:r>
              <a:rPr lang="en-US" altLang="ko-KR" sz="2000" b="1" dirty="0">
                <a:solidFill>
                  <a:srgbClr val="595959"/>
                </a:solidFill>
              </a:rPr>
              <a:t>-&gt; </a:t>
            </a:r>
            <a:r>
              <a:rPr lang="ko-KR" altLang="en-US" sz="2000" b="1" dirty="0">
                <a:solidFill>
                  <a:srgbClr val="595959"/>
                </a:solidFill>
              </a:rPr>
              <a:t>전공 역량</a:t>
            </a:r>
            <a:r>
              <a:rPr lang="en-US" altLang="ko-KR" sz="2000" b="1" dirty="0">
                <a:solidFill>
                  <a:srgbClr val="595959"/>
                </a:solidFill>
              </a:rPr>
              <a:t>)</a:t>
            </a:r>
            <a:endParaRPr lang="ko-KR" altLang="en-US" sz="2000" b="1" dirty="0">
              <a:solidFill>
                <a:srgbClr val="59595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8A2B-BA61-6BFC-C9E0-341F31CE3190}"/>
              </a:ext>
            </a:extLst>
          </p:cNvPr>
          <p:cNvSpPr txBox="1"/>
          <p:nvPr/>
        </p:nvSpPr>
        <p:spPr>
          <a:xfrm>
            <a:off x="1249679" y="1888477"/>
            <a:ext cx="1043431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전공 역량 표시 </a:t>
            </a:r>
            <a:r>
              <a:rPr lang="en-US" altLang="ko-KR" sz="1600" b="1" dirty="0">
                <a:solidFill>
                  <a:srgbClr val="595959"/>
                </a:solidFill>
              </a:rPr>
              <a:t>: </a:t>
            </a:r>
            <a:r>
              <a:rPr lang="ko-KR" altLang="en-US" sz="1600" b="1" dirty="0">
                <a:solidFill>
                  <a:srgbClr val="595959"/>
                </a:solidFill>
              </a:rPr>
              <a:t>테이블을 사용해 전공 역량과 정의를 나열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595959"/>
                </a:solidFill>
              </a:rPr>
              <a:t>네비게이션 기능</a:t>
            </a:r>
            <a:r>
              <a:rPr lang="en-US" altLang="ko-KR" sz="1600" b="1" dirty="0">
                <a:solidFill>
                  <a:srgbClr val="595959"/>
                </a:solidFill>
              </a:rPr>
              <a:t> (</a:t>
            </a:r>
            <a:r>
              <a:rPr lang="ko-KR" altLang="en-US" sz="1600" b="1" dirty="0">
                <a:solidFill>
                  <a:srgbClr val="595959"/>
                </a:solidFill>
              </a:rPr>
              <a:t>홈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이전</a:t>
            </a:r>
            <a:r>
              <a:rPr lang="en-US" altLang="ko-KR" sz="1600" b="1" dirty="0">
                <a:solidFill>
                  <a:srgbClr val="595959"/>
                </a:solidFill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205FE5-E502-398F-5B99-69E737BE4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03" y="3045919"/>
            <a:ext cx="5735236" cy="3474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F86450-6E91-654F-B202-7C213B064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347" y="3428999"/>
            <a:ext cx="3443103" cy="22555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E09C38-B674-0370-0726-BF83516654F8}"/>
              </a:ext>
            </a:extLst>
          </p:cNvPr>
          <p:cNvSpPr/>
          <p:nvPr/>
        </p:nvSpPr>
        <p:spPr>
          <a:xfrm>
            <a:off x="1249680" y="3429000"/>
            <a:ext cx="5735236" cy="22555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75F2C8-2B52-FE2C-4958-4F84203E59B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984916" y="4556759"/>
            <a:ext cx="798431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25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636</Words>
  <Application>Microsoft Office PowerPoint</Application>
  <PresentationFormat>와이드스크린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이슬 이</cp:lastModifiedBy>
  <cp:revision>447</cp:revision>
  <dcterms:created xsi:type="dcterms:W3CDTF">2021-10-13T05:57:10Z</dcterms:created>
  <dcterms:modified xsi:type="dcterms:W3CDTF">2024-06-10T07:40:55Z</dcterms:modified>
</cp:coreProperties>
</file>