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70" r:id="rId4"/>
    <p:sldId id="271" r:id="rId5"/>
    <p:sldId id="272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974"/>
    <a:srgbClr val="F0EFF7"/>
    <a:srgbClr val="595959"/>
    <a:srgbClr val="363B64"/>
    <a:srgbClr val="F0F0F7"/>
    <a:srgbClr val="F3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8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2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1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BSA6DZNyec" TargetMode="External"/><Relationship Id="rId3" Type="http://schemas.openxmlformats.org/officeDocument/2006/relationships/hyperlink" Target="https://www.acmicpc.net/board/view/7154" TargetMode="External"/><Relationship Id="rId7" Type="http://schemas.openxmlformats.org/officeDocument/2006/relationships/hyperlink" Target="https://velog.io/@sjmh0507/CS-%EB%AA%85%EB%A0%B9%ED%96%89-%EC%9D%B8%EC%9E%90" TargetMode="External"/><Relationship Id="rId2" Type="http://schemas.openxmlformats.org/officeDocument/2006/relationships/hyperlink" Target="https://wonlf.tistory.com/entry/argument%EC%99%80-parameter%EC%9D%98-%EC%B0%A8%EC%9D%B4%EC%A0%90-%EA%B7%B8%EB%A6%AC%EA%B3%A0-argc-argv-main%ED%95%A8%EC%88%98%EC%9D%98-%ED%8C%8C%EB%9D%BC%EB%AF%B8%ED%84%B0%EC%9D%98-%EB%8C%80%ED%95%98%EC%97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blog.naver.com/skssim/119044035" TargetMode="External"/><Relationship Id="rId5" Type="http://schemas.openxmlformats.org/officeDocument/2006/relationships/hyperlink" Target="https://1y9u9j2in.tistory.com/163" TargetMode="External"/><Relationship Id="rId4" Type="http://schemas.openxmlformats.org/officeDocument/2006/relationships/hyperlink" Target="https://blog.naver.com/ygszzang11/501787777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2910874" y="2655546"/>
            <a:ext cx="6370252" cy="6482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 latinLnBrk="0">
              <a:defRPr/>
            </a:pPr>
            <a:r>
              <a:rPr lang="en-US" altLang="ko-KR" sz="3200" b="1" i="1" kern="0" dirty="0" err="1">
                <a:solidFill>
                  <a:srgbClr val="363B64"/>
                </a:solidFill>
              </a:rPr>
              <a:t>argc</a:t>
            </a:r>
            <a:r>
              <a:rPr lang="en-US" altLang="ko-KR" sz="3200" b="1" i="1" kern="0" dirty="0">
                <a:solidFill>
                  <a:srgbClr val="363B64"/>
                </a:solidFill>
              </a:rPr>
              <a:t>, </a:t>
            </a:r>
            <a:r>
              <a:rPr lang="en-US" altLang="ko-KR" sz="3200" b="1" i="1" kern="0" dirty="0" err="1">
                <a:solidFill>
                  <a:srgbClr val="363B64"/>
                </a:solidFill>
              </a:rPr>
              <a:t>argv</a:t>
            </a:r>
            <a:endParaRPr lang="en-US" altLang="ko-KR" sz="3200" b="1" i="1" kern="0" dirty="0">
              <a:solidFill>
                <a:srgbClr val="363B64"/>
              </a:solidFill>
            </a:endParaRPr>
          </a:p>
        </p:txBody>
      </p:sp>
      <p:sp>
        <p:nvSpPr>
          <p:cNvPr id="5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5937504" y="3403600"/>
            <a:ext cx="3983736" cy="2857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 latinLnBrk="0">
              <a:defRPr/>
            </a:pPr>
            <a:r>
              <a:rPr lang="ko-KR" altLang="en-US" sz="1600" b="1" kern="0" dirty="0">
                <a:solidFill>
                  <a:srgbClr val="363B64"/>
                </a:solidFill>
              </a:rPr>
              <a:t>소프트웨어학과 </a:t>
            </a:r>
            <a:r>
              <a:rPr lang="en-US" altLang="ko-KR" sz="1600" b="1" kern="0" dirty="0">
                <a:solidFill>
                  <a:srgbClr val="363B64"/>
                </a:solidFill>
              </a:rPr>
              <a:t>2022764034 </a:t>
            </a:r>
            <a:r>
              <a:rPr lang="ko-KR" altLang="en-US" sz="1600" b="1" kern="0" dirty="0" err="1">
                <a:solidFill>
                  <a:srgbClr val="363B64"/>
                </a:solidFill>
              </a:rPr>
              <a:t>이이슬</a:t>
            </a:r>
            <a:endParaRPr lang="ko-KR" altLang="en-US" sz="4400" b="1" dirty="0">
              <a:solidFill>
                <a:srgbClr val="363B6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2545080" y="2278815"/>
            <a:ext cx="1833880" cy="284292"/>
          </a:xfrm>
          <a:prstGeom prst="roundRect">
            <a:avLst>
              <a:gd name="adj" fmla="val 50000"/>
            </a:avLst>
          </a:prstGeom>
          <a:solidFill>
            <a:srgbClr val="FC9974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＃시스템 프로그래밍</a:t>
            </a:r>
            <a:endParaRPr lang="ko-KR" altLang="en-US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argc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, </a:t>
              </a: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argv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들어가기 전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AF52C52-D067-4BC0-8286-D0DE607561AD}"/>
              </a:ext>
            </a:extLst>
          </p:cNvPr>
          <p:cNvCxnSpPr>
            <a:cxnSpLocks/>
          </p:cNvCxnSpPr>
          <p:nvPr/>
        </p:nvCxnSpPr>
        <p:spPr>
          <a:xfrm flipV="1">
            <a:off x="2621814" y="391045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20299-61B2-2924-9F4A-7B85D05FAF0D}"/>
              </a:ext>
            </a:extLst>
          </p:cNvPr>
          <p:cNvSpPr/>
          <p:nvPr/>
        </p:nvSpPr>
        <p:spPr>
          <a:xfrm>
            <a:off x="653940" y="1231583"/>
            <a:ext cx="79185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명령행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인자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(Command Line Arguments)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A1965-3107-EBC6-ACC4-744E4BC6B385}"/>
              </a:ext>
            </a:extLst>
          </p:cNvPr>
          <p:cNvSpPr/>
          <p:nvPr/>
        </p:nvSpPr>
        <p:spPr>
          <a:xfrm>
            <a:off x="893648" y="2258423"/>
            <a:ext cx="3456332" cy="23411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#include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stdio.h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 main(</a:t>
            </a:r>
            <a:r>
              <a:rPr lang="en-US" altLang="ko-KR" sz="2000" b="1" dirty="0">
                <a:solidFill>
                  <a:schemeClr val="accent1"/>
                </a:solidFill>
              </a:rPr>
              <a:t>void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E7A99C-40AC-EF9D-C658-B939125C5854}"/>
              </a:ext>
            </a:extLst>
          </p:cNvPr>
          <p:cNvSpPr/>
          <p:nvPr/>
        </p:nvSpPr>
        <p:spPr>
          <a:xfrm>
            <a:off x="4734045" y="2258423"/>
            <a:ext cx="4804607" cy="23411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#include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stdio.h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 main(</a:t>
            </a:r>
            <a:r>
              <a:rPr lang="en-US" altLang="ko-KR" sz="2000" b="1" dirty="0">
                <a:solidFill>
                  <a:schemeClr val="accent1"/>
                </a:solidFill>
              </a:rPr>
              <a:t>int </a:t>
            </a:r>
            <a:r>
              <a:rPr lang="en-US" altLang="ko-KR" sz="2000" b="1" dirty="0" err="1">
                <a:solidFill>
                  <a:schemeClr val="accent1"/>
                </a:solidFill>
              </a:rPr>
              <a:t>argc</a:t>
            </a:r>
            <a:r>
              <a:rPr lang="en-US" altLang="ko-KR" sz="2000" b="1" dirty="0">
                <a:solidFill>
                  <a:schemeClr val="accent1"/>
                </a:solidFill>
              </a:rPr>
              <a:t>, char* </a:t>
            </a:r>
            <a:r>
              <a:rPr lang="en-US" altLang="ko-KR" sz="2000" b="1" dirty="0" err="1">
                <a:solidFill>
                  <a:schemeClr val="accent1"/>
                </a:solidFill>
              </a:rPr>
              <a:t>argv</a:t>
            </a:r>
            <a:r>
              <a:rPr lang="en-US" altLang="ko-KR" sz="2000" b="1" dirty="0">
                <a:solidFill>
                  <a:schemeClr val="accent1"/>
                </a:solidFill>
              </a:rPr>
              <a:t>[]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667E0E-1CCF-6C3D-390D-6E37D2DC43CF}"/>
              </a:ext>
            </a:extLst>
          </p:cNvPr>
          <p:cNvSpPr/>
          <p:nvPr/>
        </p:nvSpPr>
        <p:spPr>
          <a:xfrm>
            <a:off x="851787" y="4915809"/>
            <a:ext cx="1103005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실행할 때 명령 프롬프트나 터미널을 통해 프로그램에 전달되는 인자 값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9BEA87-8757-5C7B-D009-6798573CB42D}"/>
              </a:ext>
            </a:extLst>
          </p:cNvPr>
          <p:cNvSpPr/>
          <p:nvPr/>
        </p:nvSpPr>
        <p:spPr>
          <a:xfrm>
            <a:off x="851787" y="5682963"/>
            <a:ext cx="1103005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인자들은 프로그램이 실행될 때 프로그램 이름 뒤에 공백으로 구분하여 입력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3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argc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, </a:t>
              </a: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argv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들어가기 전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AF52C52-D067-4BC0-8286-D0DE607561AD}"/>
              </a:ext>
            </a:extLst>
          </p:cNvPr>
          <p:cNvCxnSpPr>
            <a:cxnSpLocks/>
          </p:cNvCxnSpPr>
          <p:nvPr/>
        </p:nvCxnSpPr>
        <p:spPr>
          <a:xfrm flipV="1">
            <a:off x="2621814" y="391045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20299-61B2-2924-9F4A-7B85D05FAF0D}"/>
              </a:ext>
            </a:extLst>
          </p:cNvPr>
          <p:cNvSpPr/>
          <p:nvPr/>
        </p:nvSpPr>
        <p:spPr>
          <a:xfrm>
            <a:off x="653940" y="1231583"/>
            <a:ext cx="79185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argument(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전달인자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 vs parameter(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매개변수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667E0E-1CCF-6C3D-390D-6E37D2DC43CF}"/>
              </a:ext>
            </a:extLst>
          </p:cNvPr>
          <p:cNvSpPr/>
          <p:nvPr/>
        </p:nvSpPr>
        <p:spPr>
          <a:xfrm>
            <a:off x="851787" y="2130289"/>
            <a:ext cx="1103005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argument(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전달인자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함수나 메서드를 호출할 때 실제로 전달되는 값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9BEA87-8757-5C7B-D009-6798573CB42D}"/>
              </a:ext>
            </a:extLst>
          </p:cNvPr>
          <p:cNvSpPr/>
          <p:nvPr/>
        </p:nvSpPr>
        <p:spPr>
          <a:xfrm>
            <a:off x="851786" y="3247206"/>
            <a:ext cx="11030059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parameter(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매개변수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함수나 메서드 정의에 사용되는 변수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변수들은 함수가 실행될 때 필요한 입력 값의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형식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정의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933A4B-2A3B-0075-4C45-CCD0FE9AADA9}"/>
              </a:ext>
            </a:extLst>
          </p:cNvPr>
          <p:cNvSpPr/>
          <p:nvPr/>
        </p:nvSpPr>
        <p:spPr>
          <a:xfrm>
            <a:off x="851786" y="4833883"/>
            <a:ext cx="11030059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int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add(int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 b)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a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parameter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add(3,5) -&gt; 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과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14857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argc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, </a:t>
              </a: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argv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AF52C52-D067-4BC0-8286-D0DE607561AD}"/>
              </a:ext>
            </a:extLst>
          </p:cNvPr>
          <p:cNvCxnSpPr>
            <a:cxnSpLocks/>
          </p:cNvCxnSpPr>
          <p:nvPr/>
        </p:nvCxnSpPr>
        <p:spPr>
          <a:xfrm flipV="1">
            <a:off x="2621814" y="391045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20299-61B2-2924-9F4A-7B85D05FAF0D}"/>
              </a:ext>
            </a:extLst>
          </p:cNvPr>
          <p:cNvSpPr/>
          <p:nvPr/>
        </p:nvSpPr>
        <p:spPr>
          <a:xfrm>
            <a:off x="653940" y="2734895"/>
            <a:ext cx="79185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argc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(Argument Count)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667E0E-1CCF-6C3D-390D-6E37D2DC43CF}"/>
              </a:ext>
            </a:extLst>
          </p:cNvPr>
          <p:cNvSpPr/>
          <p:nvPr/>
        </p:nvSpPr>
        <p:spPr>
          <a:xfrm>
            <a:off x="851787" y="3390267"/>
            <a:ext cx="1103005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변수는 프로그램에 전달된 인자의 개수를 나타냄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이름 자체도 하나의 인자로 취급되기 때문에 값이 항상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이상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626C1B-779A-4A1B-38D0-3F25C1CDB861}"/>
              </a:ext>
            </a:extLst>
          </p:cNvPr>
          <p:cNvSpPr/>
          <p:nvPr/>
        </p:nvSpPr>
        <p:spPr>
          <a:xfrm>
            <a:off x="653940" y="4458520"/>
            <a:ext cx="79185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argv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(Argument Vector)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6D3CED-C66F-F3AA-D42C-ED6B8394BECD}"/>
              </a:ext>
            </a:extLst>
          </p:cNvPr>
          <p:cNvSpPr/>
          <p:nvPr/>
        </p:nvSpPr>
        <p:spPr>
          <a:xfrm>
            <a:off x="851787" y="5113892"/>
            <a:ext cx="11030059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배열은 문자열 포인터의 배열로 실제로 전달된 인자들의 값을 담음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argv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[0]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은 프로그램의 실행 경로를 나타내며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argv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[1]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부터 시작하는 나머지 요소들은 사용자가 입력한 인자들을 순서대로 담음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19D2CF-F428-455A-454F-46E932ED8F20}"/>
              </a:ext>
            </a:extLst>
          </p:cNvPr>
          <p:cNvSpPr/>
          <p:nvPr/>
        </p:nvSpPr>
        <p:spPr>
          <a:xfrm>
            <a:off x="631925" y="1303809"/>
            <a:ext cx="4804607" cy="14178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 main(</a:t>
            </a:r>
            <a:r>
              <a:rPr lang="en-US" altLang="ko-KR" sz="2000" b="1" dirty="0">
                <a:solidFill>
                  <a:schemeClr val="accent1"/>
                </a:solidFill>
              </a:rPr>
              <a:t>int </a:t>
            </a:r>
            <a:r>
              <a:rPr lang="en-US" altLang="ko-KR" sz="2000" b="1" dirty="0" err="1">
                <a:solidFill>
                  <a:schemeClr val="accent1"/>
                </a:solidFill>
              </a:rPr>
              <a:t>argc</a:t>
            </a:r>
            <a:r>
              <a:rPr lang="en-US" altLang="ko-KR" sz="2000" b="1" dirty="0">
                <a:solidFill>
                  <a:schemeClr val="accent1"/>
                </a:solidFill>
              </a:rPr>
              <a:t>, char* </a:t>
            </a:r>
            <a:r>
              <a:rPr lang="en-US" altLang="ko-KR" sz="2000" b="1" dirty="0" err="1">
                <a:solidFill>
                  <a:schemeClr val="accent1"/>
                </a:solidFill>
              </a:rPr>
              <a:t>argv</a:t>
            </a:r>
            <a:r>
              <a:rPr lang="en-US" altLang="ko-KR" sz="2000" b="1" dirty="0">
                <a:solidFill>
                  <a:schemeClr val="accent1"/>
                </a:solidFill>
              </a:rPr>
              <a:t>[]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254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실습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AF52C52-D067-4BC0-8286-D0DE607561AD}"/>
              </a:ext>
            </a:extLst>
          </p:cNvPr>
          <p:cNvCxnSpPr>
            <a:cxnSpLocks/>
          </p:cNvCxnSpPr>
          <p:nvPr/>
        </p:nvCxnSpPr>
        <p:spPr>
          <a:xfrm flipV="1">
            <a:off x="2621814" y="391045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BEE9798-4B4C-D081-7192-41F8F5F1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17" y="1534642"/>
            <a:ext cx="868801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9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6933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참고자료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2E294F-8388-B02F-00B7-5987921B3DD5}"/>
              </a:ext>
            </a:extLst>
          </p:cNvPr>
          <p:cNvSpPr txBox="1"/>
          <p:nvPr/>
        </p:nvSpPr>
        <p:spPr>
          <a:xfrm>
            <a:off x="683884" y="1332672"/>
            <a:ext cx="9650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https://wonlf.tistory.com/entry/argument%EC%99%80-parameter%EC%9D%98-%EC%B0%A8%EC%9D%B4%EC%A0%90-%EA%B7%B8%EB%A6%AC%EA%B3%A0-argc-argv-main%ED%95%A8%EC%88%98%EC%9D%98-%ED%8C%8C%EB%9D%BC%EB%AF%B8%ED%84%B0%EC%9D%98-%EB%8C%80%ED%95%98%EC%97%AC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https://www.acmicpc.net/board/view/7154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https://blog.naver.com/ygszzang11/50178777730</a:t>
            </a:r>
            <a:endParaRPr lang="en-US" altLang="ko-KR" dirty="0">
              <a:hlinkClick r:id="rId5"/>
            </a:endParaRPr>
          </a:p>
          <a:p>
            <a:r>
              <a:rPr lang="en-US" altLang="ko-KR" dirty="0">
                <a:hlinkClick r:id="rId5"/>
              </a:rPr>
              <a:t>https://1y9u9j2in.tistory.com/163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https://m.blog.naver.com/skssim/119044035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https://velog.io/@sjmh0507/CS-%EB%AA%85%EB%A0%B9%ED%96%89-%EC%9D%B8%EC%9E%90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https://www.youtube.com/watch?v=JBSA6DZNyec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8DB96A-9CFD-B55A-68D2-49356C864BF6}"/>
              </a:ext>
            </a:extLst>
          </p:cNvPr>
          <p:cNvSpPr/>
          <p:nvPr/>
        </p:nvSpPr>
        <p:spPr>
          <a:xfrm>
            <a:off x="3545445" y="4963164"/>
            <a:ext cx="5087242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 </a:t>
            </a:r>
            <a:r>
              <a:rPr lang="en-US" altLang="ko-KR" sz="6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588647086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475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이슬 이</cp:lastModifiedBy>
  <cp:revision>101</cp:revision>
  <dcterms:created xsi:type="dcterms:W3CDTF">2021-10-13T05:57:10Z</dcterms:created>
  <dcterms:modified xsi:type="dcterms:W3CDTF">2024-04-07T13:47:59Z</dcterms:modified>
</cp:coreProperties>
</file>