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974"/>
    <a:srgbClr val="F3EDEF"/>
    <a:srgbClr val="595959"/>
    <a:srgbClr val="363B64"/>
    <a:srgbClr val="F0F0F7"/>
    <a:srgbClr val="F0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8" autoAdjust="0"/>
    <p:restoredTop sz="94660"/>
  </p:normalViewPr>
  <p:slideViewPr>
    <p:cSldViewPr snapToGrid="0">
      <p:cViewPr varScale="1">
        <p:scale>
          <a:sx n="47" d="100"/>
          <a:sy n="47" d="100"/>
        </p:scale>
        <p:origin x="34" y="9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6FA43-AC63-4ED1-9248-5960BB509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AB7620-D252-4422-B88B-50BF2865C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6BAC2-D122-41DD-8EC4-59E75B9F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91B7D-3B85-40EE-8904-D4DBD600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7DCA2-2042-414B-9FBD-9BCB03B3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12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CE824-6C04-469D-A873-B7887C4E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9E66A4-256C-4BA2-9936-8CBD579D2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084DF-BC0E-4246-B90C-147D5968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68ACB-063D-416F-AE49-2A9533F0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0674E-4EA7-4C65-A93C-F940E1AE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21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3221AE-CFBA-4481-B64C-3373B4624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DF4542-D286-41CD-BBDB-C286B5FA2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E84EE-A4F7-4E5E-BFEF-6D9B0219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ADCC7-2ADF-411D-B9B5-EEFA5B26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1B2F0-F576-4C52-B732-C3A3BA07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64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8AB6A-8899-4B16-9C8F-64E8A62C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A04AB-2B4E-4BCC-B608-1529E5C30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557499-CAC5-4898-B8AC-725D9A39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3102D-1E0A-4F84-9C62-82B74E42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4B49F-84E0-4EFE-A777-37E59782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23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2D864-978D-4D4E-B252-58BD778A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8D99B1-CBDD-47DE-ABB4-2ECC9B5BF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F6B00-F76D-4E92-8905-82549968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FDA6E-DB84-4247-A6FA-54519067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9D11D-BC7E-42F5-B016-DCF3CC8E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0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F736E-CF85-410A-90F7-F27ED2AA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B02D60-C5C5-48BC-A04D-674731ADA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967DC0-3F8F-42AA-A859-A8997415E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BE8AD-53B1-47A4-BF74-AA1C6A5C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D167DD-71FF-4C11-9BDE-AF9FF8DE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C99CAF-16E1-40E5-AC9C-E81EFBE6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4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E0BEB-4E39-4EFB-AF3E-4EABCD61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ED3BAF-6E69-4C8F-9423-D95482C47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9636A1-8FA2-429C-8F1D-E4F6642AC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032792-ABC4-4E95-8C5F-A776FCF79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D4EF34-49D5-4B7F-A404-AEEC789EE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F6ED10-1712-4A9E-BEA7-F304A756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823B05-1557-4B39-A3C3-57C40935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167069-F201-455B-A7E3-D4C8B93B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20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3D165-0EC1-44DD-9D5E-BAAD320E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F3206C-DF57-4689-9FB7-33731D28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4502DA-D604-442F-8CDF-F13666BF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5B22D8-DA7F-4EF6-B2A5-34EBF650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21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8F7D3C-D8F0-403B-8E37-A69B0C7D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B5CAEA-3187-44A8-9522-080338CE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87FDF7-95C3-4F70-9934-1D1D28D2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4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27DAD-F77E-4416-835D-96101EB9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27E33-7599-4FB6-A454-5D0E29293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ED80CF-669E-4FCB-A79F-CCC226E5E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BEA837-7730-46F7-83FD-9DCBB5DF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C9D44F-CACD-4143-B8E0-3E56156E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908E33-70AB-4DF3-BD3C-D729E4DD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2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DCF6F-118C-4630-B7FD-56E25687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B50EAD-1CBF-4271-907F-A5FD1CD62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C743E7-77D5-47C7-92D7-B9D4CF0A2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C76B92-B4D2-4891-8BC2-99515B46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603EED-F9BF-4FDC-B028-80E6C733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522C5D-AA5F-45E4-9CA9-16E76B07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3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2F54CE-EAF5-403B-94A7-59A333C9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56ED0E-10BF-4B93-B8F3-9529C92E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20255-B153-46BA-8E5A-FFC4D8F2C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790ED-CCE9-44AD-8C87-969A36F86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8EBD6-C313-483C-9A71-AF5A1F285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36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vg8bcRlNXB8?si=ga-sz9mmFLRCkHeJ" TargetMode="External"/><Relationship Id="rId3" Type="http://schemas.openxmlformats.org/officeDocument/2006/relationships/hyperlink" Target="https://ubuntu2304.tistory.com/entry/%EB%A6%AC%EB%88%85%EC%8A%A4%EB%A7%88%EC%8A%A4%ED%84%B01%EA%B8%89-%ED%95%B5%EC%8B%AC-%EB%82%B4%EC%9A%A9-%EC%A0%95%EB%A6%AC-%EB%B6%80%ED%8C%85%EC%9D%98-%EC%A0%88%EC%B0%A8-systemdinit" TargetMode="External"/><Relationship Id="rId7" Type="http://schemas.openxmlformats.org/officeDocument/2006/relationships/hyperlink" Target="https://www.youtube.com/watch?v=ikPXTSvYZCg" TargetMode="External"/><Relationship Id="rId2" Type="http://schemas.openxmlformats.org/officeDocument/2006/relationships/hyperlink" Target="https://velog.io/@jaehyeonkim96/Init-and-Syste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ragdoll.tistory.com/3" TargetMode="External"/><Relationship Id="rId5" Type="http://schemas.openxmlformats.org/officeDocument/2006/relationships/hyperlink" Target="https://velog.io/@begoodlife/Linux-%EB%B6%80%ED%8C%85-%EA%B3%BC%EC%A0%95" TargetMode="External"/><Relationship Id="rId4" Type="http://schemas.openxmlformats.org/officeDocument/2006/relationships/hyperlink" Target="https://yonlog.tistory.com/59" TargetMode="External"/><Relationship Id="rId9" Type="http://schemas.openxmlformats.org/officeDocument/2006/relationships/hyperlink" Target="https://youtu.be/ACdlNJuaTvY?si=Lc3z12EtRXs1fKcQ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>
            <a:extLst>
              <a:ext uri="{FF2B5EF4-FFF2-40B4-BE49-F238E27FC236}">
                <a16:creationId xmlns:a16="http://schemas.microsoft.com/office/drawing/2014/main" id="{7AB72E17-5506-4E2B-B73C-9125F20E8CA9}"/>
              </a:ext>
            </a:extLst>
          </p:cNvPr>
          <p:cNvSpPr/>
          <p:nvPr/>
        </p:nvSpPr>
        <p:spPr>
          <a:xfrm rot="1326586">
            <a:off x="3323070" y="1082808"/>
            <a:ext cx="3193829" cy="3815529"/>
          </a:xfrm>
          <a:prstGeom prst="ellipse">
            <a:avLst/>
          </a:prstGeom>
          <a:solidFill>
            <a:srgbClr val="FD9374">
              <a:alpha val="7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456B6E9-CBFD-42B8-9711-178BDBE5D77A}"/>
              </a:ext>
            </a:extLst>
          </p:cNvPr>
          <p:cNvSpPr/>
          <p:nvPr/>
        </p:nvSpPr>
        <p:spPr>
          <a:xfrm rot="3057485">
            <a:off x="4461763" y="418392"/>
            <a:ext cx="4110273" cy="5144364"/>
          </a:xfrm>
          <a:prstGeom prst="ellipse">
            <a:avLst/>
          </a:prstGeom>
          <a:solidFill>
            <a:srgbClr val="7030A0">
              <a:alpha val="4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456B6E9-CBFD-42B8-9711-178BDBE5D77A}"/>
              </a:ext>
            </a:extLst>
          </p:cNvPr>
          <p:cNvSpPr/>
          <p:nvPr/>
        </p:nvSpPr>
        <p:spPr>
          <a:xfrm rot="20389305">
            <a:off x="4775583" y="2119257"/>
            <a:ext cx="3652938" cy="4238797"/>
          </a:xfrm>
          <a:prstGeom prst="ellipse">
            <a:avLst/>
          </a:prstGeom>
          <a:solidFill>
            <a:srgbClr val="FC9974">
              <a:alpha val="4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사각형: 둥근 모서리 20">
            <a:extLst>
              <a:ext uri="{FF2B5EF4-FFF2-40B4-BE49-F238E27FC236}">
                <a16:creationId xmlns:a16="http://schemas.microsoft.com/office/drawing/2014/main" id="{36E35FBB-E26E-48C6-9597-984E6BE15E57}"/>
              </a:ext>
            </a:extLst>
          </p:cNvPr>
          <p:cNvSpPr/>
          <p:nvPr/>
        </p:nvSpPr>
        <p:spPr>
          <a:xfrm>
            <a:off x="2910874" y="2655546"/>
            <a:ext cx="6370252" cy="6482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 latinLnBrk="0">
              <a:defRPr/>
            </a:pPr>
            <a:r>
              <a:rPr lang="en-US" altLang="ko-KR" sz="3200" b="1" i="1" kern="0" dirty="0">
                <a:solidFill>
                  <a:srgbClr val="363B64"/>
                </a:solidFill>
              </a:rPr>
              <a:t>Booting</a:t>
            </a:r>
            <a:r>
              <a:rPr lang="ko-KR" altLang="en-US" sz="3200" b="1" i="1" kern="0" dirty="0">
                <a:solidFill>
                  <a:srgbClr val="363B64"/>
                </a:solidFill>
              </a:rPr>
              <a:t> 과정</a:t>
            </a:r>
            <a:endParaRPr lang="en-US" altLang="ko-KR" sz="3200" b="1" i="1" kern="0" dirty="0">
              <a:solidFill>
                <a:srgbClr val="363B64"/>
              </a:solidFill>
            </a:endParaRPr>
          </a:p>
        </p:txBody>
      </p:sp>
      <p:sp>
        <p:nvSpPr>
          <p:cNvPr id="52" name="사각형: 둥근 모서리 20">
            <a:extLst>
              <a:ext uri="{FF2B5EF4-FFF2-40B4-BE49-F238E27FC236}">
                <a16:creationId xmlns:a16="http://schemas.microsoft.com/office/drawing/2014/main" id="{36E35FBB-E26E-48C6-9597-984E6BE15E57}"/>
              </a:ext>
            </a:extLst>
          </p:cNvPr>
          <p:cNvSpPr/>
          <p:nvPr/>
        </p:nvSpPr>
        <p:spPr>
          <a:xfrm>
            <a:off x="5937504" y="3403600"/>
            <a:ext cx="3983736" cy="2857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 latinLnBrk="0">
              <a:defRPr/>
            </a:pPr>
            <a:r>
              <a:rPr lang="ko-KR" altLang="en-US" sz="1600" b="1" kern="0" dirty="0">
                <a:solidFill>
                  <a:srgbClr val="363B64"/>
                </a:solidFill>
              </a:rPr>
              <a:t>소프트웨어학과 </a:t>
            </a:r>
            <a:r>
              <a:rPr lang="en-US" altLang="ko-KR" sz="1600" b="1" kern="0" dirty="0">
                <a:solidFill>
                  <a:srgbClr val="363B64"/>
                </a:solidFill>
              </a:rPr>
              <a:t>2022764034 </a:t>
            </a:r>
            <a:r>
              <a:rPr lang="ko-KR" altLang="en-US" sz="1600" b="1" kern="0" dirty="0" err="1">
                <a:solidFill>
                  <a:srgbClr val="363B64"/>
                </a:solidFill>
              </a:rPr>
              <a:t>이이슬</a:t>
            </a:r>
            <a:endParaRPr lang="ko-KR" altLang="en-US" sz="4400" b="1" dirty="0">
              <a:solidFill>
                <a:srgbClr val="363B64"/>
              </a:solidFill>
            </a:endParaRPr>
          </a:p>
        </p:txBody>
      </p:sp>
      <p:sp>
        <p:nvSpPr>
          <p:cNvPr id="53" name="사각형: 둥근 모서리 20">
            <a:extLst>
              <a:ext uri="{FF2B5EF4-FFF2-40B4-BE49-F238E27FC236}">
                <a16:creationId xmlns:a16="http://schemas.microsoft.com/office/drawing/2014/main" id="{36E35FBB-E26E-48C6-9597-984E6BE15E57}"/>
              </a:ext>
            </a:extLst>
          </p:cNvPr>
          <p:cNvSpPr/>
          <p:nvPr/>
        </p:nvSpPr>
        <p:spPr>
          <a:xfrm>
            <a:off x="2545080" y="2278815"/>
            <a:ext cx="1833880" cy="284292"/>
          </a:xfrm>
          <a:prstGeom prst="roundRect">
            <a:avLst>
              <a:gd name="adj" fmla="val 50000"/>
            </a:avLst>
          </a:prstGeom>
          <a:solidFill>
            <a:srgbClr val="FC9974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400" b="1" kern="0" dirty="0">
                <a:solidFill>
                  <a:prstClr val="white"/>
                </a:solidFill>
              </a:rPr>
              <a:t>＃시스템 프로그래밍</a:t>
            </a:r>
            <a:endParaRPr lang="ko-KR" altLang="en-US" sz="4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063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84406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리눅스 </a:t>
              </a:r>
              <a:r>
                <a:rPr lang="en-US" altLang="ko-KR" sz="2800" b="1" i="1" kern="0" dirty="0">
                  <a:solidFill>
                    <a:srgbClr val="363B64"/>
                  </a:solidFill>
                  <a:latin typeface="+mj-lt"/>
                </a:rPr>
                <a:t>booting </a:t>
              </a: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과정</a:t>
              </a:r>
              <a:endParaRPr lang="en-US" altLang="ko-KR" sz="2800" b="1" i="1" kern="0" dirty="0">
                <a:solidFill>
                  <a:srgbClr val="363B64"/>
                </a:solidFill>
                <a:latin typeface="+mj-lt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4FF274-B2D9-B766-B957-F6AE642FEDC4}"/>
              </a:ext>
            </a:extLst>
          </p:cNvPr>
          <p:cNvSpPr/>
          <p:nvPr/>
        </p:nvSpPr>
        <p:spPr>
          <a:xfrm>
            <a:off x="408104" y="1158066"/>
            <a:ext cx="112537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Systemd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프로세스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712654-D4FE-A034-C35E-CA527E828F34}"/>
              </a:ext>
            </a:extLst>
          </p:cNvPr>
          <p:cNvSpPr txBox="1"/>
          <p:nvPr/>
        </p:nvSpPr>
        <p:spPr>
          <a:xfrm>
            <a:off x="685962" y="1828581"/>
            <a:ext cx="10975927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595959"/>
                </a:solidFill>
              </a:rPr>
              <a:t>리눅스 시스템의 초기화 및 관리 프로세스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595959"/>
                </a:solidFill>
              </a:rPr>
              <a:t>Init </a:t>
            </a:r>
            <a:r>
              <a:rPr lang="ko-KR" altLang="en-US" sz="1600" b="1" dirty="0">
                <a:solidFill>
                  <a:srgbClr val="595959"/>
                </a:solidFill>
              </a:rPr>
              <a:t>시스템의 대체물로 도입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595959"/>
                </a:solidFill>
              </a:rPr>
              <a:t>서비스 관리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>
                <a:solidFill>
                  <a:srgbClr val="595959"/>
                </a:solidFill>
              </a:rPr>
              <a:t>디바이스 관리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>
                <a:solidFill>
                  <a:srgbClr val="595959"/>
                </a:solidFill>
              </a:rPr>
              <a:t>로깅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>
                <a:solidFill>
                  <a:srgbClr val="595959"/>
                </a:solidFill>
              </a:rPr>
              <a:t>프로세스 관리 등 다양한 시스템 관리 작업을 수행하는데 사용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595959"/>
                </a:solidFill>
              </a:rPr>
              <a:t>주요 특징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1600" b="1" dirty="0">
                <a:solidFill>
                  <a:srgbClr val="595959"/>
                </a:solidFill>
              </a:rPr>
              <a:t>병렬 부팅 </a:t>
            </a:r>
            <a:r>
              <a:rPr lang="en-US" altLang="ko-KR" sz="1600" b="1" dirty="0">
                <a:solidFill>
                  <a:srgbClr val="595959"/>
                </a:solidFill>
              </a:rPr>
              <a:t>: </a:t>
            </a:r>
            <a:r>
              <a:rPr lang="ko-KR" altLang="en-US" sz="1600" b="1" dirty="0">
                <a:solidFill>
                  <a:srgbClr val="595959"/>
                </a:solidFill>
              </a:rPr>
              <a:t>병렬 부팅을 지원하여 여러 서비스 및 유닛을 병렬로 시작하므로 시스템 부팅 시간을 단축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1600" b="1" dirty="0">
                <a:solidFill>
                  <a:srgbClr val="595959"/>
                </a:solidFill>
              </a:rPr>
              <a:t>유닛 기반 관리 </a:t>
            </a:r>
            <a:r>
              <a:rPr lang="en-US" altLang="ko-KR" sz="1600" b="1" dirty="0">
                <a:solidFill>
                  <a:srgbClr val="595959"/>
                </a:solidFill>
              </a:rPr>
              <a:t>: </a:t>
            </a:r>
            <a:r>
              <a:rPr lang="ko-KR" altLang="en-US" sz="1600" b="1" dirty="0">
                <a:solidFill>
                  <a:srgbClr val="595959"/>
                </a:solidFill>
              </a:rPr>
              <a:t>서비스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>
                <a:solidFill>
                  <a:srgbClr val="595959"/>
                </a:solidFill>
              </a:rPr>
              <a:t>타깃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>
                <a:solidFill>
                  <a:srgbClr val="595959"/>
                </a:solidFill>
              </a:rPr>
              <a:t>디바이스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>
                <a:solidFill>
                  <a:srgbClr val="595959"/>
                </a:solidFill>
              </a:rPr>
              <a:t>소켓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>
                <a:solidFill>
                  <a:srgbClr val="595959"/>
                </a:solidFill>
              </a:rPr>
              <a:t>타이머 등의 다양한 유닛 유형을 사용하여 시스템 구성 관리</a:t>
            </a:r>
            <a:br>
              <a:rPr lang="en-US" altLang="ko-KR" sz="1600" b="1" dirty="0">
                <a:solidFill>
                  <a:srgbClr val="595959"/>
                </a:solidFill>
              </a:rPr>
            </a:br>
            <a:r>
              <a:rPr lang="en-US" altLang="ko-KR" sz="1600" b="1" dirty="0">
                <a:solidFill>
                  <a:srgbClr val="595959"/>
                </a:solidFill>
              </a:rPr>
              <a:t>		       </a:t>
            </a:r>
            <a:r>
              <a:rPr lang="ko-KR" altLang="en-US" sz="1600" b="1" dirty="0">
                <a:solidFill>
                  <a:srgbClr val="595959"/>
                </a:solidFill>
              </a:rPr>
              <a:t>각 유닛은 특정 작업 또는 서비스를 나타냄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1600" b="1" dirty="0">
                <a:solidFill>
                  <a:srgbClr val="595959"/>
                </a:solidFill>
              </a:rPr>
              <a:t>로그 및 </a:t>
            </a:r>
            <a:r>
              <a:rPr lang="ko-KR" altLang="en-US" sz="1600" b="1" dirty="0" err="1">
                <a:solidFill>
                  <a:srgbClr val="595959"/>
                </a:solidFill>
              </a:rPr>
              <a:t>저널링</a:t>
            </a:r>
            <a:r>
              <a:rPr lang="ko-KR" altLang="en-US" sz="1600" b="1" dirty="0">
                <a:solidFill>
                  <a:srgbClr val="595959"/>
                </a:solidFill>
              </a:rPr>
              <a:t> </a:t>
            </a:r>
            <a:r>
              <a:rPr lang="en-US" altLang="ko-KR" sz="1600" b="1" dirty="0">
                <a:solidFill>
                  <a:srgbClr val="595959"/>
                </a:solidFill>
              </a:rPr>
              <a:t>: </a:t>
            </a:r>
            <a:r>
              <a:rPr lang="en-US" altLang="ko-KR" sz="1600" b="1" dirty="0" err="1">
                <a:solidFill>
                  <a:srgbClr val="595959"/>
                </a:solidFill>
              </a:rPr>
              <a:t>journald</a:t>
            </a:r>
            <a:r>
              <a:rPr lang="en-US" altLang="ko-KR" sz="1600" b="1" dirty="0">
                <a:solidFill>
                  <a:srgbClr val="595959"/>
                </a:solidFill>
              </a:rPr>
              <a:t> </a:t>
            </a:r>
            <a:r>
              <a:rPr lang="ko-KR" altLang="en-US" sz="1600" b="1" dirty="0">
                <a:solidFill>
                  <a:srgbClr val="595959"/>
                </a:solidFill>
              </a:rPr>
              <a:t>서비스를 통해 전체 시스템 로그를 수집하고 관리</a:t>
            </a:r>
            <a:r>
              <a:rPr lang="en-US" altLang="ko-KR" sz="1600" b="1" dirty="0">
                <a:solidFill>
                  <a:srgbClr val="595959"/>
                </a:solidFill>
              </a:rPr>
              <a:t>. </a:t>
            </a:r>
            <a:br>
              <a:rPr lang="en-US" altLang="ko-KR" sz="1600" b="1" dirty="0">
                <a:solidFill>
                  <a:srgbClr val="595959"/>
                </a:solidFill>
              </a:rPr>
            </a:br>
            <a:r>
              <a:rPr lang="en-US" altLang="ko-KR" sz="1600" b="1" dirty="0">
                <a:solidFill>
                  <a:srgbClr val="595959"/>
                </a:solidFill>
              </a:rPr>
              <a:t>		       </a:t>
            </a:r>
            <a:r>
              <a:rPr lang="ko-KR" altLang="en-US" sz="1600" b="1" dirty="0">
                <a:solidFill>
                  <a:srgbClr val="595959"/>
                </a:solidFill>
              </a:rPr>
              <a:t>이를 통해 로그 파일의 중복을 방지하고 로그 검색 및 분석이 향상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1600" b="1" dirty="0">
                <a:solidFill>
                  <a:srgbClr val="595959"/>
                </a:solidFill>
              </a:rPr>
              <a:t>타이머와 스케줄링 </a:t>
            </a:r>
            <a:r>
              <a:rPr lang="en-US" altLang="ko-KR" sz="1600" b="1" dirty="0">
                <a:solidFill>
                  <a:srgbClr val="595959"/>
                </a:solidFill>
              </a:rPr>
              <a:t>: </a:t>
            </a:r>
            <a:r>
              <a:rPr lang="ko-KR" altLang="en-US" sz="1600" b="1" dirty="0">
                <a:solidFill>
                  <a:srgbClr val="595959"/>
                </a:solidFill>
              </a:rPr>
              <a:t>타이머 유닛을 사용하여 주기적인 작업을 예약하고 실행 가능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1600" b="1" dirty="0">
                <a:solidFill>
                  <a:srgbClr val="595959"/>
                </a:solidFill>
              </a:rPr>
              <a:t>저전력 관리 </a:t>
            </a:r>
            <a:r>
              <a:rPr lang="en-US" altLang="ko-KR" sz="1600" b="1" dirty="0">
                <a:solidFill>
                  <a:srgbClr val="595959"/>
                </a:solidFill>
              </a:rPr>
              <a:t>: </a:t>
            </a:r>
            <a:r>
              <a:rPr lang="ko-KR" altLang="en-US" sz="1600" b="1" dirty="0">
                <a:solidFill>
                  <a:srgbClr val="595959"/>
                </a:solidFill>
              </a:rPr>
              <a:t>저전력 모드를 관리하고 에너지 소비를 최적화하는 기능 제공</a:t>
            </a:r>
            <a:endParaRPr lang="en-US" altLang="ko-KR" sz="1600" b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909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84406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리눅스 </a:t>
              </a:r>
              <a:r>
                <a:rPr lang="en-US" altLang="ko-KR" sz="2800" b="1" i="1" kern="0" dirty="0">
                  <a:solidFill>
                    <a:srgbClr val="363B64"/>
                  </a:solidFill>
                  <a:latin typeface="+mj-lt"/>
                </a:rPr>
                <a:t>booting </a:t>
              </a: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과정</a:t>
              </a:r>
              <a:endParaRPr lang="en-US" altLang="ko-KR" sz="2800" b="1" i="1" kern="0" dirty="0">
                <a:solidFill>
                  <a:srgbClr val="363B64"/>
                </a:solidFill>
                <a:latin typeface="+mj-lt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4FF274-B2D9-B766-B957-F6AE642FEDC4}"/>
              </a:ext>
            </a:extLst>
          </p:cNvPr>
          <p:cNvSpPr/>
          <p:nvPr/>
        </p:nvSpPr>
        <p:spPr>
          <a:xfrm>
            <a:off x="408104" y="1158066"/>
            <a:ext cx="112537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Init</a:t>
            </a: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0~5 vs </a:t>
            </a:r>
            <a:r>
              <a:rPr lang="en-US" altLang="ko-KR" sz="2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Systemd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712654-D4FE-A034-C35E-CA527E828F34}"/>
              </a:ext>
            </a:extLst>
          </p:cNvPr>
          <p:cNvSpPr txBox="1"/>
          <p:nvPr/>
        </p:nvSpPr>
        <p:spPr>
          <a:xfrm>
            <a:off x="685962" y="1828581"/>
            <a:ext cx="10975927" cy="44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>
                <a:solidFill>
                  <a:srgbClr val="595959"/>
                </a:solidFill>
              </a:rPr>
              <a:t>Init 0 (</a:t>
            </a:r>
            <a:r>
              <a:rPr lang="en-US" altLang="ko-KR" sz="1600" b="1" dirty="0" err="1">
                <a:solidFill>
                  <a:srgbClr val="595959"/>
                </a:solidFill>
              </a:rPr>
              <a:t>Poweroff</a:t>
            </a:r>
            <a:r>
              <a:rPr lang="en-US" altLang="ko-KR" sz="1600" b="1" dirty="0">
                <a:solidFill>
                  <a:srgbClr val="595959"/>
                </a:solidFill>
              </a:rPr>
              <a:t>) vs system </a:t>
            </a:r>
            <a:r>
              <a:rPr lang="en-US" altLang="ko-KR" sz="1600" b="1" dirty="0" err="1">
                <a:solidFill>
                  <a:srgbClr val="595959"/>
                </a:solidFill>
              </a:rPr>
              <a:t>poweroff.target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ko-KR" sz="1600" b="1" dirty="0">
                <a:solidFill>
                  <a:srgbClr val="595959"/>
                </a:solidFill>
              </a:rPr>
              <a:t>Init</a:t>
            </a:r>
            <a:r>
              <a:rPr lang="ko-KR" altLang="en-US" sz="1600" b="1" dirty="0">
                <a:solidFill>
                  <a:srgbClr val="595959"/>
                </a:solidFill>
              </a:rPr>
              <a:t> </a:t>
            </a:r>
            <a:r>
              <a:rPr lang="en-US" altLang="ko-KR" sz="1600" b="1" dirty="0">
                <a:solidFill>
                  <a:srgbClr val="595959"/>
                </a:solidFill>
              </a:rPr>
              <a:t>0</a:t>
            </a:r>
            <a:r>
              <a:rPr lang="ko-KR" altLang="en-US" sz="1600" b="1" dirty="0">
                <a:solidFill>
                  <a:srgbClr val="595959"/>
                </a:solidFill>
              </a:rPr>
              <a:t>은 시스템 종료를 위한 레벨이며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en-US" altLang="ko-KR" sz="1600" b="1" dirty="0" err="1">
                <a:solidFill>
                  <a:srgbClr val="595959"/>
                </a:solidFill>
              </a:rPr>
              <a:t>systemd</a:t>
            </a:r>
            <a:r>
              <a:rPr lang="ko-KR" altLang="en-US" sz="1600" b="1" dirty="0">
                <a:solidFill>
                  <a:srgbClr val="595959"/>
                </a:solidFill>
              </a:rPr>
              <a:t>의 </a:t>
            </a:r>
            <a:r>
              <a:rPr lang="en-US" altLang="ko-KR" sz="1600" b="1" dirty="0" err="1">
                <a:solidFill>
                  <a:srgbClr val="595959"/>
                </a:solidFill>
              </a:rPr>
              <a:t>poweroff.target</a:t>
            </a:r>
            <a:r>
              <a:rPr lang="ko-KR" altLang="en-US" sz="1600" b="1" dirty="0">
                <a:solidFill>
                  <a:srgbClr val="595959"/>
                </a:solidFill>
              </a:rPr>
              <a:t>은 동일한 역할을 함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>
                <a:solidFill>
                  <a:srgbClr val="595959"/>
                </a:solidFill>
              </a:rPr>
              <a:t>Init 1 (Single-user mode) vs system </a:t>
            </a:r>
            <a:r>
              <a:rPr lang="en-US" altLang="ko-KR" sz="1600" b="1" dirty="0" err="1">
                <a:solidFill>
                  <a:srgbClr val="595959"/>
                </a:solidFill>
              </a:rPr>
              <a:t>rescur.target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ko-KR" sz="1600" b="1" dirty="0">
                <a:solidFill>
                  <a:srgbClr val="595959"/>
                </a:solidFill>
              </a:rPr>
              <a:t>Init 1</a:t>
            </a:r>
            <a:r>
              <a:rPr lang="ko-KR" altLang="en-US" sz="1600" b="1" dirty="0">
                <a:solidFill>
                  <a:srgbClr val="595959"/>
                </a:solidFill>
              </a:rPr>
              <a:t>은</a:t>
            </a:r>
            <a:r>
              <a:rPr lang="en-US" altLang="ko-KR" sz="1600" b="1" dirty="0">
                <a:solidFill>
                  <a:srgbClr val="595959"/>
                </a:solidFill>
              </a:rPr>
              <a:t> </a:t>
            </a:r>
            <a:r>
              <a:rPr lang="ko-KR" altLang="en-US" sz="1600" b="1" dirty="0">
                <a:solidFill>
                  <a:srgbClr val="595959"/>
                </a:solidFill>
              </a:rPr>
              <a:t>사용자 모드로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en-US" altLang="ko-KR" sz="1600" b="1" dirty="0" err="1">
                <a:solidFill>
                  <a:srgbClr val="595959"/>
                </a:solidFill>
              </a:rPr>
              <a:t>systemd</a:t>
            </a:r>
            <a:r>
              <a:rPr lang="ko-KR" altLang="en-US" sz="1600" b="1" dirty="0">
                <a:solidFill>
                  <a:srgbClr val="595959"/>
                </a:solidFill>
              </a:rPr>
              <a:t>의</a:t>
            </a:r>
            <a:r>
              <a:rPr lang="en-US" altLang="ko-KR" sz="1600" b="1" dirty="0">
                <a:solidFill>
                  <a:srgbClr val="595959"/>
                </a:solidFill>
              </a:rPr>
              <a:t> </a:t>
            </a:r>
            <a:r>
              <a:rPr lang="en-US" altLang="ko-KR" sz="1600" b="1" dirty="0" err="1">
                <a:solidFill>
                  <a:srgbClr val="595959"/>
                </a:solidFill>
              </a:rPr>
              <a:t>rescur.target</a:t>
            </a:r>
            <a:r>
              <a:rPr lang="ko-KR" altLang="en-US" sz="1600" b="1" dirty="0">
                <a:solidFill>
                  <a:srgbClr val="595959"/>
                </a:solidFill>
              </a:rPr>
              <a:t>도 이와 유사 한 역할을 함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>
                <a:solidFill>
                  <a:srgbClr val="595959"/>
                </a:solidFill>
              </a:rPr>
              <a:t>Init 2 (Multi-user mode without networking) vs system multi-</a:t>
            </a:r>
            <a:r>
              <a:rPr lang="en-US" altLang="ko-KR" sz="1600" b="1" dirty="0" err="1">
                <a:solidFill>
                  <a:srgbClr val="595959"/>
                </a:solidFill>
              </a:rPr>
              <a:t>user.target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ko-KR" sz="1600" b="1" dirty="0">
                <a:solidFill>
                  <a:srgbClr val="595959"/>
                </a:solidFill>
              </a:rPr>
              <a:t>Init 2</a:t>
            </a:r>
            <a:r>
              <a:rPr lang="ko-KR" altLang="en-US" sz="1600" b="1" dirty="0">
                <a:solidFill>
                  <a:srgbClr val="595959"/>
                </a:solidFill>
              </a:rPr>
              <a:t>는</a:t>
            </a:r>
            <a:r>
              <a:rPr lang="en-US" altLang="ko-KR" sz="1600" b="1" dirty="0">
                <a:solidFill>
                  <a:srgbClr val="595959"/>
                </a:solidFill>
              </a:rPr>
              <a:t> </a:t>
            </a:r>
            <a:r>
              <a:rPr lang="ko-KR" altLang="en-US" sz="1600" b="1" dirty="0">
                <a:solidFill>
                  <a:srgbClr val="595959"/>
                </a:solidFill>
              </a:rPr>
              <a:t>네트워킹을 비활성화한 다중 사용자 모드이며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en-US" altLang="ko-KR" sz="1600" b="1" dirty="0" err="1">
                <a:solidFill>
                  <a:srgbClr val="595959"/>
                </a:solidFill>
              </a:rPr>
              <a:t>systemd</a:t>
            </a:r>
            <a:r>
              <a:rPr lang="ko-KR" altLang="en-US" sz="1600" b="1" dirty="0">
                <a:solidFill>
                  <a:srgbClr val="595959"/>
                </a:solidFill>
              </a:rPr>
              <a:t>의 </a:t>
            </a:r>
            <a:r>
              <a:rPr lang="en-US" altLang="ko-KR" sz="1600" b="1" dirty="0">
                <a:solidFill>
                  <a:srgbClr val="595959"/>
                </a:solidFill>
              </a:rPr>
              <a:t>multi-</a:t>
            </a:r>
            <a:r>
              <a:rPr lang="en-US" altLang="ko-KR" sz="1600" b="1" dirty="0" err="1">
                <a:solidFill>
                  <a:srgbClr val="595959"/>
                </a:solidFill>
              </a:rPr>
              <a:t>user.target</a:t>
            </a:r>
            <a:r>
              <a:rPr lang="ko-KR" altLang="en-US" sz="1600" b="1" dirty="0">
                <a:solidFill>
                  <a:srgbClr val="595959"/>
                </a:solidFill>
              </a:rPr>
              <a:t>은 비슷한 역할을 함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>
                <a:solidFill>
                  <a:srgbClr val="595959"/>
                </a:solidFill>
              </a:rPr>
              <a:t>Init 3 (</a:t>
            </a:r>
            <a:r>
              <a:rPr lang="en-US" altLang="ko-KR" sz="1600" b="1" dirty="0" err="1">
                <a:solidFill>
                  <a:srgbClr val="595959"/>
                </a:solidFill>
              </a:rPr>
              <a:t>Multy</a:t>
            </a:r>
            <a:r>
              <a:rPr lang="en-US" altLang="ko-KR" sz="1600" b="1" dirty="0">
                <a:solidFill>
                  <a:srgbClr val="595959"/>
                </a:solidFill>
              </a:rPr>
              <a:t>-user mode with networking) vs system multi-</a:t>
            </a:r>
            <a:r>
              <a:rPr lang="en-US" altLang="ko-KR" sz="1600" b="1" dirty="0" err="1">
                <a:solidFill>
                  <a:srgbClr val="595959"/>
                </a:solidFill>
              </a:rPr>
              <a:t>user.target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ko-KR" sz="1600" b="1" dirty="0">
                <a:solidFill>
                  <a:srgbClr val="595959"/>
                </a:solidFill>
              </a:rPr>
              <a:t>Init 3</a:t>
            </a:r>
            <a:r>
              <a:rPr lang="ko-KR" altLang="en-US" sz="1600" b="1" dirty="0">
                <a:solidFill>
                  <a:srgbClr val="595959"/>
                </a:solidFill>
              </a:rPr>
              <a:t>은 </a:t>
            </a:r>
            <a:r>
              <a:rPr lang="ko-KR" altLang="en-US" sz="1600" b="1" dirty="0" err="1">
                <a:solidFill>
                  <a:srgbClr val="595959"/>
                </a:solidFill>
              </a:rPr>
              <a:t>네트워트</a:t>
            </a:r>
            <a:r>
              <a:rPr lang="ko-KR" altLang="en-US" sz="1600" b="1" dirty="0">
                <a:solidFill>
                  <a:srgbClr val="595959"/>
                </a:solidFill>
              </a:rPr>
              <a:t> 활성화된 다중 사용자 모드이며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en-US" altLang="ko-KR" sz="1600" b="1" dirty="0" err="1">
                <a:solidFill>
                  <a:srgbClr val="595959"/>
                </a:solidFill>
              </a:rPr>
              <a:t>systemd</a:t>
            </a:r>
            <a:r>
              <a:rPr lang="ko-KR" altLang="en-US" sz="1600" b="1" dirty="0">
                <a:solidFill>
                  <a:srgbClr val="595959"/>
                </a:solidFill>
              </a:rPr>
              <a:t>의 </a:t>
            </a:r>
            <a:r>
              <a:rPr lang="en-US" altLang="ko-KR" sz="1600" b="1" dirty="0">
                <a:solidFill>
                  <a:srgbClr val="595959"/>
                </a:solidFill>
              </a:rPr>
              <a:t>multi-</a:t>
            </a:r>
            <a:r>
              <a:rPr lang="en-US" altLang="ko-KR" sz="1600" b="1" dirty="0" err="1">
                <a:solidFill>
                  <a:srgbClr val="595959"/>
                </a:solidFill>
              </a:rPr>
              <a:t>user.target</a:t>
            </a:r>
            <a:r>
              <a:rPr lang="ko-KR" altLang="en-US" sz="1600" b="1" dirty="0">
                <a:solidFill>
                  <a:srgbClr val="595959"/>
                </a:solidFill>
              </a:rPr>
              <a:t>도 동일한 역할을 함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>
                <a:solidFill>
                  <a:srgbClr val="595959"/>
                </a:solidFill>
              </a:rPr>
              <a:t>Init 4 (Not used)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ko-KR" sz="1600" b="1" dirty="0">
                <a:solidFill>
                  <a:srgbClr val="595959"/>
                </a:solidFill>
              </a:rPr>
              <a:t>Init</a:t>
            </a:r>
            <a:r>
              <a:rPr lang="ko-KR" altLang="en-US" sz="1600" b="1" dirty="0">
                <a:solidFill>
                  <a:srgbClr val="595959"/>
                </a:solidFill>
              </a:rPr>
              <a:t> </a:t>
            </a:r>
            <a:r>
              <a:rPr lang="en-US" altLang="ko-KR" sz="1600" b="1" dirty="0">
                <a:solidFill>
                  <a:srgbClr val="595959"/>
                </a:solidFill>
              </a:rPr>
              <a:t>4</a:t>
            </a:r>
            <a:r>
              <a:rPr lang="ko-KR" altLang="en-US" sz="1600" b="1" dirty="0">
                <a:solidFill>
                  <a:srgbClr val="595959"/>
                </a:solidFill>
              </a:rPr>
              <a:t>는 사용되지 않는 레벨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>
                <a:solidFill>
                  <a:srgbClr val="595959"/>
                </a:solidFill>
              </a:rPr>
              <a:t>그러나 </a:t>
            </a:r>
            <a:r>
              <a:rPr lang="en-US" altLang="ko-KR" sz="1600" b="1" dirty="0" err="1">
                <a:solidFill>
                  <a:srgbClr val="595959"/>
                </a:solidFill>
              </a:rPr>
              <a:t>systemd</a:t>
            </a:r>
            <a:r>
              <a:rPr lang="ko-KR" altLang="en-US" sz="1600" b="1" dirty="0">
                <a:solidFill>
                  <a:srgbClr val="595959"/>
                </a:solidFill>
              </a:rPr>
              <a:t>에서는 사용자 정의 타깃을 정의할 수 있음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>
                <a:solidFill>
                  <a:srgbClr val="595959"/>
                </a:solidFill>
              </a:rPr>
              <a:t>Init 5 (Graphical multi-user mode) vs system </a:t>
            </a:r>
            <a:r>
              <a:rPr lang="en-US" altLang="ko-KR" sz="1600" b="1" dirty="0" err="1">
                <a:solidFill>
                  <a:srgbClr val="595959"/>
                </a:solidFill>
              </a:rPr>
              <a:t>graphical.target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olidFill>
                  <a:srgbClr val="595959"/>
                </a:solidFill>
              </a:rPr>
              <a:t>-&gt; Init 5</a:t>
            </a:r>
            <a:r>
              <a:rPr lang="ko-KR" altLang="en-US" sz="1600" b="1" dirty="0">
                <a:solidFill>
                  <a:srgbClr val="595959"/>
                </a:solidFill>
              </a:rPr>
              <a:t>는 그래픽 환경을 지원하는 다중 사용자 모드로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en-US" altLang="ko-KR" sz="1600" b="1" dirty="0" err="1">
                <a:solidFill>
                  <a:srgbClr val="595959"/>
                </a:solidFill>
              </a:rPr>
              <a:t>systemd</a:t>
            </a:r>
            <a:r>
              <a:rPr lang="ko-KR" altLang="en-US" sz="1600" b="1" dirty="0">
                <a:solidFill>
                  <a:srgbClr val="595959"/>
                </a:solidFill>
              </a:rPr>
              <a:t>의 </a:t>
            </a:r>
            <a:r>
              <a:rPr lang="en-US" altLang="ko-KR" sz="1600" b="1" dirty="0" err="1">
                <a:solidFill>
                  <a:srgbClr val="595959"/>
                </a:solidFill>
              </a:rPr>
              <a:t>graphical.target</a:t>
            </a:r>
            <a:r>
              <a:rPr lang="ko-KR" altLang="en-US" sz="1600" b="1" dirty="0">
                <a:solidFill>
                  <a:srgbClr val="595959"/>
                </a:solidFill>
              </a:rPr>
              <a:t>은 그래픽 환경을 활성화함</a:t>
            </a:r>
            <a:endParaRPr lang="en-US" altLang="ko-KR" sz="1600" b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22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6933" y="-826034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참고자료</a:t>
              </a:r>
              <a:endParaRPr lang="ko-KR" altLang="en-US" sz="28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12E294F-8388-B02F-00B7-5987921B3DD5}"/>
              </a:ext>
            </a:extLst>
          </p:cNvPr>
          <p:cNvSpPr txBox="1"/>
          <p:nvPr/>
        </p:nvSpPr>
        <p:spPr>
          <a:xfrm>
            <a:off x="683884" y="1332672"/>
            <a:ext cx="109931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https://velog.io/@jaehyeonkim96/Init-and-Systemd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https://ubuntu2304.tistory.com/entry/%EB%A6%AC%EB%88%85%EC%8A%A4%EB%A7%88%EC%8A%A4%ED%84%B01%EA%B8%89-%ED%95%B5%EC%8B%AC-%EB%82%B4%EC%9A%A9-%EC%A0%95%EB%A6%AC-%EB%B6%80%ED%8C%85%EC%9D%98-%EC%A0%88%EC%B0%A8-systemdinit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https://yonlog.tistory.com/59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https://velog.io/@begoodlife/Linux-%EB%B6%80%ED%8C%85-%EA%B3%BC%EC%A0%95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https://itragdoll.tistory.com/3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https://www.youtube.com/watch?v=ikPXTSvYZCg</a:t>
            </a:r>
            <a:endParaRPr lang="en-US" altLang="ko-KR" dirty="0"/>
          </a:p>
          <a:p>
            <a:r>
              <a:rPr lang="en-US" altLang="ko-KR" dirty="0">
                <a:hlinkClick r:id="rId8"/>
              </a:rPr>
              <a:t>https://youtu.be/vg8bcRlNXB8?si=ga-sz9mmFLRCkHeJ</a:t>
            </a:r>
            <a:endParaRPr lang="en-US" altLang="ko-KR" dirty="0"/>
          </a:p>
          <a:p>
            <a:r>
              <a:rPr lang="en-US" altLang="ko-KR" dirty="0">
                <a:hlinkClick r:id="rId9"/>
              </a:rPr>
              <a:t>https://youtu.be/ACdlNJuaTvY?si=Lc3z12EtRXs1fKcQ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8DB96A-9CFD-B55A-68D2-49356C864BF6}"/>
              </a:ext>
            </a:extLst>
          </p:cNvPr>
          <p:cNvSpPr/>
          <p:nvPr/>
        </p:nvSpPr>
        <p:spPr>
          <a:xfrm>
            <a:off x="3545445" y="5163706"/>
            <a:ext cx="5087242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감사합니다 </a:t>
            </a:r>
            <a:r>
              <a:rPr lang="en-US" altLang="ko-KR" sz="6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:D</a:t>
            </a:r>
          </a:p>
        </p:txBody>
      </p:sp>
    </p:spTree>
    <p:extLst>
      <p:ext uri="{BB962C8B-B14F-4D97-AF65-F5344CB8AC3E}">
        <p14:creationId xmlns:p14="http://schemas.microsoft.com/office/powerpoint/2010/main" val="25886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84406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리눅스 </a:t>
              </a:r>
              <a:r>
                <a:rPr lang="en-US" altLang="ko-KR" sz="2800" b="1" i="1" kern="0" dirty="0">
                  <a:solidFill>
                    <a:srgbClr val="363B64"/>
                  </a:solidFill>
                  <a:latin typeface="+mj-lt"/>
                </a:rPr>
                <a:t>booting </a:t>
              </a: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과정</a:t>
              </a:r>
              <a:endParaRPr lang="en-US" altLang="ko-KR" sz="2800" b="1" i="1" kern="0" dirty="0">
                <a:solidFill>
                  <a:srgbClr val="363B64"/>
                </a:solidFill>
                <a:latin typeface="+mj-lt"/>
              </a:endParaRPr>
            </a:p>
          </p:txBody>
        </p:sp>
      </p:grp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FAF52C52-D067-4BC0-8286-D0DE607561AD}"/>
              </a:ext>
            </a:extLst>
          </p:cNvPr>
          <p:cNvCxnSpPr>
            <a:cxnSpLocks/>
          </p:cNvCxnSpPr>
          <p:nvPr/>
        </p:nvCxnSpPr>
        <p:spPr>
          <a:xfrm flipV="1">
            <a:off x="2351648" y="3495426"/>
            <a:ext cx="198857" cy="168322"/>
          </a:xfrm>
          <a:prstGeom prst="straightConnector1">
            <a:avLst/>
          </a:prstGeom>
          <a:ln w="22225" cap="sq">
            <a:solidFill>
              <a:schemeClr val="bg1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556C20-BED8-0FA5-B527-BFC0998BE463}"/>
              </a:ext>
            </a:extLst>
          </p:cNvPr>
          <p:cNvCxnSpPr>
            <a:cxnSpLocks/>
          </p:cNvCxnSpPr>
          <p:nvPr/>
        </p:nvCxnSpPr>
        <p:spPr>
          <a:xfrm>
            <a:off x="709863" y="3191083"/>
            <a:ext cx="10974136" cy="0"/>
          </a:xfrm>
          <a:prstGeom prst="straightConnector1">
            <a:avLst/>
          </a:prstGeom>
          <a:ln w="50800">
            <a:solidFill>
              <a:srgbClr val="595959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FC675D7-98DC-6F74-F9AF-8D8E8CAB9614}"/>
              </a:ext>
            </a:extLst>
          </p:cNvPr>
          <p:cNvCxnSpPr>
            <a:cxnSpLocks/>
          </p:cNvCxnSpPr>
          <p:nvPr/>
        </p:nvCxnSpPr>
        <p:spPr>
          <a:xfrm flipV="1">
            <a:off x="1288141" y="2573463"/>
            <a:ext cx="0" cy="617620"/>
          </a:xfrm>
          <a:prstGeom prst="line">
            <a:avLst/>
          </a:prstGeom>
          <a:ln w="50800">
            <a:solidFill>
              <a:srgbClr val="595959"/>
            </a:solidFill>
            <a:prstDash val="sysDash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60F2DE0-8B3E-5908-F4EC-29B52A03D0FD}"/>
              </a:ext>
            </a:extLst>
          </p:cNvPr>
          <p:cNvCxnSpPr>
            <a:cxnSpLocks/>
          </p:cNvCxnSpPr>
          <p:nvPr/>
        </p:nvCxnSpPr>
        <p:spPr>
          <a:xfrm>
            <a:off x="2561793" y="3191083"/>
            <a:ext cx="0" cy="670853"/>
          </a:xfrm>
          <a:prstGeom prst="line">
            <a:avLst/>
          </a:prstGeom>
          <a:ln w="50800">
            <a:solidFill>
              <a:srgbClr val="595959"/>
            </a:solidFill>
            <a:prstDash val="sysDash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C49BB2E-7B0B-7B22-4A6F-F3E0AA417F96}"/>
              </a:ext>
            </a:extLst>
          </p:cNvPr>
          <p:cNvSpPr txBox="1"/>
          <p:nvPr/>
        </p:nvSpPr>
        <p:spPr>
          <a:xfrm>
            <a:off x="202891" y="2150425"/>
            <a:ext cx="217050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95959"/>
                </a:solidFill>
              </a:rPr>
              <a:t>전원 켜기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7085F6-1D4F-67C3-60B1-24431A6C03EC}"/>
              </a:ext>
            </a:extLst>
          </p:cNvPr>
          <p:cNvSpPr txBox="1"/>
          <p:nvPr/>
        </p:nvSpPr>
        <p:spPr>
          <a:xfrm>
            <a:off x="1320468" y="3824965"/>
            <a:ext cx="2482650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595959"/>
                </a:solidFill>
              </a:rPr>
              <a:t>POST</a:t>
            </a:r>
            <a:br>
              <a:rPr lang="en-US" altLang="ko-KR" sz="1400" b="1" dirty="0">
                <a:solidFill>
                  <a:srgbClr val="595959"/>
                </a:solidFill>
              </a:rPr>
            </a:br>
            <a:r>
              <a:rPr lang="en-US" altLang="ko-KR" sz="1400" b="1" dirty="0">
                <a:solidFill>
                  <a:srgbClr val="595959"/>
                </a:solidFill>
              </a:rPr>
              <a:t>(Power On Self Test)</a:t>
            </a:r>
            <a:endParaRPr lang="ko-KR" altLang="en-US" sz="1400" b="1" dirty="0">
              <a:solidFill>
                <a:srgbClr val="595959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4FF274-B2D9-B766-B957-F6AE642FEDC4}"/>
              </a:ext>
            </a:extLst>
          </p:cNvPr>
          <p:cNvSpPr/>
          <p:nvPr/>
        </p:nvSpPr>
        <p:spPr>
          <a:xfrm>
            <a:off x="408104" y="1158066"/>
            <a:ext cx="112537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전통적인 리눅스의 부팅 과정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D4E8432-9F0E-FAFE-0AA7-DB44D46F1F83}"/>
              </a:ext>
            </a:extLst>
          </p:cNvPr>
          <p:cNvCxnSpPr>
            <a:cxnSpLocks/>
          </p:cNvCxnSpPr>
          <p:nvPr/>
        </p:nvCxnSpPr>
        <p:spPr>
          <a:xfrm flipV="1">
            <a:off x="3924095" y="2573463"/>
            <a:ext cx="0" cy="617620"/>
          </a:xfrm>
          <a:prstGeom prst="line">
            <a:avLst/>
          </a:prstGeom>
          <a:ln w="50800">
            <a:solidFill>
              <a:srgbClr val="595959"/>
            </a:solidFill>
            <a:prstDash val="sysDash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826F38C-2D81-DAA9-AD45-0415744CAECF}"/>
              </a:ext>
            </a:extLst>
          </p:cNvPr>
          <p:cNvSpPr txBox="1"/>
          <p:nvPr/>
        </p:nvSpPr>
        <p:spPr>
          <a:xfrm>
            <a:off x="2682770" y="2150425"/>
            <a:ext cx="248265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595959"/>
                </a:solidFill>
              </a:rPr>
              <a:t>BIOS </a:t>
            </a:r>
            <a:r>
              <a:rPr lang="ko-KR" altLang="en-US" sz="1400" b="1" dirty="0">
                <a:solidFill>
                  <a:srgbClr val="595959"/>
                </a:solidFill>
              </a:rPr>
              <a:t>단계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CD2317-E659-5E2E-32FF-C8DD7015AD16}"/>
              </a:ext>
            </a:extLst>
          </p:cNvPr>
          <p:cNvSpPr txBox="1"/>
          <p:nvPr/>
        </p:nvSpPr>
        <p:spPr>
          <a:xfrm>
            <a:off x="4018768" y="3824965"/>
            <a:ext cx="248265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95959"/>
                </a:solidFill>
              </a:rPr>
              <a:t>부팅</a:t>
            </a:r>
            <a:r>
              <a:rPr lang="en-US" altLang="ko-KR" sz="1400" b="1" dirty="0">
                <a:solidFill>
                  <a:srgbClr val="595959"/>
                </a:solidFill>
              </a:rPr>
              <a:t> </a:t>
            </a:r>
            <a:r>
              <a:rPr lang="ko-KR" altLang="en-US" sz="1400" b="1" dirty="0">
                <a:solidFill>
                  <a:srgbClr val="595959"/>
                </a:solidFill>
              </a:rPr>
              <a:t>장치 검색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6DB58D-54A0-3444-CAA0-7D78FB2B8767}"/>
              </a:ext>
            </a:extLst>
          </p:cNvPr>
          <p:cNvSpPr txBox="1"/>
          <p:nvPr/>
        </p:nvSpPr>
        <p:spPr>
          <a:xfrm>
            <a:off x="5416810" y="1781093"/>
            <a:ext cx="2482650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95959"/>
                </a:solidFill>
              </a:rPr>
              <a:t>부트 </a:t>
            </a:r>
            <a:r>
              <a:rPr lang="ko-KR" altLang="en-US" sz="1400" b="1" dirty="0" err="1">
                <a:solidFill>
                  <a:srgbClr val="595959"/>
                </a:solidFill>
              </a:rPr>
              <a:t>로더</a:t>
            </a:r>
            <a:r>
              <a:rPr lang="ko-KR" altLang="en-US" sz="1400" b="1" dirty="0">
                <a:solidFill>
                  <a:srgbClr val="595959"/>
                </a:solidFill>
              </a:rPr>
              <a:t> 실행</a:t>
            </a:r>
            <a:br>
              <a:rPr lang="en-US" altLang="ko-KR" sz="1400" b="1" dirty="0">
                <a:solidFill>
                  <a:srgbClr val="595959"/>
                </a:solidFill>
              </a:rPr>
            </a:br>
            <a:r>
              <a:rPr lang="en-US" altLang="ko-KR" sz="1400" b="1" dirty="0">
                <a:solidFill>
                  <a:srgbClr val="595959"/>
                </a:solidFill>
              </a:rPr>
              <a:t>(Grub </a:t>
            </a:r>
            <a:r>
              <a:rPr lang="ko-KR" altLang="en-US" sz="1400" b="1" dirty="0">
                <a:solidFill>
                  <a:srgbClr val="595959"/>
                </a:solidFill>
              </a:rPr>
              <a:t>실행</a:t>
            </a:r>
            <a:r>
              <a:rPr lang="en-US" altLang="ko-KR" sz="1400" b="1" dirty="0">
                <a:solidFill>
                  <a:srgbClr val="595959"/>
                </a:solidFill>
              </a:rPr>
              <a:t>)</a:t>
            </a:r>
            <a:endParaRPr lang="ko-KR" altLang="en-US" sz="1400" b="1" dirty="0">
              <a:solidFill>
                <a:srgbClr val="595959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72F8E2-B9DA-ACEC-626B-78E5C4F7509D}"/>
              </a:ext>
            </a:extLst>
          </p:cNvPr>
          <p:cNvSpPr txBox="1"/>
          <p:nvPr/>
        </p:nvSpPr>
        <p:spPr>
          <a:xfrm>
            <a:off x="6752808" y="3824965"/>
            <a:ext cx="248265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95959"/>
                </a:solidFill>
              </a:rPr>
              <a:t>실행 할 커널 선택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4F8B87-564D-AC98-FDEF-DCA32550F129}"/>
              </a:ext>
            </a:extLst>
          </p:cNvPr>
          <p:cNvSpPr txBox="1"/>
          <p:nvPr/>
        </p:nvSpPr>
        <p:spPr>
          <a:xfrm>
            <a:off x="8035172" y="1781093"/>
            <a:ext cx="2482650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95959"/>
                </a:solidFill>
              </a:rPr>
              <a:t>커널 로드 및</a:t>
            </a:r>
            <a:br>
              <a:rPr lang="en-US" altLang="ko-KR" sz="1400" b="1" dirty="0">
                <a:solidFill>
                  <a:srgbClr val="595959"/>
                </a:solidFill>
              </a:rPr>
            </a:br>
            <a:r>
              <a:rPr lang="en-US" altLang="ko-KR" sz="1400" b="1" dirty="0">
                <a:solidFill>
                  <a:srgbClr val="595959"/>
                </a:solidFill>
              </a:rPr>
              <a:t>PID 1</a:t>
            </a:r>
            <a:r>
              <a:rPr lang="ko-KR" altLang="en-US" sz="1400" b="1" dirty="0">
                <a:solidFill>
                  <a:srgbClr val="595959"/>
                </a:solidFill>
              </a:rPr>
              <a:t>번 실행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47BB99-D032-45BE-D1C3-E6E9E8B0DE3A}"/>
              </a:ext>
            </a:extLst>
          </p:cNvPr>
          <p:cNvSpPr txBox="1"/>
          <p:nvPr/>
        </p:nvSpPr>
        <p:spPr>
          <a:xfrm>
            <a:off x="9371170" y="3824965"/>
            <a:ext cx="248265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95959"/>
                </a:solidFill>
              </a:rPr>
              <a:t>기타 필수 프로그램 실행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A37B33F-F2EE-542D-7951-BD91ABE39BF5}"/>
              </a:ext>
            </a:extLst>
          </p:cNvPr>
          <p:cNvCxnSpPr>
            <a:cxnSpLocks/>
          </p:cNvCxnSpPr>
          <p:nvPr/>
        </p:nvCxnSpPr>
        <p:spPr>
          <a:xfrm flipV="1">
            <a:off x="3924095" y="2573463"/>
            <a:ext cx="0" cy="617620"/>
          </a:xfrm>
          <a:prstGeom prst="line">
            <a:avLst/>
          </a:prstGeom>
          <a:ln w="50800">
            <a:solidFill>
              <a:srgbClr val="595959"/>
            </a:solidFill>
            <a:prstDash val="sysDash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0EABB1D-FF0C-13EF-0D5B-D6399F73E3FE}"/>
              </a:ext>
            </a:extLst>
          </p:cNvPr>
          <p:cNvCxnSpPr>
            <a:cxnSpLocks/>
          </p:cNvCxnSpPr>
          <p:nvPr/>
        </p:nvCxnSpPr>
        <p:spPr>
          <a:xfrm flipV="1">
            <a:off x="6654466" y="2573463"/>
            <a:ext cx="0" cy="617620"/>
          </a:xfrm>
          <a:prstGeom prst="line">
            <a:avLst/>
          </a:prstGeom>
          <a:ln w="50800">
            <a:solidFill>
              <a:srgbClr val="595959"/>
            </a:solidFill>
            <a:prstDash val="sysDash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CC83B14-1975-2B0A-DABF-B643E5098230}"/>
              </a:ext>
            </a:extLst>
          </p:cNvPr>
          <p:cNvCxnSpPr>
            <a:cxnSpLocks/>
          </p:cNvCxnSpPr>
          <p:nvPr/>
        </p:nvCxnSpPr>
        <p:spPr>
          <a:xfrm flipV="1">
            <a:off x="9276497" y="2573463"/>
            <a:ext cx="0" cy="617620"/>
          </a:xfrm>
          <a:prstGeom prst="line">
            <a:avLst/>
          </a:prstGeom>
          <a:ln w="50800">
            <a:solidFill>
              <a:srgbClr val="595959"/>
            </a:solidFill>
            <a:prstDash val="sysDash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A6295A5-80F5-7BDF-17FE-B1895137548D}"/>
              </a:ext>
            </a:extLst>
          </p:cNvPr>
          <p:cNvCxnSpPr>
            <a:cxnSpLocks/>
          </p:cNvCxnSpPr>
          <p:nvPr/>
        </p:nvCxnSpPr>
        <p:spPr>
          <a:xfrm>
            <a:off x="5265722" y="3191083"/>
            <a:ext cx="0" cy="670853"/>
          </a:xfrm>
          <a:prstGeom prst="line">
            <a:avLst/>
          </a:prstGeom>
          <a:ln w="50800">
            <a:solidFill>
              <a:srgbClr val="595959"/>
            </a:solidFill>
            <a:prstDash val="sysDash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1D94D1E-D2E1-E096-A917-DDB678DF2CE4}"/>
              </a:ext>
            </a:extLst>
          </p:cNvPr>
          <p:cNvCxnSpPr>
            <a:cxnSpLocks/>
          </p:cNvCxnSpPr>
          <p:nvPr/>
        </p:nvCxnSpPr>
        <p:spPr>
          <a:xfrm>
            <a:off x="8005083" y="3191083"/>
            <a:ext cx="0" cy="670853"/>
          </a:xfrm>
          <a:prstGeom prst="line">
            <a:avLst/>
          </a:prstGeom>
          <a:ln w="50800">
            <a:solidFill>
              <a:srgbClr val="595959"/>
            </a:solidFill>
            <a:prstDash val="sysDash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7CCF495-D5A9-7715-F1B3-D43058C5063A}"/>
              </a:ext>
            </a:extLst>
          </p:cNvPr>
          <p:cNvCxnSpPr>
            <a:cxnSpLocks/>
          </p:cNvCxnSpPr>
          <p:nvPr/>
        </p:nvCxnSpPr>
        <p:spPr>
          <a:xfrm>
            <a:off x="10612495" y="3191083"/>
            <a:ext cx="0" cy="670853"/>
          </a:xfrm>
          <a:prstGeom prst="line">
            <a:avLst/>
          </a:prstGeom>
          <a:ln w="50800">
            <a:solidFill>
              <a:srgbClr val="595959"/>
            </a:solidFill>
            <a:prstDash val="sysDash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5975F56-2FEA-7801-417F-9B4B28A5C8A2}"/>
              </a:ext>
            </a:extLst>
          </p:cNvPr>
          <p:cNvSpPr txBox="1"/>
          <p:nvPr/>
        </p:nvSpPr>
        <p:spPr>
          <a:xfrm>
            <a:off x="656613" y="4646830"/>
            <a:ext cx="11027385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595959"/>
                </a:solidFill>
              </a:rPr>
              <a:t>POST (Power On Self Test) : </a:t>
            </a:r>
            <a:r>
              <a:rPr lang="ko-KR" altLang="en-US" sz="1200" b="1" dirty="0">
                <a:solidFill>
                  <a:srgbClr val="595959"/>
                </a:solidFill>
              </a:rPr>
              <a:t>하드웨어 및 기타 시스템 구성요소의 정상 작동 여부를 확인하는 과정</a:t>
            </a:r>
            <a:endParaRPr lang="en-US" altLang="ko-KR" sz="1200" b="1" dirty="0">
              <a:solidFill>
                <a:srgbClr val="595959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595959"/>
                </a:solidFill>
              </a:rPr>
              <a:t>BIOS (Basic Input/Output System) : </a:t>
            </a:r>
            <a:r>
              <a:rPr lang="ko-KR" altLang="en-US" sz="1200" b="1" dirty="0">
                <a:solidFill>
                  <a:srgbClr val="595959"/>
                </a:solidFill>
              </a:rPr>
              <a:t>부팅 장치 검색</a:t>
            </a:r>
            <a:endParaRPr lang="en-US" altLang="ko-KR" sz="1200" b="1" dirty="0">
              <a:solidFill>
                <a:srgbClr val="595959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err="1">
                <a:solidFill>
                  <a:srgbClr val="595959"/>
                </a:solidFill>
              </a:rPr>
              <a:t>부트로더</a:t>
            </a:r>
            <a:r>
              <a:rPr lang="ko-KR" altLang="en-US" sz="1200" b="1" dirty="0">
                <a:solidFill>
                  <a:srgbClr val="595959"/>
                </a:solidFill>
              </a:rPr>
              <a:t> </a:t>
            </a:r>
            <a:r>
              <a:rPr lang="en-US" altLang="ko-KR" sz="1200" b="1" dirty="0">
                <a:solidFill>
                  <a:srgbClr val="595959"/>
                </a:solidFill>
              </a:rPr>
              <a:t>: </a:t>
            </a:r>
            <a:r>
              <a:rPr lang="ko-KR" altLang="en-US" sz="1200" b="1" dirty="0">
                <a:solidFill>
                  <a:srgbClr val="595959"/>
                </a:solidFill>
              </a:rPr>
              <a:t>실행 할 커널의 목록 보여줌</a:t>
            </a:r>
            <a:r>
              <a:rPr lang="en-US" altLang="ko-KR" sz="1200" b="1" dirty="0">
                <a:solidFill>
                  <a:srgbClr val="595959"/>
                </a:solidFill>
              </a:rPr>
              <a:t>. </a:t>
            </a:r>
            <a:br>
              <a:rPr lang="en-US" altLang="ko-KR" sz="1200" b="1" dirty="0">
                <a:solidFill>
                  <a:srgbClr val="595959"/>
                </a:solidFill>
              </a:rPr>
            </a:br>
            <a:r>
              <a:rPr lang="en-US" altLang="ko-KR" sz="1200" b="1" dirty="0">
                <a:solidFill>
                  <a:srgbClr val="595959"/>
                </a:solidFill>
              </a:rPr>
              <a:t>	   </a:t>
            </a:r>
            <a:r>
              <a:rPr lang="ko-KR" altLang="en-US" sz="1200" b="1" dirty="0">
                <a:solidFill>
                  <a:srgbClr val="595959"/>
                </a:solidFill>
              </a:rPr>
              <a:t>리눅스에서 가장 일반적으로 사용되는 부트 </a:t>
            </a:r>
            <a:r>
              <a:rPr lang="ko-KR" altLang="en-US" sz="1200" b="1" dirty="0" err="1">
                <a:solidFill>
                  <a:srgbClr val="595959"/>
                </a:solidFill>
              </a:rPr>
              <a:t>로더는</a:t>
            </a:r>
            <a:r>
              <a:rPr lang="ko-KR" altLang="en-US" sz="1200" b="1" dirty="0">
                <a:solidFill>
                  <a:srgbClr val="595959"/>
                </a:solidFill>
              </a:rPr>
              <a:t> </a:t>
            </a:r>
            <a:r>
              <a:rPr lang="en-US" altLang="ko-KR" sz="1200" b="1" dirty="0">
                <a:solidFill>
                  <a:srgbClr val="595959"/>
                </a:solidFill>
              </a:rPr>
              <a:t>GRUB.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595959"/>
                </a:solidFill>
              </a:rPr>
              <a:t>PID 1</a:t>
            </a:r>
            <a:r>
              <a:rPr lang="ko-KR" altLang="en-US" sz="1200" b="1" dirty="0">
                <a:solidFill>
                  <a:srgbClr val="595959"/>
                </a:solidFill>
              </a:rPr>
              <a:t>번 프로세스 </a:t>
            </a:r>
            <a:r>
              <a:rPr lang="en-US" altLang="ko-KR" sz="1200" b="1" dirty="0">
                <a:solidFill>
                  <a:srgbClr val="595959"/>
                </a:solidFill>
              </a:rPr>
              <a:t>:  </a:t>
            </a:r>
            <a:r>
              <a:rPr lang="ko-KR" altLang="en-US" sz="1200" b="1" dirty="0">
                <a:solidFill>
                  <a:srgbClr val="595959"/>
                </a:solidFill>
              </a:rPr>
              <a:t>대부분의 리눅스 시스템이 동작하는데 필요한 기타 필수 프로그램들 실행</a:t>
            </a:r>
            <a:br>
              <a:rPr lang="en-US" altLang="ko-KR" sz="1200" b="1" dirty="0">
                <a:solidFill>
                  <a:srgbClr val="595959"/>
                </a:solidFill>
              </a:rPr>
            </a:br>
            <a:r>
              <a:rPr lang="en-US" altLang="ko-KR" sz="1200" b="1" dirty="0">
                <a:solidFill>
                  <a:srgbClr val="595959"/>
                </a:solidFill>
              </a:rPr>
              <a:t>	              </a:t>
            </a:r>
            <a:r>
              <a:rPr lang="ko-KR" altLang="en-US" sz="1200" b="1" dirty="0">
                <a:solidFill>
                  <a:srgbClr val="595959"/>
                </a:solidFill>
              </a:rPr>
              <a:t>예전 리눅스 같은 경우는 </a:t>
            </a:r>
            <a:r>
              <a:rPr lang="en-US" altLang="ko-KR" sz="1200" b="1" dirty="0" err="1">
                <a:solidFill>
                  <a:srgbClr val="595959"/>
                </a:solidFill>
              </a:rPr>
              <a:t>init</a:t>
            </a:r>
            <a:r>
              <a:rPr lang="en-US" altLang="ko-KR" sz="1200" b="1" dirty="0">
                <a:solidFill>
                  <a:srgbClr val="595959"/>
                </a:solidFill>
              </a:rPr>
              <a:t> </a:t>
            </a:r>
            <a:r>
              <a:rPr lang="ko-KR" altLang="en-US" sz="1200" b="1" dirty="0">
                <a:solidFill>
                  <a:srgbClr val="595959"/>
                </a:solidFill>
              </a:rPr>
              <a:t>프로세스</a:t>
            </a:r>
            <a:r>
              <a:rPr lang="en-US" altLang="ko-KR" sz="1200" b="1" dirty="0">
                <a:solidFill>
                  <a:srgbClr val="595959"/>
                </a:solidFill>
              </a:rPr>
              <a:t>, </a:t>
            </a:r>
            <a:r>
              <a:rPr lang="ko-KR" altLang="en-US" sz="1200" b="1" dirty="0">
                <a:solidFill>
                  <a:srgbClr val="595959"/>
                </a:solidFill>
              </a:rPr>
              <a:t>요즘 리눅스에서는 </a:t>
            </a:r>
            <a:r>
              <a:rPr lang="en-US" altLang="ko-KR" sz="1200" b="1" dirty="0" err="1">
                <a:solidFill>
                  <a:srgbClr val="595959"/>
                </a:solidFill>
              </a:rPr>
              <a:t>systemd</a:t>
            </a:r>
            <a:endParaRPr lang="ko-KR" altLang="en-US" sz="1200" b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737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84406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800" b="1" i="1" kern="0" dirty="0">
                  <a:solidFill>
                    <a:srgbClr val="363B64"/>
                  </a:solidFill>
                  <a:latin typeface="+mj-lt"/>
                </a:rPr>
                <a:t>Grub </a:t>
              </a: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실행 상태</a:t>
              </a:r>
              <a:endParaRPr lang="en-US" altLang="ko-KR" sz="2800" b="1" i="1" kern="0" dirty="0">
                <a:solidFill>
                  <a:srgbClr val="363B64"/>
                </a:solidFill>
                <a:latin typeface="+mj-lt"/>
              </a:endParaRPr>
            </a:p>
          </p:txBody>
        </p:sp>
      </p:grpSp>
      <p:pic>
        <p:nvPicPr>
          <p:cNvPr id="52" name="그림 51">
            <a:extLst>
              <a:ext uri="{FF2B5EF4-FFF2-40B4-BE49-F238E27FC236}">
                <a16:creationId xmlns:a16="http://schemas.microsoft.com/office/drawing/2014/main" id="{3CB0147B-4E5F-B92C-0100-7312F51BA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80" y="1360853"/>
            <a:ext cx="10034316" cy="489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7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84406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리눅스 </a:t>
              </a:r>
              <a:r>
                <a:rPr lang="en-US" altLang="ko-KR" sz="2800" b="1" i="1" kern="0" dirty="0">
                  <a:solidFill>
                    <a:srgbClr val="363B64"/>
                  </a:solidFill>
                  <a:latin typeface="+mj-lt"/>
                </a:rPr>
                <a:t>booting </a:t>
              </a: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과정</a:t>
              </a:r>
              <a:endParaRPr lang="en-US" altLang="ko-KR" sz="2800" b="1" i="1" kern="0" dirty="0">
                <a:solidFill>
                  <a:srgbClr val="363B64"/>
                </a:solidFill>
                <a:latin typeface="+mj-lt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4FF274-B2D9-B766-B957-F6AE642FEDC4}"/>
              </a:ext>
            </a:extLst>
          </p:cNvPr>
          <p:cNvSpPr/>
          <p:nvPr/>
        </p:nvSpPr>
        <p:spPr>
          <a:xfrm>
            <a:off x="408104" y="1158066"/>
            <a:ext cx="112537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BIOS (Basic Input/Output System)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352358-ECA5-5A17-EE2E-11FA0C2F31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" t="272" r="832" b="1867"/>
          <a:stretch/>
        </p:blipFill>
        <p:spPr>
          <a:xfrm>
            <a:off x="690817" y="1840114"/>
            <a:ext cx="6532893" cy="466897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42D0E62-9470-3761-1D68-CC354961C3C3}"/>
              </a:ext>
            </a:extLst>
          </p:cNvPr>
          <p:cNvSpPr/>
          <p:nvPr/>
        </p:nvSpPr>
        <p:spPr>
          <a:xfrm>
            <a:off x="3644248" y="1912802"/>
            <a:ext cx="735901" cy="354761"/>
          </a:xfrm>
          <a:custGeom>
            <a:avLst/>
            <a:gdLst>
              <a:gd name="connsiteX0" fmla="*/ 0 w 735901"/>
              <a:gd name="connsiteY0" fmla="*/ 59128 h 354761"/>
              <a:gd name="connsiteX1" fmla="*/ 59128 w 735901"/>
              <a:gd name="connsiteY1" fmla="*/ 0 h 354761"/>
              <a:gd name="connsiteX2" fmla="*/ 676773 w 735901"/>
              <a:gd name="connsiteY2" fmla="*/ 0 h 354761"/>
              <a:gd name="connsiteX3" fmla="*/ 735901 w 735901"/>
              <a:gd name="connsiteY3" fmla="*/ 59128 h 354761"/>
              <a:gd name="connsiteX4" fmla="*/ 735901 w 735901"/>
              <a:gd name="connsiteY4" fmla="*/ 295633 h 354761"/>
              <a:gd name="connsiteX5" fmla="*/ 676773 w 735901"/>
              <a:gd name="connsiteY5" fmla="*/ 354761 h 354761"/>
              <a:gd name="connsiteX6" fmla="*/ 59128 w 735901"/>
              <a:gd name="connsiteY6" fmla="*/ 354761 h 354761"/>
              <a:gd name="connsiteX7" fmla="*/ 0 w 735901"/>
              <a:gd name="connsiteY7" fmla="*/ 295633 h 354761"/>
              <a:gd name="connsiteX8" fmla="*/ 0 w 735901"/>
              <a:gd name="connsiteY8" fmla="*/ 59128 h 354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5901" h="354761" extrusionOk="0">
                <a:moveTo>
                  <a:pt x="0" y="59128"/>
                </a:moveTo>
                <a:cubicBezTo>
                  <a:pt x="-2918" y="24673"/>
                  <a:pt x="23395" y="1155"/>
                  <a:pt x="59128" y="0"/>
                </a:cubicBezTo>
                <a:cubicBezTo>
                  <a:pt x="366682" y="10977"/>
                  <a:pt x="459356" y="-5784"/>
                  <a:pt x="676773" y="0"/>
                </a:cubicBezTo>
                <a:cubicBezTo>
                  <a:pt x="706641" y="-2120"/>
                  <a:pt x="734526" y="29295"/>
                  <a:pt x="735901" y="59128"/>
                </a:cubicBezTo>
                <a:cubicBezTo>
                  <a:pt x="740699" y="156802"/>
                  <a:pt x="729993" y="247546"/>
                  <a:pt x="735901" y="295633"/>
                </a:cubicBezTo>
                <a:cubicBezTo>
                  <a:pt x="739361" y="321167"/>
                  <a:pt x="708443" y="354610"/>
                  <a:pt x="676773" y="354761"/>
                </a:cubicBezTo>
                <a:cubicBezTo>
                  <a:pt x="510190" y="382979"/>
                  <a:pt x="333914" y="347836"/>
                  <a:pt x="59128" y="354761"/>
                </a:cubicBezTo>
                <a:cubicBezTo>
                  <a:pt x="24299" y="358357"/>
                  <a:pt x="-1276" y="326808"/>
                  <a:pt x="0" y="295633"/>
                </a:cubicBezTo>
                <a:cubicBezTo>
                  <a:pt x="6280" y="181415"/>
                  <a:pt x="2754" y="139179"/>
                  <a:pt x="0" y="59128"/>
                </a:cubicBezTo>
                <a:close/>
              </a:path>
            </a:pathLst>
          </a:custGeom>
          <a:noFill/>
          <a:ln w="38100">
            <a:solidFill>
              <a:srgbClr val="F3EDEF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551A20-5C07-382A-06AC-A7472CD53945}"/>
              </a:ext>
            </a:extLst>
          </p:cNvPr>
          <p:cNvSpPr txBox="1"/>
          <p:nvPr/>
        </p:nvSpPr>
        <p:spPr>
          <a:xfrm>
            <a:off x="7333580" y="1832717"/>
            <a:ext cx="435041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595959"/>
                </a:solidFill>
              </a:rPr>
              <a:t>Boot </a:t>
            </a:r>
            <a:r>
              <a:rPr lang="ko-KR" altLang="en-US" sz="1200" b="1" dirty="0">
                <a:solidFill>
                  <a:srgbClr val="595959"/>
                </a:solidFill>
              </a:rPr>
              <a:t>메뉴 </a:t>
            </a:r>
            <a:r>
              <a:rPr lang="en-US" altLang="ko-KR" sz="1200" b="1" dirty="0">
                <a:solidFill>
                  <a:srgbClr val="595959"/>
                </a:solidFill>
              </a:rPr>
              <a:t>: </a:t>
            </a:r>
            <a:r>
              <a:rPr lang="ko-KR" altLang="en-US" sz="1200" b="1" dirty="0">
                <a:solidFill>
                  <a:srgbClr val="595959"/>
                </a:solidFill>
              </a:rPr>
              <a:t>부팅 장치의 검색 순서 등 설정 가능</a:t>
            </a:r>
          </a:p>
        </p:txBody>
      </p:sp>
    </p:spTree>
    <p:extLst>
      <p:ext uri="{BB962C8B-B14F-4D97-AF65-F5344CB8AC3E}">
        <p14:creationId xmlns:p14="http://schemas.microsoft.com/office/powerpoint/2010/main" val="248651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84406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리눅스 </a:t>
              </a:r>
              <a:r>
                <a:rPr lang="en-US" altLang="ko-KR" sz="2800" b="1" i="1" kern="0" dirty="0">
                  <a:solidFill>
                    <a:srgbClr val="363B64"/>
                  </a:solidFill>
                  <a:latin typeface="+mj-lt"/>
                </a:rPr>
                <a:t>booting </a:t>
              </a: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과정</a:t>
              </a:r>
              <a:endParaRPr lang="en-US" altLang="ko-KR" sz="2800" b="1" i="1" kern="0" dirty="0">
                <a:solidFill>
                  <a:srgbClr val="363B64"/>
                </a:solidFill>
                <a:latin typeface="+mj-lt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4FF274-B2D9-B766-B957-F6AE642FEDC4}"/>
              </a:ext>
            </a:extLst>
          </p:cNvPr>
          <p:cNvSpPr/>
          <p:nvPr/>
        </p:nvSpPr>
        <p:spPr>
          <a:xfrm>
            <a:off x="408104" y="1158066"/>
            <a:ext cx="112537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부팅 메뉴 파일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(/boot/grub2/</a:t>
            </a:r>
            <a:r>
              <a:rPr lang="en-US" altLang="ko-KR" sz="2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grub.cfg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058CD5-CC3C-D3AF-CA66-16DFA9895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63" y="2068706"/>
            <a:ext cx="10971072" cy="3651173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0074755-EA20-7FEF-314C-A78523AB437C}"/>
              </a:ext>
            </a:extLst>
          </p:cNvPr>
          <p:cNvCxnSpPr/>
          <p:nvPr/>
        </p:nvCxnSpPr>
        <p:spPr>
          <a:xfrm>
            <a:off x="1995055" y="3782291"/>
            <a:ext cx="6026727" cy="0"/>
          </a:xfrm>
          <a:prstGeom prst="line">
            <a:avLst/>
          </a:prstGeom>
          <a:ln w="63500">
            <a:solidFill>
              <a:srgbClr val="FC99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CB18CE6-2486-D59B-25F4-4108DE5E93AE}"/>
              </a:ext>
            </a:extLst>
          </p:cNvPr>
          <p:cNvCxnSpPr>
            <a:cxnSpLocks/>
          </p:cNvCxnSpPr>
          <p:nvPr/>
        </p:nvCxnSpPr>
        <p:spPr>
          <a:xfrm>
            <a:off x="2098964" y="4592782"/>
            <a:ext cx="8603672" cy="0"/>
          </a:xfrm>
          <a:prstGeom prst="line">
            <a:avLst/>
          </a:prstGeom>
          <a:ln w="63500">
            <a:solidFill>
              <a:srgbClr val="FC99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9BB0B46-A398-9C4B-D171-763DA1F061D9}"/>
              </a:ext>
            </a:extLst>
          </p:cNvPr>
          <p:cNvSpPr txBox="1"/>
          <p:nvPr/>
        </p:nvSpPr>
        <p:spPr>
          <a:xfrm>
            <a:off x="690817" y="5791506"/>
            <a:ext cx="11027385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595959"/>
                </a:solidFill>
              </a:rPr>
              <a:t>커널들이 추가가 되어 있음</a:t>
            </a:r>
          </a:p>
        </p:txBody>
      </p:sp>
    </p:spTree>
    <p:extLst>
      <p:ext uri="{BB962C8B-B14F-4D97-AF65-F5344CB8AC3E}">
        <p14:creationId xmlns:p14="http://schemas.microsoft.com/office/powerpoint/2010/main" val="415844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84406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리눅스 </a:t>
              </a:r>
              <a:r>
                <a:rPr lang="en-US" altLang="ko-KR" sz="2800" b="1" i="1" kern="0" dirty="0">
                  <a:solidFill>
                    <a:srgbClr val="363B64"/>
                  </a:solidFill>
                  <a:latin typeface="+mj-lt"/>
                </a:rPr>
                <a:t>booting </a:t>
              </a: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과정</a:t>
              </a:r>
              <a:endParaRPr lang="en-US" altLang="ko-KR" sz="2800" b="1" i="1" kern="0" dirty="0">
                <a:solidFill>
                  <a:srgbClr val="363B64"/>
                </a:solidFill>
                <a:latin typeface="+mj-lt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4FF274-B2D9-B766-B957-F6AE642FEDC4}"/>
              </a:ext>
            </a:extLst>
          </p:cNvPr>
          <p:cNvSpPr/>
          <p:nvPr/>
        </p:nvSpPr>
        <p:spPr>
          <a:xfrm>
            <a:off x="408104" y="1158066"/>
            <a:ext cx="112537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부팅할 때 나오는 메시지 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(/var/log/boot.log)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921844C-C4EB-D4BC-5EF0-9AE42DA89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13" y="1976959"/>
            <a:ext cx="7003676" cy="410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6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84406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리눅스 </a:t>
              </a:r>
              <a:r>
                <a:rPr lang="en-US" altLang="ko-KR" sz="2800" b="1" i="1" kern="0" dirty="0">
                  <a:solidFill>
                    <a:srgbClr val="363B64"/>
                  </a:solidFill>
                  <a:latin typeface="+mj-lt"/>
                </a:rPr>
                <a:t>booting </a:t>
              </a: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과정</a:t>
              </a:r>
              <a:endParaRPr lang="en-US" altLang="ko-KR" sz="2800" b="1" i="1" kern="0" dirty="0">
                <a:solidFill>
                  <a:srgbClr val="363B64"/>
                </a:solidFill>
                <a:latin typeface="+mj-lt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4FF274-B2D9-B766-B957-F6AE642FEDC4}"/>
              </a:ext>
            </a:extLst>
          </p:cNvPr>
          <p:cNvSpPr/>
          <p:nvPr/>
        </p:nvSpPr>
        <p:spPr>
          <a:xfrm>
            <a:off x="408104" y="1158066"/>
            <a:ext cx="112537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런 레벨 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시스템의 상태를 나타냄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2AA0A1-0434-E907-08C8-79625FC9D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62" y="1823870"/>
            <a:ext cx="7852207" cy="38876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EEAB81-4D38-FA05-6C5F-DBAFA1AF1D36}"/>
              </a:ext>
            </a:extLst>
          </p:cNvPr>
          <p:cNvSpPr txBox="1"/>
          <p:nvPr/>
        </p:nvSpPr>
        <p:spPr>
          <a:xfrm>
            <a:off x="685962" y="5809810"/>
            <a:ext cx="7852207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595959"/>
                </a:solidFill>
              </a:rPr>
              <a:t>런 레벨은 숫자 또는 문자로 표현된 시스템의 상태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595959"/>
                </a:solidFill>
              </a:rPr>
              <a:t>런 레벨은 서비스와 사용자가 사용할 수 있는 자원들에 대해 정의하고 있음</a:t>
            </a:r>
          </a:p>
        </p:txBody>
      </p:sp>
    </p:spTree>
    <p:extLst>
      <p:ext uri="{BB962C8B-B14F-4D97-AF65-F5344CB8AC3E}">
        <p14:creationId xmlns:p14="http://schemas.microsoft.com/office/powerpoint/2010/main" val="269282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84406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리눅스 </a:t>
              </a:r>
              <a:r>
                <a:rPr lang="en-US" altLang="ko-KR" sz="2800" b="1" i="1" kern="0" dirty="0">
                  <a:solidFill>
                    <a:srgbClr val="363B64"/>
                  </a:solidFill>
                  <a:latin typeface="+mj-lt"/>
                </a:rPr>
                <a:t>booting </a:t>
              </a: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과정</a:t>
              </a:r>
              <a:endParaRPr lang="en-US" altLang="ko-KR" sz="2800" b="1" i="1" kern="0" dirty="0">
                <a:solidFill>
                  <a:srgbClr val="363B64"/>
                </a:solidFill>
                <a:latin typeface="+mj-lt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4FF274-B2D9-B766-B957-F6AE642FEDC4}"/>
              </a:ext>
            </a:extLst>
          </p:cNvPr>
          <p:cNvSpPr/>
          <p:nvPr/>
        </p:nvSpPr>
        <p:spPr>
          <a:xfrm>
            <a:off x="408104" y="1158066"/>
            <a:ext cx="112537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런 레벨 관련 명령어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EEAB81-4D38-FA05-6C5F-DBAFA1AF1D36}"/>
              </a:ext>
            </a:extLst>
          </p:cNvPr>
          <p:cNvSpPr txBox="1"/>
          <p:nvPr/>
        </p:nvSpPr>
        <p:spPr>
          <a:xfrm>
            <a:off x="650991" y="1850784"/>
            <a:ext cx="10591638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595959"/>
                </a:solidFill>
              </a:rPr>
              <a:t>who</a:t>
            </a:r>
            <a:r>
              <a:rPr lang="ko-KR" altLang="en-US" sz="1600" b="1" dirty="0">
                <a:solidFill>
                  <a:srgbClr val="595959"/>
                </a:solidFill>
              </a:rPr>
              <a:t> </a:t>
            </a:r>
            <a:r>
              <a:rPr lang="en-US" altLang="ko-KR" sz="1600" b="1" dirty="0">
                <a:solidFill>
                  <a:srgbClr val="595959"/>
                </a:solidFill>
              </a:rPr>
              <a:t>–r : </a:t>
            </a:r>
            <a:r>
              <a:rPr lang="ko-KR" altLang="en-US" sz="1600" b="1" dirty="0">
                <a:solidFill>
                  <a:srgbClr val="595959"/>
                </a:solidFill>
              </a:rPr>
              <a:t>현재 및 이전 런 레벨을 확인하는 명령어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595959"/>
                </a:solidFill>
              </a:rPr>
              <a:t>Init</a:t>
            </a:r>
            <a:r>
              <a:rPr lang="ko-KR" altLang="en-US" sz="1600" b="1" dirty="0">
                <a:solidFill>
                  <a:srgbClr val="595959"/>
                </a:solidFill>
              </a:rPr>
              <a:t> 런 레벨</a:t>
            </a:r>
            <a:r>
              <a:rPr lang="en-US" altLang="ko-KR" sz="1600" b="1" dirty="0">
                <a:solidFill>
                  <a:srgbClr val="595959"/>
                </a:solidFill>
              </a:rPr>
              <a:t>(0~6)</a:t>
            </a:r>
            <a:r>
              <a:rPr lang="ko-KR" altLang="en-US" sz="1600" b="1" dirty="0">
                <a:solidFill>
                  <a:srgbClr val="595959"/>
                </a:solidFill>
              </a:rPr>
              <a:t> </a:t>
            </a:r>
            <a:r>
              <a:rPr lang="en-US" altLang="ko-KR" sz="1600" b="1" dirty="0">
                <a:solidFill>
                  <a:srgbClr val="595959"/>
                </a:solidFill>
              </a:rPr>
              <a:t>: </a:t>
            </a:r>
            <a:r>
              <a:rPr lang="ko-KR" altLang="en-US" sz="1600" b="1" dirty="0">
                <a:solidFill>
                  <a:srgbClr val="595959"/>
                </a:solidFill>
              </a:rPr>
              <a:t>런 레벨 스크립트를 실행하는 명령어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ko-KR" sz="1600" b="1" dirty="0" err="1">
                <a:solidFill>
                  <a:srgbClr val="595959"/>
                </a:solidFill>
              </a:rPr>
              <a:t>etc</a:t>
            </a:r>
            <a:r>
              <a:rPr lang="ko-KR" altLang="en-US" sz="1600" b="1" dirty="0">
                <a:solidFill>
                  <a:srgbClr val="595959"/>
                </a:solidFill>
              </a:rPr>
              <a:t>파일에서 </a:t>
            </a:r>
            <a:r>
              <a:rPr lang="en-US" altLang="ko-KR" sz="1600" b="1" dirty="0" err="1">
                <a:solidFill>
                  <a:srgbClr val="595959"/>
                </a:solidFill>
              </a:rPr>
              <a:t>rc</a:t>
            </a:r>
            <a:r>
              <a:rPr lang="ko-KR" altLang="en-US" sz="1600" b="1" dirty="0">
                <a:solidFill>
                  <a:srgbClr val="595959"/>
                </a:solidFill>
              </a:rPr>
              <a:t>로 시작하는 디렉토리들을 보면 </a:t>
            </a:r>
            <a:r>
              <a:rPr lang="en-US" altLang="ko-KR" sz="1600" b="1" dirty="0">
                <a:solidFill>
                  <a:srgbClr val="595959"/>
                </a:solidFill>
              </a:rPr>
              <a:t>rc0~6</a:t>
            </a:r>
            <a:r>
              <a:rPr lang="ko-KR" altLang="en-US" sz="1600" b="1" dirty="0">
                <a:solidFill>
                  <a:srgbClr val="595959"/>
                </a:solidFill>
              </a:rPr>
              <a:t>처럼 런 레벨에 맞는 런 레벨 스크립트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1600" b="1" dirty="0">
                <a:solidFill>
                  <a:srgbClr val="595959"/>
                </a:solidFill>
              </a:rPr>
              <a:t>디렉토리로 이동해서 리스트를 보면 </a:t>
            </a:r>
            <a:br>
              <a:rPr lang="en-US" altLang="ko-KR" sz="1600" b="1" dirty="0">
                <a:solidFill>
                  <a:srgbClr val="595959"/>
                </a:solidFill>
              </a:rPr>
            </a:br>
            <a:r>
              <a:rPr lang="en-US" altLang="ko-KR" sz="1600" b="1" dirty="0">
                <a:solidFill>
                  <a:srgbClr val="595959"/>
                </a:solidFill>
              </a:rPr>
              <a:t>K</a:t>
            </a:r>
            <a:r>
              <a:rPr lang="ko-KR" altLang="en-US" sz="1600" b="1" dirty="0">
                <a:solidFill>
                  <a:srgbClr val="595959"/>
                </a:solidFill>
              </a:rPr>
              <a:t>로 시작하는 것은 이 런 레벨에서 끄는 것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br>
              <a:rPr lang="en-US" altLang="ko-KR" sz="1600" b="1" dirty="0">
                <a:solidFill>
                  <a:srgbClr val="595959"/>
                </a:solidFill>
              </a:rPr>
            </a:br>
            <a:r>
              <a:rPr lang="en-US" altLang="ko-KR" sz="1600" b="1" dirty="0">
                <a:solidFill>
                  <a:srgbClr val="595959"/>
                </a:solidFill>
              </a:rPr>
              <a:t>S</a:t>
            </a:r>
            <a:r>
              <a:rPr lang="ko-KR" altLang="en-US" sz="1600" b="1" dirty="0">
                <a:solidFill>
                  <a:srgbClr val="595959"/>
                </a:solidFill>
              </a:rPr>
              <a:t>로 시작하는 것은 이 런 레벨에서 실행하는 것</a:t>
            </a:r>
            <a:endParaRPr lang="en-US" altLang="ko-KR" sz="1600" b="1" dirty="0">
              <a:solidFill>
                <a:srgbClr val="595959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4A2793-7E2C-470B-B818-C535B6222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72" y="4161480"/>
            <a:ext cx="3433475" cy="24913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5F54512-BDA9-B5BE-E4F9-36C3F3D52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668" y="5506307"/>
            <a:ext cx="6488113" cy="10799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4CB132B-2D41-49A1-D3BC-A96FBF406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668" y="4229219"/>
            <a:ext cx="5690768" cy="58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46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84406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리눅스 </a:t>
              </a:r>
              <a:r>
                <a:rPr lang="en-US" altLang="ko-KR" sz="2800" b="1" i="1" kern="0" dirty="0">
                  <a:solidFill>
                    <a:srgbClr val="363B64"/>
                  </a:solidFill>
                  <a:latin typeface="+mj-lt"/>
                </a:rPr>
                <a:t>booting </a:t>
              </a: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과정</a:t>
              </a:r>
              <a:endParaRPr lang="en-US" altLang="ko-KR" sz="2800" b="1" i="1" kern="0" dirty="0">
                <a:solidFill>
                  <a:srgbClr val="363B64"/>
                </a:solidFill>
                <a:latin typeface="+mj-lt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4FF274-B2D9-B766-B957-F6AE642FEDC4}"/>
              </a:ext>
            </a:extLst>
          </p:cNvPr>
          <p:cNvSpPr/>
          <p:nvPr/>
        </p:nvSpPr>
        <p:spPr>
          <a:xfrm>
            <a:off x="408104" y="1158066"/>
            <a:ext cx="112537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Init </a:t>
            </a: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프로세스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712654-D4FE-A034-C35E-CA527E828F34}"/>
              </a:ext>
            </a:extLst>
          </p:cNvPr>
          <p:cNvSpPr txBox="1"/>
          <p:nvPr/>
        </p:nvSpPr>
        <p:spPr>
          <a:xfrm>
            <a:off x="685962" y="1828581"/>
            <a:ext cx="10975927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595959"/>
                </a:solidFill>
              </a:rPr>
              <a:t>리눅스 시스템의 부팅 및 초기화를 담당하는 핵심 프로세스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595959"/>
                </a:solidFill>
              </a:rPr>
              <a:t>수행 작업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ko-KR" sz="1600" b="1" dirty="0">
                <a:solidFill>
                  <a:srgbClr val="595959"/>
                </a:solidFill>
              </a:rPr>
              <a:t>Init</a:t>
            </a:r>
            <a:r>
              <a:rPr lang="ko-KR" altLang="en-US" sz="1600" b="1" dirty="0">
                <a:solidFill>
                  <a:srgbClr val="595959"/>
                </a:solidFill>
              </a:rPr>
              <a:t> 또는 </a:t>
            </a:r>
            <a:r>
              <a:rPr lang="en-US" altLang="ko-KR" sz="1600" b="1" dirty="0" err="1">
                <a:solidFill>
                  <a:srgbClr val="595959"/>
                </a:solidFill>
              </a:rPr>
              <a:t>Systemd</a:t>
            </a:r>
            <a:r>
              <a:rPr lang="en-US" altLang="ko-KR" sz="1600" b="1" dirty="0">
                <a:solidFill>
                  <a:srgbClr val="595959"/>
                </a:solidFill>
              </a:rPr>
              <a:t> </a:t>
            </a:r>
            <a:r>
              <a:rPr lang="ko-KR" altLang="en-US" sz="1600" b="1" dirty="0">
                <a:solidFill>
                  <a:srgbClr val="595959"/>
                </a:solidFill>
              </a:rPr>
              <a:t>초기화 </a:t>
            </a:r>
            <a:r>
              <a:rPr lang="en-US" altLang="ko-KR" sz="1600" b="1" dirty="0">
                <a:solidFill>
                  <a:srgbClr val="595959"/>
                </a:solidFill>
              </a:rPr>
              <a:t>: </a:t>
            </a:r>
            <a:r>
              <a:rPr lang="ko-KR" altLang="en-US" sz="1600" b="1" dirty="0">
                <a:solidFill>
                  <a:srgbClr val="595959"/>
                </a:solidFill>
              </a:rPr>
              <a:t>시스템의 초기화 시스템인 </a:t>
            </a:r>
            <a:r>
              <a:rPr lang="en-US" altLang="ko-KR" sz="1600" b="1" dirty="0">
                <a:solidFill>
                  <a:srgbClr val="595959"/>
                </a:solidFill>
              </a:rPr>
              <a:t>Init </a:t>
            </a:r>
            <a:r>
              <a:rPr lang="ko-KR" altLang="en-US" sz="1600" b="1" dirty="0">
                <a:solidFill>
                  <a:srgbClr val="595959"/>
                </a:solidFill>
              </a:rPr>
              <a:t>또는 </a:t>
            </a:r>
            <a:r>
              <a:rPr lang="en-US" altLang="ko-KR" sz="1600" b="1" dirty="0" err="1">
                <a:solidFill>
                  <a:srgbClr val="595959"/>
                </a:solidFill>
              </a:rPr>
              <a:t>Systemd</a:t>
            </a:r>
            <a:r>
              <a:rPr lang="ko-KR" altLang="en-US" sz="1600" b="1" dirty="0">
                <a:solidFill>
                  <a:srgbClr val="595959"/>
                </a:solidFill>
              </a:rPr>
              <a:t>가 시작 됨</a:t>
            </a:r>
            <a:r>
              <a:rPr lang="en-US" altLang="ko-KR" sz="1600" b="1" dirty="0">
                <a:solidFill>
                  <a:srgbClr val="595959"/>
                </a:solidFill>
              </a:rPr>
              <a:t>. </a:t>
            </a:r>
            <a:r>
              <a:rPr lang="ko-KR" altLang="en-US" sz="1600" b="1" dirty="0">
                <a:solidFill>
                  <a:srgbClr val="595959"/>
                </a:solidFill>
              </a:rPr>
              <a:t>시스템 부팅 레벨을 설정하고 필요한 시스템 서비스 시작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1600" b="1" dirty="0">
                <a:solidFill>
                  <a:srgbClr val="595959"/>
                </a:solidFill>
              </a:rPr>
              <a:t>파일 시스템 마운트 </a:t>
            </a:r>
            <a:r>
              <a:rPr lang="en-US" altLang="ko-KR" sz="1600" b="1" dirty="0">
                <a:solidFill>
                  <a:srgbClr val="595959"/>
                </a:solidFill>
              </a:rPr>
              <a:t>: </a:t>
            </a:r>
            <a:r>
              <a:rPr lang="ko-KR" altLang="en-US" sz="1600" b="1" dirty="0">
                <a:solidFill>
                  <a:srgbClr val="595959"/>
                </a:solidFill>
              </a:rPr>
              <a:t>루트 파일 시스템 및 다른 필수 파일 시스템이 마운트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1600" b="1" dirty="0">
                <a:solidFill>
                  <a:srgbClr val="595959"/>
                </a:solidFill>
              </a:rPr>
              <a:t>시스템 서비스 시작 </a:t>
            </a:r>
            <a:r>
              <a:rPr lang="en-US" altLang="ko-KR" sz="1600" b="1" dirty="0">
                <a:solidFill>
                  <a:srgbClr val="595959"/>
                </a:solidFill>
              </a:rPr>
              <a:t>: </a:t>
            </a:r>
            <a:r>
              <a:rPr lang="ko-KR" altLang="en-US" sz="1600" b="1" dirty="0">
                <a:solidFill>
                  <a:srgbClr val="595959"/>
                </a:solidFill>
              </a:rPr>
              <a:t>필요한 시스템 서비스 및 </a:t>
            </a:r>
            <a:r>
              <a:rPr lang="ko-KR" altLang="en-US" sz="1600" b="1" dirty="0" err="1">
                <a:solidFill>
                  <a:srgbClr val="595959"/>
                </a:solidFill>
              </a:rPr>
              <a:t>데몬이</a:t>
            </a:r>
            <a:r>
              <a:rPr lang="ko-KR" altLang="en-US" sz="1600" b="1" dirty="0">
                <a:solidFill>
                  <a:srgbClr val="595959"/>
                </a:solidFill>
              </a:rPr>
              <a:t> 시작되며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>
                <a:solidFill>
                  <a:srgbClr val="595959"/>
                </a:solidFill>
              </a:rPr>
              <a:t>시스템이 사용 가능한 상태가 됨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1600" b="1" dirty="0">
                <a:solidFill>
                  <a:srgbClr val="595959"/>
                </a:solidFill>
              </a:rPr>
              <a:t>로그인 프롬프트 또는 </a:t>
            </a:r>
            <a:r>
              <a:rPr lang="en-US" altLang="ko-KR" sz="1600" b="1" dirty="0">
                <a:solidFill>
                  <a:srgbClr val="595959"/>
                </a:solidFill>
              </a:rPr>
              <a:t>GUI </a:t>
            </a:r>
            <a:r>
              <a:rPr lang="ko-KR" altLang="en-US" sz="1600" b="1" dirty="0">
                <a:solidFill>
                  <a:srgbClr val="595959"/>
                </a:solidFill>
              </a:rPr>
              <a:t>표시 </a:t>
            </a:r>
            <a:r>
              <a:rPr lang="en-US" altLang="ko-KR" sz="1600" b="1" dirty="0">
                <a:solidFill>
                  <a:srgbClr val="595959"/>
                </a:solidFill>
              </a:rPr>
              <a:t>: </a:t>
            </a:r>
            <a:r>
              <a:rPr lang="ko-KR" altLang="en-US" sz="1600" b="1" dirty="0">
                <a:solidFill>
                  <a:srgbClr val="595959"/>
                </a:solidFill>
              </a:rPr>
              <a:t>사용자에게 로그인 프롬프트나 그래픽 사용자 인터페이스</a:t>
            </a:r>
            <a:r>
              <a:rPr lang="en-US" altLang="ko-KR" sz="1600" b="1" dirty="0">
                <a:solidFill>
                  <a:srgbClr val="595959"/>
                </a:solidFill>
              </a:rPr>
              <a:t>(GUI) </a:t>
            </a:r>
            <a:r>
              <a:rPr lang="ko-KR" altLang="en-US" sz="1600" b="1" dirty="0">
                <a:solidFill>
                  <a:srgbClr val="595959"/>
                </a:solidFill>
              </a:rPr>
              <a:t>표시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C93C399-81E6-AB8B-B68C-136D6114F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0" y="4500223"/>
            <a:ext cx="2038706" cy="20958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9F7354-18A0-E682-0E38-439B36B1B237}"/>
              </a:ext>
            </a:extLst>
          </p:cNvPr>
          <p:cNvSpPr txBox="1"/>
          <p:nvPr/>
        </p:nvSpPr>
        <p:spPr>
          <a:xfrm>
            <a:off x="3426307" y="6167334"/>
            <a:ext cx="614311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595959"/>
                </a:solidFill>
              </a:rPr>
              <a:t>GRUB</a:t>
            </a:r>
            <a:r>
              <a:rPr lang="ko-KR" altLang="en-US" sz="1200" b="1" dirty="0">
                <a:solidFill>
                  <a:srgbClr val="595959"/>
                </a:solidFill>
              </a:rPr>
              <a:t>으로부터 제어권을 받은 후 커널 로드 그후 </a:t>
            </a:r>
            <a:r>
              <a:rPr lang="ko-KR" altLang="en-US" sz="1200" b="1" dirty="0" err="1">
                <a:solidFill>
                  <a:srgbClr val="595959"/>
                </a:solidFill>
              </a:rPr>
              <a:t>멸열어</a:t>
            </a:r>
            <a:r>
              <a:rPr lang="ko-KR" altLang="en-US" sz="1200" b="1" dirty="0">
                <a:solidFill>
                  <a:srgbClr val="595959"/>
                </a:solidFill>
              </a:rPr>
              <a:t> 실행되어지는 장면</a:t>
            </a:r>
          </a:p>
        </p:txBody>
      </p:sp>
    </p:spTree>
    <p:extLst>
      <p:ext uri="{BB962C8B-B14F-4D97-AF65-F5344CB8AC3E}">
        <p14:creationId xmlns:p14="http://schemas.microsoft.com/office/powerpoint/2010/main" val="725118294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2630</TotalTime>
  <Words>902</Words>
  <Application>Microsoft Office PowerPoint</Application>
  <PresentationFormat>와이드스크린</PresentationFormat>
  <Paragraphs>91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이슬 이</cp:lastModifiedBy>
  <cp:revision>211</cp:revision>
  <dcterms:created xsi:type="dcterms:W3CDTF">2021-10-13T05:57:10Z</dcterms:created>
  <dcterms:modified xsi:type="dcterms:W3CDTF">2024-05-28T07:31:50Z</dcterms:modified>
</cp:coreProperties>
</file>