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73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2" r:id="rId12"/>
    <p:sldId id="284" r:id="rId13"/>
    <p:sldId id="285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63B64"/>
    <a:srgbClr val="F3EDEF"/>
    <a:srgbClr val="F0F0F7"/>
    <a:srgbClr val="FC9974"/>
    <a:srgbClr val="F0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8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.blog.naver.com/jeffms1/221475676992" TargetMode="External"/><Relationship Id="rId3" Type="http://schemas.openxmlformats.org/officeDocument/2006/relationships/hyperlink" Target="https://sharkmino.tistory.com/1543" TargetMode="External"/><Relationship Id="rId7" Type="http://schemas.openxmlformats.org/officeDocument/2006/relationships/hyperlink" Target="https://m.blog.naver.com/dl567rms/221321105395" TargetMode="External"/><Relationship Id="rId2" Type="http://schemas.openxmlformats.org/officeDocument/2006/relationships/hyperlink" Target="https://devanix.tistory.com/2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cute7.tistory.com/entry/%ED%8C%8C%EC%9D%BC-%EC%8B%9C%EC%8A%A4%ED%85%9C-%EA%B2%80%EC%82%AC-badblocks-fsck" TargetMode="External"/><Relationship Id="rId11" Type="http://schemas.openxmlformats.org/officeDocument/2006/relationships/hyperlink" Target="https://velog.io/@cis07385/%EB%A6%AC%EB%88%85%EC%8A%A4-%EB%94%94%EC%8A%A4%ED%81%AC-%EA%B4%80%EB%A6%AC-%EB%B0%8F-%ED%8C%8C%EC%9D%BC-%EC%8B%9C%EC%8A%A4%ED%85%9C-%EA%B7%B8%EB%A6%AC%EA%B3%A0-%EB%A7%88%EC%9A%B4%ED%8A%B8" TargetMode="External"/><Relationship Id="rId5" Type="http://schemas.openxmlformats.org/officeDocument/2006/relationships/hyperlink" Target="https://95mkr.tistory.com/entry/LM3" TargetMode="External"/><Relationship Id="rId10" Type="http://schemas.openxmlformats.org/officeDocument/2006/relationships/hyperlink" Target="https://www.youtube.com/watch?v=bLRYlcTvCVs" TargetMode="External"/><Relationship Id="rId4" Type="http://schemas.openxmlformats.org/officeDocument/2006/relationships/hyperlink" Target="https://jjeongil.tistory.com/1812" TargetMode="External"/><Relationship Id="rId9" Type="http://schemas.openxmlformats.org/officeDocument/2006/relationships/hyperlink" Target="https://www.youtube.com/watch?v=b54NNo_LVc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2910874" y="2655546"/>
            <a:ext cx="6370252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en-US" altLang="ko-KR" sz="3200" b="1" i="1" kern="0" dirty="0" err="1">
                <a:solidFill>
                  <a:srgbClr val="363B64"/>
                </a:solidFill>
              </a:rPr>
              <a:t>fsck</a:t>
            </a:r>
            <a:r>
              <a:rPr lang="en-US" altLang="ko-KR" sz="3200" b="1" i="1" kern="0" dirty="0">
                <a:solidFill>
                  <a:srgbClr val="363B64"/>
                </a:solidFill>
              </a:rPr>
              <a:t>, </a:t>
            </a:r>
            <a:r>
              <a:rPr lang="en-US" altLang="ko-KR" sz="3200" b="1" i="1" kern="0" dirty="0" err="1">
                <a:solidFill>
                  <a:srgbClr val="363B64"/>
                </a:solidFill>
              </a:rPr>
              <a:t>badblocks</a:t>
            </a:r>
            <a:endParaRPr lang="en-US" altLang="ko-KR" sz="3200" b="1" i="1" kern="0" dirty="0">
              <a:solidFill>
                <a:srgbClr val="363B64"/>
              </a:solidFill>
            </a:endParaRP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5937504" y="3403600"/>
            <a:ext cx="3983736" cy="285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srgbClr val="363B64"/>
                </a:solidFill>
              </a:rPr>
              <a:t>소프트웨어학과 </a:t>
            </a:r>
            <a:r>
              <a:rPr lang="en-US" altLang="ko-KR" sz="1600" b="1" kern="0" dirty="0">
                <a:solidFill>
                  <a:srgbClr val="363B64"/>
                </a:solidFill>
              </a:rPr>
              <a:t>2022764034 </a:t>
            </a:r>
            <a:r>
              <a:rPr lang="ko-KR" altLang="en-US" sz="1600" b="1" kern="0" dirty="0" err="1">
                <a:solidFill>
                  <a:srgbClr val="363B64"/>
                </a:solidFill>
              </a:rPr>
              <a:t>이이슬</a:t>
            </a:r>
            <a:endParaRPr lang="ko-KR" altLang="en-US" sz="4400" b="1" dirty="0">
              <a:solidFill>
                <a:srgbClr val="363B6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2545080" y="2278815"/>
            <a:ext cx="1833880" cy="284292"/>
          </a:xfrm>
          <a:prstGeom prst="roundRect">
            <a:avLst>
              <a:gd name="adj" fmla="val 50000"/>
            </a:avLst>
          </a:prstGeom>
          <a:solidFill>
            <a:srgbClr val="FC9974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＃시스템 프로그래밍</a:t>
            </a:r>
            <a:endParaRPr lang="ko-KR" altLang="en-US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6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주의사항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33D2502-E88E-1EDB-3BDC-BA7EEBD8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2" y="1360853"/>
            <a:ext cx="10915817" cy="89100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A07007-9A5F-4E2A-2B01-ED69B561C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46072"/>
              </p:ext>
            </p:extLst>
          </p:nvPr>
        </p:nvGraphicFramePr>
        <p:xfrm>
          <a:off x="537782" y="2511965"/>
          <a:ext cx="10915817" cy="3892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7647">
                  <a:extLst>
                    <a:ext uri="{9D8B030D-6E8A-4147-A177-3AD203B41FA5}">
                      <a16:colId xmlns:a16="http://schemas.microsoft.com/office/drawing/2014/main" val="3395745468"/>
                    </a:ext>
                  </a:extLst>
                </a:gridCol>
                <a:gridCol w="7208170">
                  <a:extLst>
                    <a:ext uri="{9D8B030D-6E8A-4147-A177-3AD203B41FA5}">
                      <a16:colId xmlns:a16="http://schemas.microsoft.com/office/drawing/2014/main" val="771423671"/>
                    </a:ext>
                  </a:extLst>
                </a:gridCol>
              </a:tblGrid>
              <a:tr h="733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595959"/>
                          </a:solidFill>
                        </a:rPr>
                        <a:t>주의사항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595959"/>
                          </a:solidFill>
                        </a:rPr>
                        <a:t>설명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064416"/>
                  </a:ext>
                </a:extLst>
              </a:tr>
              <a:tr h="1052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595959"/>
                          </a:solidFill>
                        </a:rPr>
                        <a:t>백업 중요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595959"/>
                          </a:solidFill>
                        </a:rPr>
                        <a:t>작업 전 반드시 데이터를 백업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45400"/>
                  </a:ext>
                </a:extLst>
              </a:tr>
              <a:tr h="1052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595959"/>
                          </a:solidFill>
                        </a:rPr>
                        <a:t>시스템 중지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595959"/>
                          </a:solidFill>
                        </a:rPr>
                        <a:t>파일 시스템 또는 디스크 검사 시 시스템을 종료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901660"/>
                  </a:ext>
                </a:extLst>
              </a:tr>
              <a:tr h="1052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595959"/>
                          </a:solidFill>
                        </a:rPr>
                        <a:t>전문가 상담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595959"/>
                          </a:solidFill>
                        </a:rPr>
                        <a:t>복잡한 문제는 전문가의 도움 받기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3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2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실습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EDFF0B-1AD8-ED14-CC66-B2A0351DA63A}"/>
              </a:ext>
            </a:extLst>
          </p:cNvPr>
          <p:cNvSpPr/>
          <p:nvPr/>
        </p:nvSpPr>
        <p:spPr>
          <a:xfrm>
            <a:off x="690817" y="1131141"/>
            <a:ext cx="79185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파티션 만들기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75C04-9489-BDFA-4837-6CC00AC9A660}"/>
              </a:ext>
            </a:extLst>
          </p:cNvPr>
          <p:cNvSpPr/>
          <p:nvPr/>
        </p:nvSpPr>
        <p:spPr>
          <a:xfrm>
            <a:off x="748517" y="1957297"/>
            <a:ext cx="5361624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363B64"/>
                </a:solidFill>
              </a:rPr>
              <a:t>sudo</a:t>
            </a:r>
            <a:r>
              <a:rPr lang="en-US" altLang="ko-KR" sz="1600" b="1" dirty="0">
                <a:solidFill>
                  <a:srgbClr val="363B64"/>
                </a:solidFill>
              </a:rPr>
              <a:t> </a:t>
            </a:r>
            <a:r>
              <a:rPr lang="en-US" altLang="ko-KR" sz="1600" b="1" dirty="0" err="1">
                <a:solidFill>
                  <a:srgbClr val="363B64"/>
                </a:solidFill>
              </a:rPr>
              <a:t>fdisk</a:t>
            </a:r>
            <a:r>
              <a:rPr lang="en-US" altLang="ko-KR" sz="1600" b="1" dirty="0">
                <a:solidFill>
                  <a:srgbClr val="363B64"/>
                </a:solidFill>
              </a:rPr>
              <a:t> –l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(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리스트 보기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363B64"/>
                </a:solidFill>
              </a:rPr>
              <a:t>sudo</a:t>
            </a:r>
            <a:r>
              <a:rPr lang="en-US" altLang="ko-KR" sz="1600" b="1" dirty="0">
                <a:solidFill>
                  <a:srgbClr val="363B64"/>
                </a:solidFill>
              </a:rPr>
              <a:t> </a:t>
            </a:r>
            <a:r>
              <a:rPr lang="en-US" altLang="ko-KR" sz="1600" b="1" dirty="0" err="1">
                <a:solidFill>
                  <a:srgbClr val="363B64"/>
                </a:solidFill>
              </a:rPr>
              <a:t>fdisk</a:t>
            </a:r>
            <a:r>
              <a:rPr lang="en-US" altLang="ko-KR" sz="1600" b="1" dirty="0">
                <a:solidFill>
                  <a:srgbClr val="363B64"/>
                </a:solidFill>
              </a:rPr>
              <a:t> /dev/</a:t>
            </a:r>
            <a:r>
              <a:rPr lang="en-US" altLang="ko-KR" sz="1600" b="1" dirty="0" err="1">
                <a:solidFill>
                  <a:srgbClr val="363B64"/>
                </a:solidFill>
              </a:rPr>
              <a:t>sdc</a:t>
            </a:r>
            <a:endParaRPr lang="en-US" altLang="ko-KR" sz="1600" b="1" dirty="0">
              <a:solidFill>
                <a:srgbClr val="363B6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Command (m for help) : </a:t>
            </a:r>
            <a:r>
              <a:rPr lang="en-US" altLang="ko-KR" sz="1600" b="1" dirty="0">
                <a:solidFill>
                  <a:srgbClr val="363B64"/>
                </a:solidFill>
              </a:rPr>
              <a:t>m (</a:t>
            </a:r>
            <a:r>
              <a:rPr lang="ko-KR" altLang="en-US" sz="1600" b="1" dirty="0">
                <a:solidFill>
                  <a:srgbClr val="363B64"/>
                </a:solidFill>
              </a:rPr>
              <a:t>커맨드 보기</a:t>
            </a:r>
            <a:r>
              <a:rPr lang="en-US" altLang="ko-KR" sz="1600" b="1" dirty="0">
                <a:solidFill>
                  <a:srgbClr val="363B64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Command (m for help) : n</a:t>
            </a:r>
            <a:r>
              <a:rPr lang="en-US" altLang="ko-KR" sz="1600" b="1" dirty="0">
                <a:solidFill>
                  <a:srgbClr val="363B64"/>
                </a:solidFill>
              </a:rPr>
              <a:t> (</a:t>
            </a:r>
            <a:r>
              <a:rPr lang="ko-KR" altLang="en-US" sz="1600" b="1" dirty="0">
                <a:solidFill>
                  <a:srgbClr val="363B64"/>
                </a:solidFill>
              </a:rPr>
              <a:t>새로운 파티션 만들기</a:t>
            </a:r>
            <a:r>
              <a:rPr lang="en-US" altLang="ko-KR" sz="1600" b="1" dirty="0">
                <a:solidFill>
                  <a:srgbClr val="363B64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Command (m for help) : p</a:t>
            </a:r>
            <a:r>
              <a:rPr lang="en-US" altLang="ko-KR" sz="1600" b="1" dirty="0">
                <a:solidFill>
                  <a:srgbClr val="363B64"/>
                </a:solidFill>
              </a:rPr>
              <a:t> (</a:t>
            </a:r>
            <a:r>
              <a:rPr lang="ko-KR" altLang="en-US" sz="1600" b="1" dirty="0">
                <a:solidFill>
                  <a:srgbClr val="363B64"/>
                </a:solidFill>
              </a:rPr>
              <a:t>파티션 확인 가능</a:t>
            </a:r>
            <a:r>
              <a:rPr lang="en-US" altLang="ko-KR" sz="1600" b="1" dirty="0">
                <a:solidFill>
                  <a:srgbClr val="363B64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Command (m for help) : w</a:t>
            </a:r>
            <a:r>
              <a:rPr lang="en-US" altLang="ko-KR" sz="1600" b="1" dirty="0">
                <a:solidFill>
                  <a:srgbClr val="363B64"/>
                </a:solidFill>
              </a:rPr>
              <a:t> (</a:t>
            </a:r>
            <a:r>
              <a:rPr lang="ko-KR" altLang="en-US" sz="1600" b="1" dirty="0">
                <a:solidFill>
                  <a:srgbClr val="363B64"/>
                </a:solidFill>
              </a:rPr>
              <a:t>저장하고 나가기</a:t>
            </a:r>
            <a:r>
              <a:rPr lang="en-US" altLang="ko-KR" sz="1600" b="1" dirty="0">
                <a:solidFill>
                  <a:srgbClr val="363B64"/>
                </a:solidFill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11C20A-8F50-420F-6DA3-0C4DB87F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46" y="1798911"/>
            <a:ext cx="5137250" cy="16300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EA2896-1D30-57FD-0FAF-F55DB66C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46" y="3520055"/>
            <a:ext cx="5137250" cy="170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9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실습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EDFF0B-1AD8-ED14-CC66-B2A0351DA63A}"/>
              </a:ext>
            </a:extLst>
          </p:cNvPr>
          <p:cNvSpPr/>
          <p:nvPr/>
        </p:nvSpPr>
        <p:spPr>
          <a:xfrm>
            <a:off x="690817" y="1131141"/>
            <a:ext cx="79185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fsck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75C04-9489-BDFA-4837-6CC00AC9A660}"/>
              </a:ext>
            </a:extLst>
          </p:cNvPr>
          <p:cNvSpPr/>
          <p:nvPr/>
        </p:nvSpPr>
        <p:spPr>
          <a:xfrm>
            <a:off x="761993" y="3804273"/>
            <a:ext cx="536162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363B64"/>
                </a:solidFill>
              </a:rPr>
              <a:t>sudo</a:t>
            </a:r>
            <a:r>
              <a:rPr lang="en-US" altLang="ko-KR" sz="1600" b="1" dirty="0">
                <a:solidFill>
                  <a:srgbClr val="363B64"/>
                </a:solidFill>
              </a:rPr>
              <a:t> </a:t>
            </a:r>
            <a:r>
              <a:rPr lang="en-US" altLang="ko-KR" sz="1600" b="1" dirty="0" err="1">
                <a:solidFill>
                  <a:srgbClr val="363B64"/>
                </a:solidFill>
              </a:rPr>
              <a:t>fsck</a:t>
            </a:r>
            <a:r>
              <a:rPr lang="en-US" altLang="ko-KR" sz="1600" b="1" dirty="0">
                <a:solidFill>
                  <a:srgbClr val="363B64"/>
                </a:solidFill>
              </a:rPr>
              <a:t> –TV /dev/</a:t>
            </a:r>
            <a:r>
              <a:rPr lang="en-US" altLang="ko-KR" sz="1600" b="1" dirty="0" err="1">
                <a:solidFill>
                  <a:srgbClr val="363B64"/>
                </a:solidFill>
              </a:rPr>
              <a:t>sdc</a:t>
            </a:r>
            <a:endParaRPr lang="en-US" altLang="ko-KR" sz="1600" b="1" dirty="0">
              <a:solidFill>
                <a:srgbClr val="363B6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38644-767E-CFA5-71DB-C77E895E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93" y="4783475"/>
            <a:ext cx="7744906" cy="155279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D50BC6-33F8-43AC-A3D4-7D086950CC04}"/>
              </a:ext>
            </a:extLst>
          </p:cNvPr>
          <p:cNvSpPr/>
          <p:nvPr/>
        </p:nvSpPr>
        <p:spPr>
          <a:xfrm>
            <a:off x="1184905" y="4272120"/>
            <a:ext cx="536162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63B64"/>
                </a:solidFill>
              </a:rPr>
              <a:t>옵션 </a:t>
            </a:r>
            <a:r>
              <a:rPr lang="en-US" altLang="ko-KR" sz="1600" b="1" dirty="0">
                <a:solidFill>
                  <a:srgbClr val="363B64"/>
                </a:solidFill>
              </a:rPr>
              <a:t>–TV = </a:t>
            </a:r>
            <a:r>
              <a:rPr lang="ko-KR" altLang="en-US" sz="1600" b="1" dirty="0">
                <a:solidFill>
                  <a:srgbClr val="363B64"/>
                </a:solidFill>
              </a:rPr>
              <a:t>자세한 출력 및 버전 출력 방지 옵션</a:t>
            </a:r>
            <a:endParaRPr lang="en-US" altLang="ko-KR" sz="1600" b="1" dirty="0">
              <a:solidFill>
                <a:srgbClr val="363B64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FBEB49-DABE-D457-D1CD-A001EAB34A4B}"/>
              </a:ext>
            </a:extLst>
          </p:cNvPr>
          <p:cNvSpPr/>
          <p:nvPr/>
        </p:nvSpPr>
        <p:spPr>
          <a:xfrm>
            <a:off x="761993" y="1741517"/>
            <a:ext cx="536162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363B64"/>
                </a:solidFill>
              </a:rPr>
              <a:t>sudo</a:t>
            </a:r>
            <a:r>
              <a:rPr lang="en-US" altLang="ko-KR" sz="1600" b="1" dirty="0">
                <a:solidFill>
                  <a:srgbClr val="363B64"/>
                </a:solidFill>
              </a:rPr>
              <a:t> </a:t>
            </a:r>
            <a:r>
              <a:rPr lang="en-US" altLang="ko-KR" sz="1600" b="1" dirty="0" err="1">
                <a:solidFill>
                  <a:srgbClr val="363B64"/>
                </a:solidFill>
              </a:rPr>
              <a:t>fsck</a:t>
            </a:r>
            <a:r>
              <a:rPr lang="en-US" altLang="ko-KR" sz="1600" b="1" dirty="0">
                <a:solidFill>
                  <a:srgbClr val="363B64"/>
                </a:solidFill>
              </a:rPr>
              <a:t> /dev/</a:t>
            </a:r>
            <a:r>
              <a:rPr lang="en-US" altLang="ko-KR" sz="1600" b="1" dirty="0" err="1">
                <a:solidFill>
                  <a:srgbClr val="363B64"/>
                </a:solidFill>
              </a:rPr>
              <a:t>sdc</a:t>
            </a:r>
            <a:endParaRPr lang="en-US" altLang="ko-KR" sz="1600" b="1" dirty="0">
              <a:solidFill>
                <a:srgbClr val="363B64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4533C92-4159-E62A-AA33-6F7C91B87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72" y="2273460"/>
            <a:ext cx="55824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실습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7AF018-6EF3-202D-6ADE-5237F999EBD6}"/>
              </a:ext>
            </a:extLst>
          </p:cNvPr>
          <p:cNvSpPr/>
          <p:nvPr/>
        </p:nvSpPr>
        <p:spPr>
          <a:xfrm>
            <a:off x="690817" y="1172903"/>
            <a:ext cx="79185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badblocks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4720D-E639-F549-55E1-A2489EC22E03}"/>
              </a:ext>
            </a:extLst>
          </p:cNvPr>
          <p:cNvSpPr/>
          <p:nvPr/>
        </p:nvSpPr>
        <p:spPr>
          <a:xfrm>
            <a:off x="761993" y="1852473"/>
            <a:ext cx="536162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363B64"/>
                </a:solidFill>
              </a:rPr>
              <a:t>sudo</a:t>
            </a:r>
            <a:r>
              <a:rPr lang="ko-KR" altLang="en-US" sz="1600" b="1" dirty="0">
                <a:solidFill>
                  <a:srgbClr val="363B64"/>
                </a:solidFill>
              </a:rPr>
              <a:t> </a:t>
            </a:r>
            <a:r>
              <a:rPr lang="en-US" altLang="ko-KR" sz="1600" b="1" dirty="0" err="1">
                <a:solidFill>
                  <a:srgbClr val="363B64"/>
                </a:solidFill>
              </a:rPr>
              <a:t>badblocks</a:t>
            </a:r>
            <a:r>
              <a:rPr lang="ko-KR" altLang="en-US" sz="1600" b="1" dirty="0">
                <a:solidFill>
                  <a:srgbClr val="363B64"/>
                </a:solidFill>
              </a:rPr>
              <a:t> </a:t>
            </a:r>
            <a:r>
              <a:rPr lang="en-US" altLang="ko-KR" sz="1600" b="1" dirty="0">
                <a:solidFill>
                  <a:srgbClr val="363B64"/>
                </a:solidFill>
              </a:rPr>
              <a:t>–v</a:t>
            </a:r>
            <a:r>
              <a:rPr lang="ko-KR" altLang="en-US" sz="1600" b="1" dirty="0">
                <a:solidFill>
                  <a:srgbClr val="363B64"/>
                </a:solidFill>
              </a:rPr>
              <a:t> </a:t>
            </a:r>
            <a:r>
              <a:rPr lang="en-US" altLang="ko-KR" sz="1600" b="1" dirty="0">
                <a:solidFill>
                  <a:srgbClr val="363B64"/>
                </a:solidFill>
              </a:rPr>
              <a:t>/dev/</a:t>
            </a:r>
            <a:r>
              <a:rPr lang="en-US" altLang="ko-KR" sz="1600" b="1" dirty="0" err="1">
                <a:solidFill>
                  <a:srgbClr val="363B64"/>
                </a:solidFill>
              </a:rPr>
              <a:t>sdb</a:t>
            </a:r>
            <a:endParaRPr lang="en-US" altLang="ko-KR" sz="1600" b="1" dirty="0">
              <a:solidFill>
                <a:srgbClr val="363B64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6F1BE2-8423-561C-C592-FDA401C4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98" y="2709137"/>
            <a:ext cx="6868484" cy="10288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E40D44-6FE0-DB74-4010-22C72228E054}"/>
              </a:ext>
            </a:extLst>
          </p:cNvPr>
          <p:cNvSpPr/>
          <p:nvPr/>
        </p:nvSpPr>
        <p:spPr>
          <a:xfrm>
            <a:off x="1107998" y="2251860"/>
            <a:ext cx="536162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63B64"/>
                </a:solidFill>
              </a:rPr>
              <a:t>옵션 </a:t>
            </a:r>
            <a:r>
              <a:rPr lang="en-US" altLang="ko-KR" sz="1600" b="1" dirty="0">
                <a:solidFill>
                  <a:srgbClr val="363B64"/>
                </a:solidFill>
              </a:rPr>
              <a:t>–v = </a:t>
            </a:r>
            <a:r>
              <a:rPr lang="ko-KR" altLang="en-US" sz="1600" b="1" dirty="0">
                <a:solidFill>
                  <a:srgbClr val="363B64"/>
                </a:solidFill>
              </a:rPr>
              <a:t>자세한 출력</a:t>
            </a:r>
            <a:endParaRPr lang="en-US" altLang="ko-KR" sz="1600" b="1" dirty="0">
              <a:solidFill>
                <a:srgbClr val="363B64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A7FF9-0633-AD52-D7BE-3AD0F3DF21B9}"/>
              </a:ext>
            </a:extLst>
          </p:cNvPr>
          <p:cNvSpPr/>
          <p:nvPr/>
        </p:nvSpPr>
        <p:spPr>
          <a:xfrm>
            <a:off x="1107998" y="3795281"/>
            <a:ext cx="763976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63B64"/>
                </a:solidFill>
              </a:rPr>
              <a:t>Bad block </a:t>
            </a:r>
            <a:r>
              <a:rPr lang="ko-KR" altLang="en-US" sz="1600" b="1" dirty="0">
                <a:solidFill>
                  <a:srgbClr val="363B64"/>
                </a:solidFill>
              </a:rPr>
              <a:t>수 </a:t>
            </a:r>
            <a:r>
              <a:rPr lang="en-US" altLang="ko-KR" sz="1600" b="1" dirty="0">
                <a:solidFill>
                  <a:srgbClr val="363B64"/>
                </a:solidFill>
              </a:rPr>
              <a:t>= 0, </a:t>
            </a:r>
            <a:r>
              <a:rPr lang="ko-KR" altLang="en-US" sz="1600" b="1" dirty="0">
                <a:solidFill>
                  <a:srgbClr val="363B64"/>
                </a:solidFill>
              </a:rPr>
              <a:t>읽기 에러의 수</a:t>
            </a:r>
            <a:r>
              <a:rPr lang="en-US" altLang="ko-KR" sz="1600" b="1" dirty="0">
                <a:solidFill>
                  <a:srgbClr val="363B64"/>
                </a:solidFill>
              </a:rPr>
              <a:t>, </a:t>
            </a:r>
            <a:r>
              <a:rPr lang="ko-KR" altLang="en-US" sz="1600" b="1" dirty="0">
                <a:solidFill>
                  <a:srgbClr val="363B64"/>
                </a:solidFill>
              </a:rPr>
              <a:t>쓰기 에러의 수</a:t>
            </a:r>
            <a:r>
              <a:rPr lang="en-US" altLang="ko-KR" sz="1600" b="1" dirty="0">
                <a:solidFill>
                  <a:srgbClr val="363B64"/>
                </a:solidFill>
              </a:rPr>
              <a:t>, </a:t>
            </a:r>
            <a:r>
              <a:rPr lang="ko-KR" altLang="en-US" sz="1600" b="1" dirty="0">
                <a:solidFill>
                  <a:srgbClr val="363B64"/>
                </a:solidFill>
              </a:rPr>
              <a:t>비교 에러의 수 </a:t>
            </a:r>
            <a:r>
              <a:rPr lang="en-US" altLang="ko-KR" sz="1600" b="1" dirty="0">
                <a:solidFill>
                  <a:srgbClr val="363B64"/>
                </a:solidFill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26010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6933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참고자료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2E294F-8388-B02F-00B7-5987921B3DD5}"/>
              </a:ext>
            </a:extLst>
          </p:cNvPr>
          <p:cNvSpPr txBox="1"/>
          <p:nvPr/>
        </p:nvSpPr>
        <p:spPr>
          <a:xfrm>
            <a:off x="683884" y="1332672"/>
            <a:ext cx="10993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https://devanix.tistory.com/242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https://sharkmino.tistory.com/1543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https://jjeongil.tistory.com/1812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https://95mkr.tistory.com/entry/LM3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https://mycute7.tistory.com/entry/%ED%8C%8C%EC%9D%BC-%EC%8B%9C%EC%8A%A4%ED%85%9C-%EA%B2%80%EC%82%AC-badblocks-fsck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https://m.blog.naver.com/dl567rms/221321105395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https://m.blog.naver.com/jeffms1/221475676992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https://www.youtube.com/watch?v=b54NNo_LVcA</a:t>
            </a:r>
            <a:endParaRPr lang="en-US" altLang="ko-KR" dirty="0"/>
          </a:p>
          <a:p>
            <a:r>
              <a:rPr lang="en-US" altLang="ko-KR" dirty="0">
                <a:hlinkClick r:id="rId10"/>
              </a:rPr>
              <a:t>https://www.youtube.com/watch?v=bLRYlcTvCVs</a:t>
            </a:r>
            <a:endParaRPr lang="en-US" altLang="ko-KR" dirty="0"/>
          </a:p>
          <a:p>
            <a:r>
              <a:rPr lang="en-US" altLang="ko-KR" dirty="0">
                <a:hlinkClick r:id="rId11"/>
              </a:rPr>
              <a:t>https://velog.io/@cis07385/%EB%A6%AC%EB%88%85%EC%8A%A4-%EB%94%94%EC%8A%A4%ED%81%AC-%EA%B4%80%EB%A6%AC-%EB%B0%8F-%ED%8C%8C%EC%9D%BC-%EC%8B%9C%EC%8A%A4%ED%85%9C-%EA%B7%B8%EB%A6%AC%EA%B3%A0-%EB%A7%88%EC%9A%B4%ED%8A%B8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DB96A-9CFD-B55A-68D2-49356C864BF6}"/>
              </a:ext>
            </a:extLst>
          </p:cNvPr>
          <p:cNvSpPr/>
          <p:nvPr/>
        </p:nvSpPr>
        <p:spPr>
          <a:xfrm>
            <a:off x="3545445" y="5163706"/>
            <a:ext cx="5087242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 </a:t>
            </a:r>
            <a:r>
              <a:rPr lang="en-US" altLang="ko-KR" sz="6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5886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리눅스 디스크 관리 명령어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3EB518-7EF2-2860-5B34-6FC19BD3B79C}"/>
              </a:ext>
            </a:extLst>
          </p:cNvPr>
          <p:cNvSpPr/>
          <p:nvPr/>
        </p:nvSpPr>
        <p:spPr>
          <a:xfrm>
            <a:off x="1130720" y="1917768"/>
            <a:ext cx="426499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fsck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 검사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DC3E52-C34A-EB08-37FF-A31A695E1BC9}"/>
              </a:ext>
            </a:extLst>
          </p:cNvPr>
          <p:cNvSpPr/>
          <p:nvPr/>
        </p:nvSpPr>
        <p:spPr>
          <a:xfrm>
            <a:off x="1130720" y="2877483"/>
            <a:ext cx="536718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e2fsck :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확장 파일 시스템 검사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A9707-812B-537A-043F-CB7B6A38F173}"/>
              </a:ext>
            </a:extLst>
          </p:cNvPr>
          <p:cNvSpPr/>
          <p:nvPr/>
        </p:nvSpPr>
        <p:spPr>
          <a:xfrm>
            <a:off x="1130720" y="3769201"/>
            <a:ext cx="629205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badblocks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장치 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배드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블록 검색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92EE6-3214-1509-0F86-EA7BEEA97362}"/>
              </a:ext>
            </a:extLst>
          </p:cNvPr>
          <p:cNvSpPr/>
          <p:nvPr/>
        </p:nvSpPr>
        <p:spPr>
          <a:xfrm>
            <a:off x="1130719" y="4728916"/>
            <a:ext cx="580892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dumpe2fs :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 정보 출력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3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fsck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2470D-3303-DA0E-5F99-93F510B53CD2}"/>
              </a:ext>
            </a:extLst>
          </p:cNvPr>
          <p:cNvSpPr/>
          <p:nvPr/>
        </p:nvSpPr>
        <p:spPr>
          <a:xfrm>
            <a:off x="430214" y="991731"/>
            <a:ext cx="112537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fsck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(file system consistency check :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 일관성 검사기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6E568E-4B4A-1CB2-DAE7-636D81245928}"/>
              </a:ext>
            </a:extLst>
          </p:cNvPr>
          <p:cNvSpPr/>
          <p:nvPr/>
        </p:nvSpPr>
        <p:spPr>
          <a:xfrm>
            <a:off x="638905" y="2003668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02D683-277E-EDA8-B667-B40A90964D83}"/>
              </a:ext>
            </a:extLst>
          </p:cNvPr>
          <p:cNvSpPr/>
          <p:nvPr/>
        </p:nvSpPr>
        <p:spPr>
          <a:xfrm>
            <a:off x="1410594" y="2003668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 점검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A8D6B2-D05B-7E13-806B-75ABBC4AEDF1}"/>
              </a:ext>
            </a:extLst>
          </p:cNvPr>
          <p:cNvSpPr/>
          <p:nvPr/>
        </p:nvSpPr>
        <p:spPr>
          <a:xfrm>
            <a:off x="1410594" y="2729280"/>
            <a:ext cx="102734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fsck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파일 시스템의 무결성과 일관성을 검사하고 필요한 경우 복구 작업을 수행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2EAE7EC-DA85-5E6A-EFC7-423B47AC5CAB}"/>
              </a:ext>
            </a:extLst>
          </p:cNvPr>
          <p:cNvSpPr/>
          <p:nvPr/>
        </p:nvSpPr>
        <p:spPr>
          <a:xfrm>
            <a:off x="638905" y="3409388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EB9C76-1671-2BBF-1061-9A6F574E234E}"/>
              </a:ext>
            </a:extLst>
          </p:cNvPr>
          <p:cNvSpPr/>
          <p:nvPr/>
        </p:nvSpPr>
        <p:spPr>
          <a:xfrm>
            <a:off x="1410594" y="3409388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문제 진단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B693D5-A662-304B-CE5E-66CAC937EF7D}"/>
              </a:ext>
            </a:extLst>
          </p:cNvPr>
          <p:cNvSpPr/>
          <p:nvPr/>
        </p:nvSpPr>
        <p:spPr>
          <a:xfrm>
            <a:off x="1410594" y="4135000"/>
            <a:ext cx="102734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 내 오류를 발견하고 원인을 파악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B0905F-D518-0863-BE87-DF551DE796C6}"/>
              </a:ext>
            </a:extLst>
          </p:cNvPr>
          <p:cNvSpPr/>
          <p:nvPr/>
        </p:nvSpPr>
        <p:spPr>
          <a:xfrm>
            <a:off x="638905" y="4903528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6ED8F9-E69C-3925-B0B2-EC58669C6CCE}"/>
              </a:ext>
            </a:extLst>
          </p:cNvPr>
          <p:cNvSpPr/>
          <p:nvPr/>
        </p:nvSpPr>
        <p:spPr>
          <a:xfrm>
            <a:off x="1410594" y="4903528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자동 수정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660073-1DA0-CD91-89A5-22CDB6B60CA6}"/>
              </a:ext>
            </a:extLst>
          </p:cNvPr>
          <p:cNvSpPr/>
          <p:nvPr/>
        </p:nvSpPr>
        <p:spPr>
          <a:xfrm>
            <a:off x="1410594" y="5629140"/>
            <a:ext cx="102734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시스템의 문제를 감지하면 자동으로 문제 해결 가능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fsck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2470D-3303-DA0E-5F99-93F510B53CD2}"/>
              </a:ext>
            </a:extLst>
          </p:cNvPr>
          <p:cNvSpPr/>
          <p:nvPr/>
        </p:nvSpPr>
        <p:spPr>
          <a:xfrm>
            <a:off x="430214" y="991731"/>
            <a:ext cx="112537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형식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08EB7E2-72DE-A2EF-9103-49FF9C598380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83EF8F-4434-4101-B00C-E5A44EF98F90}"/>
              </a:ext>
            </a:extLst>
          </p:cNvPr>
          <p:cNvSpPr/>
          <p:nvPr/>
        </p:nvSpPr>
        <p:spPr>
          <a:xfrm>
            <a:off x="6234174" y="3061301"/>
            <a:ext cx="4818784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-f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강제로 검사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-b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슈퍼블록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지정한 백업 슈퍼블록 사용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-y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모든 질문에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yes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대답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-a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문제가 발생했을 때 자동 복구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008B95-2D95-B5E8-1B23-770CA7931E15}"/>
              </a:ext>
            </a:extLst>
          </p:cNvPr>
          <p:cNvSpPr/>
          <p:nvPr/>
        </p:nvSpPr>
        <p:spPr>
          <a:xfrm>
            <a:off x="690817" y="1752520"/>
            <a:ext cx="5543357" cy="765915"/>
          </a:xfrm>
          <a:prstGeom prst="roundRect">
            <a:avLst>
              <a:gd name="adj" fmla="val 315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fsck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[OPTIONS] [FILESYSTEM]</a:t>
            </a:r>
            <a:endParaRPr lang="ko-KR" altLang="en-US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4842F-F0A8-D5C5-E1DE-BF61F454DCE5}"/>
              </a:ext>
            </a:extLst>
          </p:cNvPr>
          <p:cNvSpPr/>
          <p:nvPr/>
        </p:nvSpPr>
        <p:spPr>
          <a:xfrm>
            <a:off x="896274" y="3136464"/>
            <a:ext cx="4818784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-A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모든 파일시스템 점검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-R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루트 파일 시스템 제외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-T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시작할 때 버전정보 출력 안함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-V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자세한 출력 수행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-N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어떤 작업을 할 것인지 보여줌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9BF5B4-B8EB-BD49-3678-DCCFD19109CE}"/>
              </a:ext>
            </a:extLst>
          </p:cNvPr>
          <p:cNvSpPr/>
          <p:nvPr/>
        </p:nvSpPr>
        <p:spPr>
          <a:xfrm>
            <a:off x="782133" y="2642829"/>
            <a:ext cx="35088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옵션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4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fsck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2470D-3303-DA0E-5F99-93F510B53CD2}"/>
              </a:ext>
            </a:extLst>
          </p:cNvPr>
          <p:cNvSpPr/>
          <p:nvPr/>
        </p:nvSpPr>
        <p:spPr>
          <a:xfrm>
            <a:off x="430214" y="991731"/>
            <a:ext cx="112537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fsck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사용한 파일 시스템 복구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08EB7E2-72DE-A2EF-9103-49FF9C598380}"/>
              </a:ext>
            </a:extLst>
          </p:cNvPr>
          <p:cNvCxnSpPr>
            <a:cxnSpLocks/>
          </p:cNvCxnSpPr>
          <p:nvPr/>
        </p:nvCxnSpPr>
        <p:spPr>
          <a:xfrm flipV="1">
            <a:off x="2815061" y="4020174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8F5408-E8F9-2089-5DE5-18854E682E86}"/>
              </a:ext>
            </a:extLst>
          </p:cNvPr>
          <p:cNvCxnSpPr>
            <a:cxnSpLocks/>
          </p:cNvCxnSpPr>
          <p:nvPr/>
        </p:nvCxnSpPr>
        <p:spPr>
          <a:xfrm flipV="1">
            <a:off x="2815061" y="4020174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B05965-0D69-C634-A560-6C33103F2087}"/>
              </a:ext>
            </a:extLst>
          </p:cNvPr>
          <p:cNvSpPr/>
          <p:nvPr/>
        </p:nvSpPr>
        <p:spPr>
          <a:xfrm>
            <a:off x="832152" y="2113387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63EE57-145F-26C5-3B48-536A63083AC1}"/>
              </a:ext>
            </a:extLst>
          </p:cNvPr>
          <p:cNvSpPr/>
          <p:nvPr/>
        </p:nvSpPr>
        <p:spPr>
          <a:xfrm>
            <a:off x="1603841" y="2113387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 점검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73B127-97FC-C727-BAEB-DA283C5A70C0}"/>
              </a:ext>
            </a:extLst>
          </p:cNvPr>
          <p:cNvSpPr/>
          <p:nvPr/>
        </p:nvSpPr>
        <p:spPr>
          <a:xfrm>
            <a:off x="1603841" y="2734067"/>
            <a:ext cx="37091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fsck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명령어를 실행하여 </a:t>
            </a:r>
            <a:b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시스템의 무결성을 확인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앞에서 말한 일반 형식을 사용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16ECE8-7505-ACAE-D4CB-430BC6A726C8}"/>
              </a:ext>
            </a:extLst>
          </p:cNvPr>
          <p:cNvSpPr/>
          <p:nvPr/>
        </p:nvSpPr>
        <p:spPr>
          <a:xfrm>
            <a:off x="6072575" y="2122067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8C5D34-188B-09F3-6706-DEF9B621B7A2}"/>
              </a:ext>
            </a:extLst>
          </p:cNvPr>
          <p:cNvSpPr/>
          <p:nvPr/>
        </p:nvSpPr>
        <p:spPr>
          <a:xfrm>
            <a:off x="6821271" y="2122067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장치 마운트 해제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DC1F30C-E906-26AD-F8C3-0F6884A113A5}"/>
              </a:ext>
            </a:extLst>
          </p:cNvPr>
          <p:cNvSpPr/>
          <p:nvPr/>
        </p:nvSpPr>
        <p:spPr>
          <a:xfrm>
            <a:off x="832152" y="4252443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494B7B-64F2-BBC2-80C5-6B3259EE2562}"/>
              </a:ext>
            </a:extLst>
          </p:cNvPr>
          <p:cNvSpPr/>
          <p:nvPr/>
        </p:nvSpPr>
        <p:spPr>
          <a:xfrm>
            <a:off x="1603841" y="4252443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 복구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DE9FAB-C4BC-F201-F62D-8B0480A6A828}"/>
              </a:ext>
            </a:extLst>
          </p:cNvPr>
          <p:cNvSpPr/>
          <p:nvPr/>
        </p:nvSpPr>
        <p:spPr>
          <a:xfrm>
            <a:off x="6835572" y="2734067"/>
            <a:ext cx="430017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마운트 된 장치에서 </a:t>
            </a: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fsck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실행하면 파일 시스템이 손상될 수 있으므로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먼저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대상을 마운트 해제해야 함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747579-0651-381C-B4B4-E331DFB3636F}"/>
              </a:ext>
            </a:extLst>
          </p:cNvPr>
          <p:cNvSpPr/>
          <p:nvPr/>
        </p:nvSpPr>
        <p:spPr>
          <a:xfrm>
            <a:off x="1603841" y="5020761"/>
            <a:ext cx="370919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fsck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명령어를 실행하여 </a:t>
            </a:r>
            <a:b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시스템을 복구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21494BC-8AFA-5AD7-6E21-38CAA6E0204E}"/>
              </a:ext>
            </a:extLst>
          </p:cNvPr>
          <p:cNvSpPr/>
          <p:nvPr/>
        </p:nvSpPr>
        <p:spPr>
          <a:xfrm>
            <a:off x="6096000" y="4252443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endParaRPr lang="ko-KR" altLang="en-US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4D8DDF-E2C4-F72A-B99B-59AF1D7360A8}"/>
              </a:ext>
            </a:extLst>
          </p:cNvPr>
          <p:cNvSpPr/>
          <p:nvPr/>
        </p:nvSpPr>
        <p:spPr>
          <a:xfrm>
            <a:off x="6867689" y="4252443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파티션 마운트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B570DF-F4FA-2630-FE3B-DF374D7821A0}"/>
              </a:ext>
            </a:extLst>
          </p:cNvPr>
          <p:cNvSpPr/>
          <p:nvPr/>
        </p:nvSpPr>
        <p:spPr>
          <a:xfrm>
            <a:off x="6867689" y="5020761"/>
            <a:ext cx="320313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시스템이 복구되면 파티션을 다시 마운트 함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2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badblocks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2470D-3303-DA0E-5F99-93F510B53CD2}"/>
              </a:ext>
            </a:extLst>
          </p:cNvPr>
          <p:cNvSpPr/>
          <p:nvPr/>
        </p:nvSpPr>
        <p:spPr>
          <a:xfrm>
            <a:off x="430214" y="991731"/>
            <a:ext cx="112537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badblocks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6E568E-4B4A-1CB2-DAE7-636D81245928}"/>
              </a:ext>
            </a:extLst>
          </p:cNvPr>
          <p:cNvSpPr/>
          <p:nvPr/>
        </p:nvSpPr>
        <p:spPr>
          <a:xfrm>
            <a:off x="638905" y="2003668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02D683-277E-EDA8-B667-B40A90964D83}"/>
              </a:ext>
            </a:extLst>
          </p:cNvPr>
          <p:cNvSpPr/>
          <p:nvPr/>
        </p:nvSpPr>
        <p:spPr>
          <a:xfrm>
            <a:off x="1410594" y="2003668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검사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A8D6B2-D05B-7E13-806B-75ABBC4AEDF1}"/>
              </a:ext>
            </a:extLst>
          </p:cNvPr>
          <p:cNvSpPr/>
          <p:nvPr/>
        </p:nvSpPr>
        <p:spPr>
          <a:xfrm>
            <a:off x="1410594" y="2729280"/>
            <a:ext cx="102734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하드 디스크에 </a:t>
            </a: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있는지 검사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2EAE7EC-DA85-5E6A-EFC7-423B47AC5CAB}"/>
              </a:ext>
            </a:extLst>
          </p:cNvPr>
          <p:cNvSpPr/>
          <p:nvPr/>
        </p:nvSpPr>
        <p:spPr>
          <a:xfrm>
            <a:off x="638905" y="3409388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EB9C76-1671-2BBF-1061-9A6F574E234E}"/>
              </a:ext>
            </a:extLst>
          </p:cNvPr>
          <p:cNvSpPr/>
          <p:nvPr/>
        </p:nvSpPr>
        <p:spPr>
          <a:xfrm>
            <a:off x="1410594" y="3409388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보호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B693D5-A662-304B-CE5E-66CAC937EF7D}"/>
              </a:ext>
            </a:extLst>
          </p:cNvPr>
          <p:cNvSpPr/>
          <p:nvPr/>
        </p:nvSpPr>
        <p:spPr>
          <a:xfrm>
            <a:off x="1410594" y="4135000"/>
            <a:ext cx="102734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찾아 데이터 손상을 방지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B0905F-D518-0863-BE87-DF551DE796C6}"/>
              </a:ext>
            </a:extLst>
          </p:cNvPr>
          <p:cNvSpPr/>
          <p:nvPr/>
        </p:nvSpPr>
        <p:spPr>
          <a:xfrm>
            <a:off x="638905" y="4903528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6ED8F9-E69C-3925-B0B2-EC58669C6CCE}"/>
              </a:ext>
            </a:extLst>
          </p:cNvPr>
          <p:cNvSpPr/>
          <p:nvPr/>
        </p:nvSpPr>
        <p:spPr>
          <a:xfrm>
            <a:off x="1410594" y="4903528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비파괴적 검사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660073-1DA0-CD91-89A5-22CDB6B60CA6}"/>
              </a:ext>
            </a:extLst>
          </p:cNvPr>
          <p:cNvSpPr/>
          <p:nvPr/>
        </p:nvSpPr>
        <p:spPr>
          <a:xfrm>
            <a:off x="1410594" y="5629140"/>
            <a:ext cx="102734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기본적으로 바파괴적 읽기 전용 모드에서 실행되어 데이터를 안전하게 유지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badblocks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4801AC-6C8C-0F34-E327-A733EC7BE1F8}"/>
              </a:ext>
            </a:extLst>
          </p:cNvPr>
          <p:cNvSpPr/>
          <p:nvPr/>
        </p:nvSpPr>
        <p:spPr>
          <a:xfrm>
            <a:off x="430214" y="991731"/>
            <a:ext cx="112537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형식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6938F9-79CE-0BEA-A23F-58AD7E7EB435}"/>
              </a:ext>
            </a:extLst>
          </p:cNvPr>
          <p:cNvSpPr/>
          <p:nvPr/>
        </p:nvSpPr>
        <p:spPr>
          <a:xfrm>
            <a:off x="782133" y="2642829"/>
            <a:ext cx="35088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옵션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FBC817B-9B02-6F6B-372E-229AD8A3FF36}"/>
              </a:ext>
            </a:extLst>
          </p:cNvPr>
          <p:cNvSpPr/>
          <p:nvPr/>
        </p:nvSpPr>
        <p:spPr>
          <a:xfrm>
            <a:off x="642665" y="1775127"/>
            <a:ext cx="5304145" cy="765915"/>
          </a:xfrm>
          <a:prstGeom prst="roundRect">
            <a:avLst>
              <a:gd name="adj" fmla="val 315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badblocks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[OPTION] 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장치명</a:t>
            </a:r>
            <a:endParaRPr lang="ko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9331F7-31B5-AAE8-1CD4-3F40815D9AAD}"/>
              </a:ext>
            </a:extLst>
          </p:cNvPr>
          <p:cNvSpPr/>
          <p:nvPr/>
        </p:nvSpPr>
        <p:spPr>
          <a:xfrm>
            <a:off x="1043396" y="3212729"/>
            <a:ext cx="10640603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-o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명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지정파일에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배드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블록의 리스트 기록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-v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자세한 출력 모드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-w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읽기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쓰기 모드에서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배드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블록을 검사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(-n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옵션과 함께 사용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-n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파괴 읽고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쓰기 모드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(-w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옵션과 함께 사용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-b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블록크기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블록 크기를 바이트 수로 나타냄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-e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최대 블록 개수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점검을 멈출 최대 블록 개수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-p num passes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지정된 숫자 만큼 디스크 스캔 반복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-s :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검사 진행 과정 표시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4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badblocks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2470D-3303-DA0E-5F99-93F510B53CD2}"/>
              </a:ext>
            </a:extLst>
          </p:cNvPr>
          <p:cNvSpPr/>
          <p:nvPr/>
        </p:nvSpPr>
        <p:spPr>
          <a:xfrm>
            <a:off x="430214" y="991731"/>
            <a:ext cx="112537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badblocks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사용한 하드 디스크 진단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B05965-0D69-C634-A560-6C33103F2087}"/>
              </a:ext>
            </a:extLst>
          </p:cNvPr>
          <p:cNvSpPr/>
          <p:nvPr/>
        </p:nvSpPr>
        <p:spPr>
          <a:xfrm>
            <a:off x="638905" y="1915267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63EE57-145F-26C5-3B48-536A63083AC1}"/>
              </a:ext>
            </a:extLst>
          </p:cNvPr>
          <p:cNvSpPr/>
          <p:nvPr/>
        </p:nvSpPr>
        <p:spPr>
          <a:xfrm>
            <a:off x="1410594" y="1915267"/>
            <a:ext cx="411027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prstClr val="black">
                    <a:lumMod val="65000"/>
                    <a:lumOff val="35000"/>
                  </a:prstClr>
                </a:solidFill>
              </a:rPr>
              <a:t>문제가 있는 디스크 찾기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73B127-97FC-C727-BAEB-DA283C5A70C0}"/>
              </a:ext>
            </a:extLst>
          </p:cNvPr>
          <p:cNvSpPr/>
          <p:nvPr/>
        </p:nvSpPr>
        <p:spPr>
          <a:xfrm>
            <a:off x="1410594" y="2535947"/>
            <a:ext cx="539313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fdisk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명령으로 문제가 있는 디스크 찾음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8A4C39-E621-7A71-9BDF-087622F61D8F}"/>
              </a:ext>
            </a:extLst>
          </p:cNvPr>
          <p:cNvCxnSpPr>
            <a:cxnSpLocks/>
          </p:cNvCxnSpPr>
          <p:nvPr/>
        </p:nvCxnSpPr>
        <p:spPr>
          <a:xfrm flipV="1">
            <a:off x="2621814" y="371233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CAD2B7-A54D-5F6F-5724-3E665805F5CE}"/>
              </a:ext>
            </a:extLst>
          </p:cNvPr>
          <p:cNvSpPr/>
          <p:nvPr/>
        </p:nvSpPr>
        <p:spPr>
          <a:xfrm>
            <a:off x="638905" y="3211268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E65C70-41AE-3088-FE8A-D3C539C9C7C0}"/>
              </a:ext>
            </a:extLst>
          </p:cNvPr>
          <p:cNvSpPr/>
          <p:nvPr/>
        </p:nvSpPr>
        <p:spPr>
          <a:xfrm>
            <a:off x="1410594" y="3211268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badblocks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371B33-B82C-4156-112D-50CAAD81D05F}"/>
              </a:ext>
            </a:extLst>
          </p:cNvPr>
          <p:cNvSpPr/>
          <p:nvPr/>
        </p:nvSpPr>
        <p:spPr>
          <a:xfrm>
            <a:off x="1410594" y="3936880"/>
            <a:ext cx="102734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앞선 본 일반 형식 명령으로 실행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CF3712-D6B5-E8C3-BB73-6BEBDB7FDD50}"/>
              </a:ext>
            </a:extLst>
          </p:cNvPr>
          <p:cNvSpPr/>
          <p:nvPr/>
        </p:nvSpPr>
        <p:spPr>
          <a:xfrm>
            <a:off x="638905" y="4583488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A5D683-46F6-C8E0-18EA-38DF0E1548C0}"/>
              </a:ext>
            </a:extLst>
          </p:cNvPr>
          <p:cNvSpPr/>
          <p:nvPr/>
        </p:nvSpPr>
        <p:spPr>
          <a:xfrm>
            <a:off x="1410594" y="4583488"/>
            <a:ext cx="25490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검사 결과 확인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70E6C3-3AA9-839F-29C1-40C8BF23E8C2}"/>
              </a:ext>
            </a:extLst>
          </p:cNvPr>
          <p:cNvSpPr/>
          <p:nvPr/>
        </p:nvSpPr>
        <p:spPr>
          <a:xfrm>
            <a:off x="1410594" y="5309100"/>
            <a:ext cx="1027340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badblocks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명령어가 실행되면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검사 결과가 출력 됨</a:t>
            </a:r>
            <a:endParaRPr lang="en-US" altLang="ko-KR" sz="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출력에서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“Pass completed, X bad blocks found. (Y/Z/W errors)”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형식의 메시지 확인 가능</a:t>
            </a:r>
            <a:b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 =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발견된 </a:t>
            </a: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수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Y =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읽기 에러의 수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Z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쓰기 에러의 수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W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비교 에러의 수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84406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언제 실행하면 좋을까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?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2470D-3303-DA0E-5F99-93F510B53CD2}"/>
              </a:ext>
            </a:extLst>
          </p:cNvPr>
          <p:cNvSpPr/>
          <p:nvPr/>
        </p:nvSpPr>
        <p:spPr>
          <a:xfrm>
            <a:off x="430214" y="991731"/>
            <a:ext cx="112537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fsck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badblocks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명령어 사용 경우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B05965-0D69-C634-A560-6C33103F2087}"/>
              </a:ext>
            </a:extLst>
          </p:cNvPr>
          <p:cNvSpPr/>
          <p:nvPr/>
        </p:nvSpPr>
        <p:spPr>
          <a:xfrm>
            <a:off x="638905" y="1915267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63EE57-145F-26C5-3B48-536A63083AC1}"/>
              </a:ext>
            </a:extLst>
          </p:cNvPr>
          <p:cNvSpPr/>
          <p:nvPr/>
        </p:nvSpPr>
        <p:spPr>
          <a:xfrm>
            <a:off x="1410595" y="1915267"/>
            <a:ext cx="28376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정기적인 유지 보수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73B127-97FC-C727-BAEB-DA283C5A70C0}"/>
              </a:ext>
            </a:extLst>
          </p:cNvPr>
          <p:cNvSpPr/>
          <p:nvPr/>
        </p:nvSpPr>
        <p:spPr>
          <a:xfrm>
            <a:off x="1410594" y="2535947"/>
            <a:ext cx="441108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시스템의 무결성을 유지하고 데이터 손상을 방지하기 위해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이러한 명령어를 정기적으로 실행하는 것이 좋음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8A4C39-E621-7A71-9BDF-087622F61D8F}"/>
              </a:ext>
            </a:extLst>
          </p:cNvPr>
          <p:cNvCxnSpPr>
            <a:cxnSpLocks/>
          </p:cNvCxnSpPr>
          <p:nvPr/>
        </p:nvCxnSpPr>
        <p:spPr>
          <a:xfrm flipV="1">
            <a:off x="2621814" y="371233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27A66F4-9EB4-7EC2-6051-C0C6FF3B8358}"/>
              </a:ext>
            </a:extLst>
          </p:cNvPr>
          <p:cNvSpPr/>
          <p:nvPr/>
        </p:nvSpPr>
        <p:spPr>
          <a:xfrm>
            <a:off x="6091556" y="1915267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252A8C-9D31-358D-DB3A-29F05FA07B1E}"/>
              </a:ext>
            </a:extLst>
          </p:cNvPr>
          <p:cNvSpPr/>
          <p:nvPr/>
        </p:nvSpPr>
        <p:spPr>
          <a:xfrm>
            <a:off x="6863246" y="1915267"/>
            <a:ext cx="28376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부팅 실패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244D9A-2DD0-872F-A498-EF3FC0749ABD}"/>
              </a:ext>
            </a:extLst>
          </p:cNvPr>
          <p:cNvSpPr/>
          <p:nvPr/>
        </p:nvSpPr>
        <p:spPr>
          <a:xfrm>
            <a:off x="6841215" y="2595369"/>
            <a:ext cx="459723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시스템이 제대로 부팅되지 않거나 </a:t>
            </a:r>
            <a:b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시스템에 문제가 있는 것 같은 경우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b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fsck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사용하여 파일 시스템 복구 가능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32EA85-056E-26D8-86A9-D4F984356E62}"/>
              </a:ext>
            </a:extLst>
          </p:cNvPr>
          <p:cNvCxnSpPr>
            <a:cxnSpLocks/>
          </p:cNvCxnSpPr>
          <p:nvPr/>
        </p:nvCxnSpPr>
        <p:spPr>
          <a:xfrm flipV="1">
            <a:off x="8074465" y="371233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17E8E2C-04E8-0612-3F1B-E0CF38A7E33D}"/>
              </a:ext>
            </a:extLst>
          </p:cNvPr>
          <p:cNvSpPr/>
          <p:nvPr/>
        </p:nvSpPr>
        <p:spPr>
          <a:xfrm>
            <a:off x="638905" y="4156172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6C365-C960-E222-5651-D3F855E7880B}"/>
              </a:ext>
            </a:extLst>
          </p:cNvPr>
          <p:cNvSpPr/>
          <p:nvPr/>
        </p:nvSpPr>
        <p:spPr>
          <a:xfrm>
            <a:off x="1410595" y="4156172"/>
            <a:ext cx="28376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디스크 오류 발생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E911F6-DBFA-CC9F-D920-4C545F9F3313}"/>
              </a:ext>
            </a:extLst>
          </p:cNvPr>
          <p:cNvSpPr/>
          <p:nvPr/>
        </p:nvSpPr>
        <p:spPr>
          <a:xfrm>
            <a:off x="1410594" y="4776852"/>
            <a:ext cx="441108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디스크에서 오류가 발생하거나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b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디스크의 성능이 저하된 것 같은 경우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b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badblocks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사용하여 디스크를 검사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21FBDE-365C-8914-A40B-9B670FCD6FCD}"/>
              </a:ext>
            </a:extLst>
          </p:cNvPr>
          <p:cNvCxnSpPr>
            <a:cxnSpLocks/>
          </p:cNvCxnSpPr>
          <p:nvPr/>
        </p:nvCxnSpPr>
        <p:spPr>
          <a:xfrm flipV="1">
            <a:off x="2621814" y="5953240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57A2157-1DE7-096F-C3BD-E3D366148F46}"/>
              </a:ext>
            </a:extLst>
          </p:cNvPr>
          <p:cNvSpPr/>
          <p:nvPr/>
        </p:nvSpPr>
        <p:spPr>
          <a:xfrm>
            <a:off x="6091556" y="4156172"/>
            <a:ext cx="610775" cy="612000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endParaRPr lang="ko-KR" altLang="en-US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5F5D5D-955D-860D-0362-72E56C4D9DF8}"/>
              </a:ext>
            </a:extLst>
          </p:cNvPr>
          <p:cNvSpPr/>
          <p:nvPr/>
        </p:nvSpPr>
        <p:spPr>
          <a:xfrm>
            <a:off x="6863245" y="4156172"/>
            <a:ext cx="320948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prstClr val="black">
                    <a:lumMod val="65000"/>
                    <a:lumOff val="35000"/>
                  </a:prstClr>
                </a:solidFill>
              </a:rPr>
              <a:t>새로운 하드웨어 설치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7FE605-44D0-A055-16AB-E26C46393052}"/>
              </a:ext>
            </a:extLst>
          </p:cNvPr>
          <p:cNvSpPr/>
          <p:nvPr/>
        </p:nvSpPr>
        <p:spPr>
          <a:xfrm>
            <a:off x="6841215" y="4836274"/>
            <a:ext cx="459723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하드 드라이브를 설치한 후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“</a:t>
            </a: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badblocks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사용하여 하드 드라이브를 검사하여 문제가 있는지 미리 확인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D37A12B-A280-9C16-A35F-E295B2F868E1}"/>
              </a:ext>
            </a:extLst>
          </p:cNvPr>
          <p:cNvCxnSpPr>
            <a:cxnSpLocks/>
          </p:cNvCxnSpPr>
          <p:nvPr/>
        </p:nvCxnSpPr>
        <p:spPr>
          <a:xfrm flipV="1">
            <a:off x="8074465" y="5953240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21932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972</Words>
  <Application>Microsoft Office PowerPoint</Application>
  <PresentationFormat>와이드스크린</PresentationFormat>
  <Paragraphs>148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이슬 이</cp:lastModifiedBy>
  <cp:revision>143</cp:revision>
  <dcterms:created xsi:type="dcterms:W3CDTF">2021-10-13T05:57:10Z</dcterms:created>
  <dcterms:modified xsi:type="dcterms:W3CDTF">2024-05-07T07:56:10Z</dcterms:modified>
</cp:coreProperties>
</file>