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65" r:id="rId4"/>
    <p:sldId id="268" r:id="rId5"/>
    <p:sldId id="258" r:id="rId6"/>
    <p:sldId id="269" r:id="rId7"/>
    <p:sldId id="259" r:id="rId8"/>
    <p:sldId id="270" r:id="rId9"/>
    <p:sldId id="274" r:id="rId10"/>
    <p:sldId id="275" r:id="rId11"/>
    <p:sldId id="277" r:id="rId12"/>
    <p:sldId id="278" r:id="rId13"/>
    <p:sldId id="280" r:id="rId14"/>
    <p:sldId id="282" r:id="rId15"/>
    <p:sldId id="286" r:id="rId16"/>
    <p:sldId id="289" r:id="rId17"/>
    <p:sldId id="290" r:id="rId18"/>
    <p:sldId id="262" r:id="rId19"/>
    <p:sldId id="263" r:id="rId20"/>
    <p:sldId id="264" r:id="rId21"/>
    <p:sldId id="287" r:id="rId22"/>
    <p:sldId id="291" r:id="rId23"/>
    <p:sldId id="283" r:id="rId24"/>
    <p:sldId id="284" r:id="rId25"/>
    <p:sldId id="285" r:id="rId2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1394"/>
  </p:normalViewPr>
  <p:slideViewPr>
    <p:cSldViewPr snapToGrid="0" snapToObjects="1">
      <p:cViewPr>
        <p:scale>
          <a:sx n="103" d="100"/>
          <a:sy n="103" d="100"/>
        </p:scale>
        <p:origin x="8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3A7F-BEC8-1742-B3FC-6EECA9E2787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E82B8-B124-D542-AA21-0DB6BA46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82B8-B124-D542-AA21-0DB6BA466F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82B8-B124-D542-AA21-0DB6BA466F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9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82B8-B124-D542-AA21-0DB6BA466F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82B8-B124-D542-AA21-0DB6BA466F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82B8-B124-D542-AA21-0DB6BA466F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90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E82B8-B124-D542-AA21-0DB6BA466F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1846440"/>
            <a:ext cx="10362960" cy="3113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8400" b="0" strike="noStrike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Click to edit Master title style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Number and names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93B236-656C-4ECB-958C-B4B39DD8540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10079280" y="201960"/>
            <a:ext cx="1930680" cy="107964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Click to edit Master title style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Second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Third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Fourth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Fifth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Number and names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02F0D8-A8C0-4CA6-95CF-60E8FE8BC29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places2.csail.mit.ed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6.jpg"/><Relationship Id="rId8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914400" y="1846440"/>
            <a:ext cx="10362960" cy="3113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72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Realistic</a:t>
            </a:r>
            <a:r>
              <a:rPr lang="de-DE" sz="72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Composite Image </a:t>
            </a:r>
            <a:r>
              <a:rPr lang="de-DE" sz="72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Generation </a:t>
            </a:r>
            <a:r>
              <a:rPr lang="de-DE" sz="72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Using</a:t>
            </a:r>
            <a:r>
              <a:rPr lang="de-DE" sz="72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GANs</a:t>
            </a:r>
            <a:r>
              <a:rPr lang="de-DE" sz="8400" b="0" strike="noStrike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
</a:t>
            </a:r>
            <a:r>
              <a:rPr lang="de-DE" sz="50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de-DE" sz="50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50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Aneja</a:t>
            </a:r>
            <a:r>
              <a:rPr lang="de-DE" sz="50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</a:t>
            </a:r>
            <a:r>
              <a:rPr lang="de-DE" sz="50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r>
              <a:rPr lang="de-DE" sz="50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50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Mazumder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9E3095-F453-4DEC-9DB0-E2A6C1712F7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Step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2: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Overfitting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discriminator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with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20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images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 </a:t>
            </a:r>
          </a:p>
          <a:p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Same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foreground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and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different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backgrounds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112707" y="3189250"/>
            <a:ext cx="21772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LR : </a:t>
            </a:r>
            <a:r>
              <a:rPr lang="en-US" dirty="0" smtClean="0"/>
              <a:t>1e-6</a:t>
            </a:r>
          </a:p>
          <a:p>
            <a:r>
              <a:rPr lang="en-US" dirty="0" smtClean="0"/>
              <a:t>Batch Size : 5</a:t>
            </a:r>
          </a:p>
          <a:p>
            <a:r>
              <a:rPr lang="en-US" dirty="0" smtClean="0"/>
              <a:t>Trained on 20 images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4445305"/>
            <a:ext cx="136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Real: 0.9945</a:t>
            </a:r>
          </a:p>
          <a:p>
            <a:r>
              <a:rPr lang="en-US" dirty="0" smtClean="0"/>
              <a:t>Fake: 0.4416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95" y="2872073"/>
            <a:ext cx="6684761" cy="3146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69" y="6020435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56063" y="406190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06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Step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3: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Overfit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Generator Network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with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one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single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112707" y="3189250"/>
            <a:ext cx="1316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LR : </a:t>
            </a:r>
            <a:r>
              <a:rPr lang="en-US" dirty="0" smtClean="0"/>
              <a:t>1e-6</a:t>
            </a:r>
          </a:p>
          <a:p>
            <a:r>
              <a:rPr lang="en-US" dirty="0" smtClean="0"/>
              <a:t>Epochs: 420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90" y="2798284"/>
            <a:ext cx="6412727" cy="3135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970521"/>
            <a:ext cx="413999" cy="408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53400" y="4427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85" y="3970518"/>
            <a:ext cx="406799" cy="4149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301" y="3954106"/>
            <a:ext cx="406799" cy="4103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637" y="3954106"/>
            <a:ext cx="406799" cy="4067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84333" y="44272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49838" y="44272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171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032363" y="44522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90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92027" y="593074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875849" y="3996703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2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3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Step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4: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Overfit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Generator Network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with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20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images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624392" y="2597131"/>
            <a:ext cx="13578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LR : </a:t>
            </a:r>
            <a:r>
              <a:rPr lang="en-US" dirty="0" smtClean="0"/>
              <a:t>1e-5</a:t>
            </a:r>
          </a:p>
          <a:p>
            <a:r>
              <a:rPr lang="en-US" dirty="0" smtClean="0"/>
              <a:t>Batch Size: 2</a:t>
            </a:r>
          </a:p>
          <a:p>
            <a:r>
              <a:rPr lang="en-US" dirty="0" smtClean="0"/>
              <a:t>Epochs: 260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0617" y="5706737"/>
            <a:ext cx="149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61" y="5669669"/>
            <a:ext cx="406400" cy="406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559938" y="4588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47636" y="45886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74861" y="4571371"/>
            <a:ext cx="5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70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7" y="2597131"/>
            <a:ext cx="5971142" cy="2946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61" y="3991736"/>
            <a:ext cx="406799" cy="405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66" y="3990578"/>
            <a:ext cx="406799" cy="4079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81" y="3997807"/>
            <a:ext cx="406799" cy="4091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85306" y="558362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04767" y="3720082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</a:t>
            </a:r>
            <a:fld id="{6D0CA6C4-0C9D-4960-8D64-1D5023712E3B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6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2AB83A3-AD13-4F4E-8F00-7FB118B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ABD9D7-852F-914C-9F90-A9E86BFF72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Helvetica Light" panose="020B0403020202020204" pitchFamily="34" charset="0"/>
              </a:rPr>
              <a:t>Step 5 : </a:t>
            </a:r>
            <a:r>
              <a:rPr lang="en-US" dirty="0" err="1" smtClean="0">
                <a:latin typeface="Helvetica Light" panose="020B0403020202020204" pitchFamily="34" charset="0"/>
              </a:rPr>
              <a:t>Overfit</a:t>
            </a:r>
            <a:r>
              <a:rPr lang="en-US" dirty="0" smtClean="0">
                <a:latin typeface="Helvetica Light" panose="020B0403020202020204" pitchFamily="34" charset="0"/>
              </a:rPr>
              <a:t> the adversarial network with one image (Composite Image as input).</a:t>
            </a:r>
            <a:endParaRPr lang="en-US" dirty="0">
              <a:latin typeface="Helvetica Light" panose="020B04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02" y="2887091"/>
            <a:ext cx="4406400" cy="1832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3400" y="507919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9" y="2896772"/>
            <a:ext cx="4500000" cy="1896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7412" y="49311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4539" y="4751713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87955" y="349490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08488" y="476307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191904" y="3506267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380827" y="5781547"/>
            <a:ext cx="410399" cy="408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4618" y="5340572"/>
                <a:ext cx="352929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Epochs: 780</a:t>
                </a:r>
              </a:p>
              <a:p>
                <a:r>
                  <a:rPr lang="en-US" dirty="0" smtClean="0"/>
                  <a:t>Generator LR: 1e-6</a:t>
                </a:r>
              </a:p>
              <a:p>
                <a:r>
                  <a:rPr lang="en-US" dirty="0" smtClean="0"/>
                  <a:t>Discriminator LR: 1e-7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𝐺𝑒𝑛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𝐴𝑑𝑣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+0.1 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𝑅𝑒𝑐𝑜𝑛𝑠𝑡𝑟𝑢𝑐𝑡𝑖𝑜𝑛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" y="5340572"/>
                <a:ext cx="3529299" cy="1754326"/>
              </a:xfrm>
              <a:prstGeom prst="rect">
                <a:avLst/>
              </a:prstGeom>
              <a:blipFill rotWithShape="0">
                <a:blip r:embed="rId8"/>
                <a:stretch>
                  <a:fillRect l="-1382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Shape 3"/>
          <p:cNvSpPr txBox="1"/>
          <p:nvPr/>
        </p:nvSpPr>
        <p:spPr>
          <a:xfrm>
            <a:off x="3629418" y="6525512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13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0014" y="6231291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Generated Images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32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2AB83A3-AD13-4F4E-8F00-7FB118B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ABD9D7-852F-914C-9F90-A9E86BFF72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7720" y="1499794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Helvetica Light" panose="020B0403020202020204" pitchFamily="34" charset="0"/>
              </a:rPr>
              <a:t>Overfit</a:t>
            </a:r>
            <a:r>
              <a:rPr lang="en-US" dirty="0" smtClean="0">
                <a:latin typeface="Helvetica Light" panose="020B0403020202020204" pitchFamily="34" charset="0"/>
              </a:rPr>
              <a:t> the adversarial network with 20 images.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3400" y="507919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07412" y="49311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4539" y="4751713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87955" y="349490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08488" y="476307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191904" y="3506267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23208" y="5858581"/>
            <a:ext cx="12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Ground Truth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28824" y="5871897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Generated Image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1942" y="5287237"/>
                <a:ext cx="348044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Epochs: 530</a:t>
                </a:r>
              </a:p>
              <a:p>
                <a:r>
                  <a:rPr lang="en-US" dirty="0" smtClean="0"/>
                  <a:t>Batch Size: 2</a:t>
                </a:r>
              </a:p>
              <a:p>
                <a:r>
                  <a:rPr lang="en-US" dirty="0" smtClean="0"/>
                  <a:t>Generator LR: 1e-6</a:t>
                </a:r>
              </a:p>
              <a:p>
                <a:r>
                  <a:rPr lang="en-US" dirty="0" smtClean="0"/>
                  <a:t>Discriminator LR: 1e-7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𝐺𝑒𝑛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𝐴𝑑𝑣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+0.1 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𝑅𝑒𝑐𝑜𝑛𝑠𝑡𝑟𝑢𝑐𝑡𝑖𝑜𝑛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2" y="5287237"/>
                <a:ext cx="348044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576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29" y="2631939"/>
            <a:ext cx="4386649" cy="21059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80" y="2680558"/>
            <a:ext cx="4090078" cy="19140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96" y="5444333"/>
            <a:ext cx="406799" cy="4067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39" y="5444172"/>
            <a:ext cx="410399" cy="406960"/>
          </a:xfrm>
          <a:prstGeom prst="rect">
            <a:avLst/>
          </a:prstGeom>
        </p:spPr>
      </p:pic>
      <p:sp>
        <p:nvSpPr>
          <p:cNvPr id="2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14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07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2AB83A3-AD13-4F4E-8F00-7FB118B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ABD9D7-852F-914C-9F90-A9E86BFF72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7720" y="1499794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Helvetica Light" panose="020B0403020202020204" pitchFamily="34" charset="0"/>
              </a:rPr>
              <a:t>Train the network on 1000 images.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3655" y="442891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9346" y="448691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96321" y="425053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79737" y="299373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08229" y="414353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5991645" y="2886735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0862" y="6437344"/>
            <a:ext cx="12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Ground Truth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19448" y="6430958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Generated Image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39344" y="5090930"/>
                <a:ext cx="355334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Training Time: ~2 hours</a:t>
                </a:r>
              </a:p>
              <a:p>
                <a:r>
                  <a:rPr lang="en-US" dirty="0" smtClean="0"/>
                  <a:t>Epochs: 106</a:t>
                </a:r>
              </a:p>
              <a:p>
                <a:r>
                  <a:rPr lang="en-US" dirty="0" smtClean="0"/>
                  <a:t>Batch Size: 2</a:t>
                </a:r>
              </a:p>
              <a:p>
                <a:r>
                  <a:rPr lang="en-US" dirty="0" smtClean="0"/>
                  <a:t>Generator LR: 1e-6</a:t>
                </a:r>
              </a:p>
              <a:p>
                <a:r>
                  <a:rPr lang="en-US" dirty="0" smtClean="0"/>
                  <a:t>Discriminator LR: 1e-7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𝐺𝑒𝑛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𝐴𝑑𝑣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+0.1 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𝑅𝑒𝑐𝑜𝑛𝑠𝑡𝑟𝑢𝑐𝑡𝑖𝑜𝑛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44" y="5090930"/>
                <a:ext cx="3553345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546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15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19" y="6023069"/>
            <a:ext cx="403200" cy="407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55" y="6023069"/>
            <a:ext cx="399745" cy="406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40" y="2125966"/>
            <a:ext cx="4839730" cy="2051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8" y="2150424"/>
            <a:ext cx="4877686" cy="2080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91" y="6023068"/>
            <a:ext cx="406799" cy="4067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46" y="5990133"/>
            <a:ext cx="439734" cy="4397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64" y="6029303"/>
            <a:ext cx="410399" cy="4080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80" y="6030557"/>
            <a:ext cx="403200" cy="4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2AB83A3-AD13-4F4E-8F00-7FB118B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ABD9D7-852F-914C-9F90-A9E86BFF72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7720" y="1499794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Helvetica Light" panose="020B0403020202020204" pitchFamily="34" charset="0"/>
              </a:rPr>
              <a:t>Overfit</a:t>
            </a:r>
            <a:r>
              <a:rPr lang="en-US" dirty="0" smtClean="0">
                <a:latin typeface="Helvetica Light" panose="020B0403020202020204" pitchFamily="34" charset="0"/>
              </a:rPr>
              <a:t> the </a:t>
            </a:r>
            <a:r>
              <a:rPr lang="en-US" dirty="0" err="1" smtClean="0">
                <a:latin typeface="Helvetica Light" panose="020B0403020202020204" pitchFamily="34" charset="0"/>
              </a:rPr>
              <a:t>netwok</a:t>
            </a:r>
            <a:r>
              <a:rPr lang="en-US" dirty="0" smtClean="0">
                <a:latin typeface="Helvetica Light" panose="020B0403020202020204" pitchFamily="34" charset="0"/>
              </a:rPr>
              <a:t> with big image (256*256 </a:t>
            </a:r>
            <a:r>
              <a:rPr lang="en-US" dirty="0" err="1" smtClean="0">
                <a:latin typeface="Helvetica Light" panose="020B0403020202020204" pitchFamily="34" charset="0"/>
              </a:rPr>
              <a:t>px</a:t>
            </a:r>
            <a:r>
              <a:rPr lang="en-US" dirty="0" smtClean="0">
                <a:latin typeface="Helvetica Light" panose="020B0403020202020204" pitchFamily="34" charset="0"/>
              </a:rPr>
              <a:t>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5070" y="432016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9346" y="448691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96321" y="425053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79737" y="299373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05749" y="421983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5991645" y="2886735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799275" y="6565577"/>
            <a:ext cx="12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Ground Truth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806292" y="6567311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Generated Image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39344" y="5090930"/>
                <a:ext cx="3566169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Training Time: ~ 10 minutes</a:t>
                </a:r>
              </a:p>
              <a:p>
                <a:r>
                  <a:rPr lang="en-US" dirty="0" smtClean="0"/>
                  <a:t>Epochs: 715</a:t>
                </a:r>
              </a:p>
              <a:p>
                <a:r>
                  <a:rPr lang="en-US" dirty="0" smtClean="0"/>
                  <a:t>Generator LR: 1e-6</a:t>
                </a:r>
              </a:p>
              <a:p>
                <a:r>
                  <a:rPr lang="en-US" dirty="0" smtClean="0"/>
                  <a:t>Discriminator LR: 1e-7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𝐺𝑒𝑛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𝐴𝑑𝑣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+0.1 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𝑅𝑒𝑐𝑜𝑛𝑠𝑡𝑟𝑢𝑐𝑡𝑖𝑜𝑛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44" y="5090930"/>
                <a:ext cx="3566169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538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16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2" y="1983569"/>
            <a:ext cx="5029213" cy="2273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44" y="1958404"/>
            <a:ext cx="5047519" cy="22323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63" y="4856244"/>
            <a:ext cx="1700562" cy="16860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436" y="4856244"/>
            <a:ext cx="1755625" cy="17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Challenges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Dataset not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available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: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onstructed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composite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and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their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ground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truth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With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just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adversarial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learning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Generator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loss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goes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0. Not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learning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 Network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collapses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 </a:t>
            </a:r>
            <a:endParaRPr lang="de-D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57560" lvl="1">
              <a:buClr>
                <a:srgbClr val="000000"/>
              </a:buClr>
            </a:pP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Solution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?</a:t>
            </a:r>
          </a:p>
          <a:p>
            <a:pPr marL="457560" lvl="1">
              <a:buClr>
                <a:srgbClr val="000000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Only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adversarial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loss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not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enought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to</a:t>
            </a: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learn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Added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Reconstruction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loss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AB4E3F-1EE7-45CC-9042-5882E245E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Next steps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Train on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bigger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images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Use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W-GAN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objective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function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for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stability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>
              <a:lnSpc>
                <a:spcPct val="10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Try out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bigger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architectures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(e.g. VGG-16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for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discriminator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).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6567D87-7B7D-42EA-A8CE-B321CDCC3F3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Conclusions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Difficult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to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train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Generator Network</a:t>
            </a:r>
          </a:p>
          <a:p>
            <a:pPr marL="685800" lvl="1" indent="-228240"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Requires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lot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of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hyper-parameter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tuning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>
              <a:lnSpc>
                <a:spcPct val="10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Only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adversarial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loss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is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not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enough</a:t>
            </a:r>
            <a:endParaRPr lang="de-D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685800" lvl="1" indent="-228240">
              <a:buClr>
                <a:srgbClr val="000000"/>
              </a:buClr>
              <a:buFont typeface="Arial"/>
              <a:buChar char="•"/>
            </a:pP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Adding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Reconstruction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loss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helps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the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network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converge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78FA25-6EE9-4B4E-B163-DB6BAA9FEBE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What</a:t>
            </a: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are</a:t>
            </a: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Composite Images ?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0CA6C4-0C9D-4960-8D64-1D5023712E3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743325" y="3600450"/>
            <a:ext cx="4114800" cy="589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86775" y="2428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" y="1484312"/>
            <a:ext cx="2991600" cy="224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1" y="4189828"/>
            <a:ext cx="3006000" cy="22438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770" y="2428875"/>
            <a:ext cx="3470400" cy="2602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7831" y="375035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535" y="643364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39" y="2036807"/>
            <a:ext cx="2030400" cy="1522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4543" y="522922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Composite Image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19628" y="4493168"/>
                <a:ext cx="425731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𝑐𝑜𝑚𝑝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𝑓𝑔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𝑚𝑎𝑠𝑘</m:t>
                      </m:r>
                      <m:r>
                        <a:rPr lang="en-US" b="0" i="1" smtClean="0">
                          <a:latin typeface="Cambria Math" charset="0"/>
                        </a:rPr>
                        <m:t>)+(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𝑏𝑔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∗(1−</m:t>
                      </m:r>
                      <m:r>
                        <a:rPr lang="en-US" b="0" i="1" smtClean="0">
                          <a:latin typeface="Cambria Math" charset="0"/>
                        </a:rPr>
                        <m:t>𝑚𝑎𝑠𝑘</m:t>
                      </m:r>
                      <m:r>
                        <a:rPr lang="en-US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628" y="4493168"/>
                <a:ext cx="4257319" cy="299569"/>
              </a:xfrm>
              <a:prstGeom prst="rect">
                <a:avLst/>
              </a:prstGeom>
              <a:blipFill rotWithShape="0">
                <a:blip r:embed="rId7"/>
                <a:stretch>
                  <a:fillRect l="-715" r="-128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5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914400" y="1846440"/>
            <a:ext cx="10362960" cy="3113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8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Thank</a:t>
            </a:r>
            <a:r>
              <a:rPr lang="de-DE" sz="8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8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You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9E3095-F453-4DEC-9DB0-E2A6C1712F7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3512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References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[1] 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hlinkClick r:id="rId2"/>
              </a:rPr>
              <a:t>http://places2.csail.mit.edu/</a:t>
            </a:r>
            <a:endParaRPr lang="de-D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de-D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[2]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Dhruv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Batra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Adarsh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Kowdle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Devi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Parikh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Jeibo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Luo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and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Tsuhan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Chen. "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iCoseg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: Interactive Co-segmentation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with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Intelligent Scribble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Guidance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", Computer Vision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and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Pattern Recognition, 2010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78FA25-6EE9-4B4E-B163-DB6BAA9FEBE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6536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Overfitting the discriminator with 5 images pairs.</a:t>
            </a:r>
          </a:p>
          <a:p>
            <a:r>
              <a:rPr lang="en-US" dirty="0" smtClean="0"/>
              <a:t>Same foreground and different background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3537"/>
            <a:ext cx="6114362" cy="29635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12707" y="3189250"/>
            <a:ext cx="20602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LR : </a:t>
            </a:r>
            <a:r>
              <a:rPr lang="en-US" dirty="0" smtClean="0"/>
              <a:t>1e-5</a:t>
            </a:r>
          </a:p>
          <a:p>
            <a:r>
              <a:rPr lang="en-US" dirty="0" smtClean="0"/>
              <a:t>Batch Size : 5</a:t>
            </a:r>
          </a:p>
          <a:p>
            <a:r>
              <a:rPr lang="en-US" dirty="0" smtClean="0"/>
              <a:t>Trained on 5 images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4445305"/>
            <a:ext cx="1225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Real: 0.635</a:t>
            </a:r>
          </a:p>
          <a:p>
            <a:r>
              <a:rPr lang="en-US" dirty="0" smtClean="0"/>
              <a:t>Fake: 2e-5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3869" y="593491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57887" y="4266468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19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2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Overfit</a:t>
            </a:r>
            <a:r>
              <a:rPr lang="en-US" dirty="0" smtClean="0"/>
              <a:t> </a:t>
            </a:r>
            <a:r>
              <a:rPr lang="en-US" dirty="0"/>
              <a:t>the Generator Network with 5</a:t>
            </a:r>
            <a:r>
              <a:rPr lang="en-US" dirty="0" smtClean="0"/>
              <a:t> images.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624392" y="2597131"/>
            <a:ext cx="13578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LR : </a:t>
            </a:r>
            <a:r>
              <a:rPr lang="en-US" dirty="0" smtClean="0"/>
              <a:t>1e-5</a:t>
            </a:r>
          </a:p>
          <a:p>
            <a:r>
              <a:rPr lang="en-US" dirty="0" smtClean="0"/>
              <a:t>Batch Size: 5</a:t>
            </a:r>
          </a:p>
          <a:p>
            <a:r>
              <a:rPr lang="en-US" dirty="0" smtClean="0"/>
              <a:t>Epochs: 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0617" y="5706737"/>
            <a:ext cx="149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61" y="5669669"/>
            <a:ext cx="406400" cy="406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5938"/>
            <a:ext cx="5784307" cy="30237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82" y="4001294"/>
            <a:ext cx="406799" cy="4079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91" y="4001294"/>
            <a:ext cx="406799" cy="407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00" y="4002453"/>
            <a:ext cx="406799" cy="4067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559938" y="4588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947000" y="45886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27192" y="4588639"/>
            <a:ext cx="5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01382" y="570673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29083" y="3878183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Loss</a:t>
            </a:r>
            <a:endParaRPr lang="en-US" sz="1000" dirty="0"/>
          </a:p>
        </p:txBody>
      </p:sp>
      <p:sp>
        <p:nvSpPr>
          <p:cNvPr id="1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0CA6C4-0C9D-4960-8D64-1D5023712E3B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23</a:t>
            </a:fld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0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1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2AB83A3-AD13-4F4E-8F00-7FB118B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ABD9D7-852F-914C-9F90-A9E86BFF72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latin typeface="Helvetica Light" panose="020B0403020202020204" pitchFamily="34" charset="0"/>
              </a:rPr>
              <a:t>Overfit</a:t>
            </a:r>
            <a:r>
              <a:rPr lang="en-US" dirty="0" smtClean="0">
                <a:latin typeface="Helvetica Light" panose="020B0403020202020204" pitchFamily="34" charset="0"/>
              </a:rPr>
              <a:t> the adversarial network with one image (noise as input).</a:t>
            </a:r>
            <a:endParaRPr lang="en-US" dirty="0">
              <a:latin typeface="Helvetica Light" panose="020B04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8" y="3157660"/>
            <a:ext cx="3924643" cy="1687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3838" y="4980353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36153" y="3878183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Loss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382975" y="51773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Discriminator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23" y="3191324"/>
            <a:ext cx="3736496" cy="16199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57924" y="484492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450239" y="3742758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Loss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997061" y="50800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81" y="5474896"/>
            <a:ext cx="403200" cy="405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87261" y="5906049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Generated Image</a:t>
            </a:r>
            <a:endParaRPr lang="en-US" sz="1400" dirty="0"/>
          </a:p>
        </p:txBody>
      </p:sp>
      <p:sp>
        <p:nvSpPr>
          <p:cNvPr id="1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0CA6C4-0C9D-4960-8D64-1D5023712E3B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24</a:t>
            </a:fld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29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Introduction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Goal : 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Produce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realistic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composite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images</a:t>
            </a:r>
            <a:endParaRPr lang="de-D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Motivation : Need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of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photoshop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experts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for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composting</a:t>
            </a: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0CA6C4-0C9D-4960-8D64-1D5023712E3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2852820"/>
            <a:ext cx="4431600" cy="332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22" y="2852820"/>
            <a:ext cx="4431600" cy="3323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1726" y="620375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 Composite Image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94222" y="6302047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  <a:r>
              <a:rPr lang="en-US" smtClean="0"/>
              <a:t>Harmonized Blended Image</a:t>
            </a:r>
            <a:endParaRPr lang="en-US"/>
          </a:p>
        </p:txBody>
      </p:sp>
      <p:sp>
        <p:nvSpPr>
          <p:cNvPr id="10" name="TextShape 3"/>
          <p:cNvSpPr txBox="1"/>
          <p:nvPr/>
        </p:nvSpPr>
        <p:spPr>
          <a:xfrm>
            <a:off x="4009505" y="6479503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3051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Related Work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357313"/>
            <a:ext cx="10515240" cy="48192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J.-Y. Zhu, P.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Krahenb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¨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uhl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E.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Shechtman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and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A. A.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Efros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 ¨ Learning a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discriminative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model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for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the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perception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of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realism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in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composite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images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 In ICCV, 2015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Tsai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Y.H.,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Shen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X., Lin, Z.,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Sunkavalli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K.,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Lu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, X., Yang, M.H.: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Deep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harmonization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. In: IEEE Conference on Computer Vision </a:t>
            </a:r>
            <a:r>
              <a:rPr lang="de-D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and</a:t>
            </a:r>
            <a:r>
              <a:rPr lang="de-D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Pattern Recognition (CVPR). (2017)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49EF84-E3E6-441F-9870-D028C38EA75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83" y="3187531"/>
            <a:ext cx="3636000" cy="28154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93" y="3186867"/>
            <a:ext cx="3754800" cy="281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5699" y="6002967"/>
            <a:ext cx="18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Composite Image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50960" y="5991528"/>
            <a:ext cx="19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Harmonized Image</a:t>
            </a:r>
            <a:endParaRPr lang="en-US"/>
          </a:p>
        </p:txBody>
      </p:sp>
      <p:sp>
        <p:nvSpPr>
          <p:cNvPr id="1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7222" y="164287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Our</a:t>
            </a: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Architecture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49EF84-E3E6-441F-9870-D028C38EA75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Multidocument 3"/>
          <p:cNvSpPr/>
          <p:nvPr/>
        </p:nvSpPr>
        <p:spPr>
          <a:xfrm>
            <a:off x="1367992" y="1740050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document 15"/>
          <p:cNvSpPr/>
          <p:nvPr/>
        </p:nvSpPr>
        <p:spPr>
          <a:xfrm>
            <a:off x="2894683" y="1615488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document 16"/>
          <p:cNvSpPr/>
          <p:nvPr/>
        </p:nvSpPr>
        <p:spPr>
          <a:xfrm>
            <a:off x="2667352" y="1996490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5471" y="1333267"/>
            <a:ext cx="298742" cy="171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document 18"/>
          <p:cNvSpPr/>
          <p:nvPr/>
        </p:nvSpPr>
        <p:spPr>
          <a:xfrm>
            <a:off x="8480362" y="1615488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document 19"/>
          <p:cNvSpPr/>
          <p:nvPr/>
        </p:nvSpPr>
        <p:spPr>
          <a:xfrm>
            <a:off x="8253031" y="1996490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document 20"/>
          <p:cNvSpPr/>
          <p:nvPr/>
        </p:nvSpPr>
        <p:spPr>
          <a:xfrm>
            <a:off x="9871185" y="1679948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7" y="1936152"/>
            <a:ext cx="821305" cy="615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4133" y="303145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Conv64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73680" y="33543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Conv128</a:t>
            </a:r>
            <a:endParaRPr lang="en-US" dirty="0"/>
          </a:p>
        </p:txBody>
      </p:sp>
      <p:sp>
        <p:nvSpPr>
          <p:cNvPr id="24" name="Multidocument 23"/>
          <p:cNvSpPr/>
          <p:nvPr/>
        </p:nvSpPr>
        <p:spPr>
          <a:xfrm>
            <a:off x="4455466" y="1543819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document 24"/>
          <p:cNvSpPr/>
          <p:nvPr/>
        </p:nvSpPr>
        <p:spPr>
          <a:xfrm>
            <a:off x="4228135" y="1924821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document 25"/>
          <p:cNvSpPr/>
          <p:nvPr/>
        </p:nvSpPr>
        <p:spPr>
          <a:xfrm>
            <a:off x="3977672" y="2250871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document 26"/>
          <p:cNvSpPr/>
          <p:nvPr/>
        </p:nvSpPr>
        <p:spPr>
          <a:xfrm>
            <a:off x="6935642" y="1532197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document 27"/>
          <p:cNvSpPr/>
          <p:nvPr/>
        </p:nvSpPr>
        <p:spPr>
          <a:xfrm>
            <a:off x="6708311" y="1913199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document 28"/>
          <p:cNvSpPr/>
          <p:nvPr/>
        </p:nvSpPr>
        <p:spPr>
          <a:xfrm>
            <a:off x="6457848" y="2239249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008" y="1816786"/>
            <a:ext cx="820800" cy="615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70867" y="34937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Conv256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52920" y="3227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Conv128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81644" y="35183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Conv256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862204" y="298502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Conv64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5" y="4339600"/>
            <a:ext cx="821305" cy="615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489" y="49570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5" y="5424899"/>
            <a:ext cx="820800" cy="61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9656" y="611188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72744" y="315134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FC</a:t>
            </a:r>
            <a:endParaRPr lang="en-US"/>
          </a:p>
        </p:txBody>
      </p:sp>
      <p:sp>
        <p:nvSpPr>
          <p:cNvPr id="39" name="Multidocument 38"/>
          <p:cNvSpPr/>
          <p:nvPr/>
        </p:nvSpPr>
        <p:spPr>
          <a:xfrm>
            <a:off x="1731813" y="4628361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document 39"/>
          <p:cNvSpPr/>
          <p:nvPr/>
        </p:nvSpPr>
        <p:spPr>
          <a:xfrm>
            <a:off x="3258504" y="4503799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document 40"/>
          <p:cNvSpPr/>
          <p:nvPr/>
        </p:nvSpPr>
        <p:spPr>
          <a:xfrm>
            <a:off x="3031173" y="4884801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document 41"/>
          <p:cNvSpPr/>
          <p:nvPr/>
        </p:nvSpPr>
        <p:spPr>
          <a:xfrm>
            <a:off x="4819287" y="4432130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document 42"/>
          <p:cNvSpPr/>
          <p:nvPr/>
        </p:nvSpPr>
        <p:spPr>
          <a:xfrm>
            <a:off x="4555542" y="4758180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document 43"/>
          <p:cNvSpPr/>
          <p:nvPr/>
        </p:nvSpPr>
        <p:spPr>
          <a:xfrm>
            <a:off x="4331195" y="5067269"/>
            <a:ext cx="976184" cy="116153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80070" y="4293337"/>
            <a:ext cx="298742" cy="171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7785" y="4901102"/>
            <a:ext cx="298742" cy="30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34317" y="532538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 [0,1]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70037" y="585583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Conv64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83519" y="6040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Conv128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65289" y="62050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Conv256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78863" y="3767411"/>
            <a:ext cx="250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Generator 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618214" y="5007240"/>
            <a:ext cx="28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Discriminator 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2477" y="1186249"/>
            <a:ext cx="11850331" cy="2878052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9048" y="4180487"/>
            <a:ext cx="11262886" cy="2393910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Shape 3"/>
          <p:cNvSpPr txBox="1"/>
          <p:nvPr/>
        </p:nvSpPr>
        <p:spPr>
          <a:xfrm>
            <a:off x="4038480" y="64933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3219" y="606745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3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Dataset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Background: Places2 [1] </a:t>
            </a:r>
          </a:p>
          <a:p>
            <a:pPr marL="457560" lvl="1">
              <a:buClr>
                <a:srgbClr val="000000"/>
              </a:buClr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365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categories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with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5000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per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category</a:t>
            </a: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57560" lvl="1">
              <a:buClr>
                <a:srgbClr val="000000"/>
              </a:buClr>
            </a:pPr>
            <a:endParaRPr lang="de-D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57560" lvl="1">
              <a:buClr>
                <a:srgbClr val="000000"/>
              </a:buClr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57560" lvl="1">
              <a:buClr>
                <a:srgbClr val="000000"/>
              </a:buClr>
            </a:pPr>
            <a:endParaRPr lang="de-D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457560" lvl="1">
              <a:buClr>
                <a:srgbClr val="000000"/>
              </a:buClr>
            </a:pPr>
            <a:endParaRPr lang="de-D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Foreground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: CMU-Cornell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iCoseg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dataset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[2]</a:t>
            </a:r>
          </a:p>
          <a:p>
            <a:pPr marL="457560" lvl="1">
              <a:buClr>
                <a:srgbClr val="000000"/>
              </a:buClr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Co-segmentation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of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38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groups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(643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images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)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E71DA5-313B-4164-BFA0-83EB07231B3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01" y="2749550"/>
            <a:ext cx="1656703" cy="110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25" y="2749550"/>
            <a:ext cx="1958400" cy="1100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46" y="2749550"/>
            <a:ext cx="1652400" cy="110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2" y="5006671"/>
            <a:ext cx="2026800" cy="1349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24" y="5025233"/>
            <a:ext cx="2026800" cy="1349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680" y="5097968"/>
            <a:ext cx="1551599" cy="1163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47" y="5099745"/>
            <a:ext cx="1551599" cy="11636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95267" y="293054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Handpicked </a:t>
            </a:r>
            <a:r>
              <a:rPr lang="en-US" smtClean="0"/>
              <a:t>200 images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41523" y="5330825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Handpicked 250 images </a:t>
            </a:r>
          </a:p>
          <a:p>
            <a:r>
              <a:rPr lang="en-US" dirty="0" smtClean="0"/>
              <a:t>and their corresponding </a:t>
            </a:r>
          </a:p>
          <a:p>
            <a:r>
              <a:rPr lang="en-US" dirty="0" smtClean="0"/>
              <a:t>masks</a:t>
            </a:r>
            <a:endParaRPr lang="en-US" dirty="0"/>
          </a:p>
        </p:txBody>
      </p:sp>
      <p:sp>
        <p:nvSpPr>
          <p:cNvPr id="1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Dataset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Ground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Truth</a:t>
            </a: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Generation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E71DA5-313B-4164-BFA0-83EB07231B3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638" y="2879661"/>
            <a:ext cx="1559169" cy="8708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4302" y="2543903"/>
            <a:ext cx="2802422" cy="15423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Pre-trained Deep Image Harmonization Model (</a:t>
            </a:r>
            <a:r>
              <a:rPr lang="en-US" dirty="0" err="1" smtClean="0"/>
              <a:t>Caffe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2690" y="2879659"/>
            <a:ext cx="1559169" cy="8708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Laplacian Pyramid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241550" y="3072748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303811" y="3023472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07825" y="2879659"/>
            <a:ext cx="1559169" cy="8708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9118946" y="3023472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6" y="4119086"/>
            <a:ext cx="2509200" cy="1881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03" y="4072543"/>
            <a:ext cx="2509200" cy="1881899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338368" y="4646739"/>
            <a:ext cx="599136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050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Project plan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F5D41E-1057-4B42-95DB-EAE36688F7A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A9B1078-6FD1-F149-90AA-6100BA37AFB5}"/>
              </a:ext>
            </a:extLst>
          </p:cNvPr>
          <p:cNvGrpSpPr/>
          <p:nvPr/>
        </p:nvGrpSpPr>
        <p:grpSpPr>
          <a:xfrm>
            <a:off x="473375" y="2127631"/>
            <a:ext cx="11244650" cy="836828"/>
            <a:chOff x="1343025" y="6029323"/>
            <a:chExt cx="25245015" cy="1571627"/>
          </a:xfrm>
        </p:grpSpPr>
        <p:sp>
          <p:nvSpPr>
            <p:cNvPr id="7" name="Pentagon 6">
              <a:extLst>
                <a:ext uri="{FF2B5EF4-FFF2-40B4-BE49-F238E27FC236}">
                  <a16:creationId xmlns="" xmlns:a16="http://schemas.microsoft.com/office/drawing/2014/main" id="{1B89C01E-E77F-2542-9CD3-832F9DE5F67E}"/>
                </a:ext>
              </a:extLst>
            </p:cNvPr>
            <p:cNvSpPr/>
            <p:nvPr/>
          </p:nvSpPr>
          <p:spPr>
            <a:xfrm>
              <a:off x="21082972" y="6029323"/>
              <a:ext cx="5505068" cy="1571625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2844927B-B84C-C64D-9BD7-EADB6DF6843E}"/>
                </a:ext>
              </a:extLst>
            </p:cNvPr>
            <p:cNvGrpSpPr/>
            <p:nvPr/>
          </p:nvGrpSpPr>
          <p:grpSpPr>
            <a:xfrm>
              <a:off x="1343025" y="6029324"/>
              <a:ext cx="5505069" cy="1571626"/>
              <a:chOff x="1343025" y="6029324"/>
              <a:chExt cx="5505069" cy="1571626"/>
            </a:xfrm>
            <a:solidFill>
              <a:schemeClr val="accent1"/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F8B3D59A-6D43-D445-B365-FFB92650165B}"/>
                  </a:ext>
                </a:extLst>
              </p:cNvPr>
              <p:cNvSpPr/>
              <p:nvPr/>
            </p:nvSpPr>
            <p:spPr>
              <a:xfrm>
                <a:off x="2724212" y="6029324"/>
                <a:ext cx="4123882" cy="1571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hevron 12">
                <a:extLst>
                  <a:ext uri="{FF2B5EF4-FFF2-40B4-BE49-F238E27FC236}">
                    <a16:creationId xmlns="" xmlns:a16="http://schemas.microsoft.com/office/drawing/2014/main" id="{084C4E6A-D460-924F-9628-4F4CA22761A3}"/>
                  </a:ext>
                </a:extLst>
              </p:cNvPr>
              <p:cNvSpPr/>
              <p:nvPr/>
            </p:nvSpPr>
            <p:spPr>
              <a:xfrm>
                <a:off x="1343025" y="6029325"/>
                <a:ext cx="5505068" cy="157162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B671DC9-7AAC-B94E-ADCA-7B3579D458FB}"/>
                </a:ext>
              </a:extLst>
            </p:cNvPr>
            <p:cNvSpPr/>
            <p:nvPr/>
          </p:nvSpPr>
          <p:spPr>
            <a:xfrm>
              <a:off x="11548947" y="6029323"/>
              <a:ext cx="5505069" cy="15716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88584" y="236137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Presentation 1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09211" y="234832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53782" y="222287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Final </a:t>
            </a:r>
          </a:p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02" y="3509319"/>
            <a:ext cx="3736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Google Cloud Setup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Dataloaders</a:t>
            </a:r>
            <a:r>
              <a:rPr lang="en-US" dirty="0" smtClean="0"/>
              <a:t> and Network Pipeline coded</a:t>
            </a:r>
          </a:p>
          <a:p>
            <a:pPr marL="342900" indent="-342900">
              <a:buAutoNum type="arabicPeriod"/>
            </a:pPr>
            <a:r>
              <a:rPr lang="en-US" dirty="0" smtClean="0"/>
              <a:t>Synthetic Ground Truth Image Generation using Pre-trained network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Overfit</a:t>
            </a:r>
            <a:r>
              <a:rPr lang="en-US" dirty="0" smtClean="0"/>
              <a:t> the network on single class (32*32 </a:t>
            </a:r>
            <a:r>
              <a:rPr lang="en-US" dirty="0" err="1" smtClean="0"/>
              <a:t>px</a:t>
            </a:r>
            <a:r>
              <a:rPr lang="en-US" dirty="0" smtClean="0"/>
              <a:t> images)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Train the network with 1000 images (32*32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Overfit</a:t>
            </a:r>
            <a:r>
              <a:rPr lang="en-US" dirty="0" smtClean="0"/>
              <a:t> the network with bigger image (256*256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4124" y="3631708"/>
            <a:ext cx="2938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Train on bigger images</a:t>
            </a:r>
          </a:p>
          <a:p>
            <a:pPr marL="342900" indent="-342900">
              <a:buAutoNum type="arabicPeriod"/>
            </a:pPr>
            <a:r>
              <a:rPr lang="en-US" dirty="0" smtClean="0"/>
              <a:t>Try out bigger architectures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stability : WGAN</a:t>
            </a:r>
          </a:p>
          <a:p>
            <a:pPr marL="342900" indent="-342900">
              <a:buAutoNum type="arabicPeriod"/>
            </a:pPr>
            <a:r>
              <a:rPr lang="en-US" dirty="0" smtClean="0"/>
              <a:t>Results with skip links (Generator encoder)</a:t>
            </a:r>
          </a:p>
          <a:p>
            <a:pPr marL="342900" indent="-342900">
              <a:buAutoNum type="arabicPeriod"/>
            </a:pPr>
            <a:r>
              <a:rPr lang="en-US" dirty="0" smtClean="0"/>
              <a:t>Results with additional loss functions : Perceptual Loss 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877026" y="3693492"/>
            <a:ext cx="282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Fine-tune results on final architecture</a:t>
            </a:r>
          </a:p>
          <a:p>
            <a:pPr marL="342900" indent="-342900">
              <a:buAutoNum type="arabicPeriod"/>
            </a:pPr>
            <a:r>
              <a:rPr lang="en-US" dirty="0" smtClean="0"/>
              <a:t>Hyper-parameter search</a:t>
            </a:r>
          </a:p>
        </p:txBody>
      </p:sp>
      <p:sp>
        <p:nvSpPr>
          <p:cNvPr id="2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620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0ABD9D7-852F-914C-9F90-A9E86BFF72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Step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1: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Overfitting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the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discriminator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network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with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single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image</a:t>
            </a: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pair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0568" y="3477652"/>
            <a:ext cx="3007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 : 1e-5</a:t>
            </a:r>
            <a:endParaRPr lang="en-US" dirty="0"/>
          </a:p>
          <a:p>
            <a:r>
              <a:rPr lang="en-US" dirty="0" smtClean="0"/>
              <a:t>Conv 32 </a:t>
            </a:r>
            <a:r>
              <a:rPr lang="mr-IN" dirty="0" smtClean="0"/>
              <a:t>–</a:t>
            </a:r>
            <a:r>
              <a:rPr lang="en-US" dirty="0" smtClean="0"/>
              <a:t> Conv 64 </a:t>
            </a:r>
            <a:r>
              <a:rPr lang="mr-IN" dirty="0" smtClean="0"/>
              <a:t>–</a:t>
            </a:r>
            <a:r>
              <a:rPr lang="en-US" dirty="0" smtClean="0"/>
              <a:t> Conv 128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88" y="2782106"/>
            <a:ext cx="6345716" cy="3156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30568" y="4360593"/>
            <a:ext cx="1418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: 0.9996</a:t>
            </a:r>
          </a:p>
          <a:p>
            <a:r>
              <a:rPr lang="en-US" dirty="0" smtClean="0"/>
              <a:t>Fake : 0.0003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3433" y="5182312"/>
            <a:ext cx="4426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layers : Takes a lot of time (3000 epochs)</a:t>
            </a:r>
          </a:p>
          <a:p>
            <a:r>
              <a:rPr lang="en-US" dirty="0" smtClean="0"/>
              <a:t>More layers: Gives similar result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69" y="593491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Epochs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17691" y="4000872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Loss</a:t>
            </a:r>
            <a:endParaRPr lang="en-US" sz="1000" dirty="0"/>
          </a:p>
        </p:txBody>
      </p:sp>
      <p:sp>
        <p:nvSpPr>
          <p:cNvPr id="1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9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Preliminary</a:t>
            </a:r>
            <a:r>
              <a:rPr lang="de-DE" sz="4400" b="0" strike="noStrike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</a:t>
            </a:r>
            <a:r>
              <a:rPr lang="de-DE" sz="4400" b="0" strike="noStrike" spc="-1" dirty="0" err="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Results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Team 18: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Shivangi</a:t>
            </a:r>
            <a:r>
              <a:rPr lang="en-US" sz="1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 and </a:t>
            </a:r>
            <a:r>
              <a:rPr lang="en-US" sz="1200" b="0" strike="noStrike" spc="-1" dirty="0" err="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Helvetica Light"/>
              </a:rPr>
              <a:t>Soham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3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1064</Words>
  <Application>Microsoft Macintosh PowerPoint</Application>
  <PresentationFormat>Widescreen</PresentationFormat>
  <Paragraphs>279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Calibri</vt:lpstr>
      <vt:lpstr>Cambria Math</vt:lpstr>
      <vt:lpstr>DejaVu Sans</vt:lpstr>
      <vt:lpstr>Helvetica</vt:lpstr>
      <vt:lpstr>Helvetica Light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Preliminary Results</vt:lpstr>
      <vt:lpstr>Preliminary Results</vt:lpstr>
      <vt:lpstr>Preliminary Results</vt:lpstr>
      <vt:lpstr>Preliminary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Preliminary Results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subject/>
  <dc:creator>Laura Leal</dc:creator>
  <dc:description/>
  <cp:lastModifiedBy>ga62moj</cp:lastModifiedBy>
  <cp:revision>66</cp:revision>
  <dcterms:created xsi:type="dcterms:W3CDTF">2018-11-20T13:02:56Z</dcterms:created>
  <dcterms:modified xsi:type="dcterms:W3CDTF">2018-12-07T13:57:35Z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