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94" r:id="rId3"/>
    <p:sldId id="266" r:id="rId4"/>
    <p:sldId id="282" r:id="rId5"/>
    <p:sldId id="311" r:id="rId6"/>
    <p:sldId id="312" r:id="rId7"/>
    <p:sldId id="313" r:id="rId8"/>
    <p:sldId id="305" r:id="rId9"/>
    <p:sldId id="308" r:id="rId10"/>
    <p:sldId id="318" r:id="rId11"/>
    <p:sldId id="319" r:id="rId12"/>
    <p:sldId id="321" r:id="rId13"/>
    <p:sldId id="309" r:id="rId14"/>
    <p:sldId id="323" r:id="rId15"/>
    <p:sldId id="322" r:id="rId16"/>
    <p:sldId id="306" r:id="rId17"/>
    <p:sldId id="268" r:id="rId18"/>
    <p:sldId id="314" r:id="rId19"/>
    <p:sldId id="315" r:id="rId20"/>
    <p:sldId id="325" r:id="rId21"/>
    <p:sldId id="307" r:id="rId22"/>
    <p:sldId id="324" r:id="rId23"/>
    <p:sldId id="303" r:id="rId24"/>
    <p:sldId id="25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B90A7"/>
    <a:srgbClr val="3D3D3D"/>
    <a:srgbClr val="AED7E8"/>
    <a:srgbClr val="FA7D87"/>
    <a:srgbClr val="FEFEF4"/>
    <a:srgbClr val="FDFDDF"/>
    <a:srgbClr val="525252"/>
    <a:srgbClr val="FCFBFA"/>
    <a:srgbClr val="F8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72288" autoAdjust="0"/>
  </p:normalViewPr>
  <p:slideViewPr>
    <p:cSldViewPr snapToGrid="0" showGuides="1">
      <p:cViewPr varScale="1">
        <p:scale>
          <a:sx n="82" d="100"/>
          <a:sy n="82" d="100"/>
        </p:scale>
        <p:origin x="2166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2020-05-19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34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9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7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7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1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5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09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25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3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9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91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64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36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83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3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7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0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4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5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5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59319" y="2721492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5F24B8-AA3D-4110-9215-06D6646CA4D3}"/>
              </a:ext>
            </a:extLst>
          </p:cNvPr>
          <p:cNvSpPr txBox="1"/>
          <p:nvPr/>
        </p:nvSpPr>
        <p:spPr>
          <a:xfrm>
            <a:off x="4270547" y="5581955"/>
            <a:ext cx="7465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15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신라대학교     최철호   </a:t>
            </a:r>
            <a:r>
              <a:rPr lang="ko-KR" altLang="en-US" sz="2800" spc="-150" dirty="0" err="1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이진유</a:t>
            </a:r>
            <a:r>
              <a:rPr lang="ko-KR" altLang="en-US" sz="2800" spc="-15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800" spc="-150" dirty="0" err="1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박헌성</a:t>
            </a:r>
            <a:r>
              <a:rPr lang="ko-KR" altLang="en-US" sz="2800" spc="-15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800" spc="-150" dirty="0" err="1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김광백</a:t>
            </a:r>
            <a:endParaRPr lang="ko-KR" altLang="en-US" sz="2800" spc="-15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32" y="1442165"/>
            <a:ext cx="9289723" cy="3214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ko-KR" altLang="en-US" sz="4400" b="1" kern="0" dirty="0">
                <a:solidFill>
                  <a:srgbClr val="FA7D87"/>
                </a:solidFill>
                <a:latin typeface="한양중고딕"/>
                <a:ea typeface="한양중고딕"/>
              </a:rPr>
              <a:t> </a:t>
            </a:r>
            <a:r>
              <a:rPr lang="ko-KR" altLang="en-US" sz="4400" b="1" kern="0" dirty="0">
                <a:solidFill>
                  <a:schemeClr val="accent4">
                    <a:lumMod val="75000"/>
                  </a:schemeClr>
                </a:solidFill>
                <a:latin typeface="한양중고딕"/>
                <a:ea typeface="한양중고딕"/>
              </a:rPr>
              <a:t>퍼지 클러스터링 기반 </a:t>
            </a:r>
            <a:endParaRPr lang="en-US" altLang="ko-KR" sz="4400" b="1" kern="0" dirty="0">
              <a:solidFill>
                <a:schemeClr val="accent4">
                  <a:lumMod val="75000"/>
                </a:schemeClr>
              </a:solidFill>
              <a:latin typeface="한양중고딕"/>
              <a:ea typeface="한양중고딕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sz="4400" b="1" kern="0" dirty="0">
                <a:solidFill>
                  <a:schemeClr val="accent4">
                    <a:lumMod val="75000"/>
                  </a:schemeClr>
                </a:solidFill>
                <a:latin typeface="한양중고딕"/>
                <a:ea typeface="한양중고딕"/>
              </a:rPr>
              <a:t> 개선된 </a:t>
            </a:r>
            <a:r>
              <a:rPr lang="en-US" altLang="ko-KR" sz="4400" b="1" kern="0" dirty="0">
                <a:solidFill>
                  <a:schemeClr val="accent4">
                    <a:lumMod val="75000"/>
                  </a:schemeClr>
                </a:solidFill>
                <a:latin typeface="한양중고딕"/>
                <a:ea typeface="한양중고딕"/>
              </a:rPr>
              <a:t>Fuzzy Binarization </a:t>
            </a:r>
            <a:r>
              <a:rPr lang="ko-KR" altLang="en-US" sz="4400" b="1" kern="0" dirty="0">
                <a:solidFill>
                  <a:schemeClr val="accent4">
                    <a:lumMod val="75000"/>
                  </a:schemeClr>
                </a:solidFill>
                <a:latin typeface="한양중고딕"/>
                <a:ea typeface="한양중고딕"/>
              </a:rPr>
              <a:t>기법을</a:t>
            </a:r>
            <a:endParaRPr lang="en-US" altLang="ko-KR" sz="4400" b="1" kern="0" dirty="0">
              <a:solidFill>
                <a:schemeClr val="accent4">
                  <a:lumMod val="75000"/>
                </a:schemeClr>
              </a:solidFill>
              <a:latin typeface="한양중고딕"/>
              <a:ea typeface="한양중고딕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sz="4400" b="1" kern="0" dirty="0">
                <a:solidFill>
                  <a:schemeClr val="accent4">
                    <a:lumMod val="75000"/>
                  </a:schemeClr>
                </a:solidFill>
                <a:latin typeface="한양중고딕"/>
                <a:ea typeface="한양중고딕"/>
              </a:rPr>
              <a:t> 이용한 세라믹 영상에서의 결함 추출</a:t>
            </a:r>
            <a:endParaRPr lang="ko-KR" altLang="en-US" sz="4400" b="1" kern="0" dirty="0">
              <a:solidFill>
                <a:schemeClr val="accent4">
                  <a:lumMod val="75000"/>
                </a:schemeClr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75413" cy="660429"/>
            <a:chOff x="1188881" y="351819"/>
            <a:chExt cx="197541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754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ROI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 추출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E4BFC62-B878-4E9A-9512-7233D2AC0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728181"/>
            <a:ext cx="4716162" cy="4151917"/>
          </a:xfrm>
          <a:prstGeom prst="rect">
            <a:avLst/>
          </a:prstGeom>
        </p:spPr>
      </p:pic>
      <p:pic>
        <p:nvPicPr>
          <p:cNvPr id="1025" name="_x352898384" descr="EMB0000893439ae">
            <a:extLst>
              <a:ext uri="{FF2B5EF4-FFF2-40B4-BE49-F238E27FC236}">
                <a16:creationId xmlns:a16="http://schemas.microsoft.com/office/drawing/2014/main" id="{96749745-65EA-401B-926E-89B32402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531" y="3359885"/>
            <a:ext cx="4894169" cy="77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BA279BF-2096-422A-A407-01AD1ACC249B}"/>
              </a:ext>
            </a:extLst>
          </p:cNvPr>
          <p:cNvSpPr/>
          <p:nvPr/>
        </p:nvSpPr>
        <p:spPr>
          <a:xfrm>
            <a:off x="5817465" y="3494255"/>
            <a:ext cx="742577" cy="503932"/>
          </a:xfrm>
          <a:prstGeom prst="rightArrow">
            <a:avLst>
              <a:gd name="adj1" fmla="val 50000"/>
              <a:gd name="adj2" fmla="val 7245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15E0A-98E5-4931-BCFE-272E9F1F6E2C}"/>
              </a:ext>
            </a:extLst>
          </p:cNvPr>
          <p:cNvSpPr txBox="1"/>
          <p:nvPr/>
        </p:nvSpPr>
        <p:spPr>
          <a:xfrm>
            <a:off x="1694730" y="5997568"/>
            <a:ext cx="329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비등방성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확산 필터 적용 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3A8F0A-E572-4E44-AD4C-F1A675660164}"/>
              </a:ext>
            </a:extLst>
          </p:cNvPr>
          <p:cNvSpPr txBox="1"/>
          <p:nvPr/>
        </p:nvSpPr>
        <p:spPr>
          <a:xfrm>
            <a:off x="8301962" y="4352073"/>
            <a:ext cx="164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 추출</a:t>
            </a:r>
          </a:p>
        </p:txBody>
      </p:sp>
    </p:spTree>
    <p:extLst>
      <p:ext uri="{BB962C8B-B14F-4D97-AF65-F5344CB8AC3E}">
        <p14:creationId xmlns:p14="http://schemas.microsoft.com/office/powerpoint/2010/main" val="26859744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694695" cy="660429"/>
            <a:chOff x="1188881" y="351819"/>
            <a:chExt cx="169469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6946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 자승법</a:t>
              </a:r>
            </a:p>
          </p:txBody>
        </p:sp>
      </p:grpSp>
      <p:pic>
        <p:nvPicPr>
          <p:cNvPr id="2049" name="_x352900464" descr="EMB0000893439b1">
            <a:extLst>
              <a:ext uri="{FF2B5EF4-FFF2-40B4-BE49-F238E27FC236}">
                <a16:creationId xmlns:a16="http://schemas.microsoft.com/office/drawing/2014/main" id="{01533022-C19C-4E95-ADC2-9DD671451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" y="4725748"/>
            <a:ext cx="6462560" cy="76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4A4C8E-86F6-42A5-BC0C-8896A352584D}"/>
                  </a:ext>
                </a:extLst>
              </p:cNvPr>
              <p:cNvSpPr txBox="1"/>
              <p:nvPr/>
            </p:nvSpPr>
            <p:spPr>
              <a:xfrm>
                <a:off x="8092422" y="2890278"/>
                <a:ext cx="3538276" cy="1039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4A4C8E-86F6-42A5-BC0C-8896A3525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22" y="2890278"/>
                <a:ext cx="3538276" cy="1039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FD290-762F-499B-8722-0FE23FE976F9}"/>
                  </a:ext>
                </a:extLst>
              </p:cNvPr>
              <p:cNvSpPr txBox="1"/>
              <p:nvPr/>
            </p:nvSpPr>
            <p:spPr>
              <a:xfrm>
                <a:off x="9173275" y="4327744"/>
                <a:ext cx="10881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AX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FD290-762F-499B-8722-0FE23FE97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75" y="4327744"/>
                <a:ext cx="1088118" cy="369332"/>
              </a:xfrm>
              <a:prstGeom prst="rect">
                <a:avLst/>
              </a:prstGeom>
              <a:blipFill>
                <a:blip r:embed="rId5"/>
                <a:stretch>
                  <a:fillRect l="-4494" r="-393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188366-0982-4B2A-9B79-FAF0836DF005}"/>
              </a:ext>
            </a:extLst>
          </p:cNvPr>
          <p:cNvGrpSpPr/>
          <p:nvPr/>
        </p:nvGrpSpPr>
        <p:grpSpPr>
          <a:xfrm>
            <a:off x="8507163" y="5084230"/>
            <a:ext cx="2476646" cy="832694"/>
            <a:chOff x="8570663" y="4555399"/>
            <a:chExt cx="2476646" cy="83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9A5286-9742-4C62-8A23-34EA02357E60}"/>
                    </a:ext>
                  </a:extLst>
                </p:cNvPr>
                <p:cNvSpPr txBox="1"/>
                <p:nvPr/>
              </p:nvSpPr>
              <p:spPr>
                <a:xfrm>
                  <a:off x="8570663" y="4555399"/>
                  <a:ext cx="20684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𝑝𝑖𝑛𝑣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9A5286-9742-4C62-8A23-34EA02357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663" y="4555399"/>
                  <a:ext cx="206845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60" r="-1770" b="-3606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F7E9CB6-2B33-42E6-9B37-6EFF2735B643}"/>
                    </a:ext>
                  </a:extLst>
                </p:cNvPr>
                <p:cNvSpPr txBox="1"/>
                <p:nvPr/>
              </p:nvSpPr>
              <p:spPr>
                <a:xfrm>
                  <a:off x="8952248" y="5018761"/>
                  <a:ext cx="20950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F7E9CB6-2B33-42E6-9B37-6EFF2735B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2248" y="5018761"/>
                  <a:ext cx="209506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91" r="-2035" b="-377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E09120-C3F2-4FBE-BA41-9BE35043E480}"/>
                  </a:ext>
                </a:extLst>
              </p:cNvPr>
              <p:cNvSpPr txBox="1"/>
              <p:nvPr/>
            </p:nvSpPr>
            <p:spPr>
              <a:xfrm>
                <a:off x="8092422" y="2111402"/>
                <a:ext cx="32257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E09120-C3F2-4FBE-BA41-9BE35043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22" y="2111402"/>
                <a:ext cx="3225781" cy="369332"/>
              </a:xfrm>
              <a:prstGeom prst="rect">
                <a:avLst/>
              </a:prstGeom>
              <a:blipFill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_x352898384" descr="EMB0000893439ae">
            <a:extLst>
              <a:ext uri="{FF2B5EF4-FFF2-40B4-BE49-F238E27FC236}">
                <a16:creationId xmlns:a16="http://schemas.microsoft.com/office/drawing/2014/main" id="{C0EE043F-8399-42D2-A8A8-32073F16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" y="1933602"/>
            <a:ext cx="6462560" cy="74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71ACC1-AA3F-4B5E-BC81-12E068BE0EC0}"/>
              </a:ext>
            </a:extLst>
          </p:cNvPr>
          <p:cNvCxnSpPr>
            <a:cxnSpLocks/>
          </p:cNvCxnSpPr>
          <p:nvPr/>
        </p:nvCxnSpPr>
        <p:spPr>
          <a:xfrm>
            <a:off x="7754914" y="1897817"/>
            <a:ext cx="0" cy="42997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76A8AFB-AAA8-4EA6-B033-101409CEF141}"/>
              </a:ext>
            </a:extLst>
          </p:cNvPr>
          <p:cNvSpPr/>
          <p:nvPr/>
        </p:nvSpPr>
        <p:spPr>
          <a:xfrm rot="5400000">
            <a:off x="3798120" y="3582667"/>
            <a:ext cx="837943" cy="665943"/>
          </a:xfrm>
          <a:prstGeom prst="rightArrow">
            <a:avLst>
              <a:gd name="adj1" fmla="val 50000"/>
              <a:gd name="adj2" fmla="val 7245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13D92-F0A0-476F-82A3-B45F5FD77638}"/>
              </a:ext>
            </a:extLst>
          </p:cNvPr>
          <p:cNvSpPr txBox="1"/>
          <p:nvPr/>
        </p:nvSpPr>
        <p:spPr>
          <a:xfrm>
            <a:off x="3127504" y="2839716"/>
            <a:ext cx="21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 추출 영상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C0BAA2-6076-44E1-8928-0BDCDFD48FC3}"/>
              </a:ext>
            </a:extLst>
          </p:cNvPr>
          <p:cNvSpPr txBox="1"/>
          <p:nvPr/>
        </p:nvSpPr>
        <p:spPr>
          <a:xfrm>
            <a:off x="2961606" y="5598405"/>
            <a:ext cx="251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자승법 적용 영상</a:t>
            </a:r>
          </a:p>
        </p:txBody>
      </p:sp>
    </p:spTree>
    <p:extLst>
      <p:ext uri="{BB962C8B-B14F-4D97-AF65-F5344CB8AC3E}">
        <p14:creationId xmlns:p14="http://schemas.microsoft.com/office/powerpoint/2010/main" val="215938253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3599703" cy="660429"/>
            <a:chOff x="1188881" y="351819"/>
            <a:chExt cx="359970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35997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Fuzzy Stretching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Rectangle 8">
            <a:extLst>
              <a:ext uri="{FF2B5EF4-FFF2-40B4-BE49-F238E27FC236}">
                <a16:creationId xmlns:a16="http://schemas.microsoft.com/office/drawing/2014/main" id="{800BD705-75E6-4FE1-BE53-5C5FACC9B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67316" y="19313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3DB61E2-8E1A-446D-BE78-96C9080E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46092" y="25412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CCD80CB-6AD3-44FD-BA11-B4CF7811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2A658955-ED51-406D-874C-CAC0F9CFA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D46654D-F207-4CC7-B4AA-66574A6D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E69F5FF-F5B0-46E4-B2A9-7BEC65849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90" y="1101344"/>
            <a:ext cx="20575076" cy="56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65EF0C-A31A-4E72-BF8B-765FF5C5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575076" cy="56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43373A-1119-4CC3-BBEB-D6E8FB9B3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438" y="8286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A05524-B045-46D5-883F-A8079CF1B23E}"/>
              </a:ext>
            </a:extLst>
          </p:cNvPr>
          <p:cNvGrpSpPr/>
          <p:nvPr/>
        </p:nvGrpSpPr>
        <p:grpSpPr>
          <a:xfrm>
            <a:off x="1819778" y="1797215"/>
            <a:ext cx="8552439" cy="4255475"/>
            <a:chOff x="7399440" y="2350821"/>
            <a:chExt cx="4505618" cy="3175035"/>
          </a:xfrm>
        </p:grpSpPr>
        <p:pic>
          <p:nvPicPr>
            <p:cNvPr id="4101" name="_x352901984" descr="EMB000089343a1a">
              <a:extLst>
                <a:ext uri="{FF2B5EF4-FFF2-40B4-BE49-F238E27FC236}">
                  <a16:creationId xmlns:a16="http://schemas.microsoft.com/office/drawing/2014/main" id="{627F62D5-C83C-471A-9FEA-D6DA2145D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440" y="4493129"/>
              <a:ext cx="4505618" cy="563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_x352900464" descr="EMB0000893439b1">
              <a:extLst>
                <a:ext uri="{FF2B5EF4-FFF2-40B4-BE49-F238E27FC236}">
                  <a16:creationId xmlns:a16="http://schemas.microsoft.com/office/drawing/2014/main" id="{30F6723B-15C9-4D9F-ABEC-21083CAEA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441" y="2350821"/>
              <a:ext cx="4505617" cy="563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53DD0250-79D2-4CAF-8A88-6231F93AB961}"/>
                </a:ext>
              </a:extLst>
            </p:cNvPr>
            <p:cNvSpPr/>
            <p:nvPr/>
          </p:nvSpPr>
          <p:spPr>
            <a:xfrm rot="5400000">
              <a:off x="9370252" y="3684887"/>
              <a:ext cx="563995" cy="415590"/>
            </a:xfrm>
            <a:prstGeom prst="rightArrow">
              <a:avLst>
                <a:gd name="adj1" fmla="val 50000"/>
                <a:gd name="adj2" fmla="val 7245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8C87C4-D850-43DB-862E-DB9AD3BCBE42}"/>
                </a:ext>
              </a:extLst>
            </p:cNvPr>
            <p:cNvSpPr txBox="1"/>
            <p:nvPr/>
          </p:nvSpPr>
          <p:spPr>
            <a:xfrm>
              <a:off x="9113676" y="3026562"/>
              <a:ext cx="1077147" cy="27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 자승법 적용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7956BB-F13A-415D-ADC0-8701B4CC2E28}"/>
                </a:ext>
              </a:extLst>
            </p:cNvPr>
            <p:cNvSpPr txBox="1"/>
            <p:nvPr/>
          </p:nvSpPr>
          <p:spPr>
            <a:xfrm>
              <a:off x="8812049" y="5250295"/>
              <a:ext cx="1680398" cy="27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 퍼지 스트레칭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77674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24299" cy="660429"/>
            <a:chOff x="1188881" y="351819"/>
            <a:chExt cx="2124299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242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Fuzzy C-Means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38DC67-CF24-4FA4-880F-8BCC1EBF4A61}"/>
              </a:ext>
            </a:extLst>
          </p:cNvPr>
          <p:cNvGrpSpPr/>
          <p:nvPr/>
        </p:nvGrpSpPr>
        <p:grpSpPr>
          <a:xfrm>
            <a:off x="2133850" y="1555499"/>
            <a:ext cx="7749235" cy="4868480"/>
            <a:chOff x="7937177" y="1673090"/>
            <a:chExt cx="3915920" cy="4347121"/>
          </a:xfrm>
        </p:grpSpPr>
        <p:pic>
          <p:nvPicPr>
            <p:cNvPr id="47" name="_x352901984" descr="EMB000089343a1a">
              <a:extLst>
                <a:ext uri="{FF2B5EF4-FFF2-40B4-BE49-F238E27FC236}">
                  <a16:creationId xmlns:a16="http://schemas.microsoft.com/office/drawing/2014/main" id="{498F241B-0D70-4D75-B403-74F235D7F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77" y="1673090"/>
              <a:ext cx="3915920" cy="47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DBAFC5E-740B-4944-8956-2E9E5291C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7182" y="3139267"/>
              <a:ext cx="3915915" cy="43730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AD3B7B-F2C4-4D30-B0F4-539006419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3928" y="4264477"/>
              <a:ext cx="3102417" cy="1376169"/>
            </a:xfrm>
            <a:prstGeom prst="rect">
              <a:avLst/>
            </a:prstGeom>
          </p:spPr>
        </p:pic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1D8FD2C8-5DBE-43AB-A8BF-6161CDEA5D1A}"/>
                </a:ext>
              </a:extLst>
            </p:cNvPr>
            <p:cNvSpPr/>
            <p:nvPr/>
          </p:nvSpPr>
          <p:spPr>
            <a:xfrm rot="5400000">
              <a:off x="9676489" y="2696299"/>
              <a:ext cx="437301" cy="330457"/>
            </a:xfrm>
            <a:prstGeom prst="rightArrow">
              <a:avLst>
                <a:gd name="adj1" fmla="val 50000"/>
                <a:gd name="adj2" fmla="val 7245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A0864D-3CF5-4F7C-B4D8-23DFF3C228E8}"/>
                </a:ext>
              </a:extLst>
            </p:cNvPr>
            <p:cNvSpPr txBox="1"/>
            <p:nvPr/>
          </p:nvSpPr>
          <p:spPr>
            <a:xfrm>
              <a:off x="8896698" y="2121578"/>
              <a:ext cx="2169257" cy="329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Fuzzy Stretching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 영상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73CBB1-942A-47CF-B601-E8A580267F3D}"/>
                </a:ext>
              </a:extLst>
            </p:cNvPr>
            <p:cNvSpPr txBox="1"/>
            <p:nvPr/>
          </p:nvSpPr>
          <p:spPr>
            <a:xfrm>
              <a:off x="8965642" y="3720021"/>
              <a:ext cx="1858990" cy="329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FCM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 후 세분화된 결함 영역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2ED87B-5CD0-43F9-8179-C162830B9E2D}"/>
                </a:ext>
              </a:extLst>
            </p:cNvPr>
            <p:cNvSpPr txBox="1"/>
            <p:nvPr/>
          </p:nvSpPr>
          <p:spPr>
            <a:xfrm>
              <a:off x="8918221" y="5690430"/>
              <a:ext cx="1953830" cy="329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세분화된 결함 영역의 중심 픽셀 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0964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879314" cy="660429"/>
            <a:chOff x="1188881" y="351819"/>
            <a:chExt cx="2879314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8793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개선된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Fuzzy 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이진화</a:t>
              </a:r>
            </a:p>
          </p:txBody>
        </p:sp>
      </p:grpSp>
      <p:pic>
        <p:nvPicPr>
          <p:cNvPr id="5123" name="_x352902544" descr="EMB000089343a2d">
            <a:extLst>
              <a:ext uri="{FF2B5EF4-FFF2-40B4-BE49-F238E27FC236}">
                <a16:creationId xmlns:a16="http://schemas.microsoft.com/office/drawing/2014/main" id="{84E8FCF7-AF1A-4BF1-B11C-46B2B6D9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06" y="1701920"/>
            <a:ext cx="5346670" cy="38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9DC194-3AAB-48D0-896A-1B6764C73916}"/>
              </a:ext>
            </a:extLst>
          </p:cNvPr>
          <p:cNvCxnSpPr>
            <a:cxnSpLocks/>
          </p:cNvCxnSpPr>
          <p:nvPr/>
        </p:nvCxnSpPr>
        <p:spPr>
          <a:xfrm>
            <a:off x="6096000" y="1353361"/>
            <a:ext cx="0" cy="515221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05DBF-A56B-4403-A44B-84EA9E42BCC6}"/>
              </a:ext>
            </a:extLst>
          </p:cNvPr>
          <p:cNvGrpSpPr/>
          <p:nvPr/>
        </p:nvGrpSpPr>
        <p:grpSpPr>
          <a:xfrm>
            <a:off x="741023" y="2384809"/>
            <a:ext cx="4791981" cy="2260334"/>
            <a:chOff x="1681324" y="1963019"/>
            <a:chExt cx="2712877" cy="1319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BECC11F-C3F2-455D-885F-B5C4CD02C291}"/>
                    </a:ext>
                  </a:extLst>
                </p:cNvPr>
                <p:cNvSpPr txBox="1"/>
                <p:nvPr/>
              </p:nvSpPr>
              <p:spPr>
                <a:xfrm>
                  <a:off x="1780496" y="2537612"/>
                  <a:ext cx="2368494" cy="681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𝑐𝑢𝑡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/255</m:t>
                        </m:r>
                      </m:oMath>
                    </m:oMathPara>
                  </a14:m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BECC11F-C3F2-455D-885F-B5C4CD02C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496" y="2537612"/>
                  <a:ext cx="2368494" cy="68114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A16242-340B-4937-85C9-0B7DAD473A91}"/>
                </a:ext>
              </a:extLst>
            </p:cNvPr>
            <p:cNvSpPr/>
            <p:nvPr/>
          </p:nvSpPr>
          <p:spPr>
            <a:xfrm>
              <a:off x="1681324" y="1963019"/>
              <a:ext cx="2712877" cy="1319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세분화된 중심 값을 이용하여 임계 값 계산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68C057-34DE-46A2-8213-B3D56623234B}"/>
              </a:ext>
            </a:extLst>
          </p:cNvPr>
          <p:cNvSpPr txBox="1"/>
          <p:nvPr/>
        </p:nvSpPr>
        <p:spPr>
          <a:xfrm>
            <a:off x="7907574" y="5770641"/>
            <a:ext cx="23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Fuzzy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이진화 소속도</a:t>
            </a:r>
          </a:p>
        </p:txBody>
      </p:sp>
    </p:spTree>
    <p:extLst>
      <p:ext uri="{BB962C8B-B14F-4D97-AF65-F5344CB8AC3E}">
        <p14:creationId xmlns:p14="http://schemas.microsoft.com/office/powerpoint/2010/main" val="323219661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492443" cy="660429"/>
            <a:chOff x="1188881" y="351819"/>
            <a:chExt cx="49244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BD42663-2D67-4696-9865-795CDB48A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93" y="2018748"/>
            <a:ext cx="4021905" cy="328873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16C739D-61B7-42F1-937B-3F87F7BDC9D6}"/>
              </a:ext>
            </a:extLst>
          </p:cNvPr>
          <p:cNvSpPr/>
          <p:nvPr/>
        </p:nvSpPr>
        <p:spPr>
          <a:xfrm>
            <a:off x="6096000" y="3225800"/>
            <a:ext cx="837943" cy="665943"/>
          </a:xfrm>
          <a:prstGeom prst="rightArrow">
            <a:avLst>
              <a:gd name="adj1" fmla="val 50000"/>
              <a:gd name="adj2" fmla="val 7245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_x352900384" descr="EMB000089343a30">
            <a:extLst>
              <a:ext uri="{FF2B5EF4-FFF2-40B4-BE49-F238E27FC236}">
                <a16:creationId xmlns:a16="http://schemas.microsoft.com/office/drawing/2014/main" id="{0BC38240-B21A-4997-B7F0-A3685297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0" y="4587485"/>
            <a:ext cx="4616403" cy="71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352901984" descr="EMB000089343a1a">
            <a:extLst>
              <a:ext uri="{FF2B5EF4-FFF2-40B4-BE49-F238E27FC236}">
                <a16:creationId xmlns:a16="http://schemas.microsoft.com/office/drawing/2014/main" id="{3069ABC6-931E-4A3E-9614-F45D82A68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0" y="2013202"/>
            <a:ext cx="4616403" cy="71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62178DF-1F5C-4754-A72B-B7A8F3E3B2CB}"/>
              </a:ext>
            </a:extLst>
          </p:cNvPr>
          <p:cNvSpPr/>
          <p:nvPr/>
        </p:nvSpPr>
        <p:spPr>
          <a:xfrm rot="5400000">
            <a:off x="2934007" y="3574930"/>
            <a:ext cx="719998" cy="568001"/>
          </a:xfrm>
          <a:prstGeom prst="rightArrow">
            <a:avLst>
              <a:gd name="adj1" fmla="val 50000"/>
              <a:gd name="adj2" fmla="val 7245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CE16AC-7929-4692-A494-B503268E3BE9}"/>
              </a:ext>
            </a:extLst>
          </p:cNvPr>
          <p:cNvSpPr txBox="1"/>
          <p:nvPr/>
        </p:nvSpPr>
        <p:spPr>
          <a:xfrm>
            <a:off x="1681324" y="5463248"/>
            <a:ext cx="36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Fuzzy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이진화 적용 영상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F5195-FBA0-46A7-81BF-7D4CBA453C1D}"/>
              </a:ext>
            </a:extLst>
          </p:cNvPr>
          <p:cNvSpPr txBox="1"/>
          <p:nvPr/>
        </p:nvSpPr>
        <p:spPr>
          <a:xfrm>
            <a:off x="1321022" y="2888966"/>
            <a:ext cx="40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사다리꼴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Fuzzy Stretching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영상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0F4DC-79B3-41E5-94F1-9CA46ED16315}"/>
              </a:ext>
            </a:extLst>
          </p:cNvPr>
          <p:cNvSpPr txBox="1"/>
          <p:nvPr/>
        </p:nvSpPr>
        <p:spPr>
          <a:xfrm>
            <a:off x="8162874" y="5463248"/>
            <a:ext cx="23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결함 영역 검출 영상 </a:t>
            </a:r>
          </a:p>
        </p:txBody>
      </p:sp>
    </p:spTree>
    <p:extLst>
      <p:ext uri="{BB962C8B-B14F-4D97-AF65-F5344CB8AC3E}">
        <p14:creationId xmlns:p14="http://schemas.microsoft.com/office/powerpoint/2010/main" val="178330353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5452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42068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3121367" cy="660429"/>
            <a:chOff x="1188881" y="351819"/>
            <a:chExt cx="3121367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31213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영상 및 실험 환경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0D7629-B5A7-4577-9B11-3C52CD79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4" y="1405067"/>
            <a:ext cx="6689651" cy="42759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83EFE0-2A4E-4B26-B912-64E100B40EBB}"/>
              </a:ext>
            </a:extLst>
          </p:cNvPr>
          <p:cNvSpPr txBox="1"/>
          <p:nvPr/>
        </p:nvSpPr>
        <p:spPr>
          <a:xfrm>
            <a:off x="3735764" y="5718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영상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65F3FD-6923-43FC-A8A2-1D0EF28D5223}"/>
              </a:ext>
            </a:extLst>
          </p:cNvPr>
          <p:cNvSpPr/>
          <p:nvPr/>
        </p:nvSpPr>
        <p:spPr>
          <a:xfrm>
            <a:off x="7997160" y="2311879"/>
            <a:ext cx="3209026" cy="2234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Intel(R) Core(TM) i5-8400 CPU @ 2.80GHz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(RAM) : 8.00GB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64Bit Window10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2017 C#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38236C-0546-4975-8AB8-F2F6E4D7A1F9}"/>
              </a:ext>
            </a:extLst>
          </p:cNvPr>
          <p:cNvSpPr txBox="1"/>
          <p:nvPr/>
        </p:nvSpPr>
        <p:spPr>
          <a:xfrm>
            <a:off x="9006798" y="4746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환경</a:t>
            </a: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457724" cy="660429"/>
            <a:chOff x="1188881" y="351819"/>
            <a:chExt cx="2457724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4577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결과 및 분석</a:t>
              </a:r>
            </a:p>
          </p:txBody>
        </p:sp>
      </p:grpSp>
      <p:graphicFrame>
        <p:nvGraphicFramePr>
          <p:cNvPr id="20" name="내용 개체 틀 3">
            <a:extLst>
              <a:ext uri="{FF2B5EF4-FFF2-40B4-BE49-F238E27FC236}">
                <a16:creationId xmlns:a16="http://schemas.microsoft.com/office/drawing/2014/main" id="{40558EBF-23CB-4D8D-8951-56CB59D8A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46666"/>
              </p:ext>
            </p:extLst>
          </p:nvPr>
        </p:nvGraphicFramePr>
        <p:xfrm>
          <a:off x="1754077" y="1432153"/>
          <a:ext cx="8683845" cy="4372842"/>
        </p:xfrm>
        <a:graphic>
          <a:graphicData uri="http://schemas.openxmlformats.org/drawingml/2006/table">
            <a:tbl>
              <a:tblPr/>
              <a:tblGrid>
                <a:gridCol w="2076288">
                  <a:extLst>
                    <a:ext uri="{9D8B030D-6E8A-4147-A177-3AD203B41FA5}">
                      <a16:colId xmlns:a16="http://schemas.microsoft.com/office/drawing/2014/main" val="2498609394"/>
                    </a:ext>
                  </a:extLst>
                </a:gridCol>
                <a:gridCol w="1290407">
                  <a:extLst>
                    <a:ext uri="{9D8B030D-6E8A-4147-A177-3AD203B41FA5}">
                      <a16:colId xmlns:a16="http://schemas.microsoft.com/office/drawing/2014/main" val="3551718444"/>
                    </a:ext>
                  </a:extLst>
                </a:gridCol>
                <a:gridCol w="1245063">
                  <a:extLst>
                    <a:ext uri="{9D8B030D-6E8A-4147-A177-3AD203B41FA5}">
                      <a16:colId xmlns:a16="http://schemas.microsoft.com/office/drawing/2014/main" val="588335940"/>
                    </a:ext>
                  </a:extLst>
                </a:gridCol>
                <a:gridCol w="1376893">
                  <a:extLst>
                    <a:ext uri="{9D8B030D-6E8A-4147-A177-3AD203B41FA5}">
                      <a16:colId xmlns:a16="http://schemas.microsoft.com/office/drawing/2014/main" val="3110269432"/>
                    </a:ext>
                  </a:extLst>
                </a:gridCol>
                <a:gridCol w="1376893">
                  <a:extLst>
                    <a:ext uri="{9D8B030D-6E8A-4147-A177-3AD203B41FA5}">
                      <a16:colId xmlns:a16="http://schemas.microsoft.com/office/drawing/2014/main" val="2517530657"/>
                    </a:ext>
                  </a:extLst>
                </a:gridCol>
                <a:gridCol w="1318301">
                  <a:extLst>
                    <a:ext uri="{9D8B030D-6E8A-4147-A177-3AD203B41FA5}">
                      <a16:colId xmlns:a16="http://schemas.microsoft.com/office/drawing/2014/main" val="2982362717"/>
                    </a:ext>
                  </a:extLst>
                </a:gridCol>
              </a:tblGrid>
              <a:tr h="513871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영역 추출 결과 비교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20498"/>
                  </a:ext>
                </a:extLst>
              </a:tr>
              <a:tr h="513871"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8mm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10mm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11mm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16mm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22mm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646695"/>
                  </a:ext>
                </a:extLst>
              </a:tr>
              <a:tr h="829406"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방법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0/9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1/3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2/2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0/4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1/16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789263"/>
                  </a:ext>
                </a:extLst>
              </a:tr>
              <a:tr h="835821">
                <a:tc>
                  <a:txBody>
                    <a:bodyPr/>
                    <a:lstStyle/>
                    <a:p>
                      <a:pPr marL="0" marR="0" lvl="0" indent="254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Otsu Binarization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1/9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2/3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1/2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3/4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54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83085"/>
                  </a:ext>
                </a:extLst>
              </a:tr>
              <a:tr h="830100">
                <a:tc>
                  <a:txBody>
                    <a:bodyPr/>
                    <a:lstStyle/>
                    <a:p>
                      <a:pPr marL="0" marR="0" lvl="0" indent="254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Fuzzy Binarization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15/16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331086"/>
                  </a:ext>
                </a:extLst>
              </a:tr>
              <a:tr h="849773"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제안된 방법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7/9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2/3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2/2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4/4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54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15/16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8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54910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457724" cy="660429"/>
            <a:chOff x="1188881" y="351819"/>
            <a:chExt cx="2457724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4577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결과 및 분석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1EC071-72E2-4835-8F39-1EB4599833CB}"/>
              </a:ext>
            </a:extLst>
          </p:cNvPr>
          <p:cNvGrpSpPr/>
          <p:nvPr/>
        </p:nvGrpSpPr>
        <p:grpSpPr>
          <a:xfrm>
            <a:off x="749440" y="1528152"/>
            <a:ext cx="2528399" cy="4513969"/>
            <a:chOff x="2665047" y="1528152"/>
            <a:chExt cx="2528399" cy="451396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F39AF03-2230-47FD-82B1-1E6359335834}"/>
                </a:ext>
              </a:extLst>
            </p:cNvPr>
            <p:cNvGrpSpPr/>
            <p:nvPr/>
          </p:nvGrpSpPr>
          <p:grpSpPr>
            <a:xfrm>
              <a:off x="2665047" y="1528152"/>
              <a:ext cx="2528399" cy="3910480"/>
              <a:chOff x="9208173" y="1213014"/>
              <a:chExt cx="2528399" cy="391048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621767" y="1213014"/>
                <a:ext cx="1701210" cy="1701210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672313" y="1771231"/>
                <a:ext cx="16001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12.12%</a:t>
                </a:r>
                <a:endParaRPr lang="ko-KR" altLang="en-US" sz="3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05235E4-80A5-411A-BDCC-FA0DFE0B737C}"/>
                  </a:ext>
                </a:extLst>
              </p:cNvPr>
              <p:cNvSpPr/>
              <p:nvPr/>
            </p:nvSpPr>
            <p:spPr>
              <a:xfrm>
                <a:off x="9208173" y="2595095"/>
                <a:ext cx="2528399" cy="252839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성공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33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4400A6-928D-4924-BFE1-495CE2F49775}"/>
                </a:ext>
              </a:extLst>
            </p:cNvPr>
            <p:cNvSpPr txBox="1"/>
            <p:nvPr/>
          </p:nvSpPr>
          <p:spPr>
            <a:xfrm>
              <a:off x="3218955" y="567278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기존의 방법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268DDB-5161-4AD5-8297-50155C5409EF}"/>
              </a:ext>
            </a:extLst>
          </p:cNvPr>
          <p:cNvGrpSpPr/>
          <p:nvPr/>
        </p:nvGrpSpPr>
        <p:grpSpPr>
          <a:xfrm>
            <a:off x="9182955" y="1528152"/>
            <a:ext cx="2528399" cy="4513969"/>
            <a:chOff x="6998555" y="1528152"/>
            <a:chExt cx="2528399" cy="451396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2098C4-8273-4ECA-823D-C42E7957B29D}"/>
                </a:ext>
              </a:extLst>
            </p:cNvPr>
            <p:cNvGrpSpPr/>
            <p:nvPr/>
          </p:nvGrpSpPr>
          <p:grpSpPr>
            <a:xfrm>
              <a:off x="6998555" y="1528152"/>
              <a:ext cx="2528399" cy="3910480"/>
              <a:chOff x="9208173" y="1213014"/>
              <a:chExt cx="2528399" cy="391048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5C803ED-70D1-4A5D-875E-082339382444}"/>
                  </a:ext>
                </a:extLst>
              </p:cNvPr>
              <p:cNvSpPr/>
              <p:nvPr/>
            </p:nvSpPr>
            <p:spPr>
              <a:xfrm>
                <a:off x="9621767" y="1213014"/>
                <a:ext cx="1701210" cy="1701210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B600DA-C2BF-45AA-A7CF-C57D661EFBFC}"/>
                  </a:ext>
                </a:extLst>
              </p:cNvPr>
              <p:cNvSpPr txBox="1"/>
              <p:nvPr/>
            </p:nvSpPr>
            <p:spPr>
              <a:xfrm>
                <a:off x="9672313" y="1771231"/>
                <a:ext cx="16001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87.87%</a:t>
                </a:r>
                <a:endParaRPr lang="ko-KR" altLang="en-US" sz="3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CAEF413-F6C0-4518-8665-376A80E38E24}"/>
                  </a:ext>
                </a:extLst>
              </p:cNvPr>
              <p:cNvSpPr/>
              <p:nvPr/>
            </p:nvSpPr>
            <p:spPr>
              <a:xfrm>
                <a:off x="9208173" y="2595095"/>
                <a:ext cx="2528399" cy="252839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성공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29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33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5A8CD2-1E2E-4A1D-BD85-4CDA55874D6F}"/>
                </a:ext>
              </a:extLst>
            </p:cNvPr>
            <p:cNvSpPr txBox="1"/>
            <p:nvPr/>
          </p:nvSpPr>
          <p:spPr>
            <a:xfrm>
              <a:off x="7552463" y="567278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제안된 방법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055014B-2556-49D0-BDD2-98363F3E31EE}"/>
              </a:ext>
            </a:extLst>
          </p:cNvPr>
          <p:cNvGrpSpPr/>
          <p:nvPr/>
        </p:nvGrpSpPr>
        <p:grpSpPr>
          <a:xfrm>
            <a:off x="3532043" y="1528152"/>
            <a:ext cx="2528399" cy="4513969"/>
            <a:chOff x="6998555" y="1528152"/>
            <a:chExt cx="2528399" cy="451396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30CC6B4-373D-459D-B6C8-AAC2CC9C5198}"/>
                </a:ext>
              </a:extLst>
            </p:cNvPr>
            <p:cNvGrpSpPr/>
            <p:nvPr/>
          </p:nvGrpSpPr>
          <p:grpSpPr>
            <a:xfrm>
              <a:off x="6998555" y="1528152"/>
              <a:ext cx="2528399" cy="3910480"/>
              <a:chOff x="9208173" y="1213014"/>
              <a:chExt cx="2528399" cy="391048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CB961B0-E020-4858-B451-7371816F36F7}"/>
                  </a:ext>
                </a:extLst>
              </p:cNvPr>
              <p:cNvSpPr/>
              <p:nvPr/>
            </p:nvSpPr>
            <p:spPr>
              <a:xfrm>
                <a:off x="9621767" y="1213014"/>
                <a:ext cx="1701210" cy="1701210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BC2AA-E5A4-4FFF-A6C6-BFB9AD7D905B}"/>
                  </a:ext>
                </a:extLst>
              </p:cNvPr>
              <p:cNvSpPr txBox="1"/>
              <p:nvPr/>
            </p:nvSpPr>
            <p:spPr>
              <a:xfrm>
                <a:off x="9672313" y="1771231"/>
                <a:ext cx="16001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57.57%</a:t>
                </a:r>
                <a:endParaRPr lang="ko-KR" altLang="en-US" sz="3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2F1A491-E718-4C26-BC79-6A88A835F9D4}"/>
                  </a:ext>
                </a:extLst>
              </p:cNvPr>
              <p:cNvSpPr/>
              <p:nvPr/>
            </p:nvSpPr>
            <p:spPr>
              <a:xfrm>
                <a:off x="9208173" y="2595095"/>
                <a:ext cx="2528399" cy="252839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성공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33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8868C4F-AA29-4112-837F-E9C9C2489D8F}"/>
                </a:ext>
              </a:extLst>
            </p:cNvPr>
            <p:cNvSpPr txBox="1"/>
            <p:nvPr/>
          </p:nvSpPr>
          <p:spPr>
            <a:xfrm>
              <a:off x="7275945" y="5672789"/>
              <a:ext cx="1973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Otsu Binarization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FA83389-D21A-4141-B9C1-662BC99C1F59}"/>
              </a:ext>
            </a:extLst>
          </p:cNvPr>
          <p:cNvGrpSpPr/>
          <p:nvPr/>
        </p:nvGrpSpPr>
        <p:grpSpPr>
          <a:xfrm>
            <a:off x="6377164" y="1528152"/>
            <a:ext cx="2528399" cy="4513969"/>
            <a:chOff x="6998555" y="1528152"/>
            <a:chExt cx="2528399" cy="4513969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2511B86-49C5-4053-9273-DE6BFDFC6F75}"/>
                </a:ext>
              </a:extLst>
            </p:cNvPr>
            <p:cNvGrpSpPr/>
            <p:nvPr/>
          </p:nvGrpSpPr>
          <p:grpSpPr>
            <a:xfrm>
              <a:off x="6998555" y="1528152"/>
              <a:ext cx="2528399" cy="3910480"/>
              <a:chOff x="9208173" y="1213014"/>
              <a:chExt cx="2528399" cy="391048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BCBF909-2586-4DFF-8BA0-C0B90AAFD63A}"/>
                  </a:ext>
                </a:extLst>
              </p:cNvPr>
              <p:cNvSpPr/>
              <p:nvPr/>
            </p:nvSpPr>
            <p:spPr>
              <a:xfrm>
                <a:off x="9621767" y="1213014"/>
                <a:ext cx="1701210" cy="1701210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A5097B-9C74-487A-8D4C-F2263D9EBD41}"/>
                  </a:ext>
                </a:extLst>
              </p:cNvPr>
              <p:cNvSpPr txBox="1"/>
              <p:nvPr/>
            </p:nvSpPr>
            <p:spPr>
              <a:xfrm>
                <a:off x="9672313" y="1771231"/>
                <a:ext cx="16001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78.78%</a:t>
                </a:r>
                <a:endParaRPr lang="ko-KR" altLang="en-US" sz="3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C0F9217-394F-4787-81EA-A761EAFC9432}"/>
                  </a:ext>
                </a:extLst>
              </p:cNvPr>
              <p:cNvSpPr/>
              <p:nvPr/>
            </p:nvSpPr>
            <p:spPr>
              <a:xfrm>
                <a:off x="9208173" y="2595095"/>
                <a:ext cx="2528399" cy="252839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성공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26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33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CE7C0F-DFCA-43E9-829F-5CDA9A1DB2E4}"/>
                </a:ext>
              </a:extLst>
            </p:cNvPr>
            <p:cNvSpPr txBox="1"/>
            <p:nvPr/>
          </p:nvSpPr>
          <p:spPr>
            <a:xfrm>
              <a:off x="7232664" y="5672789"/>
              <a:ext cx="206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Fuzzy Binarization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6565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55327"/>
            <a:ext cx="1166281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75A098-01DE-420B-BFA5-A071BCCC1AE7}"/>
              </a:ext>
            </a:extLst>
          </p:cNvPr>
          <p:cNvSpPr txBox="1">
            <a:spLocks noChangeAspect="1"/>
          </p:cNvSpPr>
          <p:nvPr/>
        </p:nvSpPr>
        <p:spPr>
          <a:xfrm>
            <a:off x="629384" y="3774903"/>
            <a:ext cx="4043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         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결과분석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54A1BE5-3C55-40F0-ADD1-6070068B2E88}"/>
              </a:ext>
            </a:extLst>
          </p:cNvPr>
          <p:cNvCxnSpPr>
            <a:cxnSpLocks noChangeAspect="1"/>
          </p:cNvCxnSpPr>
          <p:nvPr/>
        </p:nvCxnSpPr>
        <p:spPr>
          <a:xfrm>
            <a:off x="560538" y="3711886"/>
            <a:ext cx="90030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B7B8261-5E54-4F43-A2B1-9BC80DAB9566}"/>
              </a:ext>
            </a:extLst>
          </p:cNvPr>
          <p:cNvCxnSpPr>
            <a:cxnSpLocks noChangeAspect="1"/>
          </p:cNvCxnSpPr>
          <p:nvPr/>
        </p:nvCxnSpPr>
        <p:spPr>
          <a:xfrm>
            <a:off x="4909977" y="1744480"/>
            <a:ext cx="1" cy="35864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8302D1-DD01-49E9-902B-F0866CF6712C}"/>
              </a:ext>
            </a:extLst>
          </p:cNvPr>
          <p:cNvSpPr txBox="1">
            <a:spLocks noChangeAspect="1"/>
          </p:cNvSpPr>
          <p:nvPr/>
        </p:nvSpPr>
        <p:spPr>
          <a:xfrm>
            <a:off x="629384" y="1897821"/>
            <a:ext cx="360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         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329B8F-5229-4A19-8711-77BA00902E75}"/>
              </a:ext>
            </a:extLst>
          </p:cNvPr>
          <p:cNvSpPr txBox="1">
            <a:spLocks noChangeAspect="1"/>
          </p:cNvSpPr>
          <p:nvPr/>
        </p:nvSpPr>
        <p:spPr>
          <a:xfrm>
            <a:off x="4944930" y="1883343"/>
            <a:ext cx="620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          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E9507E-CBE5-44F9-989B-CB8C1AE2BD4B}"/>
              </a:ext>
            </a:extLst>
          </p:cNvPr>
          <p:cNvSpPr txBox="1">
            <a:spLocks noChangeAspect="1"/>
          </p:cNvSpPr>
          <p:nvPr/>
        </p:nvSpPr>
        <p:spPr>
          <a:xfrm>
            <a:off x="7469874" y="2367857"/>
            <a:ext cx="209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비등방성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확산 필터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ROI</a:t>
            </a:r>
          </a:p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자승법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사다리꼴 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Fuzzy Stretching</a:t>
            </a:r>
          </a:p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FCM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양자화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개선된 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Fuzzy Binarization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42DD7E-A731-438E-A9BB-FF883559DF72}"/>
              </a:ext>
            </a:extLst>
          </p:cNvPr>
          <p:cNvSpPr txBox="1">
            <a:spLocks noChangeAspect="1"/>
          </p:cNvSpPr>
          <p:nvPr/>
        </p:nvSpPr>
        <p:spPr>
          <a:xfrm>
            <a:off x="4941602" y="3761400"/>
            <a:ext cx="430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          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3EFFCB-EBC0-4B80-9067-3FD94C95D538}"/>
              </a:ext>
            </a:extLst>
          </p:cNvPr>
          <p:cNvSpPr txBox="1">
            <a:spLocks noChangeAspect="1"/>
          </p:cNvSpPr>
          <p:nvPr/>
        </p:nvSpPr>
        <p:spPr>
          <a:xfrm>
            <a:off x="7469874" y="4265203"/>
            <a:ext cx="2327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연구 과제 및 방향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BA54489-7E13-486F-9BE0-8FC84F56A5E7}"/>
              </a:ext>
            </a:extLst>
          </p:cNvPr>
          <p:cNvSpPr>
            <a:spLocks noChangeAspect="1"/>
          </p:cNvSpPr>
          <p:nvPr/>
        </p:nvSpPr>
        <p:spPr>
          <a:xfrm rot="5400000" flipV="1">
            <a:off x="2048860" y="1980793"/>
            <a:ext cx="310347" cy="328320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AAD8F88F-AF1E-4568-A177-83EBDDC73F38}"/>
              </a:ext>
            </a:extLst>
          </p:cNvPr>
          <p:cNvSpPr>
            <a:spLocks noChangeAspect="1"/>
          </p:cNvSpPr>
          <p:nvPr/>
        </p:nvSpPr>
        <p:spPr>
          <a:xfrm rot="5400000" flipV="1">
            <a:off x="2048861" y="3811990"/>
            <a:ext cx="310347" cy="328320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73D23844-C72D-449B-AB0D-44B5892A062A}"/>
              </a:ext>
            </a:extLst>
          </p:cNvPr>
          <p:cNvSpPr>
            <a:spLocks noChangeAspect="1"/>
          </p:cNvSpPr>
          <p:nvPr/>
        </p:nvSpPr>
        <p:spPr>
          <a:xfrm rot="5400000" flipV="1">
            <a:off x="6324239" y="1980794"/>
            <a:ext cx="310347" cy="328320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54BD315B-17A9-42B8-8735-66FE84F53D43}"/>
              </a:ext>
            </a:extLst>
          </p:cNvPr>
          <p:cNvSpPr>
            <a:spLocks noChangeAspect="1"/>
          </p:cNvSpPr>
          <p:nvPr/>
        </p:nvSpPr>
        <p:spPr>
          <a:xfrm rot="5400000" flipV="1">
            <a:off x="6324238" y="3811989"/>
            <a:ext cx="310347" cy="328320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9677D6-B4F7-4522-BAF3-E323358D30BD}"/>
              </a:ext>
            </a:extLst>
          </p:cNvPr>
          <p:cNvSpPr txBox="1">
            <a:spLocks noChangeAspect="1"/>
          </p:cNvSpPr>
          <p:nvPr/>
        </p:nvSpPr>
        <p:spPr>
          <a:xfrm>
            <a:off x="3041063" y="2349640"/>
            <a:ext cx="176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비파과검사란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개발동기 및 목적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연구의 문제점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세라믹 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X-Ray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영상의 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결함 추출 순서도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7ABD70-968C-4C05-8ABB-48A4D4864FC0}"/>
              </a:ext>
            </a:extLst>
          </p:cNvPr>
          <p:cNvSpPr txBox="1">
            <a:spLocks noChangeAspect="1"/>
          </p:cNvSpPr>
          <p:nvPr/>
        </p:nvSpPr>
        <p:spPr>
          <a:xfrm>
            <a:off x="3041063" y="4687659"/>
            <a:ext cx="194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영상 및 실험 환경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 및 분석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457724" cy="660429"/>
            <a:chOff x="1188881" y="351819"/>
            <a:chExt cx="2457724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4577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결과 및 분석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54E73CF-34C2-4AED-804A-3C4F46289AD4}"/>
              </a:ext>
            </a:extLst>
          </p:cNvPr>
          <p:cNvSpPr txBox="1"/>
          <p:nvPr/>
        </p:nvSpPr>
        <p:spPr>
          <a:xfrm>
            <a:off x="6050763" y="4760456"/>
            <a:ext cx="312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Fuzzy Binarization </a:t>
            </a: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영상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1D5C4-0B82-4002-8A94-647D65459C87}"/>
              </a:ext>
            </a:extLst>
          </p:cNvPr>
          <p:cNvSpPr txBox="1"/>
          <p:nvPr/>
        </p:nvSpPr>
        <p:spPr>
          <a:xfrm>
            <a:off x="8976003" y="4760456"/>
            <a:ext cx="332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제안된 방법의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결함 검출 영상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1D3C6E-5CAC-4AF0-A61C-71D243A5D55A}"/>
              </a:ext>
            </a:extLst>
          </p:cNvPr>
          <p:cNvSpPr txBox="1"/>
          <p:nvPr/>
        </p:nvSpPr>
        <p:spPr>
          <a:xfrm>
            <a:off x="3057290" y="4760456"/>
            <a:ext cx="305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Otsu Binarization </a:t>
            </a: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영상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EE132-360C-45FD-9105-74DC15D37D35}"/>
              </a:ext>
            </a:extLst>
          </p:cNvPr>
          <p:cNvSpPr txBox="1"/>
          <p:nvPr/>
        </p:nvSpPr>
        <p:spPr>
          <a:xfrm>
            <a:off x="415540" y="4760456"/>
            <a:ext cx="225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방법의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결함 검출실패 영상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909C20-A2DD-441A-8BD6-9C356BA6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605" y="1906292"/>
            <a:ext cx="2791781" cy="25165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72895E-F38A-458F-A0D2-360BBE6FD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584" y="1928724"/>
            <a:ext cx="2797371" cy="25288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4F03C9-8F96-4FA1-9F8B-B9073DEDD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782" y="1928725"/>
            <a:ext cx="2816060" cy="25288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C352A5-BFF5-4A30-8DC0-655AF4170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10" y="1928724"/>
            <a:ext cx="2812322" cy="25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537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09804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076209" cy="660429"/>
            <a:chOff x="1188881" y="351819"/>
            <a:chExt cx="2076209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076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연구 방향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F2D279E-F536-4FAA-8729-82D21231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407655"/>
            <a:ext cx="4762500" cy="4286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D220BD-CB9D-47DD-A3DB-0E5C6777D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91" y="1431849"/>
            <a:ext cx="4772025" cy="4276725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43B2C38-04AC-4DB3-A8E3-734A9E352052}"/>
              </a:ext>
            </a:extLst>
          </p:cNvPr>
          <p:cNvSpPr/>
          <p:nvPr/>
        </p:nvSpPr>
        <p:spPr>
          <a:xfrm>
            <a:off x="5813944" y="3237239"/>
            <a:ext cx="837943" cy="665943"/>
          </a:xfrm>
          <a:prstGeom prst="rightArrow">
            <a:avLst>
              <a:gd name="adj1" fmla="val 50000"/>
              <a:gd name="adj2" fmla="val 7245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710CC-AA2E-4E2F-977E-44E4032351B2}"/>
              </a:ext>
            </a:extLst>
          </p:cNvPr>
          <p:cNvSpPr txBox="1"/>
          <p:nvPr/>
        </p:nvSpPr>
        <p:spPr>
          <a:xfrm>
            <a:off x="2539470" y="5831180"/>
            <a:ext cx="118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영상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136EC2-CBD9-4F9B-8C2B-D642203F9B73}"/>
              </a:ext>
            </a:extLst>
          </p:cNvPr>
          <p:cNvSpPr txBox="1"/>
          <p:nvPr/>
        </p:nvSpPr>
        <p:spPr>
          <a:xfrm>
            <a:off x="7739788" y="5831180"/>
            <a:ext cx="299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결함 영역 추출 실패 영상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32594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5187" y="3074453"/>
            <a:ext cx="826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5103" y="43483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처리 속도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7266" y="3068502"/>
            <a:ext cx="1963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6899" y="303536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 FCM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7951" y="4013077"/>
            <a:ext cx="1813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FCM</a:t>
            </a: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  <a:p>
            <a:pPr algn="ctr"/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클러스터</a:t>
            </a:r>
            <a:endParaRPr lang="en-US" altLang="ko-KR" sz="2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076209" cy="660429"/>
            <a:chOff x="1188881" y="351819"/>
            <a:chExt cx="2076209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076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연구 방향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20680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295906" cy="6447919"/>
            <a:chOff x="6181143" y="583198"/>
            <a:chExt cx="5295906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51962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51962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9B8BB4-9BA4-4662-A239-AA6ECF13FEF4}"/>
              </a:ext>
            </a:extLst>
          </p:cNvPr>
          <p:cNvSpPr txBox="1"/>
          <p:nvPr/>
        </p:nvSpPr>
        <p:spPr>
          <a:xfrm>
            <a:off x="1447806" y="2267744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7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DD744-DFFD-41E0-BC88-7F3864FA0664}"/>
              </a:ext>
            </a:extLst>
          </p:cNvPr>
          <p:cNvSpPr txBox="1"/>
          <p:nvPr/>
        </p:nvSpPr>
        <p:spPr>
          <a:xfrm>
            <a:off x="3116390" y="3465512"/>
            <a:ext cx="1396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4400" spc="-15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007281" cy="660429"/>
            <a:chOff x="1188881" y="351819"/>
            <a:chExt cx="2007281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0072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비파괴검사란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17D1751-5890-48DE-ACA8-32E310041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49" y="1761997"/>
            <a:ext cx="4650830" cy="3787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DC26B0-3D41-4800-B512-51246C2FEA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61" y="1732336"/>
            <a:ext cx="4300890" cy="3787314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919EBE7-53A5-4E89-A3A9-0EDAD88E9C54}"/>
              </a:ext>
            </a:extLst>
          </p:cNvPr>
          <p:cNvSpPr/>
          <p:nvPr/>
        </p:nvSpPr>
        <p:spPr>
          <a:xfrm>
            <a:off x="5925882" y="3342104"/>
            <a:ext cx="690175" cy="567778"/>
          </a:xfrm>
          <a:prstGeom prst="rightArrow">
            <a:avLst>
              <a:gd name="adj1" fmla="val 50000"/>
              <a:gd name="adj2" fmla="val 7245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67051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420856" cy="660429"/>
            <a:chOff x="1188881" y="351819"/>
            <a:chExt cx="242085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420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개발동기 및 목적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DD6688A-1FF3-4902-B24F-1D8B5F9F1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74" y="1733890"/>
            <a:ext cx="4524245" cy="3868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834871-DED4-4619-869C-62E121D7E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3875"/>
            <a:ext cx="4715783" cy="38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406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640466" cy="660429"/>
            <a:chOff x="1188881" y="351819"/>
            <a:chExt cx="26404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640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연구의 문제점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B9B7B02-5230-4FEC-8AF9-1E445BBC4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34" y="1496815"/>
            <a:ext cx="4142087" cy="3741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391AFC-161E-49D8-BF30-C280E28C5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540645"/>
            <a:ext cx="4142087" cy="369741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34FB889-B68A-47BC-990B-CB640C34F2A0}"/>
              </a:ext>
            </a:extLst>
          </p:cNvPr>
          <p:cNvSpPr/>
          <p:nvPr/>
        </p:nvSpPr>
        <p:spPr>
          <a:xfrm>
            <a:off x="5677028" y="3096028"/>
            <a:ext cx="837943" cy="665943"/>
          </a:xfrm>
          <a:prstGeom prst="rightArrow">
            <a:avLst>
              <a:gd name="adj1" fmla="val 50000"/>
              <a:gd name="adj2" fmla="val 7245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EE5F9-79B4-410C-A7DD-3F615B7160DF}"/>
              </a:ext>
            </a:extLst>
          </p:cNvPr>
          <p:cNvSpPr txBox="1"/>
          <p:nvPr/>
        </p:nvSpPr>
        <p:spPr>
          <a:xfrm>
            <a:off x="1924791" y="5397120"/>
            <a:ext cx="267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세라믹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X-Ray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2D5AE-2D9A-4DAE-9649-1FE5CB47D9CC}"/>
              </a:ext>
            </a:extLst>
          </p:cNvPr>
          <p:cNvSpPr txBox="1"/>
          <p:nvPr/>
        </p:nvSpPr>
        <p:spPr>
          <a:xfrm>
            <a:off x="7134967" y="5397120"/>
            <a:ext cx="359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방법의 결함 검출 결과 영상</a:t>
            </a:r>
          </a:p>
        </p:txBody>
      </p:sp>
    </p:spTree>
    <p:extLst>
      <p:ext uri="{BB962C8B-B14F-4D97-AF65-F5344CB8AC3E}">
        <p14:creationId xmlns:p14="http://schemas.microsoft.com/office/powerpoint/2010/main" val="375978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5093061" cy="660429"/>
            <a:chOff x="1188881" y="351819"/>
            <a:chExt cx="5093061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50930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세라믹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X-Ray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영상의 결함 추출 순서도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E35A1B-06FA-4093-A1F6-E0E3383F5E9A}"/>
              </a:ext>
            </a:extLst>
          </p:cNvPr>
          <p:cNvSpPr/>
          <p:nvPr/>
        </p:nvSpPr>
        <p:spPr>
          <a:xfrm>
            <a:off x="1560078" y="1885393"/>
            <a:ext cx="4070886" cy="55292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세라믹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X-Ray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endParaRPr kumimoji="0" lang="ko-KR" altLang="en-US" b="0" i="0" u="none" strike="noStrike" cap="none" normalizeH="0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5F5DF6-BF6F-4B40-AB7D-8CA90FCFF630}"/>
              </a:ext>
            </a:extLst>
          </p:cNvPr>
          <p:cNvSpPr/>
          <p:nvPr/>
        </p:nvSpPr>
        <p:spPr>
          <a:xfrm>
            <a:off x="1560078" y="2876078"/>
            <a:ext cx="4070886" cy="55292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비등방성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확산 필터 적용</a:t>
            </a:r>
            <a:endParaRPr kumimoji="0" lang="ko-KR" altLang="en-US" i="0" strike="noStrike" cap="none" normalizeH="0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27B366-A5D9-4E67-BDB0-5ED6CD567532}"/>
              </a:ext>
            </a:extLst>
          </p:cNvPr>
          <p:cNvSpPr/>
          <p:nvPr/>
        </p:nvSpPr>
        <p:spPr>
          <a:xfrm>
            <a:off x="1560078" y="3857219"/>
            <a:ext cx="4070884" cy="541905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b="0" i="0" u="none" strike="noStrike" cap="none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Histogram</a:t>
            </a:r>
            <a:r>
              <a:rPr kumimoji="0" lang="ko-KR" altLang="en-US" b="0" i="0" u="none" strike="noStrike" cap="none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</a:t>
            </a:r>
            <a:r>
              <a:rPr kumimoji="0" lang="en-US" altLang="ko-KR" b="0" i="0" u="none" strike="noStrike" cap="none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ROI</a:t>
            </a:r>
            <a:r>
              <a:rPr kumimoji="0" lang="ko-KR" altLang="en-US" b="0" i="0" u="none" strike="noStrike" cap="none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C4EFFB-31FE-432D-9EE2-9FA34824DE43}"/>
              </a:ext>
            </a:extLst>
          </p:cNvPr>
          <p:cNvSpPr/>
          <p:nvPr/>
        </p:nvSpPr>
        <p:spPr>
          <a:xfrm>
            <a:off x="1560078" y="4867295"/>
            <a:ext cx="4072148" cy="55292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b="0" i="0" u="none" strike="noStrike" cap="none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자승법 적용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AAECB6-0850-471F-92A9-210DDBD2864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595521" y="2438315"/>
            <a:ext cx="0" cy="437763"/>
          </a:xfrm>
          <a:prstGeom prst="straightConnector1">
            <a:avLst/>
          </a:prstGeom>
          <a:solidFill>
            <a:srgbClr val="E2ECF6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4D2360-44DB-489B-ADBA-717BDA43016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595520" y="3429000"/>
            <a:ext cx="1" cy="428219"/>
          </a:xfrm>
          <a:prstGeom prst="straightConnector1">
            <a:avLst/>
          </a:prstGeom>
          <a:solidFill>
            <a:srgbClr val="E2ECF6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1567CB-2DB0-4B4A-A50D-9E4AC3CEB66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595520" y="4399124"/>
            <a:ext cx="632" cy="468171"/>
          </a:xfrm>
          <a:prstGeom prst="straightConnector1">
            <a:avLst/>
          </a:prstGeom>
          <a:solidFill>
            <a:srgbClr val="E2ECF6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5D6AED7-18C7-4FDA-9B1C-D9E3E722624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595520" y="4399124"/>
            <a:ext cx="632" cy="468171"/>
          </a:xfrm>
          <a:prstGeom prst="straightConnector1">
            <a:avLst/>
          </a:prstGeom>
          <a:solidFill>
            <a:srgbClr val="E2ECF6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787570-7DB6-4451-97C2-6588D844F37A}"/>
              </a:ext>
            </a:extLst>
          </p:cNvPr>
          <p:cNvSpPr/>
          <p:nvPr/>
        </p:nvSpPr>
        <p:spPr>
          <a:xfrm>
            <a:off x="6754320" y="1867829"/>
            <a:ext cx="4070885" cy="541905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b="0" i="0" u="none" strike="noStrike" cap="none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사다리꼴 </a:t>
            </a:r>
            <a:r>
              <a:rPr kumimoji="0" lang="en-US" altLang="ko-KR" b="0" i="0" u="none" strike="noStrike" cap="none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Fuzzy Stretching </a:t>
            </a:r>
            <a:r>
              <a:rPr kumimoji="0" lang="ko-KR" altLang="en-US" b="0" i="0" u="none" strike="noStrike" cap="none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72EC-20DE-4CE1-8901-ABE511CAAA9B}"/>
              </a:ext>
            </a:extLst>
          </p:cNvPr>
          <p:cNvSpPr/>
          <p:nvPr/>
        </p:nvSpPr>
        <p:spPr>
          <a:xfrm>
            <a:off x="6754318" y="2873091"/>
            <a:ext cx="4070886" cy="55292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b="0" i="0" u="none" strike="noStrike" cap="none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Fuzzy-C-Means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kumimoji="0" lang="ko-KR" altLang="en-US" b="0" i="0" u="none" strike="noStrike" cap="none" normalizeH="0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B2389C-5E86-4051-86AF-EBBA6BE23E40}"/>
              </a:ext>
            </a:extLst>
          </p:cNvPr>
          <p:cNvSpPr/>
          <p:nvPr/>
        </p:nvSpPr>
        <p:spPr>
          <a:xfrm>
            <a:off x="6754318" y="3859320"/>
            <a:ext cx="4070886" cy="55292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개선된 </a:t>
            </a:r>
            <a:r>
              <a:rPr lang="en-US" altLang="ko-KR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Fuzzy Binarization </a:t>
            </a:r>
            <a:r>
              <a:rPr lang="ko-KR" altLang="en-US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kumimoji="0" lang="ko-KR" altLang="en-US" b="1" i="0" u="sng" strike="noStrike" cap="none" normalizeH="0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B93535-4857-4395-ADE3-D528503CF30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789761" y="2409734"/>
            <a:ext cx="2" cy="463357"/>
          </a:xfrm>
          <a:prstGeom prst="straightConnector1">
            <a:avLst/>
          </a:prstGeom>
          <a:solidFill>
            <a:srgbClr val="E2ECF6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EA9C0B-2126-4C41-993F-45258F14BE0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789761" y="3426013"/>
            <a:ext cx="0" cy="433307"/>
          </a:xfrm>
          <a:prstGeom prst="straightConnector1">
            <a:avLst/>
          </a:prstGeom>
          <a:solidFill>
            <a:srgbClr val="E2ECF6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78F7F9D-FBB7-4B94-A8CD-3DAA6FC827E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5632226" y="2138782"/>
            <a:ext cx="1122094" cy="3004974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1E4618-B280-435B-AA0B-AE885A849FAA}"/>
              </a:ext>
            </a:extLst>
          </p:cNvPr>
          <p:cNvSpPr/>
          <p:nvPr/>
        </p:nvSpPr>
        <p:spPr>
          <a:xfrm>
            <a:off x="6754319" y="4871411"/>
            <a:ext cx="4070886" cy="55292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 추출</a:t>
            </a:r>
            <a:endParaRPr kumimoji="0" lang="ko-KR" altLang="en-US" b="0" i="0" u="none" strike="noStrike" cap="none" normalizeH="0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47A16E-5DD0-4F77-9A3A-1FC1C717F96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789762" y="4437646"/>
            <a:ext cx="0" cy="433765"/>
          </a:xfrm>
          <a:prstGeom prst="straightConnector1">
            <a:avLst/>
          </a:prstGeom>
          <a:solidFill>
            <a:srgbClr val="E2ECF6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098749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83140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640466" cy="660429"/>
            <a:chOff x="1188881" y="351819"/>
            <a:chExt cx="26404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640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비등방성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확산 필터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78600A0-0C21-49B0-8482-43F59042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23" y="1163536"/>
            <a:ext cx="8554122" cy="15516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E35700-33E2-4976-B0CA-EF0E8F4F8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29" y="4459254"/>
            <a:ext cx="8554116" cy="15516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7F7471-C955-4988-B6E7-1A360669D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19" y="2811395"/>
            <a:ext cx="8554116" cy="15516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476B5E6-8D32-411B-ADE9-13A167C91283}"/>
              </a:ext>
            </a:extLst>
          </p:cNvPr>
          <p:cNvSpPr txBox="1"/>
          <p:nvPr/>
        </p:nvSpPr>
        <p:spPr>
          <a:xfrm>
            <a:off x="1552428" y="1756710"/>
            <a:ext cx="156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2AE9B8-18F4-416A-86A9-0DADBDD8396E}"/>
              </a:ext>
            </a:extLst>
          </p:cNvPr>
          <p:cNvSpPr txBox="1"/>
          <p:nvPr/>
        </p:nvSpPr>
        <p:spPr>
          <a:xfrm>
            <a:off x="1091257" y="3382412"/>
            <a:ext cx="202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가우시안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4A619-55B2-4AEF-9228-1FEB31872B4F}"/>
              </a:ext>
            </a:extLst>
          </p:cNvPr>
          <p:cNvSpPr txBox="1"/>
          <p:nvPr/>
        </p:nvSpPr>
        <p:spPr>
          <a:xfrm>
            <a:off x="597685" y="5008114"/>
            <a:ext cx="25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(c)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비등방성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확산 필터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EE59008-262D-4E5F-84FE-26393FD02913}"/>
              </a:ext>
            </a:extLst>
          </p:cNvPr>
          <p:cNvSpPr/>
          <p:nvPr/>
        </p:nvSpPr>
        <p:spPr>
          <a:xfrm>
            <a:off x="8476342" y="1657367"/>
            <a:ext cx="660070" cy="719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ADF4B41-3E50-4BF1-A971-A7D8700466A8}"/>
              </a:ext>
            </a:extLst>
          </p:cNvPr>
          <p:cNvSpPr/>
          <p:nvPr/>
        </p:nvSpPr>
        <p:spPr>
          <a:xfrm>
            <a:off x="8476342" y="3331507"/>
            <a:ext cx="660070" cy="719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D40499-DD73-4427-B23A-EA2A20F50231}"/>
              </a:ext>
            </a:extLst>
          </p:cNvPr>
          <p:cNvSpPr/>
          <p:nvPr/>
        </p:nvSpPr>
        <p:spPr>
          <a:xfrm>
            <a:off x="8476342" y="4952850"/>
            <a:ext cx="660070" cy="719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8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</TotalTime>
  <Words>732</Words>
  <Application>Microsoft Office PowerPoint</Application>
  <PresentationFormat>와이드스크린</PresentationFormat>
  <Paragraphs>230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나눔스퀘어라운드 Regular</vt:lpstr>
      <vt:lpstr>맑은 고딕</vt:lpstr>
      <vt:lpstr>한양중고딕</vt:lpstr>
      <vt:lpstr>함초롬바탕</vt:lpstr>
      <vt:lpstr>Arial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이진유</cp:lastModifiedBy>
  <cp:revision>477</cp:revision>
  <dcterms:created xsi:type="dcterms:W3CDTF">2015-01-21T11:35:38Z</dcterms:created>
  <dcterms:modified xsi:type="dcterms:W3CDTF">2020-05-19T07:10:11Z</dcterms:modified>
</cp:coreProperties>
</file>